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11FBA-32B6-4593-B85B-B4FD49880062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2AD0F-3A5F-4396-9B02-4487E78392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31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475BA-F9E8-49C8-8714-7359236A8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FF2C54-30FC-4442-9DFD-950435029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91488-A700-4F47-AE48-39F56CC4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3DC2B-8245-46E8-9213-D6E01631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EAE31-3641-4A42-80CF-34C11364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0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4563B-2E51-41E8-855D-401D2B25B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14F9F-39CF-4FA2-94D2-26A266D46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14F14-29B4-4237-A31C-DA2208E17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844D8-FF99-4A27-AB22-D0896044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B5067-1E1B-4A80-98C7-D4FDF0DD5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32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73DD7DD-C4D3-46CA-A28B-458B4DCB5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CD4597-1FFB-46EF-9A9A-52BF5449B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83B7E-1E79-43FD-8812-4AFFE2FA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866C6-B161-4608-A849-C8086F260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B11628-CA3E-4A9D-8185-44E3F16C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07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7BA0E-7327-4983-9FA1-14EED3DE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3C2D6-01FE-401C-8769-55692574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F3506-3A75-4667-9EA8-85C28182A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D7A11-B129-493A-A8AF-ADE36BA2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AF35A-6DB5-47F7-BA83-5333342C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290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F7BE7-0FE6-4C6D-A05B-94D69C06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394B2-2696-45A7-B0D7-75B4EC1DF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BBD98-B0A0-48A8-9E8E-7960AC88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9CEE5C-950A-4FE1-96B0-64718435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09BFC-6BC0-41D1-B0FA-E7EE3F60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11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ACA3A-78B3-4326-BB94-675FED09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ADE779-3EAF-4274-A54D-F40C91B36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077B0-BE22-436F-A024-23ED84623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E9538F-8913-4ED5-B9C0-C700A832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7E7AE4-6DE6-4E46-99E5-F01EBFB6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8A4A81-00AF-4E1A-A0AA-ED107CAE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1311F-E836-47E7-AB6D-9AA9C33D7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E8A86F-3C99-4445-95CB-B0FA6A707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0D13A5-7D23-4BBF-8807-8D128D276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33A7D0-6459-44C0-AD82-E07D45F61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8F9D0C-E51F-4CAC-905D-DCFC250D8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0489E22-39A1-4370-AE57-08A13628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BFCD9-8A16-4587-8360-CA9321EF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6641E5-3048-4D65-A65F-D33EF6A3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8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0C089-5B45-4855-AA0D-85F42FBE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144081-FE68-4C1C-978C-E58533B7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3FC1EF-5196-4106-8191-C15007645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13B673-18A3-4B8F-8259-ED25A855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85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92810C-D6A5-490C-9B15-54726EE9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285BDE-0042-42EE-8C19-19EF1643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49BD58-0100-4FB4-855C-3AB48239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87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054D5-E00F-47F0-816A-8F7F0256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E774A6-3B30-48D8-A9E2-C701456D2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5088B-7824-467C-AD55-F088F1F0F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45705-A6F0-4BAC-8342-488121DC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044A4B-3988-4875-8A48-BD17C4DF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52EDFB-468B-48A2-A01F-7C09448A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25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F5E4B-77FB-4C96-AECE-F037B9F58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87B850-1D11-45FC-97DC-31FEAE6E8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41C25F-DBF6-45AD-9FAF-05E6C6F52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FACEE4-738E-47EF-A445-0E2F5F4C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F93-BA4C-45FE-8050-2A5FFCB44923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AF602-8191-4D22-9AD3-72D03771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5434C-7BF3-44D7-B096-CF2D2019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1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E36212-CCEC-4D6E-B9E9-1813B108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4930E-7C8F-439B-ACEE-F97886B64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A211E-F84E-404E-A6D8-BDFC99DDA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A7F93-BA4C-45FE-8050-2A5FFCB44923}" type="datetimeFigureOut">
              <a:rPr lang="zh-CN" altLang="en-US" smtClean="0"/>
              <a:t>2022/9/25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D026C-CC9F-44A3-8672-C9C25EA7D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2CA91-27DA-4C85-AABD-8B9022CEA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AE1AE-5927-44DE-8113-1E466D012E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3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076E1-308D-46FD-93C3-0823449DFC43}"/>
              </a:ext>
            </a:extLst>
          </p:cNvPr>
          <p:cNvSpPr txBox="1"/>
          <p:nvPr/>
        </p:nvSpPr>
        <p:spPr>
          <a:xfrm>
            <a:off x="1961804" y="2658011"/>
            <a:ext cx="5727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各类方差分析与卡方检验</a:t>
            </a:r>
          </a:p>
        </p:txBody>
      </p:sp>
    </p:spTree>
    <p:extLst>
      <p:ext uri="{BB962C8B-B14F-4D97-AF65-F5344CB8AC3E}">
        <p14:creationId xmlns:p14="http://schemas.microsoft.com/office/powerpoint/2010/main" val="943207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9CF56D-FECE-43F3-A13B-7CC75599A718}"/>
              </a:ext>
            </a:extLst>
          </p:cNvPr>
          <p:cNvSpPr txBox="1"/>
          <p:nvPr/>
        </p:nvSpPr>
        <p:spPr>
          <a:xfrm>
            <a:off x="1088967" y="282150"/>
            <a:ext cx="696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卡方检验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3CF3149-A37D-4710-AAED-67503CFFF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72620"/>
              </p:ext>
            </p:extLst>
          </p:nvPr>
        </p:nvGraphicFramePr>
        <p:xfrm>
          <a:off x="1332807" y="1554942"/>
          <a:ext cx="6096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3068638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6069122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6087291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48181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情况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情况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情况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7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组别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29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组别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6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组别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1669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FBAAF93-86D9-4CCD-AA40-48AD490EA846}"/>
              </a:ext>
            </a:extLst>
          </p:cNvPr>
          <p:cNvSpPr txBox="1"/>
          <p:nvPr/>
        </p:nvSpPr>
        <p:spPr>
          <a:xfrm>
            <a:off x="764771" y="1046439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情形</a:t>
            </a:r>
            <a:r>
              <a:rPr lang="en-US" altLang="zh-CN" dirty="0"/>
              <a:t>1</a:t>
            </a:r>
            <a:r>
              <a:rPr lang="zh-CN" altLang="en-US" dirty="0"/>
              <a:t>：检验不同组别在不同情况中的分布是否有差异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218EB4-FFD9-4644-B0E5-E678A8C5747E}"/>
              </a:ext>
            </a:extLst>
          </p:cNvPr>
          <p:cNvSpPr txBox="1"/>
          <p:nvPr/>
        </p:nvSpPr>
        <p:spPr>
          <a:xfrm>
            <a:off x="764771" y="3533433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情形</a:t>
            </a:r>
            <a:r>
              <a:rPr lang="en-US" altLang="zh-CN" dirty="0"/>
              <a:t>2</a:t>
            </a:r>
            <a:r>
              <a:rPr lang="zh-CN" altLang="en-US" dirty="0"/>
              <a:t>：配对列表的卡方检验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B609B6E-A5E1-4C71-8B5F-7EF35BE98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754707"/>
              </p:ext>
            </p:extLst>
          </p:nvPr>
        </p:nvGraphicFramePr>
        <p:xfrm>
          <a:off x="1332807" y="4307216"/>
          <a:ext cx="6096000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14509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227259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916202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方法</a:t>
                      </a:r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方法</a:t>
                      </a:r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4189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阳性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阴性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94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阳性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12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72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阴性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33</a:t>
                      </a:r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604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32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CB8FC66-97FB-4891-A5FB-12AC2C720F47}"/>
              </a:ext>
            </a:extLst>
          </p:cNvPr>
          <p:cNvSpPr txBox="1"/>
          <p:nvPr/>
        </p:nvSpPr>
        <p:spPr>
          <a:xfrm>
            <a:off x="510923" y="2552007"/>
            <a:ext cx="461665" cy="12884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/>
              <a:t>正态性检验</a:t>
            </a:r>
          </a:p>
        </p:txBody>
      </p:sp>
      <p:sp>
        <p:nvSpPr>
          <p:cNvPr id="5" name="左大括号 4">
            <a:extLst>
              <a:ext uri="{FF2B5EF4-FFF2-40B4-BE49-F238E27FC236}">
                <a16:creationId xmlns:a16="http://schemas.microsoft.com/office/drawing/2014/main" id="{919CF34C-452C-4D7F-81B0-6AB80D6290C5}"/>
              </a:ext>
            </a:extLst>
          </p:cNvPr>
          <p:cNvSpPr/>
          <p:nvPr/>
        </p:nvSpPr>
        <p:spPr>
          <a:xfrm>
            <a:off x="1442668" y="1070868"/>
            <a:ext cx="556952" cy="30590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28F890-ACAB-400B-AFE3-E44A8C930697}"/>
              </a:ext>
            </a:extLst>
          </p:cNvPr>
          <p:cNvSpPr txBox="1"/>
          <p:nvPr/>
        </p:nvSpPr>
        <p:spPr>
          <a:xfrm>
            <a:off x="1891143" y="1109165"/>
            <a:ext cx="756459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正态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DC42FB10-CB5E-4BA1-ABA1-6207A9A3FE9A}"/>
              </a:ext>
            </a:extLst>
          </p:cNvPr>
          <p:cNvSpPr/>
          <p:nvPr/>
        </p:nvSpPr>
        <p:spPr>
          <a:xfrm>
            <a:off x="2647602" y="315884"/>
            <a:ext cx="573579" cy="16975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3A4F83-5451-4B86-BF54-9C5CF5F54006}"/>
              </a:ext>
            </a:extLst>
          </p:cNvPr>
          <p:cNvSpPr txBox="1"/>
          <p:nvPr/>
        </p:nvSpPr>
        <p:spPr>
          <a:xfrm>
            <a:off x="3308464" y="231143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2</a:t>
            </a:r>
            <a:r>
              <a:rPr lang="zh-CN" altLang="en-US" dirty="0"/>
              <a:t>组比较：</a:t>
            </a:r>
            <a:r>
              <a:rPr lang="en-US" altLang="zh-CN" dirty="0"/>
              <a:t>t</a:t>
            </a:r>
            <a:r>
              <a:rPr lang="zh-CN" altLang="en-US" dirty="0"/>
              <a:t>检验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4726C8-1B08-4F67-90A4-9430B2317B1C}"/>
              </a:ext>
            </a:extLst>
          </p:cNvPr>
          <p:cNvSpPr txBox="1"/>
          <p:nvPr/>
        </p:nvSpPr>
        <p:spPr>
          <a:xfrm>
            <a:off x="3308465" y="1673228"/>
            <a:ext cx="7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多组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58A2ED1C-944C-4658-9009-F9C1F9344DA1}"/>
              </a:ext>
            </a:extLst>
          </p:cNvPr>
          <p:cNvSpPr/>
          <p:nvPr/>
        </p:nvSpPr>
        <p:spPr>
          <a:xfrm>
            <a:off x="3890356" y="1122219"/>
            <a:ext cx="357447" cy="1512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501993-DA41-49C5-BB0A-52F0EDEE0054}"/>
              </a:ext>
            </a:extLst>
          </p:cNvPr>
          <p:cNvSpPr txBox="1"/>
          <p:nvPr/>
        </p:nvSpPr>
        <p:spPr>
          <a:xfrm>
            <a:off x="4405747" y="1122219"/>
            <a:ext cx="33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整体比较：单因素方差分析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816675-CF2D-4C17-AAD7-C1D32519771C}"/>
              </a:ext>
            </a:extLst>
          </p:cNvPr>
          <p:cNvSpPr txBox="1"/>
          <p:nvPr/>
        </p:nvSpPr>
        <p:spPr>
          <a:xfrm>
            <a:off x="4405747" y="2367341"/>
            <a:ext cx="488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两两比较：</a:t>
            </a:r>
            <a:r>
              <a:rPr lang="en-US" altLang="zh-CN" dirty="0"/>
              <a:t>Bonferroni</a:t>
            </a:r>
            <a:r>
              <a:rPr lang="zh-CN" altLang="en-US" dirty="0"/>
              <a:t>法、</a:t>
            </a:r>
            <a:r>
              <a:rPr lang="en-US" altLang="zh-CN" dirty="0"/>
              <a:t>Holm</a:t>
            </a:r>
            <a:r>
              <a:rPr lang="zh-CN" altLang="en-US" dirty="0"/>
              <a:t>法等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FA8D52-E873-412D-93A9-0E6F0AB5AA28}"/>
              </a:ext>
            </a:extLst>
          </p:cNvPr>
          <p:cNvSpPr txBox="1"/>
          <p:nvPr/>
        </p:nvSpPr>
        <p:spPr>
          <a:xfrm>
            <a:off x="1774763" y="3763696"/>
            <a:ext cx="87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非正态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6D8DFC18-E179-409F-BA19-94E16EE7CBCB}"/>
              </a:ext>
            </a:extLst>
          </p:cNvPr>
          <p:cNvSpPr/>
          <p:nvPr/>
        </p:nvSpPr>
        <p:spPr>
          <a:xfrm>
            <a:off x="2724494" y="3381495"/>
            <a:ext cx="419794" cy="19950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CE626D-EB6D-494C-824C-63D73561D580}"/>
              </a:ext>
            </a:extLst>
          </p:cNvPr>
          <p:cNvSpPr txBox="1"/>
          <p:nvPr/>
        </p:nvSpPr>
        <p:spPr>
          <a:xfrm>
            <a:off x="3308465" y="3196243"/>
            <a:ext cx="259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至</a:t>
            </a:r>
            <a:r>
              <a:rPr lang="en-US" altLang="zh-CN" dirty="0"/>
              <a:t>2</a:t>
            </a:r>
            <a:r>
              <a:rPr lang="zh-CN" altLang="en-US" dirty="0"/>
              <a:t>组比较：秩和检验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836AC7-21D5-478A-A8A0-BD7174127846}"/>
              </a:ext>
            </a:extLst>
          </p:cNvPr>
          <p:cNvSpPr txBox="1"/>
          <p:nvPr/>
        </p:nvSpPr>
        <p:spPr>
          <a:xfrm>
            <a:off x="3345871" y="4794347"/>
            <a:ext cx="72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多组</a:t>
            </a: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C79B54F6-4363-44D7-8D33-BD265500F942}"/>
              </a:ext>
            </a:extLst>
          </p:cNvPr>
          <p:cNvSpPr/>
          <p:nvPr/>
        </p:nvSpPr>
        <p:spPr>
          <a:xfrm>
            <a:off x="4172986" y="4077391"/>
            <a:ext cx="357447" cy="151291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E3B572-5414-4D7B-9C11-C02D501189D8}"/>
              </a:ext>
            </a:extLst>
          </p:cNvPr>
          <p:cNvSpPr txBox="1"/>
          <p:nvPr/>
        </p:nvSpPr>
        <p:spPr>
          <a:xfrm>
            <a:off x="4630188" y="3892725"/>
            <a:ext cx="3350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整体比较：</a:t>
            </a:r>
            <a:r>
              <a:rPr lang="en-US" altLang="zh-CN" dirty="0"/>
              <a:t>Kruskal-Wallis</a:t>
            </a:r>
            <a:r>
              <a:rPr lang="zh-CN" altLang="en-US" dirty="0"/>
              <a:t>检验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3211603-08BA-4D2E-B730-A0D5B8B0BB5F}"/>
              </a:ext>
            </a:extLst>
          </p:cNvPr>
          <p:cNvSpPr txBox="1"/>
          <p:nvPr/>
        </p:nvSpPr>
        <p:spPr>
          <a:xfrm>
            <a:off x="4605250" y="5156568"/>
            <a:ext cx="4281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两两比较：</a:t>
            </a:r>
            <a:r>
              <a:rPr lang="en-US" altLang="zh-CN" dirty="0"/>
              <a:t> Bonferroni</a:t>
            </a:r>
            <a:r>
              <a:rPr lang="zh-CN" altLang="en-US" dirty="0"/>
              <a:t>法等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C94C73-2E75-4EFB-8A8F-7C57BBD7E2B8}"/>
              </a:ext>
            </a:extLst>
          </p:cNvPr>
          <p:cNvSpPr/>
          <p:nvPr/>
        </p:nvSpPr>
        <p:spPr>
          <a:xfrm>
            <a:off x="221327" y="3763696"/>
            <a:ext cx="1463862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zh-CN" altLang="en-US" dirty="0"/>
              <a:t>shapiro.test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285115C-112C-42F6-AE7F-9AEB2319192F}"/>
              </a:ext>
            </a:extLst>
          </p:cNvPr>
          <p:cNvSpPr/>
          <p:nvPr/>
        </p:nvSpPr>
        <p:spPr>
          <a:xfrm>
            <a:off x="4630188" y="609356"/>
            <a:ext cx="805029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.test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A406F09-81A5-49D9-8B85-96D284BFBA82}"/>
              </a:ext>
            </a:extLst>
          </p:cNvPr>
          <p:cNvSpPr/>
          <p:nvPr/>
        </p:nvSpPr>
        <p:spPr>
          <a:xfrm>
            <a:off x="5671596" y="1486193"/>
            <a:ext cx="1951175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aov</a:t>
            </a:r>
            <a:r>
              <a:rPr lang="en-US" altLang="zh-CN" dirty="0"/>
              <a:t>()</a:t>
            </a:r>
            <a:r>
              <a:rPr lang="zh-CN" altLang="en-US" dirty="0"/>
              <a:t>、</a:t>
            </a:r>
            <a:r>
              <a:rPr lang="en-US" altLang="zh-CN" dirty="0"/>
              <a:t>summary()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2F4D805-C1A5-46D3-9596-4B1523F0A012}"/>
              </a:ext>
            </a:extLst>
          </p:cNvPr>
          <p:cNvSpPr/>
          <p:nvPr/>
        </p:nvSpPr>
        <p:spPr>
          <a:xfrm>
            <a:off x="5874100" y="2731023"/>
            <a:ext cx="1661032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pairwise.t.test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04F2FB-C994-4A0A-910B-A3599B677841}"/>
              </a:ext>
            </a:extLst>
          </p:cNvPr>
          <p:cNvSpPr/>
          <p:nvPr/>
        </p:nvSpPr>
        <p:spPr>
          <a:xfrm>
            <a:off x="4644170" y="3540326"/>
            <a:ext cx="1334020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wilcox.test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82682F8-4B42-4834-921C-82C92AAA5282}"/>
              </a:ext>
            </a:extLst>
          </p:cNvPr>
          <p:cNvSpPr/>
          <p:nvPr/>
        </p:nvSpPr>
        <p:spPr>
          <a:xfrm>
            <a:off x="6080761" y="4322016"/>
            <a:ext cx="1415772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kruskal.test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3ECE53F-2D70-4A10-81DD-E047A99A6D6D}"/>
              </a:ext>
            </a:extLst>
          </p:cNvPr>
          <p:cNvSpPr/>
          <p:nvPr/>
        </p:nvSpPr>
        <p:spPr>
          <a:xfrm>
            <a:off x="5902035" y="5520250"/>
            <a:ext cx="2190023" cy="369332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>
            <a:r>
              <a:rPr lang="en-US" altLang="zh-CN" dirty="0" err="1"/>
              <a:t>pairwise.wilcox.test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B136096-9E30-4E1E-82C2-D976FE917B4E}"/>
              </a:ext>
            </a:extLst>
          </p:cNvPr>
          <p:cNvSpPr txBox="1"/>
          <p:nvPr/>
        </p:nvSpPr>
        <p:spPr>
          <a:xfrm>
            <a:off x="211973" y="6251582"/>
            <a:ext cx="8836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这些函数一般既可以以向量为输入，也可以以数据框为输入，并用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指定需要比较的列</a:t>
            </a:r>
          </a:p>
        </p:txBody>
      </p:sp>
    </p:spTree>
    <p:extLst>
      <p:ext uri="{BB962C8B-B14F-4D97-AF65-F5344CB8AC3E}">
        <p14:creationId xmlns:p14="http://schemas.microsoft.com/office/powerpoint/2010/main" val="14967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45F6FC-689F-431A-B4C7-488B6CFCEED1}"/>
              </a:ext>
            </a:extLst>
          </p:cNvPr>
          <p:cNvSpPr txBox="1"/>
          <p:nvPr/>
        </p:nvSpPr>
        <p:spPr>
          <a:xfrm>
            <a:off x="453043" y="141317"/>
            <a:ext cx="82379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例：观测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两种手术方法，以及甲和乙两种药物对各生理指标的影响。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FE3BCD-D508-4316-8BBA-8DF6D3F42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49011"/>
              </p:ext>
            </p:extLst>
          </p:nvPr>
        </p:nvGraphicFramePr>
        <p:xfrm>
          <a:off x="166251" y="2303086"/>
          <a:ext cx="8811495" cy="322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785">
                  <a:extLst>
                    <a:ext uri="{9D8B030D-6E8A-4147-A177-3AD203B41FA5}">
                      <a16:colId xmlns:a16="http://schemas.microsoft.com/office/drawing/2014/main" val="1336591498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1670280394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482620673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366198839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2712783547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726005641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2094333516"/>
                    </a:ext>
                  </a:extLst>
                </a:gridCol>
              </a:tblGrid>
              <a:tr h="637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手术方法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药物使用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观测时间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睡眠时长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观测生理指标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观测生理指标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0864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7485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3986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45729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7765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6228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2313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55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445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45F6FC-689F-431A-B4C7-488B6CFCEED1}"/>
              </a:ext>
            </a:extLst>
          </p:cNvPr>
          <p:cNvSpPr txBox="1"/>
          <p:nvPr/>
        </p:nvSpPr>
        <p:spPr>
          <a:xfrm>
            <a:off x="453043" y="141317"/>
            <a:ext cx="8690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例：观测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两种手术方法，以及甲和乙两种药物对各生理指标的影响。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DD8053A8-CA31-48D9-810E-9F0B77AE1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978971"/>
              </p:ext>
            </p:extLst>
          </p:nvPr>
        </p:nvGraphicFramePr>
        <p:xfrm>
          <a:off x="241068" y="2805586"/>
          <a:ext cx="8811495" cy="322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785">
                  <a:extLst>
                    <a:ext uri="{9D8B030D-6E8A-4147-A177-3AD203B41FA5}">
                      <a16:colId xmlns:a16="http://schemas.microsoft.com/office/drawing/2014/main" val="1336591498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1670280394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482620673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366198839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2712783547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726005641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2094333516"/>
                    </a:ext>
                  </a:extLst>
                </a:gridCol>
              </a:tblGrid>
              <a:tr h="637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手术方法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药物使用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观测时间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睡眠时长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观测生理指标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观测生理指标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0864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7485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3986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45729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7765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6228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2313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55293"/>
                  </a:ext>
                </a:extLst>
              </a:tr>
            </a:tbl>
          </a:graphicData>
        </a:graphic>
      </p:graphicFrame>
      <p:sp>
        <p:nvSpPr>
          <p:cNvPr id="13" name="右大括号 12">
            <a:extLst>
              <a:ext uri="{FF2B5EF4-FFF2-40B4-BE49-F238E27FC236}">
                <a16:creationId xmlns:a16="http://schemas.microsoft.com/office/drawing/2014/main" id="{C7A63E54-DF08-49F2-9820-665CD90DD7E7}"/>
              </a:ext>
            </a:extLst>
          </p:cNvPr>
          <p:cNvSpPr/>
          <p:nvPr/>
        </p:nvSpPr>
        <p:spPr>
          <a:xfrm rot="16200000">
            <a:off x="2556164" y="1279737"/>
            <a:ext cx="390696" cy="239406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C96E68-E45E-4A38-B787-A7756CF45B62}"/>
              </a:ext>
            </a:extLst>
          </p:cNvPr>
          <p:cNvSpPr txBox="1"/>
          <p:nvPr/>
        </p:nvSpPr>
        <p:spPr>
          <a:xfrm>
            <a:off x="2123901" y="1865785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组间因子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4E789E-8698-4472-891D-42274512ACC4}"/>
              </a:ext>
            </a:extLst>
          </p:cNvPr>
          <p:cNvSpPr txBox="1"/>
          <p:nvPr/>
        </p:nvSpPr>
        <p:spPr>
          <a:xfrm>
            <a:off x="4019204" y="1867569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组内因子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5EF561-D300-46D7-9760-1DFFC32A69A7}"/>
              </a:ext>
            </a:extLst>
          </p:cNvPr>
          <p:cNvSpPr txBox="1"/>
          <p:nvPr/>
        </p:nvSpPr>
        <p:spPr>
          <a:xfrm>
            <a:off x="5501639" y="1865785"/>
            <a:ext cx="104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协变量</a:t>
            </a:r>
          </a:p>
        </p:txBody>
      </p:sp>
      <p:sp>
        <p:nvSpPr>
          <p:cNvPr id="17" name="右大括号 16">
            <a:extLst>
              <a:ext uri="{FF2B5EF4-FFF2-40B4-BE49-F238E27FC236}">
                <a16:creationId xmlns:a16="http://schemas.microsoft.com/office/drawing/2014/main" id="{EA59E17A-7521-4A2F-9824-D5A5432966B2}"/>
              </a:ext>
            </a:extLst>
          </p:cNvPr>
          <p:cNvSpPr/>
          <p:nvPr/>
        </p:nvSpPr>
        <p:spPr>
          <a:xfrm rot="16200000">
            <a:off x="7660183" y="1279738"/>
            <a:ext cx="390696" cy="239406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0E2E83A-EC0D-432B-B6FD-B9CBFA2A5B88}"/>
              </a:ext>
            </a:extLst>
          </p:cNvPr>
          <p:cNvSpPr txBox="1"/>
          <p:nvPr/>
        </p:nvSpPr>
        <p:spPr>
          <a:xfrm>
            <a:off x="7409408" y="1869355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因变量</a:t>
            </a:r>
          </a:p>
        </p:txBody>
      </p:sp>
      <p:sp>
        <p:nvSpPr>
          <p:cNvPr id="19" name="右大括号 18">
            <a:extLst>
              <a:ext uri="{FF2B5EF4-FFF2-40B4-BE49-F238E27FC236}">
                <a16:creationId xmlns:a16="http://schemas.microsoft.com/office/drawing/2014/main" id="{5125E52F-5FDA-409E-A688-7A057EE900F0}"/>
              </a:ext>
            </a:extLst>
          </p:cNvPr>
          <p:cNvSpPr/>
          <p:nvPr/>
        </p:nvSpPr>
        <p:spPr>
          <a:xfrm rot="16200000">
            <a:off x="4068077" y="-111166"/>
            <a:ext cx="466127" cy="344147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8230F96-F399-4455-B92A-1DA61F72C2D0}"/>
              </a:ext>
            </a:extLst>
          </p:cNvPr>
          <p:cNvSpPr txBox="1"/>
          <p:nvPr/>
        </p:nvSpPr>
        <p:spPr>
          <a:xfrm>
            <a:off x="3842559" y="940439"/>
            <a:ext cx="12552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自变量</a:t>
            </a:r>
          </a:p>
        </p:txBody>
      </p:sp>
    </p:spTree>
    <p:extLst>
      <p:ext uri="{BB962C8B-B14F-4D97-AF65-F5344CB8AC3E}">
        <p14:creationId xmlns:p14="http://schemas.microsoft.com/office/powerpoint/2010/main" val="391243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2B1308A-4848-45AE-B9EC-399DFC650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767784"/>
              </p:ext>
            </p:extLst>
          </p:nvPr>
        </p:nvGraphicFramePr>
        <p:xfrm>
          <a:off x="216129" y="1865147"/>
          <a:ext cx="8811495" cy="322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785">
                  <a:extLst>
                    <a:ext uri="{9D8B030D-6E8A-4147-A177-3AD203B41FA5}">
                      <a16:colId xmlns:a16="http://schemas.microsoft.com/office/drawing/2014/main" val="1336591498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1670280394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482620673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366198839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2712783547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726005641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2094333516"/>
                    </a:ext>
                  </a:extLst>
                </a:gridCol>
              </a:tblGrid>
              <a:tr h="637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手术方法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药物使用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观测时间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睡眠时长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观测生理指标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观测生理指标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0864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7485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3986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45729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7765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6228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2313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55293"/>
                  </a:ext>
                </a:extLst>
              </a:tr>
            </a:tbl>
          </a:graphicData>
        </a:graphic>
      </p:graphicFrame>
      <p:sp>
        <p:nvSpPr>
          <p:cNvPr id="2" name="右大括号 1">
            <a:extLst>
              <a:ext uri="{FF2B5EF4-FFF2-40B4-BE49-F238E27FC236}">
                <a16:creationId xmlns:a16="http://schemas.microsoft.com/office/drawing/2014/main" id="{3C18EB36-52D9-4590-A1B1-D8200571277C}"/>
              </a:ext>
            </a:extLst>
          </p:cNvPr>
          <p:cNvSpPr/>
          <p:nvPr/>
        </p:nvSpPr>
        <p:spPr>
          <a:xfrm rot="16200000">
            <a:off x="2531225" y="339298"/>
            <a:ext cx="390696" cy="239406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4A1EF3-2244-4A32-87AC-AF7D4FD9A328}"/>
              </a:ext>
            </a:extLst>
          </p:cNvPr>
          <p:cNvSpPr txBox="1"/>
          <p:nvPr/>
        </p:nvSpPr>
        <p:spPr>
          <a:xfrm>
            <a:off x="2098962" y="925346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组间因子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7FFD62-3076-4946-93A1-88A9A89DFC05}"/>
              </a:ext>
            </a:extLst>
          </p:cNvPr>
          <p:cNvSpPr txBox="1"/>
          <p:nvPr/>
        </p:nvSpPr>
        <p:spPr>
          <a:xfrm>
            <a:off x="3994265" y="927130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组内因子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484511-28BC-42CA-81DE-919E343CC12E}"/>
              </a:ext>
            </a:extLst>
          </p:cNvPr>
          <p:cNvSpPr txBox="1"/>
          <p:nvPr/>
        </p:nvSpPr>
        <p:spPr>
          <a:xfrm>
            <a:off x="5476700" y="925346"/>
            <a:ext cx="104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协变量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E0209E62-DFC0-460C-80EB-C84BC4DF4949}"/>
              </a:ext>
            </a:extLst>
          </p:cNvPr>
          <p:cNvSpPr/>
          <p:nvPr/>
        </p:nvSpPr>
        <p:spPr>
          <a:xfrm rot="16200000">
            <a:off x="7635244" y="339299"/>
            <a:ext cx="390696" cy="239406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1171FE-D595-40F3-85AD-9AD956522D25}"/>
              </a:ext>
            </a:extLst>
          </p:cNvPr>
          <p:cNvSpPr txBox="1"/>
          <p:nvPr/>
        </p:nvSpPr>
        <p:spPr>
          <a:xfrm>
            <a:off x="7384469" y="928916"/>
            <a:ext cx="125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因变量</a:t>
            </a: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1884EF11-9670-4584-95FC-7750D13B90E6}"/>
              </a:ext>
            </a:extLst>
          </p:cNvPr>
          <p:cNvSpPr/>
          <p:nvPr/>
        </p:nvSpPr>
        <p:spPr>
          <a:xfrm rot="16200000">
            <a:off x="4043138" y="-1051605"/>
            <a:ext cx="466127" cy="344147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7F6954-8ED9-4FF1-A053-6F667D225D67}"/>
              </a:ext>
            </a:extLst>
          </p:cNvPr>
          <p:cNvSpPr txBox="1"/>
          <p:nvPr/>
        </p:nvSpPr>
        <p:spPr>
          <a:xfrm>
            <a:off x="3817620" y="0"/>
            <a:ext cx="125522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自变量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93FC735-DF81-4710-8B90-80DB5C81325E}"/>
              </a:ext>
            </a:extLst>
          </p:cNvPr>
          <p:cNvSpPr txBox="1"/>
          <p:nvPr/>
        </p:nvSpPr>
        <p:spPr>
          <a:xfrm>
            <a:off x="0" y="5126321"/>
            <a:ext cx="9144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）矫正睡眠因素可能带来的影响，观察两种手术方法对生理指标</a:t>
            </a:r>
            <a:r>
              <a:rPr lang="en-US" altLang="zh-CN" dirty="0"/>
              <a:t>1</a:t>
            </a:r>
            <a:r>
              <a:rPr lang="zh-CN" altLang="en-US" dirty="0"/>
              <a:t>的影响是否具有差异：</a:t>
            </a:r>
            <a:r>
              <a:rPr lang="zh-CN" altLang="en-US" dirty="0">
                <a:solidFill>
                  <a:srgbClr val="FF0000"/>
                </a:solidFill>
              </a:rPr>
              <a:t>协方差分析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）观察</a:t>
            </a:r>
            <a:r>
              <a:rPr lang="en-US" altLang="zh-CN" dirty="0"/>
              <a:t>4</a:t>
            </a:r>
            <a:r>
              <a:rPr lang="zh-CN" altLang="en-US" dirty="0"/>
              <a:t>种治疗方案对生理指标</a:t>
            </a:r>
            <a:r>
              <a:rPr lang="en-US" altLang="zh-CN" dirty="0"/>
              <a:t>1</a:t>
            </a:r>
            <a:r>
              <a:rPr lang="zh-CN" altLang="en-US" dirty="0"/>
              <a:t>的影响是否具有差异：</a:t>
            </a:r>
            <a:r>
              <a:rPr lang="zh-CN" altLang="en-US" dirty="0">
                <a:solidFill>
                  <a:srgbClr val="FF0000"/>
                </a:solidFill>
              </a:rPr>
              <a:t>双（多）因素方差分析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）比较不同药物在不同时间点对生理指标</a:t>
            </a:r>
            <a:r>
              <a:rPr lang="en-US" altLang="zh-CN" dirty="0"/>
              <a:t>1</a:t>
            </a:r>
            <a:r>
              <a:rPr lang="zh-CN" altLang="en-US" dirty="0"/>
              <a:t>的影响是否有差异：</a:t>
            </a:r>
            <a:r>
              <a:rPr lang="zh-CN" altLang="en-US" dirty="0">
                <a:solidFill>
                  <a:srgbClr val="FF0000"/>
                </a:solidFill>
              </a:rPr>
              <a:t>重复测量方差分析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）观察不同手术方法对身体素质（由多个生理指标共同决定）的影响是否具有差异：</a:t>
            </a:r>
            <a:r>
              <a:rPr lang="zh-CN" altLang="en-US" dirty="0">
                <a:solidFill>
                  <a:srgbClr val="FF0000"/>
                </a:solidFill>
              </a:rPr>
              <a:t>多元方差分析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399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14A6DE-B0F8-4673-90A6-173AB4C21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438302"/>
              </p:ext>
            </p:extLst>
          </p:nvPr>
        </p:nvGraphicFramePr>
        <p:xfrm>
          <a:off x="166252" y="327293"/>
          <a:ext cx="8811495" cy="322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785">
                  <a:extLst>
                    <a:ext uri="{9D8B030D-6E8A-4147-A177-3AD203B41FA5}">
                      <a16:colId xmlns:a16="http://schemas.microsoft.com/office/drawing/2014/main" val="1336591498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1670280394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482620673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366198839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2712783547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726005641"/>
                    </a:ext>
                  </a:extLst>
                </a:gridCol>
                <a:gridCol w="1258785">
                  <a:extLst>
                    <a:ext uri="{9D8B030D-6E8A-4147-A177-3AD203B41FA5}">
                      <a16:colId xmlns:a16="http://schemas.microsoft.com/office/drawing/2014/main" val="2094333516"/>
                    </a:ext>
                  </a:extLst>
                </a:gridCol>
              </a:tblGrid>
              <a:tr h="6378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手术方法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药物使用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观测时间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睡眠时长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观测生理指标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观测生理指标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40864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27485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3986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001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145729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77765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162284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zh-CN" altLang="en-US" sz="1800" dirty="0">
                        <a:solidFill>
                          <a:schemeClr val="accent4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2313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5529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DC22DA6-883F-4F26-BF49-044FA9567FC3}"/>
              </a:ext>
            </a:extLst>
          </p:cNvPr>
          <p:cNvSpPr txBox="1"/>
          <p:nvPr/>
        </p:nvSpPr>
        <p:spPr>
          <a:xfrm>
            <a:off x="1221971" y="3965171"/>
            <a:ext cx="69826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第一步：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&lt;-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aov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因变量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自变量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data=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数据框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第二步：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summary(fit)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(fit)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78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54C7FA-A53F-4583-9AE8-F5EFB9FFC22B}"/>
              </a:ext>
            </a:extLst>
          </p:cNvPr>
          <p:cNvSpPr txBox="1"/>
          <p:nvPr/>
        </p:nvSpPr>
        <p:spPr>
          <a:xfrm>
            <a:off x="1014152" y="174566"/>
            <a:ext cx="7572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什么是交互作用？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65B924-49F4-4CC7-BA5F-FF672BBB2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812" y="984454"/>
            <a:ext cx="4857625" cy="443544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28E4061-3A6C-48FF-8252-AC54920F2FBD}"/>
              </a:ext>
            </a:extLst>
          </p:cNvPr>
          <p:cNvSpPr txBox="1"/>
          <p:nvPr/>
        </p:nvSpPr>
        <p:spPr>
          <a:xfrm>
            <a:off x="232756" y="5769033"/>
            <a:ext cx="884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两条线平行则无交互作用，两条线不平行则有交互作用。</a:t>
            </a:r>
          </a:p>
        </p:txBody>
      </p:sp>
    </p:spTree>
    <p:extLst>
      <p:ext uri="{BB962C8B-B14F-4D97-AF65-F5344CB8AC3E}">
        <p14:creationId xmlns:p14="http://schemas.microsoft.com/office/powerpoint/2010/main" val="323698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C37C8F-EFA3-4900-B78B-42F620F5B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461"/>
            <a:ext cx="9144000" cy="52384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99162F2-7E90-4078-A650-49D6BAC7CB99}"/>
              </a:ext>
            </a:extLst>
          </p:cNvPr>
          <p:cNvSpPr txBox="1"/>
          <p:nvPr/>
        </p:nvSpPr>
        <p:spPr>
          <a:xfrm>
            <a:off x="332509" y="5669280"/>
            <a:ext cx="85454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中如果要用类型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Ⅲ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方法，需要把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summary()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函数改用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包的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函数，注意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要大写。</a:t>
            </a:r>
          </a:p>
        </p:txBody>
      </p:sp>
    </p:spTree>
    <p:extLst>
      <p:ext uri="{BB962C8B-B14F-4D97-AF65-F5344CB8AC3E}">
        <p14:creationId xmlns:p14="http://schemas.microsoft.com/office/powerpoint/2010/main" val="94114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9CF56D-FECE-43F3-A13B-7CC75599A718}"/>
              </a:ext>
            </a:extLst>
          </p:cNvPr>
          <p:cNvSpPr txBox="1"/>
          <p:nvPr/>
        </p:nvSpPr>
        <p:spPr>
          <a:xfrm>
            <a:off x="1088967" y="282150"/>
            <a:ext cx="6966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FF0000"/>
                </a:solidFill>
              </a:rPr>
              <a:t>什么是多元分析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C4244EC-FD7B-4512-BC6E-4C2193137E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565" y="1035323"/>
            <a:ext cx="6178868" cy="50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9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689</Words>
  <Application>Microsoft Office PowerPoint</Application>
  <PresentationFormat>全屏显示(4:3)</PresentationFormat>
  <Paragraphs>296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BioF</dc:creator>
  <cp:lastModifiedBy>BioF</cp:lastModifiedBy>
  <cp:revision>46</cp:revision>
  <dcterms:created xsi:type="dcterms:W3CDTF">2022-09-10T02:33:31Z</dcterms:created>
  <dcterms:modified xsi:type="dcterms:W3CDTF">2022-09-25T03:19:49Z</dcterms:modified>
</cp:coreProperties>
</file>