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75376" autoAdjust="0"/>
  </p:normalViewPr>
  <p:slideViewPr>
    <p:cSldViewPr snapToGrid="0">
      <p:cViewPr varScale="1">
        <p:scale>
          <a:sx n="85" d="100"/>
          <a:sy n="8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37FF-07EA-47BB-B3AD-FD550FFD6A7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6D442-34BA-48F4-B0FE-E78DCBB13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利用已测得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16S rDNA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序列中已知的各种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的相对比例，来计算抽取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小于测得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序列总数）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时出现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数量的期望值，然后根据一组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值（一般为一组小于总序列数的等差数列）与其相对应的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OTU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数量的期望值做出曲线来。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Chao1</a:t>
            </a:r>
            <a:r>
              <a:rPr lang="zh-CN" altLang="en-US" dirty="0">
                <a:effectLst/>
              </a:rPr>
              <a:t>：是用</a:t>
            </a:r>
            <a:r>
              <a:rPr lang="en-US" altLang="zh-CN" dirty="0">
                <a:effectLst/>
              </a:rPr>
              <a:t>chao1 </a:t>
            </a:r>
            <a:r>
              <a:rPr lang="zh-CN" altLang="en-US" dirty="0">
                <a:effectLst/>
              </a:rPr>
              <a:t>算法计算群落中只检测到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次和</a:t>
            </a: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次的</a:t>
            </a:r>
            <a:r>
              <a:rPr lang="en-US" altLang="zh-CN" dirty="0">
                <a:effectLst/>
              </a:rPr>
              <a:t>OTU</a:t>
            </a:r>
            <a:r>
              <a:rPr lang="zh-CN" altLang="en-US" dirty="0">
                <a:effectLst/>
              </a:rPr>
              <a:t>数估计群落中实际存在的物种数。</a:t>
            </a:r>
            <a:r>
              <a:rPr lang="en-US" altLang="zh-CN" dirty="0">
                <a:effectLst/>
              </a:rPr>
              <a:t>Chao1 </a:t>
            </a:r>
            <a:r>
              <a:rPr lang="zh-CN" altLang="en-US" dirty="0">
                <a:effectLst/>
              </a:rPr>
              <a:t>在生态学中常用来估计物种总数，由</a:t>
            </a:r>
            <a:r>
              <a:rPr lang="en-US" altLang="zh-CN" dirty="0">
                <a:effectLst/>
              </a:rPr>
              <a:t>Chao (1984) </a:t>
            </a:r>
            <a:r>
              <a:rPr lang="zh-CN" altLang="en-US" dirty="0">
                <a:effectLst/>
              </a:rPr>
              <a:t>最早提出。</a:t>
            </a:r>
            <a:r>
              <a:rPr lang="en-US" altLang="zh-CN" b="1" dirty="0">
                <a:effectLst/>
              </a:rPr>
              <a:t>Chao1</a:t>
            </a:r>
            <a:r>
              <a:rPr lang="zh-CN" altLang="en-US" b="1" dirty="0">
                <a:effectLst/>
              </a:rPr>
              <a:t>值越大代表物种总数越多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Shannon</a:t>
            </a:r>
            <a:r>
              <a:rPr lang="zh-CN" altLang="en-US" dirty="0">
                <a:effectLst/>
              </a:rPr>
              <a:t>：用来估算样品中</a:t>
            </a:r>
            <a:r>
              <a:rPr lang="zh-CN" altLang="en-US" b="1" dirty="0">
                <a:effectLst/>
              </a:rPr>
              <a:t>微生物的多样性指数</a:t>
            </a:r>
            <a:r>
              <a:rPr lang="zh-CN" altLang="en-US" dirty="0">
                <a:effectLst/>
              </a:rPr>
              <a:t>之一。它与 </a:t>
            </a:r>
            <a:r>
              <a:rPr lang="en-US" altLang="zh-CN" dirty="0">
                <a:effectLst/>
              </a:rPr>
              <a:t>Simpson </a:t>
            </a:r>
            <a:r>
              <a:rPr lang="zh-CN" altLang="en-US" dirty="0">
                <a:effectLst/>
              </a:rPr>
              <a:t>多样性指数均为常用的反映 </a:t>
            </a:r>
            <a:r>
              <a:rPr lang="en-US" altLang="zh-CN" dirty="0">
                <a:effectLst/>
              </a:rPr>
              <a:t>alpha </a:t>
            </a:r>
            <a:r>
              <a:rPr lang="zh-CN" altLang="en-US" dirty="0">
                <a:effectLst/>
              </a:rPr>
              <a:t>多样性的指数。</a:t>
            </a:r>
            <a:r>
              <a:rPr lang="en-US" altLang="zh-CN" b="1" dirty="0">
                <a:effectLst/>
              </a:rPr>
              <a:t>Shannon</a:t>
            </a:r>
            <a:r>
              <a:rPr lang="zh-CN" altLang="en-US" b="1" dirty="0">
                <a:effectLst/>
              </a:rPr>
              <a:t>值越大，说明群落多样性越高</a:t>
            </a:r>
            <a:r>
              <a:rPr lang="zh-CN" altLang="en-US" dirty="0">
                <a:effectLst/>
              </a:rPr>
              <a:t>。</a:t>
            </a:r>
          </a:p>
          <a:p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</a:t>
            </a:r>
            <a:r>
              <a:rPr lang="zh-CN" altLang="en-US" dirty="0">
                <a:effectLst/>
              </a:rPr>
              <a:t>：用来估计</a:t>
            </a:r>
            <a:r>
              <a:rPr lang="zh-CN" altLang="en-US" b="1" dirty="0">
                <a:effectLst/>
              </a:rPr>
              <a:t>群落中含有</a:t>
            </a:r>
            <a:r>
              <a:rPr lang="en-US" altLang="zh-CN" b="1" dirty="0">
                <a:effectLst/>
              </a:rPr>
              <a:t>OTU </a:t>
            </a:r>
            <a:r>
              <a:rPr lang="zh-CN" altLang="en-US" b="1" dirty="0">
                <a:effectLst/>
              </a:rPr>
              <a:t>数目</a:t>
            </a:r>
            <a:r>
              <a:rPr lang="zh-CN" altLang="en-US" dirty="0">
                <a:effectLst/>
              </a:rPr>
              <a:t>的指数，由</a:t>
            </a:r>
            <a:r>
              <a:rPr lang="en-US" altLang="zh-CN" dirty="0">
                <a:effectLst/>
              </a:rPr>
              <a:t>Chao </a:t>
            </a:r>
            <a:r>
              <a:rPr lang="zh-CN" altLang="en-US" dirty="0">
                <a:effectLst/>
              </a:rPr>
              <a:t>提出，是生态学中估计物种总数的常用指数之一，与</a:t>
            </a:r>
            <a:r>
              <a:rPr lang="en-US" altLang="zh-CN" dirty="0">
                <a:effectLst/>
              </a:rPr>
              <a:t>Chao1 </a:t>
            </a:r>
            <a:r>
              <a:rPr lang="zh-CN" altLang="en-US" dirty="0">
                <a:effectLst/>
              </a:rPr>
              <a:t>的算法不同。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Simpson</a:t>
            </a:r>
            <a:r>
              <a:rPr lang="zh-CN" altLang="en-US" dirty="0">
                <a:effectLst/>
              </a:rPr>
              <a:t>：用来估算样品中微生物的多样性指数之一，由</a:t>
            </a:r>
            <a:r>
              <a:rPr lang="en-US" altLang="zh-CN" dirty="0">
                <a:effectLst/>
              </a:rPr>
              <a:t>Edward Hugh Simpson ( 1949) </a:t>
            </a:r>
            <a:r>
              <a:rPr lang="zh-CN" altLang="en-US" dirty="0">
                <a:effectLst/>
              </a:rPr>
              <a:t>提出，在生态学中常用来定量的描述一个区域的生物多样性。</a:t>
            </a:r>
            <a:r>
              <a:rPr lang="en-US" altLang="zh-CN" b="1" dirty="0">
                <a:effectLst/>
              </a:rPr>
              <a:t>Simpson </a:t>
            </a:r>
            <a:r>
              <a:rPr lang="zh-CN" altLang="en-US" b="1" dirty="0">
                <a:effectLst/>
              </a:rPr>
              <a:t>指数值越大，说明群落多样性越高。</a:t>
            </a:r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7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2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1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6D442-34BA-48F4-B0FE-E78DCBB132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3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7006F-C425-409B-9464-A446DACD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47146-8167-495E-B6F2-A84320B39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1B25-A1B9-423E-87A9-90F26792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B926A-CE9C-4F6F-8644-CA8ED396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3352D-5CB7-41F4-A496-408928E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8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3B8B-646F-4C36-9A35-7A37AFD2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612AB-1A74-4285-BB16-B9EC35EA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BD9EA-DCEE-4EDF-BA9B-3F9E255E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C352F-E0F0-4DD2-9F20-365A5918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4E2D1-1011-46F2-9591-F2343498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1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422253-8A3D-45B5-B2FD-37F34F3D7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D1FD9D-D9AB-4DF5-B433-4DEE63BC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FC99A-F5CA-46B1-B3F1-DFD2916F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7DB85-9DEC-41C9-B846-251DAE5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12DB4-E31F-4C10-A8CD-E90840B9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0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A1B32-DA74-480E-814B-F52C033B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FBEAF-C18E-49FA-A50D-703DEA82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BB51B-CCA7-4FEF-80DB-8A9DBB60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25A9D-3D25-43AF-A0C2-78901634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EA220-67E9-4D78-A401-65B1EFC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5292-D788-4827-9D13-0AF8FD6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C4952-74D3-49A2-8D17-A22E95EA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65ED0-EA83-4E07-8CFC-1960BC0D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E8F6E-8D86-41A9-9013-146863FC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BC78B-6F63-496E-9CDD-00BF14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B9FEB-CEC8-4C68-A815-A606FE16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086E-0C7C-4283-9539-A32475E7A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B47EAA-5374-4D04-AB80-76DC4A50A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A73B1-2960-42F9-9D5C-909F651A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72A67-7A74-4C90-B6F5-FF53364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DE91A-C2F0-4E9A-AF04-1DBDFFC4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9C5F4-ACD3-409F-835D-1EF05A2F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4836B-1CF2-4C6A-ABE1-7B8AA966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25C29-481F-4B9D-B096-8C0042F06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557213-ECBF-4EA1-85BE-BF5802592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6BC50-732A-4FCA-9B7B-B8BC9E25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2CC8B2-3CD9-4404-A712-3704A924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2D4D8-7DC3-4A80-8275-1FDB318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E49407-566B-434E-ABC3-7483AD25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29349-B0E6-4976-BA70-2235B642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81C339-B20D-4A59-AEEE-989487F1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676BC-BEF3-4BEC-96F5-44FCC4DA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0FC0-05D8-48B4-B5FB-9B249508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FB48B3-850C-4A50-8394-E1EE2F86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F5A54-1F69-4E7C-A9E4-21768251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FDDD3-0B75-41CB-9507-8560C852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F3DAD-2F8E-4E75-AD7C-6137A29A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172A6-3459-4B00-B285-1FD2B490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7E399-FE8D-4948-A125-1AF8D9F0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A0D4C-2A0B-443D-AE4F-BDA95995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5FA2F-1985-4616-A60B-C4892FED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386BC-FD5D-4C42-8CDB-D4B970E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7101-A53E-4767-B59F-DFBF798A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614E2-35B6-427F-8C1C-AAE0FC87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FFF54-95EB-4929-9CC5-EFED18265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6A5B2-2039-43FC-ACF0-4AE0765E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2DC6A-9BA7-47D9-939E-7EEED4DB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56BCD-7795-4918-8971-F30B2E4E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AF85EE-6753-48F9-B434-A6AFFDC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E9EF0-1856-4F37-B541-2A4E1462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07EF7-2E87-4525-BAAF-A65595434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9E2E-FE74-41A2-A19D-A189F77A1DBA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C4E59-E1DF-44FD-8D56-6436D1FD3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ABDA-5121-4CE3-BD8D-81209503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B642B-0322-4338-A625-5AAFCA56D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8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Overview of the design of MicrobiotaProcess package">
            <a:extLst>
              <a:ext uri="{FF2B5EF4-FFF2-40B4-BE49-F238E27FC236}">
                <a16:creationId xmlns:a16="http://schemas.microsoft.com/office/drawing/2014/main" id="{F56810B6-BDF8-4667-B22A-CFF5E5D0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10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FC0F38D-57ED-4B9C-B2D3-1165078F110B}"/>
              </a:ext>
            </a:extLst>
          </p:cNvPr>
          <p:cNvSpPr/>
          <p:nvPr/>
        </p:nvSpPr>
        <p:spPr>
          <a:xfrm>
            <a:off x="7064475" y="2532290"/>
            <a:ext cx="1818968" cy="11307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DA4C5D-75E4-4DDD-B77D-2472A2E026B6}"/>
              </a:ext>
            </a:extLst>
          </p:cNvPr>
          <p:cNvSpPr txBox="1"/>
          <p:nvPr/>
        </p:nvSpPr>
        <p:spPr>
          <a:xfrm>
            <a:off x="7423353" y="2805257"/>
            <a:ext cx="125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MPSE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5A414-1486-46EE-B36F-F86304068833}"/>
              </a:ext>
            </a:extLst>
          </p:cNvPr>
          <p:cNvSpPr txBox="1"/>
          <p:nvPr/>
        </p:nvSpPr>
        <p:spPr>
          <a:xfrm>
            <a:off x="7334863" y="875640"/>
            <a:ext cx="12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微生物组特征表</a:t>
            </a:r>
            <a:endParaRPr lang="zh-CN" altLang="en-US" sz="3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AA3963-AE57-4CBA-B29D-E06E5D7007C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7964128" y="1521971"/>
            <a:ext cx="9831" cy="101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0E884D-57ED-4442-846D-10F69B5B14C8}"/>
              </a:ext>
            </a:extLst>
          </p:cNvPr>
          <p:cNvCxnSpPr>
            <a:cxnSpLocks/>
          </p:cNvCxnSpPr>
          <p:nvPr/>
        </p:nvCxnSpPr>
        <p:spPr>
          <a:xfrm>
            <a:off x="8008370" y="3663000"/>
            <a:ext cx="0" cy="64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3B4D5BC-0070-43A3-9F33-3F8F099E85F4}"/>
              </a:ext>
            </a:extLst>
          </p:cNvPr>
          <p:cNvSpPr/>
          <p:nvPr/>
        </p:nvSpPr>
        <p:spPr>
          <a:xfrm>
            <a:off x="6912032" y="4373618"/>
            <a:ext cx="2432076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CFC9FC-60B3-4C15-B010-8E9663D3E26B}"/>
              </a:ext>
            </a:extLst>
          </p:cNvPr>
          <p:cNvSpPr/>
          <p:nvPr/>
        </p:nvSpPr>
        <p:spPr>
          <a:xfrm>
            <a:off x="7086641" y="4374487"/>
            <a:ext cx="247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Alpha diversity</a:t>
            </a:r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308BE2-56FB-4895-92A1-0D757E9B612A}"/>
              </a:ext>
            </a:extLst>
          </p:cNvPr>
          <p:cNvSpPr/>
          <p:nvPr/>
        </p:nvSpPr>
        <p:spPr>
          <a:xfrm>
            <a:off x="7117104" y="4906158"/>
            <a:ext cx="1871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Composition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601EE7-3B9A-4D5C-8ABB-89AC195121A9}"/>
              </a:ext>
            </a:extLst>
          </p:cNvPr>
          <p:cNvSpPr/>
          <p:nvPr/>
        </p:nvSpPr>
        <p:spPr>
          <a:xfrm>
            <a:off x="7158894" y="5487415"/>
            <a:ext cx="1938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Beta diversity</a:t>
            </a:r>
            <a:endParaRPr lang="zh-CN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6FEE16-4C56-4BAD-A58D-99B972C0584A}"/>
              </a:ext>
            </a:extLst>
          </p:cNvPr>
          <p:cNvSpPr/>
          <p:nvPr/>
        </p:nvSpPr>
        <p:spPr>
          <a:xfrm>
            <a:off x="6975037" y="6039596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Different analysis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ED23221-AE46-4FBF-9A19-6C1EB0A3B9F8}"/>
              </a:ext>
            </a:extLst>
          </p:cNvPr>
          <p:cNvSpPr/>
          <p:nvPr/>
        </p:nvSpPr>
        <p:spPr>
          <a:xfrm>
            <a:off x="6912032" y="4927878"/>
            <a:ext cx="2432076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9EB68-0AC4-4DD4-BC16-5FC5C0A36F8F}"/>
              </a:ext>
            </a:extLst>
          </p:cNvPr>
          <p:cNvSpPr/>
          <p:nvPr/>
        </p:nvSpPr>
        <p:spPr>
          <a:xfrm>
            <a:off x="6912032" y="5481269"/>
            <a:ext cx="2432076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6B500AB-DD16-4E39-A9B3-782150C496F9}"/>
              </a:ext>
            </a:extLst>
          </p:cNvPr>
          <p:cNvSpPr/>
          <p:nvPr/>
        </p:nvSpPr>
        <p:spPr>
          <a:xfrm>
            <a:off x="6912031" y="6033450"/>
            <a:ext cx="2432076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6816EC9-ADEA-44C3-B30D-B7A046FCB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657" y="293268"/>
            <a:ext cx="2470309" cy="18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35CFC9FC-60B3-4C15-B010-8E9663D3E26B}"/>
              </a:ext>
            </a:extLst>
          </p:cNvPr>
          <p:cNvSpPr/>
          <p:nvPr/>
        </p:nvSpPr>
        <p:spPr>
          <a:xfrm>
            <a:off x="351545" y="136784"/>
            <a:ext cx="2470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示例数据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99582A-A5AF-4644-99CE-A2CFFBF6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27" y="755530"/>
            <a:ext cx="8647529" cy="39244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DD6829-BB7E-48E8-A062-1BC4A072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4" y="834042"/>
            <a:ext cx="2470309" cy="18837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70CBCE3-1856-4A9F-A961-699CB8E6F568}"/>
              </a:ext>
            </a:extLst>
          </p:cNvPr>
          <p:cNvSpPr/>
          <p:nvPr/>
        </p:nvSpPr>
        <p:spPr>
          <a:xfrm>
            <a:off x="3411794" y="775194"/>
            <a:ext cx="2222090" cy="17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3E3E3E"/>
                </a:solidFill>
                <a:effectLst/>
                <a:latin typeface="system-ui"/>
              </a:rPr>
              <a:t>Alpha</a:t>
            </a:r>
            <a:r>
              <a:rPr lang="zh-CN" altLang="en-US" sz="2400" b="1" i="0" dirty="0">
                <a:solidFill>
                  <a:srgbClr val="3E3E3E"/>
                </a:solidFill>
                <a:effectLst/>
                <a:latin typeface="system-ui"/>
              </a:rPr>
              <a:t>多样性分析</a:t>
            </a:r>
            <a:endParaRPr lang="zh-CN" altLang="en-US" sz="2400" b="1" dirty="0"/>
          </a:p>
        </p:txBody>
      </p:sp>
      <p:pic>
        <p:nvPicPr>
          <p:cNvPr id="7" name="Picture 2" descr="The Overview of the design of MicrobiotaProcess package">
            <a:extLst>
              <a:ext uri="{FF2B5EF4-FFF2-40B4-BE49-F238E27FC236}">
                <a16:creationId xmlns:a16="http://schemas.microsoft.com/office/drawing/2014/main" id="{2804FC4E-C070-4722-BF04-A167921A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55844" r="74702" b="20281"/>
          <a:stretch/>
        </p:blipFill>
        <p:spPr bwMode="auto">
          <a:xfrm>
            <a:off x="8623097" y="92854"/>
            <a:ext cx="2907669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2D1425-A650-4886-818E-7DC3EDD2F3EA}"/>
              </a:ext>
            </a:extLst>
          </p:cNvPr>
          <p:cNvSpPr/>
          <p:nvPr/>
        </p:nvSpPr>
        <p:spPr>
          <a:xfrm>
            <a:off x="8477796" y="3278505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MicrobiotaProcess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BA1F9-3892-4B9C-8159-F83E5959300B}"/>
              </a:ext>
            </a:extLst>
          </p:cNvPr>
          <p:cNvSpPr/>
          <p:nvPr/>
        </p:nvSpPr>
        <p:spPr>
          <a:xfrm>
            <a:off x="387749" y="525459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稀释曲线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>
                <a:solidFill>
                  <a:schemeClr val="bg2"/>
                </a:solidFill>
              </a:rPr>
              <a:t>α</a:t>
            </a:r>
            <a:r>
              <a:rPr lang="zh-CN" altLang="en-US" dirty="0">
                <a:solidFill>
                  <a:schemeClr val="bg2"/>
                </a:solidFill>
              </a:rPr>
              <a:t>多样性指数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F644B0-E773-4090-A7AC-A4056131419D}"/>
              </a:ext>
            </a:extLst>
          </p:cNvPr>
          <p:cNvSpPr/>
          <p:nvPr/>
        </p:nvSpPr>
        <p:spPr>
          <a:xfrm>
            <a:off x="8623097" y="374017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mp_cal</a:t>
            </a:r>
            <a:r>
              <a:rPr lang="en-US" altLang="zh-CN" dirty="0"/>
              <a:t>_*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7B7D53-29E4-4AD3-B10D-4F29B9903135}"/>
              </a:ext>
            </a:extLst>
          </p:cNvPr>
          <p:cNvSpPr/>
          <p:nvPr/>
        </p:nvSpPr>
        <p:spPr>
          <a:xfrm>
            <a:off x="8623097" y="412411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mp_plot</a:t>
            </a:r>
            <a:r>
              <a:rPr lang="en-US" altLang="zh-CN" dirty="0"/>
              <a:t>_*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E927E99-516D-43E7-B81F-3F623A19DAE7}"/>
              </a:ext>
            </a:extLst>
          </p:cNvPr>
          <p:cNvSpPr/>
          <p:nvPr/>
        </p:nvSpPr>
        <p:spPr>
          <a:xfrm>
            <a:off x="9767596" y="37401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4AB386-94FC-4865-AF75-25142FA12B79}"/>
              </a:ext>
            </a:extLst>
          </p:cNvPr>
          <p:cNvSpPr/>
          <p:nvPr/>
        </p:nvSpPr>
        <p:spPr>
          <a:xfrm>
            <a:off x="9812846" y="41095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画图函数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D922BE-1E99-4652-AC2C-8D13C7968978}"/>
              </a:ext>
            </a:extLst>
          </p:cNvPr>
          <p:cNvSpPr/>
          <p:nvPr/>
        </p:nvSpPr>
        <p:spPr>
          <a:xfrm>
            <a:off x="387749" y="1725279"/>
            <a:ext cx="6916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effectLst/>
              </a:rPr>
              <a:t>稀释曲线</a:t>
            </a:r>
            <a:endParaRPr lang="zh-CN" alt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用来评价</a:t>
            </a:r>
            <a:r>
              <a:rPr lang="zh-CN" altLang="en-US" b="1" dirty="0">
                <a:effectLst/>
              </a:rPr>
              <a:t>测序量是否足以覆盖所有类群</a:t>
            </a:r>
            <a:r>
              <a:rPr lang="zh-CN" altLang="en-US" dirty="0">
                <a:effectLst/>
              </a:rPr>
              <a:t>，并间接反映样品中物种的</a:t>
            </a:r>
            <a:r>
              <a:rPr lang="zh-CN" altLang="en-US" b="1" dirty="0">
                <a:effectLst/>
              </a:rPr>
              <a:t>丰富程度</a:t>
            </a:r>
            <a:r>
              <a:rPr lang="zh-CN" altLang="en-US" dirty="0">
                <a:effectLst/>
              </a:rPr>
              <a:t>。</a:t>
            </a:r>
            <a:r>
              <a:rPr lang="en-US" altLang="zh-CN" dirty="0">
                <a:effectLst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zh-CN" altLang="en-US" dirty="0"/>
              <a:t>曲线</a:t>
            </a:r>
            <a:r>
              <a:rPr lang="zh-CN" altLang="en-US" b="1" dirty="0"/>
              <a:t>趋于平缓时，</a:t>
            </a:r>
            <a:r>
              <a:rPr lang="zh-CN" altLang="en-US" dirty="0"/>
              <a:t>认为测序深度</a:t>
            </a:r>
            <a:r>
              <a:rPr lang="zh-CN" altLang="en-US" b="1" dirty="0"/>
              <a:t>已经基本覆盖</a:t>
            </a:r>
            <a:r>
              <a:rPr lang="zh-CN" altLang="en-US" dirty="0"/>
              <a:t>到样品中所有的物种，增加测序数据无法再找到更多的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0FC83F-3C3D-4CD1-9EC6-2343D491A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34" y="3477131"/>
            <a:ext cx="7237551" cy="28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olidFill>
                  <a:srgbClr val="3E3E3E"/>
                </a:solidFill>
                <a:effectLst/>
                <a:latin typeface="system-ui"/>
              </a:rPr>
              <a:t>Alpha</a:t>
            </a:r>
            <a:r>
              <a:rPr lang="zh-CN" altLang="en-US" sz="2400" b="1" i="0" dirty="0">
                <a:solidFill>
                  <a:srgbClr val="3E3E3E"/>
                </a:solidFill>
                <a:effectLst/>
                <a:latin typeface="system-ui"/>
              </a:rPr>
              <a:t>多样性分析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2BA1F9-3892-4B9C-8159-F83E5959300B}"/>
              </a:ext>
            </a:extLst>
          </p:cNvPr>
          <p:cNvSpPr/>
          <p:nvPr/>
        </p:nvSpPr>
        <p:spPr>
          <a:xfrm>
            <a:off x="387749" y="525459"/>
            <a:ext cx="17668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稀释曲线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/>
              <a:t>α</a:t>
            </a:r>
            <a:r>
              <a:rPr lang="zh-CN" altLang="en-US" dirty="0"/>
              <a:t>多样性指数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03F04-E590-4C0B-B499-0A1E8BD25EB9}"/>
              </a:ext>
            </a:extLst>
          </p:cNvPr>
          <p:cNvSpPr/>
          <p:nvPr/>
        </p:nvSpPr>
        <p:spPr>
          <a:xfrm>
            <a:off x="409358" y="1494447"/>
            <a:ext cx="6916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dirty="0"/>
              <a:t>α</a:t>
            </a:r>
            <a:r>
              <a:rPr lang="zh-CN" altLang="en-US" b="1" dirty="0"/>
              <a:t>多样性指数</a:t>
            </a:r>
          </a:p>
          <a:p>
            <a:endParaRPr lang="zh-CN" alt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评价</a:t>
            </a:r>
            <a:r>
              <a:rPr lang="zh-CN" altLang="en-US" dirty="0">
                <a:solidFill>
                  <a:srgbClr val="3E3E3E"/>
                </a:solidFill>
                <a:latin typeface="system-ui"/>
              </a:rPr>
              <a:t>一个特定区域或者生态系统内的菌群多样性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zh-CN" altLang="en-US" dirty="0"/>
              <a:t>指数越大，</a:t>
            </a:r>
            <a:r>
              <a:rPr lang="zh-CN" altLang="en-US" b="1" dirty="0"/>
              <a:t>说明群落多样性越高</a:t>
            </a:r>
            <a:endParaRPr lang="zh-CN" altLang="en-US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7E20E6-AA32-447C-AA64-5050AF97D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59"/>
          <a:stretch/>
        </p:blipFill>
        <p:spPr>
          <a:xfrm>
            <a:off x="315982" y="2899509"/>
            <a:ext cx="7265702" cy="3670221"/>
          </a:xfrm>
          <a:prstGeom prst="rect">
            <a:avLst/>
          </a:prstGeom>
        </p:spPr>
      </p:pic>
      <p:pic>
        <p:nvPicPr>
          <p:cNvPr id="17" name="Picture 2" descr="The Overview of the design of MicrobiotaProcess package">
            <a:extLst>
              <a:ext uri="{FF2B5EF4-FFF2-40B4-BE49-F238E27FC236}">
                <a16:creationId xmlns:a16="http://schemas.microsoft.com/office/drawing/2014/main" id="{4F102932-5D6B-476A-8946-3B61E147A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55844" r="74702" b="20281"/>
          <a:stretch/>
        </p:blipFill>
        <p:spPr bwMode="auto">
          <a:xfrm>
            <a:off x="8623097" y="92854"/>
            <a:ext cx="2907669" cy="31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70B4961-BDE1-48CF-A7D2-3E5AD33E1359}"/>
              </a:ext>
            </a:extLst>
          </p:cNvPr>
          <p:cNvSpPr/>
          <p:nvPr/>
        </p:nvSpPr>
        <p:spPr>
          <a:xfrm>
            <a:off x="8477796" y="3278505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MicrobiotaProcess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64A97D-E006-4B96-8463-40687653C375}"/>
              </a:ext>
            </a:extLst>
          </p:cNvPr>
          <p:cNvSpPr/>
          <p:nvPr/>
        </p:nvSpPr>
        <p:spPr>
          <a:xfrm>
            <a:off x="8623097" y="3740170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mp_cal</a:t>
            </a:r>
            <a:r>
              <a:rPr lang="en-US" altLang="zh-CN" dirty="0"/>
              <a:t>_*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29D354-7957-4151-99F5-471A797E0149}"/>
              </a:ext>
            </a:extLst>
          </p:cNvPr>
          <p:cNvSpPr/>
          <p:nvPr/>
        </p:nvSpPr>
        <p:spPr>
          <a:xfrm>
            <a:off x="8623097" y="412411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mp_plot</a:t>
            </a:r>
            <a:r>
              <a:rPr lang="en-US" altLang="zh-CN" dirty="0"/>
              <a:t>_*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518810-02D9-419A-81AE-FFFBFF60ADDD}"/>
              </a:ext>
            </a:extLst>
          </p:cNvPr>
          <p:cNvSpPr/>
          <p:nvPr/>
        </p:nvSpPr>
        <p:spPr>
          <a:xfrm>
            <a:off x="9767596" y="37401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计算函数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9CDAE3-F8A1-468D-8696-2C190DBE171A}"/>
              </a:ext>
            </a:extLst>
          </p:cNvPr>
          <p:cNvSpPr/>
          <p:nvPr/>
        </p:nvSpPr>
        <p:spPr>
          <a:xfrm>
            <a:off x="9812846" y="41095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画图函数</a:t>
            </a:r>
          </a:p>
        </p:txBody>
      </p:sp>
    </p:spTree>
    <p:extLst>
      <p:ext uri="{BB962C8B-B14F-4D97-AF65-F5344CB8AC3E}">
        <p14:creationId xmlns:p14="http://schemas.microsoft.com/office/powerpoint/2010/main" val="393893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  <a:latin typeface="system-ui"/>
              </a:rPr>
              <a:t>Composition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03F04-E590-4C0B-B499-0A1E8BD25EB9}"/>
              </a:ext>
            </a:extLst>
          </p:cNvPr>
          <p:cNvSpPr/>
          <p:nvPr/>
        </p:nvSpPr>
        <p:spPr>
          <a:xfrm>
            <a:off x="354512" y="681647"/>
            <a:ext cx="6916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观察各样本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组间的菌群组成。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en-US" altLang="zh-CN" dirty="0"/>
              <a:t>NULL</a:t>
            </a:r>
            <a:endParaRPr lang="en-US" altLang="zh-CN" dirty="0">
              <a:effectLst/>
            </a:endParaRPr>
          </a:p>
        </p:txBody>
      </p:sp>
      <p:pic>
        <p:nvPicPr>
          <p:cNvPr id="12" name="Picture 2" descr="The Overview of the design of MicrobiotaProcess package">
            <a:extLst>
              <a:ext uri="{FF2B5EF4-FFF2-40B4-BE49-F238E27FC236}">
                <a16:creationId xmlns:a16="http://schemas.microsoft.com/office/drawing/2014/main" id="{248EC05F-1AAB-46BD-B3CE-76FCE5335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6" t="54537" r="50977" b="14239"/>
          <a:stretch/>
        </p:blipFill>
        <p:spPr bwMode="auto">
          <a:xfrm>
            <a:off x="9212622" y="63794"/>
            <a:ext cx="2979378" cy="467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23C9544-58EF-4B5A-A78F-90EAFED2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7" y="1839130"/>
            <a:ext cx="5864584" cy="28269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081175-07FF-4A73-9542-83AEE321D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30" y="4900201"/>
            <a:ext cx="5215466" cy="18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1932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  <a:latin typeface="system-ui"/>
              </a:rPr>
              <a:t>Beta diversity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03F04-E590-4C0B-B499-0A1E8BD25EB9}"/>
              </a:ext>
            </a:extLst>
          </p:cNvPr>
          <p:cNvSpPr/>
          <p:nvPr/>
        </p:nvSpPr>
        <p:spPr>
          <a:xfrm>
            <a:off x="1409960" y="1726665"/>
            <a:ext cx="6916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用</a:t>
            </a:r>
            <a:r>
              <a:rPr lang="zh-CN" altLang="en-US" dirty="0"/>
              <a:t>“</a:t>
            </a:r>
            <a:r>
              <a:rPr lang="zh-CN" altLang="en-US" dirty="0">
                <a:effectLst/>
              </a:rPr>
              <a:t>距离”度量样本之间的差异。</a:t>
            </a:r>
            <a:r>
              <a:rPr lang="en-US" altLang="zh-CN" dirty="0">
                <a:effectLst/>
              </a:rPr>
              <a:t>(</a:t>
            </a:r>
            <a:r>
              <a:rPr lang="zh-CN" altLang="en-US" dirty="0"/>
              <a:t>看样本能不能被分开</a:t>
            </a:r>
            <a:r>
              <a:rPr lang="en-US" altLang="zh-CN" dirty="0"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en-US" altLang="zh-CN" dirty="0"/>
              <a:t>NULL</a:t>
            </a:r>
            <a:endParaRPr lang="en-US" altLang="zh-CN" dirty="0">
              <a:effectLst/>
            </a:endParaRPr>
          </a:p>
        </p:txBody>
      </p:sp>
      <p:pic>
        <p:nvPicPr>
          <p:cNvPr id="14" name="Picture 2" descr="The Overview of the design of MicrobiotaProcess package">
            <a:extLst>
              <a:ext uri="{FF2B5EF4-FFF2-40B4-BE49-F238E27FC236}">
                <a16:creationId xmlns:a16="http://schemas.microsoft.com/office/drawing/2014/main" id="{2F993045-EAF7-4FF4-9DEB-028AD806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7" t="55473" r="24119"/>
          <a:stretch/>
        </p:blipFill>
        <p:spPr bwMode="auto">
          <a:xfrm>
            <a:off x="9251251" y="170448"/>
            <a:ext cx="2698046" cy="59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1FE8BF9-D3FD-409D-AA8A-7212DF08C216}"/>
              </a:ext>
            </a:extLst>
          </p:cNvPr>
          <p:cNvSpPr/>
          <p:nvPr/>
        </p:nvSpPr>
        <p:spPr>
          <a:xfrm>
            <a:off x="437579" y="988001"/>
            <a:ext cx="19447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</a:t>
            </a:r>
            <a:r>
              <a:rPr lang="en-US" altLang="zh-CN" dirty="0"/>
              <a:t>/</a:t>
            </a:r>
            <a:r>
              <a:rPr lang="zh-CN" altLang="en-US" dirty="0"/>
              <a:t>组间距离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降维</a:t>
            </a:r>
            <a:endParaRPr lang="en-US" altLang="zh-C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6C51B-8E45-4441-871C-145971238917}"/>
              </a:ext>
            </a:extLst>
          </p:cNvPr>
          <p:cNvSpPr/>
          <p:nvPr/>
        </p:nvSpPr>
        <p:spPr>
          <a:xfrm>
            <a:off x="1546256" y="436124"/>
            <a:ext cx="492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“度量时空尺度上物种组成的变化</a:t>
            </a:r>
            <a:r>
              <a:rPr lang="en-US" altLang="zh-CN" b="1" dirty="0"/>
              <a:t>(</a:t>
            </a:r>
            <a:r>
              <a:rPr lang="zh-CN" altLang="en-US" b="1" dirty="0"/>
              <a:t>样本间差异</a:t>
            </a:r>
            <a:r>
              <a:rPr lang="en-US" altLang="zh-CN" b="1" dirty="0"/>
              <a:t>)</a:t>
            </a:r>
            <a:r>
              <a:rPr lang="zh-CN" altLang="en-US" b="1" dirty="0"/>
              <a:t>”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467818-36AA-4EFD-AA7F-3E56DB9C1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865" y="2649995"/>
            <a:ext cx="5149912" cy="40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1932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  <a:latin typeface="system-ui"/>
              </a:rPr>
              <a:t>Beta diversity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03F04-E590-4C0B-B499-0A1E8BD25EB9}"/>
              </a:ext>
            </a:extLst>
          </p:cNvPr>
          <p:cNvSpPr/>
          <p:nvPr/>
        </p:nvSpPr>
        <p:spPr>
          <a:xfrm>
            <a:off x="1409959" y="1726665"/>
            <a:ext cx="7395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检测</a:t>
            </a:r>
            <a:r>
              <a:rPr lang="zh-CN" altLang="en-US" dirty="0"/>
              <a:t>组间样本是否有差异，重复样本是否是相似的。</a:t>
            </a:r>
            <a:endParaRPr lang="en-US" altLang="zh-CN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zh-CN" altLang="en-US" dirty="0"/>
              <a:t>重复样本的点是否聚在一起，组间样本的点是否被分开。</a:t>
            </a:r>
            <a:endParaRPr lang="en-US" altLang="zh-CN" dirty="0">
              <a:effectLst/>
            </a:endParaRPr>
          </a:p>
        </p:txBody>
      </p:sp>
      <p:pic>
        <p:nvPicPr>
          <p:cNvPr id="14" name="Picture 2" descr="The Overview of the design of MicrobiotaProcess package">
            <a:extLst>
              <a:ext uri="{FF2B5EF4-FFF2-40B4-BE49-F238E27FC236}">
                <a16:creationId xmlns:a16="http://schemas.microsoft.com/office/drawing/2014/main" id="{2F993045-EAF7-4FF4-9DEB-028AD8065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7" t="55473" r="24119"/>
          <a:stretch/>
        </p:blipFill>
        <p:spPr bwMode="auto">
          <a:xfrm>
            <a:off x="9251251" y="170448"/>
            <a:ext cx="2698046" cy="598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1FE8BF9-D3FD-409D-AA8A-7212DF08C216}"/>
              </a:ext>
            </a:extLst>
          </p:cNvPr>
          <p:cNvSpPr/>
          <p:nvPr/>
        </p:nvSpPr>
        <p:spPr>
          <a:xfrm>
            <a:off x="437579" y="988001"/>
            <a:ext cx="19447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</a:t>
            </a:r>
            <a:r>
              <a:rPr lang="en-US" altLang="zh-CN" dirty="0"/>
              <a:t>/</a:t>
            </a:r>
            <a:r>
              <a:rPr lang="zh-CN" altLang="en-US" dirty="0"/>
              <a:t>组间距离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6C51B-8E45-4441-871C-145971238917}"/>
              </a:ext>
            </a:extLst>
          </p:cNvPr>
          <p:cNvSpPr/>
          <p:nvPr/>
        </p:nvSpPr>
        <p:spPr>
          <a:xfrm>
            <a:off x="1546256" y="436124"/>
            <a:ext cx="4923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“度量时空尺度上物种组成的变化</a:t>
            </a:r>
            <a:r>
              <a:rPr lang="en-US" altLang="zh-CN" b="1" dirty="0"/>
              <a:t>(</a:t>
            </a:r>
            <a:r>
              <a:rPr lang="zh-CN" altLang="en-US" b="1" dirty="0"/>
              <a:t>样本间差异</a:t>
            </a:r>
            <a:r>
              <a:rPr lang="en-US" altLang="zh-CN" b="1" dirty="0"/>
              <a:t>)</a:t>
            </a:r>
            <a:r>
              <a:rPr lang="zh-CN" altLang="en-US" b="1" dirty="0"/>
              <a:t>”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97B519-B79B-4056-BAB3-64EE7A53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519" y="2494481"/>
            <a:ext cx="438211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1FD02C-C9A2-4AE0-B4AC-4DD1B2C03285}"/>
              </a:ext>
            </a:extLst>
          </p:cNvPr>
          <p:cNvSpPr/>
          <p:nvPr/>
        </p:nvSpPr>
        <p:spPr>
          <a:xfrm>
            <a:off x="354512" y="63794"/>
            <a:ext cx="2410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E3E3E"/>
                </a:solidFill>
                <a:latin typeface="system-ui"/>
              </a:rPr>
              <a:t>Different analysis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03F04-E590-4C0B-B499-0A1E8BD25EB9}"/>
              </a:ext>
            </a:extLst>
          </p:cNvPr>
          <p:cNvSpPr/>
          <p:nvPr/>
        </p:nvSpPr>
        <p:spPr>
          <a:xfrm>
            <a:off x="969692" y="1177786"/>
            <a:ext cx="7395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什么</a:t>
            </a:r>
            <a:r>
              <a:rPr lang="zh-CN" altLang="en-US" dirty="0">
                <a:solidFill>
                  <a:schemeClr val="accent1"/>
                </a:solidFill>
                <a:effectLst/>
              </a:rPr>
              <a:t>功能：</a:t>
            </a:r>
            <a:r>
              <a:rPr lang="zh-CN" altLang="en-US" dirty="0">
                <a:effectLst/>
              </a:rPr>
              <a:t>找到</a:t>
            </a:r>
            <a:r>
              <a:rPr lang="zh-CN" altLang="en-US" b="1" dirty="0"/>
              <a:t>组间在丰度上有显著差异的物种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1"/>
                </a:solidFill>
              </a:rPr>
              <a:t>怎么看图：</a:t>
            </a:r>
            <a:r>
              <a:rPr lang="zh-CN" altLang="en-US" dirty="0"/>
              <a:t>第一圈：有颜色的点表示差异物种用。第二圈</a:t>
            </a:r>
            <a:r>
              <a:rPr lang="en-US" altLang="zh-CN" dirty="0"/>
              <a:t>:</a:t>
            </a:r>
            <a:r>
              <a:rPr lang="zh-CN" altLang="en-US" dirty="0"/>
              <a:t>组间丰度。第三圈：差异物种的</a:t>
            </a:r>
            <a:r>
              <a:rPr lang="en-US" altLang="zh-CN" dirty="0"/>
              <a:t>LDA</a:t>
            </a:r>
            <a:r>
              <a:rPr lang="zh-CN" altLang="en-US" dirty="0"/>
              <a:t>值。</a:t>
            </a:r>
            <a:endParaRPr lang="en-US" altLang="zh-CN" dirty="0"/>
          </a:p>
        </p:txBody>
      </p:sp>
      <p:pic>
        <p:nvPicPr>
          <p:cNvPr id="8" name="Picture 2" descr="The Overview of the design of MicrobiotaProcess package">
            <a:extLst>
              <a:ext uri="{FF2B5EF4-FFF2-40B4-BE49-F238E27FC236}">
                <a16:creationId xmlns:a16="http://schemas.microsoft.com/office/drawing/2014/main" id="{21B20344-36B8-48C3-8D98-6A81F7AB8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4" t="56010" r="855" b="35624"/>
          <a:stretch/>
        </p:blipFill>
        <p:spPr bwMode="auto">
          <a:xfrm>
            <a:off x="8809139" y="525459"/>
            <a:ext cx="3133322" cy="14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93A0FD7-17DD-49A4-B5EF-2627E3787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667" y="2144888"/>
            <a:ext cx="6313921" cy="4368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4F77FE-6EAB-4514-965D-19452372E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19989"/>
            <a:ext cx="5862238" cy="39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8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564</Words>
  <Application>Microsoft Office PowerPoint</Application>
  <PresentationFormat>宽屏</PresentationFormat>
  <Paragraphs>65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system-ui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检验科</dc:creator>
  <cp:lastModifiedBy>检验科</cp:lastModifiedBy>
  <cp:revision>25</cp:revision>
  <dcterms:created xsi:type="dcterms:W3CDTF">2022-10-24T02:33:15Z</dcterms:created>
  <dcterms:modified xsi:type="dcterms:W3CDTF">2022-10-24T11:06:11Z</dcterms:modified>
</cp:coreProperties>
</file>