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1FBA-32B6-4593-B85B-B4FD4988006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2AD0F-3A5F-4396-9B02-4487E7839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1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75BA-F9E8-49C8-8714-7359236A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F2C54-30FC-4442-9DFD-950435029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91488-A700-4F47-AE48-39F56CC4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3DC2B-8245-46E8-9213-D6E0163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EAE31-3641-4A42-80CF-34C11364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563B-2E51-41E8-855D-401D2B25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14F9F-39CF-4FA2-94D2-26A266D4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4F14-29B4-4237-A31C-DA2208E1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844D8-FF99-4A27-AB22-D0896044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B5067-1E1B-4A80-98C7-D4FDF0D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3DD7DD-C4D3-46CA-A28B-458B4DCB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D4597-1FFB-46EF-9A9A-52BF5449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3B7E-1E79-43FD-8812-4AFFE2FA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66C6-B161-4608-A849-C8086F26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11628-CA3E-4A9D-8185-44E3F16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BA0E-7327-4983-9FA1-14EED3DE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C2D6-01FE-401C-8769-55692574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F3506-3A75-4667-9EA8-85C28182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D7A11-B129-493A-A8AF-ADE36BA2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F35A-6DB5-47F7-BA83-5333342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F7BE7-0FE6-4C6D-A05B-94D69C06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394B2-2696-45A7-B0D7-75B4EC1D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BD98-B0A0-48A8-9E8E-7960AC88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CEE5C-950A-4FE1-96B0-64718435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09BFC-6BC0-41D1-B0FA-E7EE3F60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CA3A-78B3-4326-BB94-675FED09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DE779-3EAF-4274-A54D-F40C91B3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077B0-BE22-436F-A024-23ED8462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9538F-8913-4ED5-B9C0-C700A832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E7AE4-6DE6-4E46-99E5-F01EBFB6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A4A81-00AF-4E1A-A0AA-ED107CAE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311F-E836-47E7-AB6D-9AA9C33D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8A86F-3C99-4445-95CB-B0FA6A70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D13A5-7D23-4BBF-8807-8D128D27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3A7D0-6459-44C0-AD82-E07D45F6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F9D0C-E51F-4CAC-905D-DCFC250D8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489E22-39A1-4370-AE57-08A13628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BFCD9-8A16-4587-8360-CA9321EF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641E5-3048-4D65-A65F-D33EF6A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C089-5B45-4855-AA0D-85F42FBE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144081-FE68-4C1C-978C-E58533B7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FC1EF-5196-4106-8191-C1500764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13B673-18A3-4B8F-8259-ED25A855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2810C-D6A5-490C-9B15-54726EE9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285BDE-0042-42EE-8C19-19EF164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9BD58-0100-4FB4-855C-3AB4823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54D5-E00F-47F0-816A-8F7F025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774A6-3B30-48D8-A9E2-C701456D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5088B-7824-467C-AD55-F088F1F0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45705-A6F0-4BAC-8342-488121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44A4B-3988-4875-8A48-BD17C4D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2EDFB-468B-48A2-A01F-7C09448A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5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5E4B-77FB-4C96-AECE-F037B9F5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B850-1D11-45FC-97DC-31FEAE6E8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1C25F-DBF6-45AD-9FAF-05E6C6F5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ACEE4-738E-47EF-A445-0E2F5F4C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AF602-8191-4D22-9AD3-72D0377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5434C-7BF3-44D7-B096-CF2D201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36212-CCEC-4D6E-B9E9-1813B108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930E-7C8F-439B-ACEE-F97886B6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211E-F84E-404E-A6D8-BDFC99DD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7F93-BA4C-45FE-8050-2A5FFCB4492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D026C-CC9F-44A3-8672-C9C25EA7D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CA91-27DA-4C85-AABD-8B9022CE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076E1-308D-46FD-93C3-0823449DFC43}"/>
              </a:ext>
            </a:extLst>
          </p:cNvPr>
          <p:cNvSpPr txBox="1"/>
          <p:nvPr/>
        </p:nvSpPr>
        <p:spPr>
          <a:xfrm>
            <a:off x="1961804" y="2658011"/>
            <a:ext cx="572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统计检验与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值的通俗理解</a:t>
            </a:r>
          </a:p>
        </p:txBody>
      </p:sp>
    </p:spTree>
    <p:extLst>
      <p:ext uri="{BB962C8B-B14F-4D97-AF65-F5344CB8AC3E}">
        <p14:creationId xmlns:p14="http://schemas.microsoft.com/office/powerpoint/2010/main" val="94320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</p:spTree>
    <p:extLst>
      <p:ext uri="{BB962C8B-B14F-4D97-AF65-F5344CB8AC3E}">
        <p14:creationId xmlns:p14="http://schemas.microsoft.com/office/powerpoint/2010/main" val="378100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42F9F-DEE8-4592-A505-5EB22A1D4881}"/>
              </a:ext>
            </a:extLst>
          </p:cNvPr>
          <p:cNvSpPr txBox="1"/>
          <p:nvPr/>
        </p:nvSpPr>
        <p:spPr>
          <a:xfrm>
            <a:off x="623454" y="2211186"/>
            <a:ext cx="7431578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药，假设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药不会对治愈率产生任何影响（即用了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药治愈率还是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），那么在甲团队的实验中，在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个疾病个体中痊愈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个的概率是多少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（回忆中学时的二项分布）</a:t>
            </a:r>
          </a:p>
        </p:txBody>
      </p:sp>
    </p:spTree>
    <p:extLst>
      <p:ext uri="{BB962C8B-B14F-4D97-AF65-F5344CB8AC3E}">
        <p14:creationId xmlns:p14="http://schemas.microsoft.com/office/powerpoint/2010/main" val="20575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42F9F-DEE8-4592-A505-5EB22A1D4881}"/>
              </a:ext>
            </a:extLst>
          </p:cNvPr>
          <p:cNvSpPr txBox="1"/>
          <p:nvPr/>
        </p:nvSpPr>
        <p:spPr>
          <a:xfrm>
            <a:off x="623454" y="2211186"/>
            <a:ext cx="7431578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药，假设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药不会对治愈率产生任何影响（即用了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药治愈率还是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），那么在甲团队的实验中，在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个疾病个体中痊愈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个的概率是多少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（回忆中学时的二项分布）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4E20CF-E7AC-4E45-B967-2A78B7BDBF5F}"/>
              </a:ext>
            </a:extLst>
          </p:cNvPr>
          <p:cNvSpPr txBox="1"/>
          <p:nvPr/>
        </p:nvSpPr>
        <p:spPr>
          <a:xfrm>
            <a:off x="623454" y="3299159"/>
            <a:ext cx="729857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   C     D     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C     D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B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D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B     C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B     C     D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0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42F9F-DEE8-4592-A505-5EB22A1D4881}"/>
              </a:ext>
            </a:extLst>
          </p:cNvPr>
          <p:cNvSpPr txBox="1"/>
          <p:nvPr/>
        </p:nvSpPr>
        <p:spPr>
          <a:xfrm>
            <a:off x="623454" y="2211186"/>
            <a:ext cx="7431578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药，假设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药不会对治愈率产生任何影响（即用了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药治愈率还是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），那么在甲团队的实验中，在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个疾病个体中痊愈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个的概率是多少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（回忆中学时的二项分布）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4E20CF-E7AC-4E45-B967-2A78B7BDBF5F}"/>
              </a:ext>
            </a:extLst>
          </p:cNvPr>
          <p:cNvSpPr txBox="1"/>
          <p:nvPr/>
        </p:nvSpPr>
        <p:spPr>
          <a:xfrm>
            <a:off x="623454" y="3299159"/>
            <a:ext cx="72985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     C        D       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0.65×0.35×0.35×0.35×0.35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C        D  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0.35×0.65×0.35×0.35×0.35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  B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D  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0.35×0.35×0.65×0.35×0.35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  B       C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0.35×0.35×0.35×0.65×0.35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      B       C        D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0.35×0.35×0.35×0.35×0.65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3EEE1-0541-4E33-BC2F-72AF54D06E61}"/>
              </a:ext>
            </a:extLst>
          </p:cNvPr>
          <p:cNvSpPr txBox="1"/>
          <p:nvPr/>
        </p:nvSpPr>
        <p:spPr>
          <a:xfrm>
            <a:off x="4796443" y="4468710"/>
            <a:ext cx="445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4+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5=0.0488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8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1F88CD-87EF-4F71-BF31-1E10971D008B}"/>
              </a:ext>
            </a:extLst>
          </p:cNvPr>
          <p:cNvSpPr txBox="1"/>
          <p:nvPr/>
        </p:nvSpPr>
        <p:spPr>
          <a:xfrm>
            <a:off x="623453" y="2211186"/>
            <a:ext cx="800515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药的干预不会产生任何效果，那么甲团队实验观察到各种现象的概率是？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FF29E5-A9B7-4D44-8B3F-54625AB6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6342"/>
              </p:ext>
            </p:extLst>
          </p:nvPr>
        </p:nvGraphicFramePr>
        <p:xfrm>
          <a:off x="0" y="3058160"/>
          <a:ext cx="914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1965169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4731571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4639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4039041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22979225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9266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33098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治愈人数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3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发生概率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0.1160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0.3124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0.3364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0.1811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0.0488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0.0053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901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080CB0F-601C-4642-9C23-7D087A828F7B}"/>
              </a:ext>
            </a:extLst>
          </p:cNvPr>
          <p:cNvSpPr txBox="1"/>
          <p:nvPr/>
        </p:nvSpPr>
        <p:spPr>
          <a:xfrm>
            <a:off x="623454" y="4380807"/>
            <a:ext cx="831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值通俗一点的解释：假设在事情没有发生改变的情况下，你观察到实验现象和比这个现象更离谱的现象的概率和，在这个例子中，为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0.0488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0.0053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0.0541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1346E6-0131-4D73-BDA2-05E07FED599C}"/>
              </a:ext>
            </a:extLst>
          </p:cNvPr>
          <p:cNvSpPr txBox="1"/>
          <p:nvPr/>
        </p:nvSpPr>
        <p:spPr>
          <a:xfrm>
            <a:off x="108065" y="5977437"/>
            <a:ext cx="892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一般认为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值小于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，才接受事情已经发生改变的事实。</a:t>
            </a:r>
          </a:p>
        </p:txBody>
      </p:sp>
    </p:spTree>
    <p:extLst>
      <p:ext uri="{BB962C8B-B14F-4D97-AF65-F5344CB8AC3E}">
        <p14:creationId xmlns:p14="http://schemas.microsoft.com/office/powerpoint/2010/main" val="245469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354B7B-9CC7-4BC9-B73C-36A7764A9095}"/>
              </a:ext>
            </a:extLst>
          </p:cNvPr>
          <p:cNvSpPr/>
          <p:nvPr/>
        </p:nvSpPr>
        <p:spPr>
          <a:xfrm>
            <a:off x="540327" y="296409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例：某种疾病，在自然条件下治愈率是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。团队甲研发药物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个疾病个体进行干预，其中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个治愈了（治愈率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）。团队乙研发药物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个个体进行干预，其中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个个体治愈（治愈率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）。假设你患了这个病，想通过药物提高治愈概率，你选择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药还是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药？（忽略疗程长短、副作用等因素）。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1F88CD-87EF-4F71-BF31-1E10971D008B}"/>
              </a:ext>
            </a:extLst>
          </p:cNvPr>
          <p:cNvSpPr txBox="1"/>
          <p:nvPr/>
        </p:nvSpPr>
        <p:spPr>
          <a:xfrm>
            <a:off x="623453" y="2211186"/>
            <a:ext cx="800515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药的干预不会产生任何效果，那么乙团队实验观察到各种现象的概率是？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0CB0F-601C-4642-9C23-7D087A828F7B}"/>
              </a:ext>
            </a:extLst>
          </p:cNvPr>
          <p:cNvSpPr txBox="1"/>
          <p:nvPr/>
        </p:nvSpPr>
        <p:spPr>
          <a:xfrm>
            <a:off x="623454" y="4380807"/>
            <a:ext cx="831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值通俗一点的解释：假设在事情没有发生改变的情况下，你观察到实验现象和比这个现象更离谱的现象的概率和，在这个例子中，为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0.0212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0.0043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0.0005123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0.000027585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0.0135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0.0395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E29EF3-E18B-49A2-AAAC-049ED5C2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9201"/>
              </p:ext>
            </p:extLst>
          </p:nvPr>
        </p:nvGraphicFramePr>
        <p:xfrm>
          <a:off x="108064" y="2864079"/>
          <a:ext cx="90359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95">
                  <a:extLst>
                    <a:ext uri="{9D8B030D-6E8A-4147-A177-3AD203B41FA5}">
                      <a16:colId xmlns:a16="http://schemas.microsoft.com/office/drawing/2014/main" val="809402225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285971017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3380303786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3673993671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2589675588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208045025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22676339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479765848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05576205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627765171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4053997949"/>
                    </a:ext>
                  </a:extLst>
                </a:gridCol>
                <a:gridCol w="752995">
                  <a:extLst>
                    <a:ext uri="{9D8B030D-6E8A-4147-A177-3AD203B41FA5}">
                      <a16:colId xmlns:a16="http://schemas.microsoft.com/office/drawing/2014/main" val="114776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治愈人数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发生概率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0.0135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0.2377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0.0689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0.0005123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0.000027585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1270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454432D-EE16-4C02-865F-3746384E8E76}"/>
              </a:ext>
            </a:extLst>
          </p:cNvPr>
          <p:cNvSpPr txBox="1"/>
          <p:nvPr/>
        </p:nvSpPr>
        <p:spPr>
          <a:xfrm>
            <a:off x="2506286" y="6235095"/>
            <a:ext cx="406492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治愈人数为</a:t>
            </a:r>
            <a:r>
              <a:rPr lang="en-US" altLang="zh-CN" sz="2000" dirty="0"/>
              <a:t>0</a:t>
            </a:r>
            <a:r>
              <a:rPr lang="zh-CN" altLang="en-US" sz="2000" dirty="0"/>
              <a:t>的概率要不要加上去？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DF32ED-9CF6-4663-9B03-184174C9F48B}"/>
              </a:ext>
            </a:extLst>
          </p:cNvPr>
          <p:cNvSpPr txBox="1"/>
          <p:nvPr/>
        </p:nvSpPr>
        <p:spPr>
          <a:xfrm>
            <a:off x="2676699" y="5631116"/>
            <a:ext cx="34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统计学名词：零假设，自由度</a:t>
            </a:r>
          </a:p>
        </p:txBody>
      </p:sp>
    </p:spTree>
    <p:extLst>
      <p:ext uri="{BB962C8B-B14F-4D97-AF65-F5344CB8AC3E}">
        <p14:creationId xmlns:p14="http://schemas.microsoft.com/office/powerpoint/2010/main" val="402524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76861D-3D5B-4BEB-80A7-D4865C6F822B}"/>
              </a:ext>
            </a:extLst>
          </p:cNvPr>
          <p:cNvSpPr txBox="1"/>
          <p:nvPr/>
        </p:nvSpPr>
        <p:spPr>
          <a:xfrm>
            <a:off x="1346662" y="1874728"/>
            <a:ext cx="69328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双侧检验的确定，首先要根据专业知识，其次是根据所要解决的问题来确定。若从专业上看一种方法的结果不可能低于或高于另一种方法，应该用单侧检验。一般认为，双侧检验较保守和稳妥，探索性研究多用双侧检验，而证实性研究多用单侧检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7B8215-0277-47D9-B716-8356B0E9E119}"/>
              </a:ext>
            </a:extLst>
          </p:cNvPr>
          <p:cNvSpPr txBox="1"/>
          <p:nvPr/>
        </p:nvSpPr>
        <p:spPr>
          <a:xfrm>
            <a:off x="565265" y="332509"/>
            <a:ext cx="40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单侧还是双侧？</a:t>
            </a:r>
          </a:p>
        </p:txBody>
      </p:sp>
    </p:spTree>
    <p:extLst>
      <p:ext uri="{BB962C8B-B14F-4D97-AF65-F5344CB8AC3E}">
        <p14:creationId xmlns:p14="http://schemas.microsoft.com/office/powerpoint/2010/main" val="224059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B8FC66-97FB-4891-A5FB-12AC2C720F47}"/>
              </a:ext>
            </a:extLst>
          </p:cNvPr>
          <p:cNvSpPr txBox="1"/>
          <p:nvPr/>
        </p:nvSpPr>
        <p:spPr>
          <a:xfrm>
            <a:off x="510923" y="2552007"/>
            <a:ext cx="461665" cy="1288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正态性检验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9CF34C-452C-4D7F-81B0-6AB80D6290C5}"/>
              </a:ext>
            </a:extLst>
          </p:cNvPr>
          <p:cNvSpPr/>
          <p:nvPr/>
        </p:nvSpPr>
        <p:spPr>
          <a:xfrm>
            <a:off x="1442668" y="1070868"/>
            <a:ext cx="556952" cy="3059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8F890-ACAB-400B-AFE3-E44A8C930697}"/>
              </a:ext>
            </a:extLst>
          </p:cNvPr>
          <p:cNvSpPr txBox="1"/>
          <p:nvPr/>
        </p:nvSpPr>
        <p:spPr>
          <a:xfrm>
            <a:off x="1891143" y="1109165"/>
            <a:ext cx="7564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正态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C42FB10-CB5E-4BA1-ABA1-6207A9A3FE9A}"/>
              </a:ext>
            </a:extLst>
          </p:cNvPr>
          <p:cNvSpPr/>
          <p:nvPr/>
        </p:nvSpPr>
        <p:spPr>
          <a:xfrm>
            <a:off x="2647602" y="315884"/>
            <a:ext cx="573579" cy="1697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3A4F83-5451-4B86-BF54-9C5CF5F54006}"/>
              </a:ext>
            </a:extLst>
          </p:cNvPr>
          <p:cNvSpPr txBox="1"/>
          <p:nvPr/>
        </p:nvSpPr>
        <p:spPr>
          <a:xfrm>
            <a:off x="3308464" y="231143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2</a:t>
            </a:r>
            <a:r>
              <a:rPr lang="zh-CN" altLang="en-US" dirty="0"/>
              <a:t>组比较：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4726C8-1B08-4F67-90A4-9430B2317B1C}"/>
              </a:ext>
            </a:extLst>
          </p:cNvPr>
          <p:cNvSpPr txBox="1"/>
          <p:nvPr/>
        </p:nvSpPr>
        <p:spPr>
          <a:xfrm>
            <a:off x="3308465" y="1673228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多组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8A2ED1C-944C-4658-9009-F9C1F9344DA1}"/>
              </a:ext>
            </a:extLst>
          </p:cNvPr>
          <p:cNvSpPr/>
          <p:nvPr/>
        </p:nvSpPr>
        <p:spPr>
          <a:xfrm>
            <a:off x="3890356" y="1122219"/>
            <a:ext cx="357447" cy="1512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501993-DA41-49C5-BB0A-52F0EDEE0054}"/>
              </a:ext>
            </a:extLst>
          </p:cNvPr>
          <p:cNvSpPr txBox="1"/>
          <p:nvPr/>
        </p:nvSpPr>
        <p:spPr>
          <a:xfrm>
            <a:off x="4405747" y="1122219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整体比较：单因素方差分析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816675-CF2D-4C17-AAD7-C1D32519771C}"/>
              </a:ext>
            </a:extLst>
          </p:cNvPr>
          <p:cNvSpPr txBox="1"/>
          <p:nvPr/>
        </p:nvSpPr>
        <p:spPr>
          <a:xfrm>
            <a:off x="4405747" y="2367341"/>
            <a:ext cx="488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两两比较：</a:t>
            </a:r>
            <a:r>
              <a:rPr lang="en-US" altLang="zh-CN" dirty="0"/>
              <a:t>Bonferroni</a:t>
            </a:r>
            <a:r>
              <a:rPr lang="zh-CN" altLang="en-US" dirty="0"/>
              <a:t>法、</a:t>
            </a:r>
            <a:r>
              <a:rPr lang="en-US" altLang="zh-CN" dirty="0"/>
              <a:t>Holm</a:t>
            </a:r>
            <a:r>
              <a:rPr lang="zh-CN" altLang="en-US" dirty="0"/>
              <a:t>法等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A8D52-E873-412D-93A9-0E6F0AB5AA28}"/>
              </a:ext>
            </a:extLst>
          </p:cNvPr>
          <p:cNvSpPr txBox="1"/>
          <p:nvPr/>
        </p:nvSpPr>
        <p:spPr>
          <a:xfrm>
            <a:off x="1774763" y="3763696"/>
            <a:ext cx="8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非正态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6D8DFC18-E179-409F-BA19-94E16EE7CBCB}"/>
              </a:ext>
            </a:extLst>
          </p:cNvPr>
          <p:cNvSpPr/>
          <p:nvPr/>
        </p:nvSpPr>
        <p:spPr>
          <a:xfrm>
            <a:off x="2724494" y="3381495"/>
            <a:ext cx="419794" cy="1995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CE626D-EB6D-494C-824C-63D73561D580}"/>
              </a:ext>
            </a:extLst>
          </p:cNvPr>
          <p:cNvSpPr txBox="1"/>
          <p:nvPr/>
        </p:nvSpPr>
        <p:spPr>
          <a:xfrm>
            <a:off x="3308465" y="3196243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2</a:t>
            </a:r>
            <a:r>
              <a:rPr lang="zh-CN" altLang="en-US" dirty="0"/>
              <a:t>组比较：秩和检验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836AC7-21D5-478A-A8A0-BD7174127846}"/>
              </a:ext>
            </a:extLst>
          </p:cNvPr>
          <p:cNvSpPr txBox="1"/>
          <p:nvPr/>
        </p:nvSpPr>
        <p:spPr>
          <a:xfrm>
            <a:off x="3345871" y="4794347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多组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79B54F6-4363-44D7-8D33-BD265500F942}"/>
              </a:ext>
            </a:extLst>
          </p:cNvPr>
          <p:cNvSpPr/>
          <p:nvPr/>
        </p:nvSpPr>
        <p:spPr>
          <a:xfrm>
            <a:off x="4172986" y="4077391"/>
            <a:ext cx="357447" cy="1512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3B572-5414-4D7B-9C11-C02D501189D8}"/>
              </a:ext>
            </a:extLst>
          </p:cNvPr>
          <p:cNvSpPr txBox="1"/>
          <p:nvPr/>
        </p:nvSpPr>
        <p:spPr>
          <a:xfrm>
            <a:off x="4630188" y="3892725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整体比较：</a:t>
            </a:r>
            <a:r>
              <a:rPr lang="en-US" altLang="zh-CN" dirty="0"/>
              <a:t>Kruskal-Wallis</a:t>
            </a:r>
            <a:r>
              <a:rPr lang="zh-CN" altLang="en-US" dirty="0"/>
              <a:t>检验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211603-08BA-4D2E-B730-A0D5B8B0BB5F}"/>
              </a:ext>
            </a:extLst>
          </p:cNvPr>
          <p:cNvSpPr txBox="1"/>
          <p:nvPr/>
        </p:nvSpPr>
        <p:spPr>
          <a:xfrm>
            <a:off x="4605250" y="5156568"/>
            <a:ext cx="42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两两比较：</a:t>
            </a:r>
            <a:r>
              <a:rPr lang="en-US" altLang="zh-CN" dirty="0"/>
              <a:t> Bonferroni</a:t>
            </a:r>
            <a:r>
              <a:rPr lang="zh-CN" altLang="en-US" dirty="0"/>
              <a:t>法等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C94C73-2E75-4EFB-8A8F-7C57BBD7E2B8}"/>
              </a:ext>
            </a:extLst>
          </p:cNvPr>
          <p:cNvSpPr/>
          <p:nvPr/>
        </p:nvSpPr>
        <p:spPr>
          <a:xfrm>
            <a:off x="221327" y="3763696"/>
            <a:ext cx="146386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shapiro.test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85115C-112C-42F6-AE7F-9AEB2319192F}"/>
              </a:ext>
            </a:extLst>
          </p:cNvPr>
          <p:cNvSpPr/>
          <p:nvPr/>
        </p:nvSpPr>
        <p:spPr>
          <a:xfrm>
            <a:off x="4630188" y="609356"/>
            <a:ext cx="80502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406F09-81A5-49D9-8B85-96D284BFBA82}"/>
              </a:ext>
            </a:extLst>
          </p:cNvPr>
          <p:cNvSpPr/>
          <p:nvPr/>
        </p:nvSpPr>
        <p:spPr>
          <a:xfrm>
            <a:off x="5671596" y="1486193"/>
            <a:ext cx="195117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aov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summary()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F4D805-C1A5-46D3-9596-4B1523F0A012}"/>
              </a:ext>
            </a:extLst>
          </p:cNvPr>
          <p:cNvSpPr/>
          <p:nvPr/>
        </p:nvSpPr>
        <p:spPr>
          <a:xfrm>
            <a:off x="5874100" y="2731023"/>
            <a:ext cx="166103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pairwise.t.test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04F2FB-C994-4A0A-910B-A3599B677841}"/>
              </a:ext>
            </a:extLst>
          </p:cNvPr>
          <p:cNvSpPr/>
          <p:nvPr/>
        </p:nvSpPr>
        <p:spPr>
          <a:xfrm>
            <a:off x="4644170" y="3540326"/>
            <a:ext cx="1334020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wilcox.test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2682F8-4B42-4834-921C-82C92AAA5282}"/>
              </a:ext>
            </a:extLst>
          </p:cNvPr>
          <p:cNvSpPr/>
          <p:nvPr/>
        </p:nvSpPr>
        <p:spPr>
          <a:xfrm>
            <a:off x="6080761" y="4322016"/>
            <a:ext cx="141577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kruskal.test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ECE53F-2D70-4A10-81DD-E047A99A6D6D}"/>
              </a:ext>
            </a:extLst>
          </p:cNvPr>
          <p:cNvSpPr/>
          <p:nvPr/>
        </p:nvSpPr>
        <p:spPr>
          <a:xfrm>
            <a:off x="5902035" y="5520250"/>
            <a:ext cx="219002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pairwise.wilcox.test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36096-9E30-4E1E-82C2-D976FE917B4E}"/>
              </a:ext>
            </a:extLst>
          </p:cNvPr>
          <p:cNvSpPr txBox="1"/>
          <p:nvPr/>
        </p:nvSpPr>
        <p:spPr>
          <a:xfrm>
            <a:off x="211973" y="6251582"/>
            <a:ext cx="88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这些函数一般既可以以向量为输入，也可以以数据框为输入，并用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指定需要比较的列</a:t>
            </a:r>
          </a:p>
        </p:txBody>
      </p:sp>
    </p:spTree>
    <p:extLst>
      <p:ext uri="{BB962C8B-B14F-4D97-AF65-F5344CB8AC3E}">
        <p14:creationId xmlns:p14="http://schemas.microsoft.com/office/powerpoint/2010/main" val="1496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1225</Words>
  <Application>Microsoft Office PowerPoint</Application>
  <PresentationFormat>全屏显示(4:3)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BioF</dc:creator>
  <cp:lastModifiedBy>BioF</cp:lastModifiedBy>
  <cp:revision>33</cp:revision>
  <dcterms:created xsi:type="dcterms:W3CDTF">2022-09-10T02:33:31Z</dcterms:created>
  <dcterms:modified xsi:type="dcterms:W3CDTF">2022-09-20T09:01:36Z</dcterms:modified>
</cp:coreProperties>
</file>