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tags/tag4.xml" ContentType="application/vnd.openxmlformats-officedocument.presentationml.tags+xml"/>
  <Override PartName="/ppt/notesSlides/notesSlide27.xml" ContentType="application/vnd.openxmlformats-officedocument.presentationml.notesSlide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notesSlides/notesSlide29.xml" ContentType="application/vnd.openxmlformats-officedocument.presentationml.notesSlide+xml"/>
  <Override PartName="/ppt/tags/tag7.xml" ContentType="application/vnd.openxmlformats-officedocument.presentationml.tags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ppt/notesSlides/notesSlide31.xml" ContentType="application/vnd.openxmlformats-officedocument.presentationml.notesSlide+xml"/>
  <Override PartName="/ppt/tags/tag9.xml" ContentType="application/vnd.openxmlformats-officedocument.presentationml.tags+xml"/>
  <Override PartName="/ppt/notesSlides/notesSlide32.xml" ContentType="application/vnd.openxmlformats-officedocument.presentationml.notesSlide+xml"/>
  <Override PartName="/ppt/tags/tag10.xml" ContentType="application/vnd.openxmlformats-officedocument.presentationml.tags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ppt/tags/tag13.xml" ContentType="application/vnd.openxmlformats-officedocument.presentationml.tags+xml"/>
  <Override PartName="/ppt/notesSlides/notesSlide36.xml" ContentType="application/vnd.openxmlformats-officedocument.presentationml.notesSlide+xml"/>
  <Override PartName="/ppt/tags/tag14.xml" ContentType="application/vnd.openxmlformats-officedocument.presentationml.tags+xml"/>
  <Override PartName="/ppt/notesSlides/notesSlide37.xml" ContentType="application/vnd.openxmlformats-officedocument.presentationml.notesSlide+xml"/>
  <Override PartName="/ppt/tags/tag15.xml" ContentType="application/vnd.openxmlformats-officedocument.presentationml.tags+xml"/>
  <Override PartName="/ppt/notesSlides/notesSlide38.xml" ContentType="application/vnd.openxmlformats-officedocument.presentationml.notesSlide+xml"/>
  <Override PartName="/ppt/tags/tag16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3"/>
  </p:notesMasterIdLst>
  <p:sldIdLst>
    <p:sldId id="262" r:id="rId2"/>
    <p:sldId id="256" r:id="rId3"/>
    <p:sldId id="277" r:id="rId4"/>
    <p:sldId id="278" r:id="rId5"/>
    <p:sldId id="282" r:id="rId6"/>
    <p:sldId id="283" r:id="rId7"/>
    <p:sldId id="315" r:id="rId8"/>
    <p:sldId id="290" r:id="rId9"/>
    <p:sldId id="314" r:id="rId10"/>
    <p:sldId id="328" r:id="rId11"/>
    <p:sldId id="323" r:id="rId12"/>
    <p:sldId id="294" r:id="rId13"/>
    <p:sldId id="320" r:id="rId14"/>
    <p:sldId id="321" r:id="rId15"/>
    <p:sldId id="291" r:id="rId16"/>
    <p:sldId id="317" r:id="rId17"/>
    <p:sldId id="318" r:id="rId18"/>
    <p:sldId id="311" r:id="rId19"/>
    <p:sldId id="313" r:id="rId20"/>
    <p:sldId id="312" r:id="rId21"/>
    <p:sldId id="316" r:id="rId22"/>
    <p:sldId id="322" r:id="rId23"/>
    <p:sldId id="293" r:id="rId24"/>
    <p:sldId id="269" r:id="rId25"/>
    <p:sldId id="325" r:id="rId26"/>
    <p:sldId id="273" r:id="rId27"/>
    <p:sldId id="310" r:id="rId28"/>
    <p:sldId id="302" r:id="rId29"/>
    <p:sldId id="303" r:id="rId30"/>
    <p:sldId id="304" r:id="rId31"/>
    <p:sldId id="279" r:id="rId32"/>
    <p:sldId id="306" r:id="rId33"/>
    <p:sldId id="284" r:id="rId34"/>
    <p:sldId id="285" r:id="rId35"/>
    <p:sldId id="286" r:id="rId36"/>
    <p:sldId id="287" r:id="rId37"/>
    <p:sldId id="288" r:id="rId38"/>
    <p:sldId id="307" r:id="rId39"/>
    <p:sldId id="326" r:id="rId40"/>
    <p:sldId id="327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2C4"/>
    <a:srgbClr val="A3B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5113" autoAdjust="0"/>
  </p:normalViewPr>
  <p:slideViewPr>
    <p:cSldViewPr snapToGrid="0">
      <p:cViewPr varScale="1">
        <p:scale>
          <a:sx n="44" d="100"/>
          <a:sy n="44" d="100"/>
        </p:scale>
        <p:origin x="1920" y="32"/>
      </p:cViewPr>
      <p:guideLst/>
    </p:cSldViewPr>
  </p:slideViewPr>
  <p:outlineViewPr>
    <p:cViewPr>
      <p:scale>
        <a:sx n="33" d="100"/>
        <a:sy n="33" d="100"/>
      </p:scale>
      <p:origin x="0" y="-6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1050-C160-41FE-BEA4-150785066BDA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D1E4-C6F0-4162-BD09-0A71301F5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72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(a) Linear, stable (c) Memoryless, linear, casual (d) Linear, stable (g) Linear, stable</a:t>
            </a:r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3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7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6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88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这一题利用的线性时不变系统的特性，也是后面这门课利用的最重要最基本的性质。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线性，和时不变性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将待处理的信号，转化为原信号的的时延、线性叠加之和。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9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这一题利用的线性时不变系统的特性，也是后面这门课利用的最重要最基本的性质。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线性，和时不变性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将待处理的信号，转化为原信号的的时延、线性叠加之和。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4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这一题利用的线性时不变系统的特性，也是后面这门课利用的最重要最基本的性质。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线性，和时不变性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将待处理的信号，转化为原信号的的时延、线性叠加之和。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06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目的：从离散的序列恢复出连续的信号。</a:t>
            </a:r>
            <a:endParaRPr lang="en-US" altLang="zh-CN" dirty="0"/>
          </a:p>
          <a:p>
            <a:r>
              <a:rPr lang="zh-CN" altLang="en-US" dirty="0"/>
              <a:t>概念！</a:t>
            </a:r>
            <a:endParaRPr lang="en-US" altLang="zh-CN" dirty="0"/>
          </a:p>
          <a:p>
            <a:r>
              <a:rPr lang="zh-CN" altLang="en-US" dirty="0"/>
              <a:t>先处理小区间，再叠加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96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先处理小区间，再叠加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信号和函数的区别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定义域和区间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1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今天讲这两部分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是第一次作业的讲解，二是一些补充材料。</a:t>
            </a:r>
            <a:endParaRPr lang="en-US" altLang="zh-CN" dirty="0"/>
          </a:p>
          <a:p>
            <a:r>
              <a:rPr lang="zh-CN" altLang="en-US" dirty="0"/>
              <a:t>这次批作业的感受就是大家对某些地方不太扎实，有些题错误率非常高。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邮件，或者干脆在交的作业中也提出了一些疑问。概念问题，英文这个</a:t>
            </a:r>
            <a:r>
              <a:rPr lang="en-US" altLang="zh-CN" dirty="0"/>
              <a:t>gap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期末不会在这些方面为难大家，但英文这个地方大家一定要适应。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4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先处理小区间，再叠加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先处理小区间，再叠加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三角波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05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先处理小区间，再叠加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44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2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信号与系统中引入了操作符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来表示将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整个离散信号右移一个时间单位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设一个中间结果</a:t>
            </a:r>
            <a:r>
              <a:rPr lang="en-US" altLang="zh-CN" dirty="0"/>
              <a:t>β</a:t>
            </a:r>
            <a:r>
              <a:rPr lang="zh-CN" altLang="en-US" dirty="0"/>
              <a:t>前，列出等式，然后化简</a:t>
            </a:r>
            <a:endParaRPr lang="en-US" altLang="zh-CN" dirty="0"/>
          </a:p>
          <a:p>
            <a:r>
              <a:rPr lang="zh-CN" altLang="en-US" dirty="0"/>
              <a:t>然后变成</a:t>
            </a:r>
            <a:r>
              <a:rPr lang="en-US" altLang="zh-CN" dirty="0"/>
              <a:t>y[n]</a:t>
            </a:r>
            <a:r>
              <a:rPr lang="zh-CN" altLang="en-US" dirty="0"/>
              <a:t>式子，取</a:t>
            </a:r>
            <a:r>
              <a:rPr lang="en-US" altLang="zh-CN" dirty="0"/>
              <a:t>n=0,1,2</a:t>
            </a:r>
            <a:r>
              <a:rPr lang="zh-CN" altLang="en-US" dirty="0"/>
              <a:t>分别代入，列方程组，求解</a:t>
            </a:r>
            <a:r>
              <a:rPr lang="en-US" altLang="zh-CN" dirty="0"/>
              <a:t>α</a:t>
            </a:r>
            <a:r>
              <a:rPr lang="zh-CN" altLang="en-US" dirty="0"/>
              <a:t>、</a:t>
            </a:r>
            <a:r>
              <a:rPr lang="en-US" altLang="zh-CN" dirty="0"/>
              <a:t>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71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注意这个结论</a:t>
            </a:r>
            <a:endParaRPr lang="en-US" altLang="zh-CN" dirty="0"/>
          </a:p>
          <a:p>
            <a:r>
              <a:rPr lang="zh-CN" altLang="en-US" dirty="0"/>
              <a:t>分式拆分</a:t>
            </a:r>
            <a:endParaRPr lang="en-US" altLang="zh-CN" dirty="0"/>
          </a:p>
          <a:p>
            <a:r>
              <a:rPr lang="zh-CN" altLang="en-US" dirty="0"/>
              <a:t>求解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30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补充材料主要帮大家回顾一下信号与系统的一些概念和性质，以及复数的一些基本知识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不知道你们有没有上过复变函数这门课，如果有的话这些知识应该挺简单的，没有的话可能也只是高中知识。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45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虚数单位是</a:t>
            </a:r>
            <a:r>
              <a:rPr lang="en-US" altLang="zh-CN" dirty="0"/>
              <a:t>-1</a:t>
            </a:r>
            <a:r>
              <a:rPr lang="zh-CN" altLang="en-US" dirty="0"/>
              <a:t>的一个平方根，在有些领域用小写的</a:t>
            </a:r>
            <a:r>
              <a:rPr lang="en-US" altLang="zh-CN" dirty="0" err="1"/>
              <a:t>i</a:t>
            </a:r>
            <a:r>
              <a:rPr lang="zh-CN" altLang="en-US" dirty="0"/>
              <a:t>表示，但在电子工程领域，也就是我们接触的更多的地方，小写</a:t>
            </a:r>
            <a:r>
              <a:rPr lang="en-US" altLang="zh-CN" dirty="0" err="1"/>
              <a:t>i</a:t>
            </a:r>
            <a:r>
              <a:rPr lang="zh-CN" altLang="en-US" dirty="0"/>
              <a:t>表示的是电流，所以我们用</a:t>
            </a:r>
            <a:r>
              <a:rPr lang="en-US" altLang="zh-CN" dirty="0"/>
              <a:t>j</a:t>
            </a:r>
            <a:r>
              <a:rPr lang="zh-CN" altLang="en-US" dirty="0"/>
              <a:t>来表示虚数的单位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复数有两种表示形式，一种是直角坐标形式，以实部和虚部相加的形式呈现，</a:t>
            </a:r>
            <a:endParaRPr lang="en-US" altLang="zh-CN" dirty="0"/>
          </a:p>
          <a:p>
            <a:r>
              <a:rPr lang="zh-CN" altLang="en-US" dirty="0"/>
              <a:t>这种形式的关注点主要是实部与虚部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欧拉公式公式让我们可以把复数表示成极坐标的形式，欧拉公式又叫上帝公式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要记住这个公式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</a:t>
            </a:r>
            <a:r>
              <a:rPr lang="zh-CN" altLang="en-US" dirty="0"/>
              <a:t>的指数形式，以及</a:t>
            </a:r>
            <a:r>
              <a:rPr lang="en-US" altLang="zh-CN" dirty="0"/>
              <a:t>cosine</a:t>
            </a:r>
            <a:r>
              <a:rPr lang="zh-CN" altLang="en-US" dirty="0"/>
              <a:t>，</a:t>
            </a:r>
            <a:r>
              <a:rPr lang="en-US" altLang="zh-CN" dirty="0"/>
              <a:t>sine</a:t>
            </a:r>
            <a:r>
              <a:rPr lang="zh-CN" altLang="en-US" dirty="0"/>
              <a:t>信号，在后面都是最基本的信号，通过记住</a:t>
            </a:r>
            <a:r>
              <a:rPr lang="en-US" altLang="zh-CN" dirty="0"/>
              <a:t>cosine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的这两个公式可以帮助我们理解后面的一些变换</a:t>
            </a:r>
            <a:r>
              <a:rPr lang="en-US" altLang="zh-CN" dirty="0"/>
              <a:t>(</a:t>
            </a:r>
            <a:r>
              <a:rPr lang="zh-CN" altLang="en-US" dirty="0"/>
              <a:t>因为在频域我们把</a:t>
            </a:r>
            <a:r>
              <a:rPr lang="en-US" altLang="zh-CN" dirty="0" err="1"/>
              <a:t>e_jθ</a:t>
            </a:r>
            <a:r>
              <a:rPr lang="zh-CN" altLang="en-US" dirty="0"/>
              <a:t>作为基本信号，类似时域的</a:t>
            </a:r>
            <a:r>
              <a:rPr lang="en-US" altLang="zh-CN" dirty="0"/>
              <a:t>δ</a:t>
            </a:r>
            <a:r>
              <a:rPr lang="zh-CN" altLang="en-US" dirty="0"/>
              <a:t>信号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极坐标形式，以模乘以</a:t>
            </a:r>
            <a:r>
              <a:rPr lang="en-US" altLang="zh-CN" dirty="0"/>
              <a:t>e</a:t>
            </a:r>
            <a:r>
              <a:rPr lang="zh-CN" altLang="en-US" dirty="0"/>
              <a:t>的指数的形式呈现。</a:t>
            </a:r>
            <a:endParaRPr lang="en-US" altLang="zh-CN" dirty="0"/>
          </a:p>
          <a:p>
            <a:r>
              <a:rPr lang="zh-CN" altLang="en-US" dirty="0"/>
              <a:t>这种方式的关注点主要是模和相位角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极坐标和直角坐标两种形式可以通过这两个等式转换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73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这两种形式是可以相互转换的。</a:t>
            </a:r>
            <a:endParaRPr lang="en-US" altLang="zh-CN" dirty="0"/>
          </a:p>
          <a:p>
            <a:r>
              <a:rPr lang="zh-CN" altLang="en-US" dirty="0"/>
              <a:t>在复平面上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这个坐标点表示的复数，它的模就是这个点到原点的距离，它的相位角的正切就是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的比值。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复数和它的共轭就是虚部的符号相反，极坐标形式就是在指数上加负号</a:t>
            </a:r>
            <a:endParaRPr lang="en-US" altLang="zh-CN" dirty="0"/>
          </a:p>
          <a:p>
            <a:r>
              <a:rPr lang="zh-CN" altLang="en-US" dirty="0"/>
              <a:t>模的平方是复数和共轭复数的乘积。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虚部和实部的计算</a:t>
            </a:r>
            <a:endParaRPr lang="en-US" altLang="zh-CN" dirty="0"/>
          </a:p>
          <a:p>
            <a:r>
              <a:rPr lang="zh-CN" altLang="en-US" dirty="0"/>
              <a:t>都挺简单的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8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连续相位，主值区间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由于极坐标的</a:t>
            </a:r>
            <a:r>
              <a:rPr lang="en-US" altLang="zh-CN" dirty="0"/>
              <a:t>e</a:t>
            </a:r>
            <a:r>
              <a:rPr lang="zh-CN" altLang="en-US" dirty="0"/>
              <a:t>的指数项是以</a:t>
            </a:r>
            <a:r>
              <a:rPr lang="en-US" altLang="zh-CN" dirty="0"/>
              <a:t>2π</a:t>
            </a:r>
            <a:r>
              <a:rPr lang="zh-CN" altLang="en-US" dirty="0"/>
              <a:t>为周期的，也就是给一个复数的相角加上</a:t>
            </a:r>
            <a:r>
              <a:rPr lang="en-US" altLang="zh-CN" dirty="0"/>
              <a:t>2π</a:t>
            </a:r>
            <a:r>
              <a:rPr lang="zh-CN" altLang="en-US" dirty="0"/>
              <a:t>的整数倍值时，表示的还是同一个点，同一个值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0" dirty="0"/>
              <a:t>为了消除同一个点有无数种表示方法这种模糊歧义性，我们取</a:t>
            </a:r>
            <a:endParaRPr lang="en-US" altLang="zh-CN" b="0" dirty="0"/>
          </a:p>
          <a:p>
            <a:r>
              <a:rPr lang="en-US" altLang="zh-CN" b="1" dirty="0"/>
              <a:t>(-</a:t>
            </a:r>
            <a:r>
              <a:rPr lang="en-US" altLang="zh-CN" b="1" dirty="0" err="1"/>
              <a:t>pi,pi</a:t>
            </a:r>
            <a:r>
              <a:rPr lang="en-US" altLang="zh-CN" b="1" dirty="0"/>
              <a:t>]</a:t>
            </a:r>
            <a:r>
              <a:rPr lang="zh-CN" altLang="en-US" b="0" dirty="0"/>
              <a:t>区间内的作为主值角</a:t>
            </a:r>
            <a:r>
              <a:rPr lang="zh-CN" altLang="en-US" dirty="0"/>
              <a:t>，我们管这个区间为</a:t>
            </a:r>
            <a:r>
              <a:rPr lang="zh-CN" altLang="en-US" b="1" dirty="0"/>
              <a:t>主值区间</a:t>
            </a:r>
            <a:r>
              <a:rPr lang="zh-CN" altLang="en-US" dirty="0"/>
              <a:t>，</a:t>
            </a:r>
            <a:r>
              <a:rPr lang="zh-CN" altLang="en-US" b="1" dirty="0"/>
              <a:t>落在这个区间的相位角用大写的</a:t>
            </a:r>
            <a:r>
              <a:rPr lang="en-US" altLang="zh-CN" b="1" dirty="0"/>
              <a:t>ARG</a:t>
            </a:r>
            <a:r>
              <a:rPr lang="zh-CN" altLang="en-US" b="1" dirty="0"/>
              <a:t>表示</a:t>
            </a:r>
            <a:r>
              <a:rPr lang="zh-CN" altLang="en-US" dirty="0"/>
              <a:t>。  </a:t>
            </a:r>
            <a:r>
              <a:rPr lang="en-US" altLang="zh-CN" b="0" i="0" dirty="0">
                <a:solidFill>
                  <a:srgbClr val="3C4144"/>
                </a:solidFill>
                <a:effectLst/>
                <a:latin typeface="arial" panose="020B0604020202020204" pitchFamily="34" charset="0"/>
              </a:rPr>
              <a:t>argument of a complex number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这种处理系统输入输出的问题，关键在于符号带入和替换。从后往前找。</a:t>
            </a:r>
            <a:endParaRPr lang="en-US" altLang="zh-CN" dirty="0"/>
          </a:p>
          <a:p>
            <a:r>
              <a:rPr lang="zh-CN" altLang="en-US" dirty="0"/>
              <a:t>两个系统级联，处理下一个系统的输入输出关系时，把</a:t>
            </a:r>
            <a:r>
              <a:rPr lang="en-US" altLang="zh-CN" dirty="0"/>
              <a:t>x2</a:t>
            </a:r>
            <a:r>
              <a:rPr lang="zh-CN" altLang="en-US" dirty="0"/>
              <a:t>替换成</a:t>
            </a:r>
            <a:r>
              <a:rPr lang="en-US" altLang="zh-CN" dirty="0"/>
              <a:t>y1</a:t>
            </a:r>
            <a:r>
              <a:rPr lang="zh-CN" altLang="en-US" dirty="0"/>
              <a:t>就行了，两个符号表示的是一个东西</a:t>
            </a:r>
            <a:endParaRPr lang="en-US" altLang="zh-CN" dirty="0"/>
          </a:p>
          <a:p>
            <a:r>
              <a:rPr lang="zh-CN" altLang="en-US" dirty="0"/>
              <a:t>然后再把</a:t>
            </a:r>
            <a:r>
              <a:rPr lang="en-US" altLang="zh-CN" dirty="0"/>
              <a:t>y1</a:t>
            </a:r>
            <a:r>
              <a:rPr lang="zh-CN" altLang="en-US" dirty="0"/>
              <a:t>的式子展开成</a:t>
            </a:r>
            <a:r>
              <a:rPr lang="en-US" altLang="zh-CN" dirty="0"/>
              <a:t>x1</a:t>
            </a:r>
            <a:r>
              <a:rPr lang="zh-CN" altLang="en-US" dirty="0"/>
              <a:t>的形式，带入化简，再替换回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27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复数的加法的话就是实部加实部，虚部加虚部</a:t>
            </a:r>
            <a:endParaRPr lang="en-US" altLang="zh-CN" dirty="0"/>
          </a:p>
          <a:p>
            <a:r>
              <a:rPr lang="zh-CN" altLang="en-US" dirty="0"/>
              <a:t>乘法就是模和模相乘，相位相加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接下来我们来讲一下信号的线性变换。信号的所有的线性变换都可以分解为，对信号平移</a:t>
            </a:r>
            <a:r>
              <a:rPr lang="en-US" altLang="zh-CN" dirty="0"/>
              <a:t>(t</a:t>
            </a:r>
            <a:r>
              <a:rPr lang="zh-CN" altLang="en-US" dirty="0"/>
              <a:t>加减一个数，左加右减</a:t>
            </a:r>
            <a:r>
              <a:rPr lang="en-US" altLang="zh-CN" dirty="0"/>
              <a:t>)</a:t>
            </a:r>
            <a:r>
              <a:rPr lang="zh-CN" altLang="en-US" dirty="0"/>
              <a:t>，时间尺度上的伸缩</a:t>
            </a:r>
            <a:r>
              <a:rPr lang="en-US" altLang="zh-CN" dirty="0"/>
              <a:t>(t</a:t>
            </a:r>
            <a:r>
              <a:rPr lang="zh-CN" altLang="en-US" dirty="0"/>
              <a:t>乘以</a:t>
            </a:r>
            <a:r>
              <a:rPr lang="en-US" altLang="zh-CN" dirty="0"/>
              <a:t>a)</a:t>
            </a:r>
            <a:r>
              <a:rPr lang="zh-CN" altLang="en-US" dirty="0"/>
              <a:t>，以及信号翻转</a:t>
            </a:r>
            <a:r>
              <a:rPr lang="en-US" altLang="zh-CN" dirty="0"/>
              <a:t>(</a:t>
            </a:r>
            <a:r>
              <a:rPr lang="zh-CN" altLang="en-US" dirty="0"/>
              <a:t>乘以负一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表现在图像上是这样子的</a:t>
            </a:r>
            <a:endParaRPr lang="en-US" altLang="zh-CN" dirty="0"/>
          </a:p>
          <a:p>
            <a:r>
              <a:rPr lang="zh-CN" altLang="en-US" dirty="0"/>
              <a:t>这些在第一节课应该已经讲过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验证的时候可以将</a:t>
            </a:r>
            <a:r>
              <a:rPr lang="en-US" altLang="zh-CN" dirty="0"/>
              <a:t>t</a:t>
            </a:r>
            <a:r>
              <a:rPr lang="zh-CN" altLang="en-US" dirty="0"/>
              <a:t>带入具体数值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94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离散信号的线性变换和连续信号的规律基本一致，只是有几点需要我们注意一下。</a:t>
            </a:r>
            <a:endParaRPr lang="en-US" altLang="zh-CN" dirty="0"/>
          </a:p>
          <a:p>
            <a:r>
              <a:rPr lang="zh-CN" altLang="en-US" dirty="0"/>
              <a:t>第一，不能平移非整数个单位。</a:t>
            </a:r>
            <a:endParaRPr lang="en-US" altLang="zh-CN" dirty="0"/>
          </a:p>
          <a:p>
            <a:r>
              <a:rPr lang="zh-CN" altLang="en-US" dirty="0"/>
              <a:t>第二，压缩的话会丢失信息。</a:t>
            </a:r>
            <a:endParaRPr lang="en-US" altLang="zh-CN" dirty="0"/>
          </a:p>
          <a:p>
            <a:r>
              <a:rPr lang="zh-CN" altLang="en-US" dirty="0"/>
              <a:t>第三，拉伸的话如何</a:t>
            </a:r>
            <a:r>
              <a:rPr lang="en-US" altLang="zh-CN" dirty="0"/>
              <a:t>fill</a:t>
            </a:r>
            <a:r>
              <a:rPr lang="en-US" altLang="zh-CN" baseline="0" dirty="0"/>
              <a:t> blank</a:t>
            </a:r>
            <a:r>
              <a:rPr lang="zh-CN" altLang="en-US" baseline="0" dirty="0"/>
              <a:t>也是个问题。这个之后学采样的时候会讲到。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80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然后我们需要关注一下离散信号的周期性。</a:t>
            </a:r>
            <a:endParaRPr lang="en-US" altLang="zh-CN" dirty="0"/>
          </a:p>
          <a:p>
            <a:r>
              <a:rPr lang="zh-CN" altLang="en-US" dirty="0"/>
              <a:t>一个连续信号是周期的，它对应的离散信号却不一定是周期的。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也就是说，对于一个周期性连续信号，需要满足</a:t>
            </a:r>
            <a:r>
              <a:rPr lang="zh-CN" altLang="en-US" b="1" dirty="0"/>
              <a:t>采样频率与连续信号周期形成有理数比例关系，</a:t>
            </a:r>
            <a:r>
              <a:rPr lang="zh-CN" altLang="en-US" dirty="0"/>
              <a:t>比如</a:t>
            </a:r>
            <a:r>
              <a:rPr lang="en-US" altLang="zh-CN" dirty="0"/>
              <a:t>q/p</a:t>
            </a:r>
            <a:r>
              <a:rPr lang="zh-CN" altLang="en-US" dirty="0"/>
              <a:t>，那么离散信号周期至少可以是</a:t>
            </a:r>
            <a:r>
              <a:rPr lang="en-US" altLang="zh-CN" dirty="0" err="1"/>
              <a:t>qp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比如说</a:t>
            </a:r>
            <a:r>
              <a:rPr lang="en-US" altLang="zh-CN" dirty="0"/>
              <a:t>x(t)=cos(t)</a:t>
            </a:r>
            <a:r>
              <a:rPr lang="zh-CN" altLang="en-US" dirty="0"/>
              <a:t>是周期为</a:t>
            </a:r>
            <a:r>
              <a:rPr lang="en-US" altLang="zh-CN" dirty="0"/>
              <a:t>2PI</a:t>
            </a:r>
            <a:r>
              <a:rPr lang="zh-CN" altLang="en-US" dirty="0"/>
              <a:t>的一个信号，但是</a:t>
            </a:r>
            <a:r>
              <a:rPr lang="en-US" altLang="zh-CN" dirty="0"/>
              <a:t>x[n]=cos[n]</a:t>
            </a:r>
            <a:r>
              <a:rPr lang="zh-CN" altLang="en-US" dirty="0"/>
              <a:t>就不是一个周期信号</a:t>
            </a:r>
            <a:endParaRPr lang="en-US" altLang="zh-CN" dirty="0"/>
          </a:p>
          <a:p>
            <a:r>
              <a:rPr lang="en-US" altLang="zh-CN" dirty="0"/>
              <a:t>cos(2πn)</a:t>
            </a:r>
            <a:r>
              <a:rPr lang="zh-CN" altLang="en-US" dirty="0"/>
              <a:t>，连续时的周期为</a:t>
            </a:r>
            <a:r>
              <a:rPr lang="en-US" altLang="zh-CN" dirty="0"/>
              <a:t>2π</a:t>
            </a:r>
            <a:r>
              <a:rPr lang="zh-CN" altLang="en-US" dirty="0"/>
              <a:t>，这里的采样频率是（每</a:t>
            </a:r>
            <a:r>
              <a:rPr lang="en-US" altLang="zh-CN" dirty="0"/>
              <a:t>2π</a:t>
            </a:r>
            <a:r>
              <a:rPr lang="zh-CN" altLang="en-US" dirty="0"/>
              <a:t>长度采样一次，频率是</a:t>
            </a:r>
            <a:r>
              <a:rPr lang="en-US" altLang="zh-CN" dirty="0"/>
              <a:t>2π</a:t>
            </a:r>
            <a:r>
              <a:rPr lang="zh-CN" altLang="en-US" dirty="0"/>
              <a:t>分之一）</a:t>
            </a:r>
            <a:endParaRPr lang="en-US" altLang="zh-CN" dirty="0"/>
          </a:p>
          <a:p>
            <a:r>
              <a:rPr lang="zh-CN" altLang="en-US" dirty="0"/>
              <a:t>正余弦信号，采样频率是</a:t>
            </a:r>
            <a:r>
              <a:rPr lang="en-US" altLang="zh-CN" dirty="0"/>
              <a:t>π</a:t>
            </a:r>
            <a:r>
              <a:rPr lang="zh-CN" altLang="en-US" dirty="0"/>
              <a:t>的有理数倍，离散信号才是周期信号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07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我们关注这样的复指数信号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对于连续信号来说，因为时间轴是连续的</a:t>
            </a:r>
            <a:endParaRPr lang="en-US" altLang="zh-CN" dirty="0"/>
          </a:p>
          <a:p>
            <a:r>
              <a:rPr lang="zh-CN" altLang="en-US" dirty="0"/>
              <a:t>只要满足</a:t>
            </a:r>
            <a:r>
              <a:rPr lang="en-US" altLang="zh-CN" dirty="0"/>
              <a:t>T0*Ω0=2kπ</a:t>
            </a:r>
            <a:r>
              <a:rPr lang="zh-CN" altLang="en-US" dirty="0"/>
              <a:t>，通过调节欧米伽，我们就可以得到任意实数大小</a:t>
            </a:r>
            <a:r>
              <a:rPr lang="en-US" altLang="zh-CN" dirty="0"/>
              <a:t>(</a:t>
            </a:r>
            <a:r>
              <a:rPr lang="zh-CN" altLang="en-US" dirty="0"/>
              <a:t>非零</a:t>
            </a:r>
            <a:r>
              <a:rPr lang="en-US" altLang="zh-CN" dirty="0"/>
              <a:t>)</a:t>
            </a:r>
            <a:r>
              <a:rPr lang="zh-CN" altLang="en-US" dirty="0"/>
              <a:t>的周期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34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但是对于离散信号，必须保证信号的频率是</a:t>
            </a:r>
            <a:r>
              <a:rPr lang="en-US" altLang="zh-CN" dirty="0"/>
              <a:t>2PI</a:t>
            </a:r>
            <a:r>
              <a:rPr lang="zh-CN" altLang="en-US" dirty="0"/>
              <a:t>的有理数倍，这样得到的周期才有可能是一个正整数。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有理数倍：比如</a:t>
            </a:r>
            <a:r>
              <a:rPr lang="en-US" altLang="zh-CN" dirty="0"/>
              <a:t>q/p</a:t>
            </a:r>
            <a:r>
              <a:rPr lang="zh-CN" altLang="en-US" dirty="0"/>
              <a:t>，那么周期至少可以是</a:t>
            </a:r>
            <a:r>
              <a:rPr lang="en-US" altLang="zh-CN" dirty="0" err="1"/>
              <a:t>qp</a:t>
            </a:r>
            <a:r>
              <a:rPr lang="zh-CN" altLang="en-US" dirty="0"/>
              <a:t>，这样就变成整数倍了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03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zh-CN" altLang="en-US" u="sng" dirty="0"/>
              <a:t>离散信号</a:t>
            </a:r>
            <a:r>
              <a:rPr lang="zh-CN" altLang="en-US" dirty="0"/>
              <a:t>的话，不同周期信号之间相互组合得到的信号还是一个周期信号，因为离散信号的周期肯定是正整数。周期至少是各个独立分量周期的</a:t>
            </a:r>
            <a:r>
              <a:rPr lang="zh-CN" altLang="en-US" u="sng" dirty="0"/>
              <a:t>最小公倍数</a:t>
            </a:r>
            <a:r>
              <a:rPr lang="zh-CN" altLang="en-US" dirty="0"/>
              <a:t>。比如说离散信号</a:t>
            </a:r>
            <a:r>
              <a:rPr lang="en-US" altLang="zh-CN" dirty="0"/>
              <a:t>A</a:t>
            </a:r>
            <a:r>
              <a:rPr lang="zh-CN" altLang="en-US" dirty="0"/>
              <a:t>周期是</a:t>
            </a:r>
            <a:r>
              <a:rPr lang="en-US" altLang="zh-CN" dirty="0"/>
              <a:t>3</a:t>
            </a:r>
            <a:r>
              <a:rPr lang="zh-CN" altLang="en-US" dirty="0"/>
              <a:t>，离散信号</a:t>
            </a:r>
            <a:r>
              <a:rPr lang="en-US" altLang="zh-CN" dirty="0"/>
              <a:t>B</a:t>
            </a:r>
            <a:r>
              <a:rPr lang="zh-CN" altLang="en-US" dirty="0"/>
              <a:t>周期是</a:t>
            </a:r>
            <a:r>
              <a:rPr lang="en-US" altLang="zh-CN" dirty="0"/>
              <a:t>4</a:t>
            </a:r>
            <a:r>
              <a:rPr lang="zh-CN" altLang="en-US" dirty="0"/>
              <a:t>，那么</a:t>
            </a:r>
            <a:r>
              <a:rPr lang="en-US" altLang="zh-CN" dirty="0"/>
              <a:t>A+B</a:t>
            </a:r>
            <a:r>
              <a:rPr lang="zh-CN" altLang="en-US" dirty="0"/>
              <a:t>信号的周期就是</a:t>
            </a:r>
            <a:r>
              <a:rPr lang="en-US" altLang="zh-CN" dirty="0"/>
              <a:t>12.</a:t>
            </a:r>
          </a:p>
          <a:p>
            <a:endParaRPr lang="en-US" altLang="zh-CN" dirty="0"/>
          </a:p>
          <a:p>
            <a:r>
              <a:rPr lang="zh-CN" altLang="en-US" dirty="0"/>
              <a:t>但是对于</a:t>
            </a:r>
            <a:r>
              <a:rPr lang="zh-CN" altLang="en-US" u="sng" dirty="0"/>
              <a:t>连续信号</a:t>
            </a:r>
            <a:r>
              <a:rPr lang="zh-CN" altLang="en-US" dirty="0"/>
              <a:t>而言，不同的周期函数结合的时候，如果有任意两个独立分量的周期的</a:t>
            </a:r>
            <a:r>
              <a:rPr lang="zh-CN" altLang="en-US" b="1" dirty="0"/>
              <a:t>比值不是有理数</a:t>
            </a:r>
            <a:r>
              <a:rPr lang="zh-CN" altLang="en-US" dirty="0"/>
              <a:t>的话，那么得到的信号就不是一个周期信号。比如说，连续信号</a:t>
            </a:r>
            <a:r>
              <a:rPr lang="en-US" altLang="zh-CN" dirty="0"/>
              <a:t>A</a:t>
            </a:r>
            <a:r>
              <a:rPr lang="zh-CN" altLang="en-US" dirty="0"/>
              <a:t>的周期是</a:t>
            </a:r>
            <a:r>
              <a:rPr lang="en-US" altLang="zh-CN" dirty="0"/>
              <a:t>PI</a:t>
            </a:r>
            <a:r>
              <a:rPr lang="zh-CN" altLang="en-US" dirty="0"/>
              <a:t>，连续信号</a:t>
            </a:r>
            <a:r>
              <a:rPr lang="en-US" altLang="zh-CN" dirty="0"/>
              <a:t>B</a:t>
            </a:r>
            <a:r>
              <a:rPr lang="zh-CN" altLang="en-US" dirty="0"/>
              <a:t>的周期是</a:t>
            </a:r>
            <a:r>
              <a:rPr lang="en-US" altLang="zh-CN" dirty="0"/>
              <a:t>2</a:t>
            </a:r>
            <a:r>
              <a:rPr lang="zh-CN" altLang="en-US" dirty="0"/>
              <a:t>，那么连续信号</a:t>
            </a:r>
            <a:r>
              <a:rPr lang="en-US" altLang="zh-CN" dirty="0"/>
              <a:t>A+B</a:t>
            </a:r>
            <a:r>
              <a:rPr lang="zh-CN" altLang="en-US" dirty="0"/>
              <a:t>他就不是一个周期函数。因为如果</a:t>
            </a:r>
            <a:r>
              <a:rPr lang="en-US" altLang="zh-CN" dirty="0"/>
              <a:t>A+B</a:t>
            </a:r>
            <a:r>
              <a:rPr lang="zh-CN" altLang="en-US" dirty="0"/>
              <a:t>是周期函数的话，那么</a:t>
            </a:r>
            <a:r>
              <a:rPr lang="zh-CN" altLang="en-US" b="1" dirty="0"/>
              <a:t>它的周期就一定是</a:t>
            </a:r>
            <a:r>
              <a:rPr lang="en-US" altLang="zh-CN" b="1" dirty="0"/>
              <a:t>PI</a:t>
            </a:r>
            <a:r>
              <a:rPr lang="zh-CN" altLang="en-US" b="1" dirty="0"/>
              <a:t>的整数倍，如果是</a:t>
            </a:r>
            <a:r>
              <a:rPr lang="en-US" altLang="zh-CN" b="1" dirty="0"/>
              <a:t>PI</a:t>
            </a:r>
            <a:r>
              <a:rPr lang="zh-CN" altLang="en-US" b="1" dirty="0"/>
              <a:t>的整数倍的话，那么就不可能是</a:t>
            </a:r>
            <a:r>
              <a:rPr lang="en-US" altLang="zh-CN" b="1" dirty="0"/>
              <a:t>2</a:t>
            </a:r>
            <a:r>
              <a:rPr lang="zh-CN" altLang="en-US" b="1" dirty="0"/>
              <a:t>的整数倍</a:t>
            </a:r>
            <a:r>
              <a:rPr lang="zh-CN" altLang="en-US" dirty="0"/>
              <a:t>。</a:t>
            </a:r>
            <a:r>
              <a:rPr lang="zh-CN" altLang="en-US" b="1" dirty="0"/>
              <a:t>关键是整数倍，推出有理数的比值</a:t>
            </a:r>
            <a:r>
              <a:rPr lang="en-US" altLang="zh-CN" b="1" dirty="0"/>
              <a:t>(</a:t>
            </a:r>
            <a:r>
              <a:rPr lang="zh-CN" altLang="en-US" b="1" dirty="0"/>
              <a:t>最小公倍数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对于连续函数以及离散函数，组合信号的周期可能会比独立分量的周期小。比如独立分量为</a:t>
            </a:r>
            <a:r>
              <a:rPr lang="en-US" altLang="zh-CN" dirty="0"/>
              <a:t>sin(t)</a:t>
            </a:r>
            <a:r>
              <a:rPr lang="zh-CN" altLang="en-US" dirty="0"/>
              <a:t>和</a:t>
            </a:r>
            <a:r>
              <a:rPr lang="en-US" altLang="zh-CN" dirty="0"/>
              <a:t>cos(t)</a:t>
            </a:r>
            <a:r>
              <a:rPr lang="zh-CN" altLang="en-US" dirty="0"/>
              <a:t>，二者相乘，得到</a:t>
            </a:r>
            <a:r>
              <a:rPr lang="en-US" altLang="zh-CN" dirty="0"/>
              <a:t>0.5sin(2t)</a:t>
            </a:r>
            <a:r>
              <a:rPr lang="zh-CN" altLang="en-US" dirty="0"/>
              <a:t>，周期变小了。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861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这两个是离散信号里最基本最常用的两个信号</a:t>
            </a:r>
            <a:endParaRPr lang="en-US" altLang="zh-CN" dirty="0"/>
          </a:p>
          <a:p>
            <a:r>
              <a:rPr lang="zh-CN" altLang="en-US" dirty="0"/>
              <a:t>类似于连续信号里的单位冲击函数以及单位阶跃函数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所有离散信号都可以由这个最基本的信号组成。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两个信号的关系是这样的：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3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我们关心系统的这四个特性</a:t>
            </a:r>
            <a:endParaRPr lang="en-US" altLang="zh-CN" dirty="0"/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r>
              <a:rPr lang="zh-CN" altLang="en-US" dirty="0"/>
              <a:t>因果性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r>
              <a:rPr lang="zh-CN" altLang="en-US" dirty="0"/>
              <a:t>时不变性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尤其是线性时不变性，是最最重要的，这门课研究的应该都是线性时不变的信号与系统，并且后面的所有章节都基于这两个特性。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00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级联系统中，将不同子系统相互交换位置，会改变级联系统的输出。</a:t>
            </a:r>
            <a:endParaRPr lang="en-US" altLang="zh-CN" dirty="0"/>
          </a:p>
          <a:p>
            <a:r>
              <a:rPr lang="zh-CN" altLang="en-US" dirty="0"/>
              <a:t>就比如之前的那个例子，我先向左平移</a:t>
            </a:r>
            <a:r>
              <a:rPr lang="en-US" altLang="zh-CN" dirty="0"/>
              <a:t>6</a:t>
            </a:r>
            <a:r>
              <a:rPr lang="zh-CN" altLang="en-US" dirty="0"/>
              <a:t>在翻转和我先翻转再向左平移</a:t>
            </a:r>
            <a:r>
              <a:rPr lang="en-US" altLang="zh-CN" dirty="0"/>
              <a:t>6</a:t>
            </a:r>
            <a:r>
              <a:rPr lang="zh-CN" altLang="en-US" dirty="0"/>
              <a:t>，得到的结果是不一样的。 </a:t>
            </a:r>
            <a:r>
              <a:rPr lang="en-US" altLang="zh-CN" dirty="0"/>
              <a:t>(t</a:t>
            </a:r>
            <a:r>
              <a:rPr lang="zh-CN" altLang="en-US" dirty="0"/>
              <a:t>前面有负号的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只有系统是时不变系统的时候，才会满足输入平移</a:t>
            </a:r>
            <a:r>
              <a:rPr lang="en-US" altLang="zh-CN" dirty="0"/>
              <a:t>t0</a:t>
            </a:r>
            <a:r>
              <a:rPr lang="zh-CN" altLang="en-US" dirty="0"/>
              <a:t>单位，输出也平移</a:t>
            </a:r>
            <a:r>
              <a:rPr lang="en-US" altLang="zh-CN" dirty="0"/>
              <a:t>t0</a:t>
            </a:r>
            <a:r>
              <a:rPr lang="zh-CN" altLang="en-US" dirty="0"/>
              <a:t>单位。</a:t>
            </a:r>
            <a:endParaRPr lang="en-US" altLang="zh-CN" dirty="0"/>
          </a:p>
          <a:p>
            <a:r>
              <a:rPr lang="zh-CN" altLang="en-US" dirty="0"/>
              <a:t>区分一下信号时延变化（平移变化），和系统时间变化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0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这种处理系统输入输出的问题，关键在于符号带入和替换。从后往前找。</a:t>
            </a:r>
            <a:endParaRPr lang="en-US" altLang="zh-CN" dirty="0"/>
          </a:p>
          <a:p>
            <a:r>
              <a:rPr lang="zh-CN" altLang="en-US" dirty="0"/>
              <a:t>两个系统级联，处理下一个系统的输入输出关系时，把</a:t>
            </a:r>
            <a:r>
              <a:rPr lang="en-US" altLang="zh-CN" dirty="0"/>
              <a:t>x2</a:t>
            </a:r>
            <a:r>
              <a:rPr lang="zh-CN" altLang="en-US" dirty="0"/>
              <a:t>替换成</a:t>
            </a:r>
            <a:r>
              <a:rPr lang="en-US" altLang="zh-CN" dirty="0"/>
              <a:t>y1</a:t>
            </a:r>
            <a:r>
              <a:rPr lang="zh-CN" altLang="en-US" dirty="0"/>
              <a:t>就行了，两个符号表示的是一个东西</a:t>
            </a:r>
            <a:endParaRPr lang="en-US" altLang="zh-CN" dirty="0"/>
          </a:p>
          <a:p>
            <a:r>
              <a:rPr lang="zh-CN" altLang="en-US" dirty="0"/>
              <a:t>然后再把</a:t>
            </a:r>
            <a:r>
              <a:rPr lang="en-US" altLang="zh-CN" dirty="0"/>
              <a:t>y1</a:t>
            </a:r>
            <a:r>
              <a:rPr lang="zh-CN" altLang="en-US" dirty="0"/>
              <a:t>的式子展开成</a:t>
            </a:r>
            <a:r>
              <a:rPr lang="en-US" altLang="zh-CN" dirty="0"/>
              <a:t>x1</a:t>
            </a:r>
            <a:r>
              <a:rPr lang="zh-CN" altLang="en-US" dirty="0"/>
              <a:t>的形式，带入化简，再替换回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67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22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8B0DB-0E5D-4B00-A256-4485D2D7758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7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同样的道理，注意符号替换</a:t>
            </a:r>
            <a:endParaRPr lang="en-US" altLang="zh-CN" dirty="0"/>
          </a:p>
          <a:p>
            <a:r>
              <a:rPr lang="zh-CN" altLang="en-US" dirty="0"/>
              <a:t>第二小题只要按照第一小题的做法，算一遍输入输出关系式</a:t>
            </a:r>
            <a:endParaRPr lang="en-US" altLang="zh-CN" dirty="0"/>
          </a:p>
          <a:p>
            <a:r>
              <a:rPr lang="zh-CN" altLang="en-US" dirty="0"/>
              <a:t>对比一下就可以了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结论是：线性时不变系统改变子系统的连接顺序，总的系统不变。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以及一些其他的结论：</a:t>
            </a:r>
            <a:r>
              <a:rPr lang="zh-CN" altLang="en-US" u="sng" dirty="0">
                <a:highlight>
                  <a:srgbClr val="FFFF00"/>
                </a:highlight>
              </a:rPr>
              <a:t>线性时不变系统的特性</a:t>
            </a:r>
          </a:p>
          <a:p>
            <a:endParaRPr lang="en-US" altLang="zh-CN" dirty="0"/>
          </a:p>
          <a:p>
            <a:r>
              <a:rPr lang="zh-CN" altLang="en-US" dirty="0"/>
              <a:t>对应为：系统级联。对应时域上的卷积，频域上的乘法，这两个东西都符合交换律，交换之后，系统函数不变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9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有记忆</a:t>
            </a:r>
            <a:endParaRPr lang="en-US" altLang="zh-CN" dirty="0"/>
          </a:p>
          <a:p>
            <a:r>
              <a:rPr lang="en-US" altLang="zh-CN" dirty="0"/>
              <a:t>0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b</a:t>
            </a:r>
            <a:r>
              <a:rPr lang="zh-CN" altLang="en-US" dirty="0"/>
              <a:t>，不可逆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无记忆：定义  输出仅仅决定于该时刻的输入。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可逆性：系统对应不同的输入有不同的输出，满足一一对应的关系，即可从系统当前的输出确定其输入。</a:t>
            </a:r>
            <a:endParaRPr lang="en-US" altLang="zh-CN" dirty="0"/>
          </a:p>
          <a:p>
            <a:r>
              <a:rPr lang="zh-CN" altLang="en-US" dirty="0"/>
              <a:t>如果一个系统分别对两个或两个以上不同的输入，能产生相同的输出，则这个系统是不可逆的。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可逆系统的逆系统与原系统级联，等效于一个恒等系统，即输出等于输入。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7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画图题，一类很基本的题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带入两个点验算一下。</a:t>
            </a:r>
            <a:endParaRPr lang="en-US" altLang="zh-CN" dirty="0"/>
          </a:p>
          <a:p>
            <a:r>
              <a:rPr lang="zh-CN" altLang="en-US" dirty="0"/>
              <a:t>阶跃函数在跳变点处无定义。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作业要求的是后三题，前三题简单讲一下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原则：（加减的先，</a:t>
            </a:r>
            <a:r>
              <a:rPr lang="en-US" altLang="zh-CN" dirty="0"/>
              <a:t>t</a:t>
            </a:r>
            <a:r>
              <a:rPr lang="zh-CN" altLang="en-US" dirty="0"/>
              <a:t>的系数后）</a:t>
            </a:r>
            <a:r>
              <a:rPr lang="zh-CN" altLang="en-US" u="sng" dirty="0"/>
              <a:t>先平移，后放缩。</a:t>
            </a:r>
            <a:r>
              <a:rPr lang="zh-CN" altLang="en-US" dirty="0"/>
              <a:t>先左加右减，然后根据</a:t>
            </a:r>
            <a:r>
              <a:rPr lang="en-US" altLang="zh-CN" dirty="0"/>
              <a:t>a</a:t>
            </a:r>
            <a:r>
              <a:rPr lang="zh-CN" altLang="en-US" dirty="0"/>
              <a:t>的正负先判断是否翻转，然后根据</a:t>
            </a:r>
            <a:r>
              <a:rPr lang="en-US" altLang="zh-CN" dirty="0"/>
              <a:t>a</a:t>
            </a:r>
            <a:r>
              <a:rPr lang="zh-CN" altLang="en-US" dirty="0"/>
              <a:t>的大小进行幅度的放缩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可以自己代入一个具体的数值验证一下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(b) </a:t>
            </a:r>
            <a:r>
              <a:rPr lang="zh-CN" altLang="en-US" dirty="0"/>
              <a:t>这一题比较容易错</a:t>
            </a:r>
            <a:endParaRPr lang="en-US" altLang="zh-CN" dirty="0"/>
          </a:p>
          <a:p>
            <a:r>
              <a:rPr lang="zh-CN" altLang="en-US" dirty="0"/>
              <a:t>先加二，后乘负一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 </a:t>
            </a:r>
            <a:r>
              <a:rPr lang="zh-CN" altLang="en-US" dirty="0"/>
              <a:t>（加减的先，</a:t>
            </a:r>
            <a:r>
              <a:rPr lang="en-US" altLang="zh-CN" dirty="0"/>
              <a:t>t</a:t>
            </a:r>
            <a:r>
              <a:rPr lang="zh-CN" altLang="en-US" dirty="0"/>
              <a:t>的系数后）先平移后放缩，放缩的时候正负号与绝对值的操作先后没有影响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lphaLcParenBoth" startAt="5"/>
            </a:pPr>
            <a:r>
              <a:rPr lang="zh-CN" altLang="en-US" dirty="0"/>
              <a:t>把</a:t>
            </a:r>
            <a:r>
              <a:rPr lang="en-US" altLang="zh-CN" dirty="0"/>
              <a:t>x(t)</a:t>
            </a:r>
            <a:r>
              <a:rPr lang="zh-CN" altLang="en-US" dirty="0"/>
              <a:t>和</a:t>
            </a:r>
            <a:r>
              <a:rPr lang="en-US" altLang="zh-CN" dirty="0"/>
              <a:t>x(-t)</a:t>
            </a:r>
            <a:r>
              <a:rPr lang="zh-CN" altLang="en-US" dirty="0"/>
              <a:t>加在一起，取大于等于</a:t>
            </a:r>
            <a:r>
              <a:rPr lang="en-US" altLang="zh-CN" dirty="0"/>
              <a:t>0</a:t>
            </a:r>
            <a:r>
              <a:rPr lang="zh-CN" altLang="en-US" dirty="0"/>
              <a:t>的部分    （这里</a:t>
            </a:r>
            <a:r>
              <a:rPr lang="en-US" altLang="zh-CN" dirty="0"/>
              <a:t>0</a:t>
            </a:r>
            <a:r>
              <a:rPr lang="zh-CN" altLang="en-US" dirty="0"/>
              <a:t>的地方如何定义的，看于慧敏的书）</a:t>
            </a:r>
            <a:endParaRPr lang="en-US" altLang="zh-CN" dirty="0"/>
          </a:p>
          <a:p>
            <a:pPr marL="228600" indent="-228600">
              <a:buAutoNum type="alphaLcParenBoth" startAt="5"/>
            </a:pPr>
            <a:endParaRPr lang="en-US" altLang="zh-CN" dirty="0"/>
          </a:p>
          <a:p>
            <a:pPr marL="228600" indent="-228600">
              <a:buAutoNum type="alphaLcParenBoth" startAt="5"/>
            </a:pPr>
            <a:r>
              <a:rPr lang="en-US" altLang="zh-CN" dirty="0"/>
              <a:t>sigma</a:t>
            </a:r>
            <a:r>
              <a:rPr lang="zh-CN" altLang="en-US" dirty="0"/>
              <a:t>函数，单位冲击函数，也是采样函数，对一个点采样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易错点：采样之后也是冲击函数，要在旁边标上面积，也就是冲击函数的值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很多人少了箭头和值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要搞清楚区别，本质上有无穷大的值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0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(a) Linear, stable (c) Memoryless, linear, casual (d) Linear, stable (g) Linear, stable</a:t>
            </a:r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6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acdg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无记忆的定义：只与当前有关</a:t>
            </a:r>
            <a:endParaRPr lang="en-US" altLang="zh-CN" dirty="0"/>
          </a:p>
          <a:p>
            <a:r>
              <a:rPr lang="zh-CN" altLang="en-US" dirty="0"/>
              <a:t>时不变的定义：</a:t>
            </a:r>
            <a:r>
              <a:rPr lang="en-US" altLang="zh-CN" dirty="0"/>
              <a:t>t</a:t>
            </a:r>
            <a:r>
              <a:rPr lang="zh-CN" altLang="en-US" dirty="0"/>
              <a:t>变了，形式不变                       </a:t>
            </a:r>
            <a:r>
              <a:rPr lang="en-US" altLang="zh-CN" dirty="0"/>
              <a:t>x(t)</a:t>
            </a:r>
            <a:r>
              <a:rPr lang="en-US" altLang="zh-CN" dirty="0"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sym typeface="Wingdings" panose="05000000000000000000" pitchFamily="2" charset="2"/>
              </a:rPr>
              <a:t>则 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en-US" altLang="zh-CN" dirty="0"/>
              <a:t>(t-t0)</a:t>
            </a:r>
            <a:r>
              <a:rPr lang="en-US" altLang="zh-CN" dirty="0">
                <a:sym typeface="Wingdings" panose="05000000000000000000" pitchFamily="2" charset="2"/>
              </a:rPr>
              <a:t>y(t-t0)</a:t>
            </a:r>
            <a:endParaRPr lang="en-US" altLang="zh-CN" dirty="0"/>
          </a:p>
          <a:p>
            <a:r>
              <a:rPr lang="zh-CN" altLang="en-US" dirty="0"/>
              <a:t>线性的定义：满足齐次、叠加性   对应一个数学公式：</a:t>
            </a:r>
            <a:r>
              <a:rPr lang="en-US" altLang="zh-CN" dirty="0"/>
              <a:t>ax1+bx2</a:t>
            </a:r>
            <a:r>
              <a:rPr lang="en-US" altLang="zh-CN" dirty="0">
                <a:sym typeface="Wingdings" panose="05000000000000000000" pitchFamily="2" charset="2"/>
              </a:rPr>
              <a:t>ay1+by2</a:t>
            </a:r>
            <a:endParaRPr lang="en-US" altLang="zh-CN" dirty="0"/>
          </a:p>
          <a:p>
            <a:r>
              <a:rPr lang="zh-CN" altLang="en-US" dirty="0"/>
              <a:t>因果的定义：输出只与当前或者过去的输入有关   </a:t>
            </a:r>
            <a:endParaRPr lang="en-US" altLang="zh-CN" dirty="0"/>
          </a:p>
          <a:p>
            <a:r>
              <a:rPr lang="zh-CN" altLang="en-US" dirty="0"/>
              <a:t>稳定的定义：输入有界，输出就有界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(d)</a:t>
            </a:r>
            <a:r>
              <a:rPr lang="zh-CN" altLang="en-US" dirty="0"/>
              <a:t> 取偶部，根据公式定义来即可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3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0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6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A5A9-FCF2-4490-912B-1D1FC4692146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8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2.png"/><Relationship Id="rId11" Type="http://schemas.openxmlformats.org/officeDocument/2006/relationships/image" Target="../media/image50.wmf"/><Relationship Id="rId5" Type="http://schemas.openxmlformats.org/officeDocument/2006/relationships/image" Target="../media/image49.png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630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7.wmf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9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8.png"/><Relationship Id="rId10" Type="http://schemas.openxmlformats.org/officeDocument/2006/relationships/image" Target="../media/image76.wmf"/><Relationship Id="rId4" Type="http://schemas.openxmlformats.org/officeDocument/2006/relationships/notesSlide" Target="../notesSlides/notesSlide33.xml"/><Relationship Id="rId9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4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11" Type="http://schemas.openxmlformats.org/officeDocument/2006/relationships/image" Target="../media/image92.png"/><Relationship Id="rId5" Type="http://schemas.openxmlformats.org/officeDocument/2006/relationships/image" Target="../media/image18.png"/><Relationship Id="rId10" Type="http://schemas.openxmlformats.org/officeDocument/2006/relationships/image" Target="../media/image91.png"/><Relationship Id="rId4" Type="http://schemas.openxmlformats.org/officeDocument/2006/relationships/notesSlide" Target="../notesSlides/notesSlide39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>
            <a:extLst>
              <a:ext uri="{FF2B5EF4-FFF2-40B4-BE49-F238E27FC236}">
                <a16:creationId xmlns:a16="http://schemas.microsoft.com/office/drawing/2014/main" id="{49189BA0-DE18-4D86-BE84-703D95D9B66E}"/>
              </a:ext>
            </a:extLst>
          </p:cNvPr>
          <p:cNvSpPr/>
          <p:nvPr/>
        </p:nvSpPr>
        <p:spPr>
          <a:xfrm>
            <a:off x="778933" y="2066975"/>
            <a:ext cx="7586133" cy="2250908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EBD292BE-5197-41DA-A236-430124EF1B40}"/>
              </a:ext>
            </a:extLst>
          </p:cNvPr>
          <p:cNvSpPr txBox="1"/>
          <p:nvPr/>
        </p:nvSpPr>
        <p:spPr>
          <a:xfrm>
            <a:off x="1403604" y="2546098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Recitation 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60CD6391-2115-48CE-9BC8-BECE06FA3F88}"/>
              </a:ext>
            </a:extLst>
          </p:cNvPr>
          <p:cNvSpPr txBox="1"/>
          <p:nvPr/>
        </p:nvSpPr>
        <p:spPr>
          <a:xfrm>
            <a:off x="952500" y="3429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傅思翰</a:t>
            </a:r>
          </a:p>
        </p:txBody>
      </p:sp>
    </p:spTree>
    <p:extLst>
      <p:ext uri="{BB962C8B-B14F-4D97-AF65-F5344CB8AC3E}">
        <p14:creationId xmlns:p14="http://schemas.microsoft.com/office/powerpoint/2010/main" val="40554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OWN, Problem 1.28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FB5BF8-FD58-44FE-865B-6CF25A34E493}"/>
              </a:ext>
            </a:extLst>
          </p:cNvPr>
          <p:cNvSpPr txBox="1"/>
          <p:nvPr/>
        </p:nvSpPr>
        <p:spPr>
          <a:xfrm>
            <a:off x="5647087" y="2098943"/>
            <a:ext cx="3103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x(t)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则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x</a:t>
            </a:r>
            <a:r>
              <a:rPr lang="en-US" altLang="zh-CN" dirty="0">
                <a:latin typeface="+mn-ea"/>
              </a:rPr>
              <a:t>(t-t0)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y(t-t0)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ax1+bx2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ay1+by2</a:t>
            </a:r>
            <a:endParaRPr lang="en-US" altLang="zh-CN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C00BCB-23EE-42B5-8354-A2823E6C4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76" t="59490" r="22972" b="29459"/>
          <a:stretch/>
        </p:blipFill>
        <p:spPr>
          <a:xfrm>
            <a:off x="678612" y="1895063"/>
            <a:ext cx="4572000" cy="13310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162E1E-9D68-4D35-94D1-632DC4090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61" y="4018141"/>
            <a:ext cx="2160551" cy="15831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FA9A44-EED9-4944-970B-A1138A0CF549}"/>
              </a:ext>
            </a:extLst>
          </p:cNvPr>
          <p:cNvSpPr/>
          <p:nvPr/>
        </p:nvSpPr>
        <p:spPr>
          <a:xfrm>
            <a:off x="3143050" y="4148002"/>
            <a:ext cx="44376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无记忆的定义：只与当前有关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因果的定义：输出只与当前或者过去的输入有关   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稳定的定义：输入有界，输出就有界 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822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OWN, Problem 1.28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13172-1090-491B-AB79-6C39F41A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" y="1651411"/>
            <a:ext cx="8047417" cy="2446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7CD270-C7A5-4037-BFEA-5D0DA4C9C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09" y="4335724"/>
            <a:ext cx="1767993" cy="12955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C2FCCB-E6E1-4E89-9B8F-7E099D054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602" y="4905983"/>
            <a:ext cx="5502117" cy="7315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BD5430E-E9BF-40A0-87D4-FAD6E733E065}"/>
              </a:ext>
            </a:extLst>
          </p:cNvPr>
          <p:cNvSpPr/>
          <p:nvPr/>
        </p:nvSpPr>
        <p:spPr>
          <a:xfrm>
            <a:off x="3562839" y="38867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(a) Linear, stable (c) Memoryless, linear, casual (d) Linear, stable (g) Linear, stable</a:t>
            </a:r>
          </a:p>
        </p:txBody>
      </p:sp>
    </p:spTree>
    <p:extLst>
      <p:ext uri="{BB962C8B-B14F-4D97-AF65-F5344CB8AC3E}">
        <p14:creationId xmlns:p14="http://schemas.microsoft.com/office/powerpoint/2010/main" val="18973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56CF7-3489-4E29-9E9C-94F00687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2" y="1656959"/>
            <a:ext cx="2192829" cy="33859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1DD9B11-6B1C-4900-A725-39E872D54014}"/>
              </a:ext>
            </a:extLst>
          </p:cNvPr>
          <p:cNvSpPr txBox="1"/>
          <p:nvPr/>
        </p:nvSpPr>
        <p:spPr>
          <a:xfrm>
            <a:off x="421188" y="1040192"/>
            <a:ext cx="570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invariant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/>
              <p:nvPr/>
            </p:nvSpPr>
            <p:spPr>
              <a:xfrm>
                <a:off x="537304" y="2352038"/>
                <a:ext cx="76040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4" y="2352038"/>
                <a:ext cx="76040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/>
              <p:nvPr/>
            </p:nvSpPr>
            <p:spPr>
              <a:xfrm>
                <a:off x="537302" y="2855352"/>
                <a:ext cx="76040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2" y="2855352"/>
                <a:ext cx="76040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700B047-8509-4F6B-9BE6-618A8ADB22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676" t="59490" r="22972" b="29459"/>
          <a:stretch/>
        </p:blipFill>
        <p:spPr>
          <a:xfrm>
            <a:off x="3562839" y="927985"/>
            <a:ext cx="4572000" cy="13310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F7A47B-9747-4CD0-AF88-5CC7F6AA56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61" t="43013" r="71456" b="47066"/>
          <a:stretch/>
        </p:blipFill>
        <p:spPr>
          <a:xfrm>
            <a:off x="422360" y="3669862"/>
            <a:ext cx="2307771" cy="327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889B76-E868-409E-9CC1-B90EE19CBF43}"/>
                  </a:ext>
                </a:extLst>
              </p:cNvPr>
              <p:cNvSpPr txBox="1"/>
              <p:nvPr/>
            </p:nvSpPr>
            <p:spPr>
              <a:xfrm>
                <a:off x="537302" y="4770154"/>
                <a:ext cx="76040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889B76-E868-409E-9CC1-B90EE19C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2" y="4770154"/>
                <a:ext cx="760408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62C4A5-2EE7-4FEC-A42A-54DB341C2638}"/>
                  </a:ext>
                </a:extLst>
              </p:cNvPr>
              <p:cNvSpPr txBox="1"/>
              <p:nvPr/>
            </p:nvSpPr>
            <p:spPr>
              <a:xfrm>
                <a:off x="530754" y="4230638"/>
                <a:ext cx="76040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062C4A5-2EE7-4FEC-A42A-54DB341C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4" y="4230638"/>
                <a:ext cx="76040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9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DD9B11-6B1C-4900-A725-39E872D54014}"/>
              </a:ext>
            </a:extLst>
          </p:cNvPr>
          <p:cNvSpPr txBox="1"/>
          <p:nvPr/>
        </p:nvSpPr>
        <p:spPr>
          <a:xfrm>
            <a:off x="421188" y="1040192"/>
            <a:ext cx="570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invariant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/>
              <p:nvPr/>
            </p:nvSpPr>
            <p:spPr>
              <a:xfrm>
                <a:off x="87225" y="2284966"/>
                <a:ext cx="8969549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800" dirty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5" y="2284966"/>
                <a:ext cx="8969549" cy="608372"/>
              </a:xfrm>
              <a:prstGeom prst="rect">
                <a:avLst/>
              </a:prstGeom>
              <a:blipFill>
                <a:blip r:embed="rId3"/>
                <a:stretch>
                  <a:fillRect t="-2000" r="-3601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/>
              <p:nvPr/>
            </p:nvSpPr>
            <p:spPr>
              <a:xfrm>
                <a:off x="87225" y="2777002"/>
                <a:ext cx="7476625" cy="1613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/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CN" sz="2800" dirty="0"/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5" y="2777002"/>
                <a:ext cx="7476625" cy="16132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700B047-8509-4F6B-9BE6-618A8ADB2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76" t="59490" r="22972" b="29459"/>
          <a:stretch/>
        </p:blipFill>
        <p:spPr>
          <a:xfrm>
            <a:off x="4012612" y="852839"/>
            <a:ext cx="4572000" cy="13310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F7A47B-9747-4CD0-AF88-5CC7F6AA56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316" t="43123" r="26187" b="47977"/>
          <a:stretch/>
        </p:blipFill>
        <p:spPr>
          <a:xfrm>
            <a:off x="421188" y="1807926"/>
            <a:ext cx="3566566" cy="3385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391A81-44A2-4AC3-A1B7-F7CCA42B61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0" t="88705" r="64573" b="1056"/>
          <a:stretch/>
        </p:blipFill>
        <p:spPr>
          <a:xfrm>
            <a:off x="231899" y="4453494"/>
            <a:ext cx="3945143" cy="430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AC2DB6-6270-4D93-809E-257858D8229D}"/>
                  </a:ext>
                </a:extLst>
              </p:cNvPr>
              <p:cNvSpPr txBox="1"/>
              <p:nvPr/>
            </p:nvSpPr>
            <p:spPr>
              <a:xfrm>
                <a:off x="564288" y="5010841"/>
                <a:ext cx="76040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AC2DB6-6270-4D93-809E-257858D8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8" y="5010841"/>
                <a:ext cx="760408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E9999F-5A3C-42CA-A1A1-ED9088483BAC}"/>
                  </a:ext>
                </a:extLst>
              </p:cNvPr>
              <p:cNvSpPr txBox="1"/>
              <p:nvPr/>
            </p:nvSpPr>
            <p:spPr>
              <a:xfrm>
                <a:off x="564288" y="5634855"/>
                <a:ext cx="76040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E9999F-5A3C-42CA-A1A1-ED9088483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8" y="5634855"/>
                <a:ext cx="760408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6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DD9B11-6B1C-4900-A725-39E872D54014}"/>
              </a:ext>
            </a:extLst>
          </p:cNvPr>
          <p:cNvSpPr txBox="1"/>
          <p:nvPr/>
        </p:nvSpPr>
        <p:spPr>
          <a:xfrm>
            <a:off x="421188" y="1040192"/>
            <a:ext cx="570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invariant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/>
              <p:nvPr/>
            </p:nvSpPr>
            <p:spPr>
              <a:xfrm>
                <a:off x="623702" y="2609951"/>
                <a:ext cx="82583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2" y="2609951"/>
                <a:ext cx="82583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/>
              <p:nvPr/>
            </p:nvSpPr>
            <p:spPr>
              <a:xfrm>
                <a:off x="623702" y="3342301"/>
                <a:ext cx="74766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/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2" y="3342301"/>
                <a:ext cx="74766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700B047-8509-4F6B-9BE6-618A8ADB2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76" t="59490" r="22972" b="29459"/>
          <a:stretch/>
        </p:blipFill>
        <p:spPr>
          <a:xfrm>
            <a:off x="4012612" y="852839"/>
            <a:ext cx="4572000" cy="1331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EE961E-1790-4009-914D-FBF3D26FC696}"/>
                  </a:ext>
                </a:extLst>
              </p:cNvPr>
              <p:cNvSpPr/>
              <p:nvPr/>
            </p:nvSpPr>
            <p:spPr>
              <a:xfrm>
                <a:off x="623702" y="1664919"/>
                <a:ext cx="2650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EE961E-1790-4009-914D-FBF3D26F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2" y="1664919"/>
                <a:ext cx="2650854" cy="523220"/>
              </a:xfrm>
              <a:prstGeom prst="rect">
                <a:avLst/>
              </a:prstGeom>
              <a:blipFill>
                <a:blip r:embed="rId6"/>
                <a:stretch>
                  <a:fillRect l="-459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F6FA5FA-78A8-4435-86D2-F96E61BA1174}"/>
              </a:ext>
            </a:extLst>
          </p:cNvPr>
          <p:cNvSpPr/>
          <p:nvPr/>
        </p:nvSpPr>
        <p:spPr>
          <a:xfrm>
            <a:off x="421186" y="3933583"/>
            <a:ext cx="3498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invariant needs: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CD202DE-577B-46D9-B167-848CD39E97F8}"/>
                  </a:ext>
                </a:extLst>
              </p:cNvPr>
              <p:cNvSpPr txBox="1"/>
              <p:nvPr/>
            </p:nvSpPr>
            <p:spPr>
              <a:xfrm>
                <a:off x="601378" y="4354867"/>
                <a:ext cx="74766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CD202DE-577B-46D9-B167-848CD39E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" y="4354867"/>
                <a:ext cx="7476625" cy="430887"/>
              </a:xfrm>
              <a:prstGeom prst="rect">
                <a:avLst/>
              </a:prstGeom>
              <a:blipFill>
                <a:blip r:embed="rId7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EA02823-2B30-408C-8960-6B903A350E17}"/>
              </a:ext>
            </a:extLst>
          </p:cNvPr>
          <p:cNvSpPr/>
          <p:nvPr/>
        </p:nvSpPr>
        <p:spPr>
          <a:xfrm>
            <a:off x="421185" y="4816532"/>
            <a:ext cx="3498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For: </a:t>
            </a:r>
            <a:r>
              <a:rPr lang="en-US" altLang="zh-CN" sz="28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f(n) = An + B</a:t>
            </a:r>
            <a:endParaRPr lang="zh-CN" altLang="en-US" sz="2400" i="1" dirty="0">
              <a:solidFill>
                <a:prstClr val="black"/>
              </a:solidFill>
              <a:latin typeface="Cambria Math" panose="020405030504060302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878E20-1508-45E2-BD5F-63DB39CDC9BE}"/>
                  </a:ext>
                </a:extLst>
              </p:cNvPr>
              <p:cNvSpPr txBox="1"/>
              <p:nvPr/>
            </p:nvSpPr>
            <p:spPr>
              <a:xfrm>
                <a:off x="537308" y="5276607"/>
                <a:ext cx="7880978" cy="851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An – An</a:t>
                </a:r>
                <a:r>
                  <a:rPr lang="en-US" altLang="zh-CN" sz="2800" baseline="-25000" dirty="0"/>
                  <a:t>0</a:t>
                </a:r>
                <a:r>
                  <a:rPr lang="en-US" altLang="zh-CN" sz="2800" dirty="0"/>
                  <a:t> + B,      A=1 to be time invariant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878E20-1508-45E2-BD5F-63DB39CDC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5276607"/>
                <a:ext cx="7880978" cy="851836"/>
              </a:xfrm>
              <a:prstGeom prst="rect">
                <a:avLst/>
              </a:prstGeom>
              <a:blipFill>
                <a:blip r:embed="rId8"/>
                <a:stretch>
                  <a:fillRect l="-77" b="-25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7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5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 OWN, Problem 1.31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929F3D-978A-4AE6-9842-7C0D984E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1" y="1894511"/>
            <a:ext cx="8047417" cy="1173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CF9BF0-5F76-4348-AE8B-7257EA63A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15" y="3068093"/>
            <a:ext cx="7536833" cy="20956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C84042-D1FA-4B16-A542-C135F94472A8}"/>
              </a:ext>
            </a:extLst>
          </p:cNvPr>
          <p:cNvSpPr/>
          <p:nvPr/>
        </p:nvSpPr>
        <p:spPr>
          <a:xfrm>
            <a:off x="1167713" y="5529754"/>
            <a:ext cx="68085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将待处理的信号，转化为原信号的的时延、线性叠加之和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1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5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 OWN, Problem 1.31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6308665-F932-494B-BCF4-CACFFC24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10" y="1651411"/>
            <a:ext cx="6584251" cy="21337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DFBFDB-9C75-488F-AB2E-716C66B8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64" y="3785196"/>
            <a:ext cx="3124471" cy="2225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6F52A6-0DD9-4E88-B034-A21BC1196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296" y="3691591"/>
            <a:ext cx="2533855" cy="29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5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 OWN, Problem 1.31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6308665-F932-494B-BCF4-CACFFC24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28" y="1709883"/>
            <a:ext cx="6584251" cy="21337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D2C5145-F31B-4F9F-995A-33D4B3090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28" y="3843668"/>
            <a:ext cx="2964437" cy="21947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D66044-A54D-46F9-B4FE-6288E9235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21" y="3902140"/>
            <a:ext cx="2604097" cy="31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937CDB-3118-45C0-8F38-DEA4E71E0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3" t="27778" r="24189" b="15525"/>
          <a:stretch/>
        </p:blipFill>
        <p:spPr>
          <a:xfrm>
            <a:off x="667657" y="1060298"/>
            <a:ext cx="7738884" cy="46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1543E8-9777-45F4-8BA5-3095653A1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83" t="22576" r="50000" b="72259"/>
          <a:stretch/>
        </p:blipFill>
        <p:spPr>
          <a:xfrm>
            <a:off x="662328" y="2281149"/>
            <a:ext cx="5027272" cy="9176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30AB42-0886-45E4-AFFC-EB84C49A8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7" t="55473" r="54060" b="39386"/>
          <a:stretch/>
        </p:blipFill>
        <p:spPr>
          <a:xfrm>
            <a:off x="537308" y="3764051"/>
            <a:ext cx="4146710" cy="10976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28A9D19-9FF2-49FB-BD36-BF785921DB3B}"/>
              </a:ext>
            </a:extLst>
          </p:cNvPr>
          <p:cNvSpPr/>
          <p:nvPr/>
        </p:nvSpPr>
        <p:spPr>
          <a:xfrm>
            <a:off x="762656" y="1169657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(a)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BBFDE9-4BF3-4D3F-BF45-EEE8CC55A012}"/>
              </a:ext>
            </a:extLst>
          </p:cNvPr>
          <p:cNvSpPr/>
          <p:nvPr/>
        </p:nvSpPr>
        <p:spPr>
          <a:xfrm>
            <a:off x="762656" y="1754432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latin typeface="+mn-ea"/>
              </a:rPr>
              <a:t>For small sections: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0A0AD9-E7C4-4595-8DD3-E28480487C17}"/>
              </a:ext>
            </a:extLst>
          </p:cNvPr>
          <p:cNvSpPr/>
          <p:nvPr/>
        </p:nvSpPr>
        <p:spPr>
          <a:xfrm>
            <a:off x="662328" y="3349557"/>
            <a:ext cx="129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400" dirty="0">
                <a:latin typeface="+mn-ea"/>
              </a:rPr>
              <a:t>Overall: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04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75DCDF-8F1E-4F15-9097-AD5FF2A90C40}"/>
              </a:ext>
            </a:extLst>
          </p:cNvPr>
          <p:cNvSpPr txBox="1"/>
          <p:nvPr/>
        </p:nvSpPr>
        <p:spPr>
          <a:xfrm>
            <a:off x="537308" y="1194453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Homework Problem Set1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E8DC67-CB98-4329-AC60-C9A464029DFD}"/>
              </a:ext>
            </a:extLst>
          </p:cNvPr>
          <p:cNvSpPr txBox="1"/>
          <p:nvPr/>
        </p:nvSpPr>
        <p:spPr>
          <a:xfrm>
            <a:off x="537307" y="2155236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Material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C61A8-0ED7-459B-8C70-F66CFF771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1" t="24173" r="26080" b="32583"/>
          <a:stretch/>
        </p:blipFill>
        <p:spPr>
          <a:xfrm>
            <a:off x="783997" y="1381677"/>
            <a:ext cx="7576005" cy="37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BCDEEDB-713D-4057-927A-016DCD7D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29" y="3657583"/>
            <a:ext cx="6920852" cy="115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AB14DC1-3387-411E-A592-F3DAE20B4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71555"/>
          <a:stretch/>
        </p:blipFill>
        <p:spPr bwMode="auto">
          <a:xfrm>
            <a:off x="932429" y="2400368"/>
            <a:ext cx="7279141" cy="69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3ED892-B5D6-4E4C-B74B-5D075F6F6033}"/>
              </a:ext>
            </a:extLst>
          </p:cNvPr>
          <p:cNvSpPr/>
          <p:nvPr/>
        </p:nvSpPr>
        <p:spPr>
          <a:xfrm>
            <a:off x="932429" y="1861275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latin typeface="+mn-ea"/>
              </a:rPr>
              <a:t>For small sections: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40A3C-5A4E-45B9-8DB6-2D2F9BA0A36F}"/>
              </a:ext>
            </a:extLst>
          </p:cNvPr>
          <p:cNvSpPr/>
          <p:nvPr/>
        </p:nvSpPr>
        <p:spPr>
          <a:xfrm>
            <a:off x="932429" y="3400565"/>
            <a:ext cx="129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dirty="0">
                <a:latin typeface="+mn-ea"/>
              </a:rPr>
              <a:t>Overall: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445C35-4B36-43A1-848C-66D3A15845E9}"/>
              </a:ext>
            </a:extLst>
          </p:cNvPr>
          <p:cNvSpPr/>
          <p:nvPr/>
        </p:nvSpPr>
        <p:spPr>
          <a:xfrm>
            <a:off x="932429" y="1247666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(b)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5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356E9C-099D-4C1A-9684-BC3F6913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7" y="1685728"/>
            <a:ext cx="7092562" cy="214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65AA86A-B50D-487C-BC5B-E2DC39145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16902"/>
              </p:ext>
            </p:extLst>
          </p:nvPr>
        </p:nvGraphicFramePr>
        <p:xfrm>
          <a:off x="1361027" y="4536936"/>
          <a:ext cx="7026637" cy="120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2527200" imgH="431640" progId="Equation.DSMT4">
                  <p:embed/>
                </p:oleObj>
              </mc:Choice>
              <mc:Fallback>
                <p:oleObj name="Equation" r:id="rId5" imgW="252720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1027" y="4536936"/>
                        <a:ext cx="7026637" cy="120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E8135662-E4E6-4BE5-BEFB-80C160ABCB30}"/>
              </a:ext>
            </a:extLst>
          </p:cNvPr>
          <p:cNvSpPr txBox="1"/>
          <p:nvPr/>
        </p:nvSpPr>
        <p:spPr>
          <a:xfrm>
            <a:off x="963508" y="122406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(c)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9CF215-7B01-4C53-A686-E0761FABAC1D}"/>
              </a:ext>
            </a:extLst>
          </p:cNvPr>
          <p:cNvSpPr/>
          <p:nvPr/>
        </p:nvSpPr>
        <p:spPr>
          <a:xfrm>
            <a:off x="1069849" y="399805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latin typeface="+mj-ea"/>
                <a:ea typeface="+mj-ea"/>
              </a:rPr>
              <a:t>Back to (a):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898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7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D2625E-C069-43C3-806D-21E07636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1" y="1421535"/>
            <a:ext cx="7869521" cy="313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49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FE14E13-71AE-4BB5-906B-57DAF6B0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7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564EF85-7C32-4984-9249-3B678AE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7F8F0B-B5AE-47B0-8B87-A6F32B2BA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57" t="42673" r="47297" b="32481"/>
          <a:stretch/>
        </p:blipFill>
        <p:spPr>
          <a:xfrm>
            <a:off x="4572000" y="3233698"/>
            <a:ext cx="3892157" cy="25969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B9EA36-17DE-40F6-B701-FE5510068DF6}"/>
              </a:ext>
            </a:extLst>
          </p:cNvPr>
          <p:cNvSpPr/>
          <p:nvPr/>
        </p:nvSpPr>
        <p:spPr>
          <a:xfrm>
            <a:off x="852839" y="1623023"/>
            <a:ext cx="5832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操作符</a:t>
            </a:r>
            <a:r>
              <a:rPr lang="en-US" altLang="zh-CN" sz="2000" dirty="0">
                <a:latin typeface="+mn-ea"/>
              </a:rPr>
              <a:t>R</a:t>
            </a:r>
            <a:r>
              <a:rPr lang="zh-CN" altLang="en-US" sz="2000" dirty="0">
                <a:latin typeface="+mn-ea"/>
              </a:rPr>
              <a:t>表示将</a:t>
            </a:r>
            <a:r>
              <a:rPr lang="zh-CN" altLang="en-US" sz="2000" b="1" dirty="0">
                <a:latin typeface="+mn-ea"/>
              </a:rPr>
              <a:t>整个离散信号右移一个时间单位，</a:t>
            </a:r>
            <a:r>
              <a:rPr lang="zh-CN" altLang="en-US" sz="2000" dirty="0">
                <a:latin typeface="+mn-ea"/>
              </a:rPr>
              <a:t>即</a:t>
            </a:r>
            <a:r>
              <a:rPr lang="en-US" altLang="zh-CN" sz="2000" dirty="0">
                <a:latin typeface="+mn-ea"/>
              </a:rPr>
              <a:t>RX</a:t>
            </a:r>
            <a:r>
              <a:rPr lang="zh-CN" altLang="en-US" sz="2000" dirty="0">
                <a:latin typeface="+mn-ea"/>
              </a:rPr>
              <a:t>表示</a:t>
            </a:r>
            <a:r>
              <a:rPr lang="en-US" altLang="zh-CN" sz="2000" dirty="0">
                <a:latin typeface="+mn-ea"/>
              </a:rPr>
              <a:t>X[n-1]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146629-60BC-4A81-A019-D1B53DA20395}"/>
                  </a:ext>
                </a:extLst>
              </p:cNvPr>
              <p:cNvSpPr/>
              <p:nvPr/>
            </p:nvSpPr>
            <p:spPr>
              <a:xfrm>
                <a:off x="852839" y="2600948"/>
                <a:ext cx="3021725" cy="2840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𝑌𝑅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=(1−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146629-60BC-4A81-A019-D1B53DA2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39" y="2600948"/>
                <a:ext cx="3021725" cy="2840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CB6547F8-57C8-46C3-892D-91AE6B5F8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5" t="22689" r="24136" b="47470"/>
          <a:stretch/>
        </p:blipFill>
        <p:spPr bwMode="auto">
          <a:xfrm>
            <a:off x="4382026" y="2170623"/>
            <a:ext cx="4290371" cy="93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4683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6FE14E13-71AE-4BB5-906B-57DAF6B0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7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564EF85-7C32-4984-9249-3B678AE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B9EA36-17DE-40F6-B701-FE5510068DF6}"/>
              </a:ext>
            </a:extLst>
          </p:cNvPr>
          <p:cNvSpPr/>
          <p:nvPr/>
        </p:nvSpPr>
        <p:spPr>
          <a:xfrm>
            <a:off x="852839" y="1623023"/>
            <a:ext cx="5832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操作符</a:t>
            </a:r>
            <a:r>
              <a:rPr lang="en-US" altLang="zh-CN" sz="2000" dirty="0">
                <a:latin typeface="+mn-ea"/>
              </a:rPr>
              <a:t>R</a:t>
            </a:r>
            <a:r>
              <a:rPr lang="zh-CN" altLang="en-US" sz="2000" dirty="0">
                <a:latin typeface="+mn-ea"/>
              </a:rPr>
              <a:t>表示将</a:t>
            </a:r>
            <a:r>
              <a:rPr lang="zh-CN" altLang="en-US" sz="2000" b="1" dirty="0">
                <a:latin typeface="+mn-ea"/>
              </a:rPr>
              <a:t>整个离散信号右移一个时间单位，</a:t>
            </a:r>
            <a:r>
              <a:rPr lang="zh-CN" altLang="en-US" sz="2000" dirty="0">
                <a:latin typeface="+mn-ea"/>
              </a:rPr>
              <a:t>即</a:t>
            </a:r>
            <a:r>
              <a:rPr lang="en-US" altLang="zh-CN" sz="2000" dirty="0">
                <a:latin typeface="+mn-ea"/>
              </a:rPr>
              <a:t>RX</a:t>
            </a:r>
            <a:r>
              <a:rPr lang="zh-CN" altLang="en-US" sz="2000" dirty="0">
                <a:latin typeface="+mn-ea"/>
              </a:rPr>
              <a:t>表示</a:t>
            </a:r>
            <a:r>
              <a:rPr lang="en-US" altLang="zh-CN" sz="2000" dirty="0">
                <a:latin typeface="+mn-ea"/>
              </a:rPr>
              <a:t>X[n-1]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146629-60BC-4A81-A019-D1B53DA20395}"/>
                  </a:ext>
                </a:extLst>
              </p:cNvPr>
              <p:cNvSpPr/>
              <p:nvPr/>
            </p:nvSpPr>
            <p:spPr>
              <a:xfrm>
                <a:off x="852839" y="2600948"/>
                <a:ext cx="3021725" cy="2840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𝑌𝑅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𝑅𝑋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=(1−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146629-60BC-4A81-A019-D1B53DA2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39" y="2600948"/>
                <a:ext cx="3021725" cy="2840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9FCBF2-C187-4577-ADC9-18DF1F8C541A}"/>
                  </a:ext>
                </a:extLst>
              </p:cNvPr>
              <p:cNvSpPr/>
              <p:nvPr/>
            </p:nvSpPr>
            <p:spPr>
              <a:xfrm>
                <a:off x="4651237" y="2330909"/>
                <a:ext cx="1937133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𝑝𝑅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E9FCBF2-C187-4577-ADC9-18DF1F8C5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37" y="2330909"/>
                <a:ext cx="1937133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055B13EF-AEC7-44D4-8102-09EB4249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595" y="1551150"/>
            <a:ext cx="29046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B1D18B-FB41-4A62-B698-0A44EB1560C3}"/>
              </a:ext>
            </a:extLst>
          </p:cNvPr>
          <p:cNvSpPr/>
          <p:nvPr/>
        </p:nvSpPr>
        <p:spPr>
          <a:xfrm>
            <a:off x="4572000" y="3857292"/>
            <a:ext cx="2678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分式拆分，待定系数。</a:t>
            </a:r>
            <a:endParaRPr lang="en-US" altLang="zh-CN" dirty="0">
              <a:latin typeface="+mn-ea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349D6CB2-BE1E-4582-A2BE-87B6700E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595" y="3554269"/>
            <a:ext cx="131000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EB16740-3CF7-4562-8956-B69F78A11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06084"/>
              </p:ext>
            </p:extLst>
          </p:nvPr>
        </p:nvGraphicFramePr>
        <p:xfrm>
          <a:off x="4668526" y="3048509"/>
          <a:ext cx="2922886" cy="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7" imgW="1625600" imgH="393700" progId="Equation.DSMT4">
                  <p:embed/>
                </p:oleObj>
              </mc:Choice>
              <mc:Fallback>
                <p:oleObj name="Equation" r:id="rId7" imgW="16256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526" y="3048509"/>
                        <a:ext cx="2922886" cy="707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5CA43A-EE6C-43C1-8C9C-02D61544C31D}"/>
                  </a:ext>
                </a:extLst>
              </p:cNvPr>
              <p:cNvSpPr/>
              <p:nvPr/>
            </p:nvSpPr>
            <p:spPr>
              <a:xfrm>
                <a:off x="4281665" y="4400762"/>
                <a:ext cx="2845523" cy="1614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=2⋅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−2⋅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5CA43A-EE6C-43C1-8C9C-02D61544C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65" y="4400762"/>
                <a:ext cx="2845523" cy="1614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8">
            <a:extLst>
              <a:ext uri="{FF2B5EF4-FFF2-40B4-BE49-F238E27FC236}">
                <a16:creationId xmlns:a16="http://schemas.microsoft.com/office/drawing/2014/main" id="{726C14D6-64CC-45FE-B306-483E7A3D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12" y="54271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6917FEA-491D-463E-84F6-38972660E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3812"/>
              </p:ext>
            </p:extLst>
          </p:nvPr>
        </p:nvGraphicFramePr>
        <p:xfrm>
          <a:off x="7015833" y="5394219"/>
          <a:ext cx="1282245" cy="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0" imgW="812447" imgH="393529" progId="Equation.DSMT4">
                  <p:embed/>
                </p:oleObj>
              </mc:Choice>
              <mc:Fallback>
                <p:oleObj name="Equation" r:id="rId10" imgW="812447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833" y="5394219"/>
                        <a:ext cx="1282245" cy="62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945048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659675" y="1258865"/>
            <a:ext cx="7115992" cy="40931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Complex numbers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– Rectangular form &amp; polar form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– Continuous phase vs. principal value of phase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– Complex arithmetic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Signals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Linear transformations on the independent variable of signals in CT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Transformations of signals in DT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Periodic signals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DT unit impulse and unit step functions</a:t>
            </a:r>
            <a:endParaRPr lang="zh-CN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CT unit impulse and unit step functions</a:t>
            </a:r>
          </a:p>
          <a:p>
            <a:pPr marL="0" indent="0"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Systems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C6D1EBA-8475-4497-9E7A-789F8BD5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Supplementary Material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BB4B93A-5DBB-4847-8D3B-03D86EA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9342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DC6D1EBA-8475-4497-9E7A-789F8BD5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Rectangular form &amp; polar form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39A185-8DC0-4FC1-9CC1-4E73FE769CE9}"/>
              </a:ext>
            </a:extLst>
          </p:cNvPr>
          <p:cNvSpPr txBox="1">
            <a:spLocks/>
          </p:cNvSpPr>
          <p:nvPr/>
        </p:nvSpPr>
        <p:spPr>
          <a:xfrm>
            <a:off x="537308" y="1477038"/>
            <a:ext cx="2376264" cy="3240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vs. j</a:t>
            </a:r>
          </a:p>
          <a:p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Rectangular form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95C47A5-4071-4131-B072-2074EE13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90" y="2601048"/>
            <a:ext cx="1793081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2AE01D-5135-4DB1-A9A1-8307D22A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49" y="2517746"/>
            <a:ext cx="1557338" cy="77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35A05FF0-8CBD-427E-BCAD-7782DCEF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E5195D9-494C-4BB0-9F94-4891954C3823}"/>
              </a:ext>
            </a:extLst>
          </p:cNvPr>
          <p:cNvGrpSpPr/>
          <p:nvPr/>
        </p:nvGrpSpPr>
        <p:grpSpPr>
          <a:xfrm>
            <a:off x="537308" y="3517109"/>
            <a:ext cx="6646298" cy="1158560"/>
            <a:chOff x="537307" y="4837380"/>
            <a:chExt cx="6646298" cy="1158560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49351F11-C502-4354-A88C-E561109C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525" y="5485165"/>
              <a:ext cx="2381572" cy="454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0828DC-A863-497D-ADB3-985313A1FC0E}"/>
                </a:ext>
              </a:extLst>
            </p:cNvPr>
            <p:cNvSpPr/>
            <p:nvPr/>
          </p:nvSpPr>
          <p:spPr>
            <a:xfrm>
              <a:off x="1223525" y="5449017"/>
              <a:ext cx="2381572" cy="49072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内容占位符 2">
              <a:extLst>
                <a:ext uri="{FF2B5EF4-FFF2-40B4-BE49-F238E27FC236}">
                  <a16:creationId xmlns:a16="http://schemas.microsoft.com/office/drawing/2014/main" id="{543D3333-AA49-4400-9125-C7C431BF2240}"/>
                </a:ext>
              </a:extLst>
            </p:cNvPr>
            <p:cNvSpPr txBox="1">
              <a:spLocks/>
            </p:cNvSpPr>
            <p:nvPr/>
          </p:nvSpPr>
          <p:spPr>
            <a:xfrm>
              <a:off x="537307" y="4837380"/>
              <a:ext cx="2376264" cy="32403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imes New Roman" pitchFamily="18" charset="0"/>
                  <a:cs typeface="Times New Roman" pitchFamily="18" charset="0"/>
                </a:rPr>
                <a:t> Euler’s relation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E6F00B0-992F-44D4-8320-76CC5010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8716" y="5157280"/>
              <a:ext cx="2154889" cy="83866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9FE54D8-36B7-4B98-9F0E-F75CCB4B10E5}"/>
              </a:ext>
            </a:extLst>
          </p:cNvPr>
          <p:cNvGrpSpPr/>
          <p:nvPr/>
        </p:nvGrpSpPr>
        <p:grpSpPr>
          <a:xfrm>
            <a:off x="537862" y="5038391"/>
            <a:ext cx="6202373" cy="1145984"/>
            <a:chOff x="537307" y="3585708"/>
            <a:chExt cx="6202373" cy="1145984"/>
          </a:xfrm>
        </p:grpSpPr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68016CFF-4839-4F14-8FC8-AFE6A7AEADF0}"/>
                </a:ext>
              </a:extLst>
            </p:cNvPr>
            <p:cNvSpPr txBox="1">
              <a:spLocks/>
            </p:cNvSpPr>
            <p:nvPr/>
          </p:nvSpPr>
          <p:spPr>
            <a:xfrm>
              <a:off x="537307" y="3585708"/>
              <a:ext cx="2376264" cy="32403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imes New Roman" pitchFamily="18" charset="0"/>
                  <a:cs typeface="Times New Roman" pitchFamily="18" charset="0"/>
                </a:rPr>
                <a:t> Polar form</a:t>
              </a:r>
            </a:p>
          </p:txBody>
        </p:sp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88065A07-6DDA-4AD5-A0C7-C78F8ECD9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98" y="4042327"/>
              <a:ext cx="1574400" cy="490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BA1254CA-6434-4185-9D8B-285F70BBB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754" y="3992443"/>
              <a:ext cx="1881533" cy="722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BA34BA5-1E66-4755-8CD6-A565A74F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72000" y="3746382"/>
              <a:ext cx="2167680" cy="985310"/>
            </a:xfrm>
            <a:prstGeom prst="rect">
              <a:avLst/>
            </a:prstGeom>
          </p:spPr>
        </p:pic>
      </p:grpSp>
      <p:pic>
        <p:nvPicPr>
          <p:cNvPr id="17" name="Picture 5">
            <a:extLst>
              <a:ext uri="{FF2B5EF4-FFF2-40B4-BE49-F238E27FC236}">
                <a16:creationId xmlns:a16="http://schemas.microsoft.com/office/drawing/2014/main" id="{C2DC4217-EB5C-4591-83F6-73DEAEDB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21" y="1539825"/>
            <a:ext cx="2154889" cy="175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0219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2" y="2809624"/>
            <a:ext cx="3132348" cy="255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7308" y="1245366"/>
            <a:ext cx="5940660" cy="664938"/>
          </a:xfrm>
        </p:spPr>
        <p:txBody>
          <a:bodyPr/>
          <a:lstStyle/>
          <a:p>
            <a:pPr algn="l"/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Rectangular form &amp; polar form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37308" y="1910304"/>
            <a:ext cx="5076565" cy="3240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The components of the two forms are related by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7" y="2223837"/>
            <a:ext cx="2114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58" y="2396358"/>
            <a:ext cx="1650206" cy="52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924" y="2759963"/>
            <a:ext cx="2741209" cy="44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7" y="3462734"/>
            <a:ext cx="2651884" cy="39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32" y="3753756"/>
            <a:ext cx="426799" cy="4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"/>
          <p:cNvSpPr txBox="1"/>
          <p:nvPr/>
        </p:nvSpPr>
        <p:spPr>
          <a:xfrm>
            <a:off x="4101704" y="3190195"/>
            <a:ext cx="1535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Times New Roman" pitchFamily="18" charset="0"/>
                <a:cs typeface="Times New Roman" pitchFamily="18" charset="0"/>
              </a:rPr>
              <a:t>Complex conjugate</a:t>
            </a:r>
            <a:endParaRPr lang="zh-CN" altLang="zh-CN" sz="13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12" y="4097013"/>
            <a:ext cx="1483834" cy="42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51" y="4555363"/>
            <a:ext cx="1919952" cy="86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4FBA2A68-213C-411C-870E-4A22A92EDAA3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0" lang="en-US" altLang="zh-CN" sz="29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Rectangular form &amp; polar form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FF654A50-B572-4181-B923-3E8DEA3F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8341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591314" y="1425618"/>
            <a:ext cx="2538282" cy="55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Continuous phase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537308" y="2900646"/>
            <a:ext cx="2856030" cy="55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Principal value of phase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1314" y="1985453"/>
            <a:ext cx="3618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—The phase is a continuous function</a:t>
            </a:r>
          </a:p>
          <a:p>
            <a:endParaRPr lang="en-US" altLang="zh-CN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— denoted by </a:t>
            </a:r>
            <a:r>
              <a:rPr lang="en-US" altLang="zh-CN" sz="15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{}</a:t>
            </a:r>
            <a:endParaRPr lang="zh-CN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14" y="3602723"/>
            <a:ext cx="3618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— The phase satisfies</a:t>
            </a:r>
          </a:p>
          <a:p>
            <a:endParaRPr lang="en-US" altLang="zh-CN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— denoted by </a:t>
            </a:r>
            <a:r>
              <a:rPr lang="en-US" altLang="zh-CN" sz="1500" dirty="0"/>
              <a:t>ARG{}</a:t>
            </a:r>
            <a:endParaRPr lang="zh-CN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3602723"/>
            <a:ext cx="1254122" cy="33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DBD07FD-C944-4EA2-8F47-8F5D241A02E0}"/>
              </a:ext>
            </a:extLst>
          </p:cNvPr>
          <p:cNvSpPr txBox="1">
            <a:spLocks/>
          </p:cNvSpPr>
          <p:nvPr/>
        </p:nvSpPr>
        <p:spPr>
          <a:xfrm>
            <a:off x="537308" y="519966"/>
            <a:ext cx="8397686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Continuous phase vs. principal value of phase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1CAC2CB4-093A-4AB3-83C3-9A6F8429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6A38B3-845D-4C5E-A1FE-163DFCA02D3A}"/>
                  </a:ext>
                </a:extLst>
              </p:cNvPr>
              <p:cNvSpPr txBox="1"/>
              <p:nvPr/>
            </p:nvSpPr>
            <p:spPr>
              <a:xfrm>
                <a:off x="3853543" y="2053442"/>
                <a:ext cx="1714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l-GR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+ 2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06A38B3-845D-4C5E-A1FE-163DFCA02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43" y="2053442"/>
                <a:ext cx="1714828" cy="276999"/>
              </a:xfrm>
              <a:prstGeom prst="rect">
                <a:avLst/>
              </a:prstGeom>
              <a:blipFill>
                <a:blip r:embed="rId5"/>
                <a:stretch>
                  <a:fillRect l="-2491" t="-2222" r="-213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46372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OWN, Problem 1.15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8B1849E-C4B4-4926-8102-1D16DB05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9" y="2165233"/>
            <a:ext cx="8001693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6" y="1264868"/>
            <a:ext cx="6891313" cy="432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AB7EAF7-18D2-4A13-B369-9D5313A04798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Complex arithmetic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2EA471-9E3D-4BB3-8F0C-856D6BF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5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973182" y="1593527"/>
            <a:ext cx="5940660" cy="6649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Linear transformations on the independent variable of signals in CT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34" y="2408894"/>
            <a:ext cx="3732468" cy="119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303850-3EA7-4CBC-8A90-51EF6FD4FAA6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Linear transformations 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75B2795-5F6A-4DEA-B322-31E55A17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A231E1-3BB0-4FA2-A9E9-BE38DF424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65" y="3608616"/>
            <a:ext cx="6448147" cy="26284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64DE1-FA66-478A-8C8D-16B3EAAF4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440" y="3716947"/>
            <a:ext cx="6309472" cy="25200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979A0C-52D9-44E3-9F65-336132431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440" y="3759045"/>
            <a:ext cx="7508396" cy="2477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6125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111824" y="1565646"/>
            <a:ext cx="5940660" cy="664938"/>
          </a:xfrm>
        </p:spPr>
        <p:txBody>
          <a:bodyPr/>
          <a:lstStyle/>
          <a:p>
            <a:pPr algn="l"/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Transformation of signals in DT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143000" y="2122572"/>
            <a:ext cx="4914546" cy="14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There are a few subtle points to consider.</a:t>
            </a:r>
          </a:p>
          <a:p>
            <a:pPr marL="257175" indent="-257175" algn="l">
              <a:buFont typeface="Arial" pitchFamily="34" charset="0"/>
              <a:buChar char="•"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257175" indent="-257175" algn="l">
              <a:buFont typeface="Arial" pitchFamily="34" charset="0"/>
              <a:buChar char="•"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48" y="2825649"/>
            <a:ext cx="2052228" cy="209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413A10E6-2189-487D-9049-21BD34F87296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Supplementary Material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42DFDE40-47FD-4B6B-B8CE-D1053A41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666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892521" y="1404930"/>
            <a:ext cx="4883370" cy="91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There exists a T in CT (or N in DT) such that:</a:t>
            </a:r>
          </a:p>
          <a:p>
            <a:pPr marL="257175" indent="-257175" algn="l">
              <a:buFont typeface="Arial" pitchFamily="34" charset="0"/>
              <a:buChar char="•"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83" y="1998997"/>
            <a:ext cx="2094845" cy="90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892521" y="2840875"/>
            <a:ext cx="4883370" cy="75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Question: Is the signal periodic?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898411" y="35915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No!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04" y="5447304"/>
            <a:ext cx="6488447" cy="57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6B073F51-2134-4ADE-952A-2E3A3166060D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Periodic Signals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2E5AF73-976B-4D48-8BC4-F4E40CB0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308801-976B-40F9-9CBD-F85E987F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9B2F7C-5A6E-429A-97F0-F6322A921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18552"/>
              </p:ext>
            </p:extLst>
          </p:nvPr>
        </p:nvGraphicFramePr>
        <p:xfrm>
          <a:off x="2399600" y="4544785"/>
          <a:ext cx="2172399" cy="87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1130300" imgH="457200" progId="Equation.DSMT4">
                  <p:embed/>
                </p:oleObj>
              </mc:Choice>
              <mc:Fallback>
                <p:oleObj name="Equation" r:id="rId7" imgW="1130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600" y="4544785"/>
                        <a:ext cx="2172399" cy="878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7990286E-1D70-4453-AF48-3DF77FA7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DDB7EF9-50DC-4F48-9D03-AC3730ADA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58209"/>
              </p:ext>
            </p:extLst>
          </p:nvPr>
        </p:nvGraphicFramePr>
        <p:xfrm>
          <a:off x="2399601" y="3536970"/>
          <a:ext cx="1554477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863280" imgH="253800" progId="Equation.DSMT4">
                  <p:embed/>
                </p:oleObj>
              </mc:Choice>
              <mc:Fallback>
                <p:oleObj name="Equation" r:id="rId9" imgW="8632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601" y="3536970"/>
                        <a:ext cx="1554477" cy="45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">
            <a:extLst>
              <a:ext uri="{FF2B5EF4-FFF2-40B4-BE49-F238E27FC236}">
                <a16:creationId xmlns:a16="http://schemas.microsoft.com/office/drawing/2014/main" id="{6E74F34A-3DC4-4E2A-8633-96C5BC8DE9E9}"/>
              </a:ext>
            </a:extLst>
          </p:cNvPr>
          <p:cNvSpPr txBox="1"/>
          <p:nvPr/>
        </p:nvSpPr>
        <p:spPr>
          <a:xfrm>
            <a:off x="4898411" y="4765611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Yes!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C29ED4F0-65AB-4A1C-8E8D-1E090638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CE48552-B67F-4641-B064-CBBF3C698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17945"/>
              </p:ext>
            </p:extLst>
          </p:nvPr>
        </p:nvGraphicFramePr>
        <p:xfrm>
          <a:off x="2399601" y="4065144"/>
          <a:ext cx="1966528" cy="47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1" imgW="1040948" imgH="253890" progId="Equation.DSMT4">
                  <p:embed/>
                </p:oleObj>
              </mc:Choice>
              <mc:Fallback>
                <p:oleObj name="Equation" r:id="rId11" imgW="1040948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601" y="4065144"/>
                        <a:ext cx="1966528" cy="479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">
            <a:extLst>
              <a:ext uri="{FF2B5EF4-FFF2-40B4-BE49-F238E27FC236}">
                <a16:creationId xmlns:a16="http://schemas.microsoft.com/office/drawing/2014/main" id="{9B125EDB-57AE-4378-BC78-9ED24205024E}"/>
              </a:ext>
            </a:extLst>
          </p:cNvPr>
          <p:cNvSpPr txBox="1"/>
          <p:nvPr/>
        </p:nvSpPr>
        <p:spPr>
          <a:xfrm>
            <a:off x="4872730" y="414393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Yes!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3366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870872"/>
            <a:ext cx="7790638" cy="311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6D3C9DD2-0D1D-4A45-B107-18AEEE0B77DE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Periodic Signals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C3F88CA-2B0D-4AA4-B80F-EA957B96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1550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25" y="1572531"/>
            <a:ext cx="6051061" cy="371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05ACC4-F68B-46F9-9A42-E21FE7F41854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Periodic Signals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B0D8175-7DB4-4895-ACF0-88E0456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9276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2" y="1458983"/>
            <a:ext cx="7127127" cy="39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B10F4CF-7CE0-4522-9169-71A5539A6BFF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Periodic Signals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B81EAB0-2998-4FCB-8AB5-838908EE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6088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143000" y="1555849"/>
            <a:ext cx="5940660" cy="664938"/>
          </a:xfrm>
        </p:spPr>
        <p:txBody>
          <a:bodyPr/>
          <a:lstStyle/>
          <a:p>
            <a:pPr algn="l"/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The DT unit impulse &amp; unit step functions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143000" y="2274793"/>
            <a:ext cx="4914546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 DT unit impulse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36" y="2706841"/>
            <a:ext cx="3348372" cy="125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1197006" y="3894973"/>
            <a:ext cx="4914546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The unit step functions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14" y="4425031"/>
            <a:ext cx="3421856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62" y="4047845"/>
            <a:ext cx="2490639" cy="102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01465ABB-4E39-4129-A2A2-F2096A6D48DF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DT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A417CED0-5C86-4E56-A295-E98C046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65802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 bwMode="auto">
          <a:xfrm>
            <a:off x="733000" y="1345473"/>
            <a:ext cx="6974085" cy="268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Concerned with four system properties:</a:t>
            </a:r>
          </a:p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Linearity </a:t>
            </a:r>
          </a:p>
          <a:p>
            <a:pPr marL="257175" indent="-257175" algn="l">
              <a:buFont typeface="Arial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Time-invariance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E99674B-26B6-4C26-AA32-64978632CB04}"/>
              </a:ext>
            </a:extLst>
          </p:cNvPr>
          <p:cNvSpPr txBox="1">
            <a:spLocks/>
          </p:cNvSpPr>
          <p:nvPr/>
        </p:nvSpPr>
        <p:spPr>
          <a:xfrm>
            <a:off x="537308" y="474132"/>
            <a:ext cx="6051062" cy="410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9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Systems</a:t>
            </a:r>
            <a:endParaRPr lang="zh-CN" altLang="en-US" sz="2900" dirty="0">
              <a:solidFill>
                <a:srgbClr val="7FA2C4"/>
              </a:solidFill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EFAB4541-01B0-49D1-BE8B-92413D0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096C8-3D83-4E66-B702-7304C32A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110478-0538-4154-BD80-81A582D50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269173"/>
              </p:ext>
            </p:extLst>
          </p:nvPr>
        </p:nvGraphicFramePr>
        <p:xfrm>
          <a:off x="1059541" y="4031205"/>
          <a:ext cx="2990159" cy="61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990170" imgH="203112" progId="Equation.DSMT4">
                  <p:embed/>
                </p:oleObj>
              </mc:Choice>
              <mc:Fallback>
                <p:oleObj name="Equation" r:id="rId5" imgW="990170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541" y="4031205"/>
                        <a:ext cx="2990159" cy="613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12132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/>
        </p:nvSpPr>
        <p:spPr bwMode="auto">
          <a:xfrm>
            <a:off x="1197006" y="1467871"/>
            <a:ext cx="5940660" cy="66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Systems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143000" y="1622485"/>
            <a:ext cx="6156684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general, the output of a cascaded series of systems where the output of one is the input to the next one is different if the order of the systems is changed.</a:t>
            </a:r>
            <a:endParaRPr lang="pt-BR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altLang="zh-CN" dirty="0">
              <a:latin typeface="Times New Roman" pitchFamily="18" charset="0"/>
              <a:cs typeface="Times New Roman" pitchFamily="18" charset="0"/>
            </a:endParaRPr>
          </a:p>
          <a:p>
            <a:pPr marL="257175" indent="-257175" algn="just">
              <a:buFont typeface="Arial" pitchFamily="34" charset="0"/>
              <a:buChar char="•"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In particular</a:t>
            </a:r>
          </a:p>
          <a:p>
            <a:pPr algn="just"/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   If a system H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time-invariant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8" y="4071756"/>
            <a:ext cx="4728634" cy="184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0D8091B-7A69-4C95-A12D-F560911B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Systems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17770A7-CF7A-4559-AFC4-12C3960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870A92-2EE7-4F04-854E-39F5E92C55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676" t="59490" r="22972" b="29459"/>
          <a:stretch/>
        </p:blipFill>
        <p:spPr>
          <a:xfrm>
            <a:off x="2983912" y="469251"/>
            <a:ext cx="4572000" cy="133108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9170793-FFF7-4AF7-8F93-ED9FEC7B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5B56B91-B64A-412E-A0C5-AC592B0BE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24246"/>
              </p:ext>
            </p:extLst>
          </p:nvPr>
        </p:nvGraphicFramePr>
        <p:xfrm>
          <a:off x="5503550" y="3462514"/>
          <a:ext cx="2052362" cy="58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710891" imgH="203112" progId="Equation.DSMT4">
                  <p:embed/>
                </p:oleObj>
              </mc:Choice>
              <mc:Fallback>
                <p:oleObj name="Equation" r:id="rId7" imgW="710891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550" y="3462514"/>
                        <a:ext cx="2052362" cy="586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01B68A-1CA1-425E-BFED-A657EF3A64BB}"/>
                  </a:ext>
                </a:extLst>
              </p:cNvPr>
              <p:cNvSpPr/>
              <p:nvPr/>
            </p:nvSpPr>
            <p:spPr>
              <a:xfrm>
                <a:off x="5616143" y="4315381"/>
                <a:ext cx="657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01B68A-1CA1-425E-BFED-A657EF3A6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43" y="4315381"/>
                <a:ext cx="6573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679A6C8-52F8-45A9-99A4-5B9994590DBB}"/>
                  </a:ext>
                </a:extLst>
              </p:cNvPr>
              <p:cNvSpPr/>
              <p:nvPr/>
            </p:nvSpPr>
            <p:spPr>
              <a:xfrm>
                <a:off x="5277471" y="5193942"/>
                <a:ext cx="1152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679A6C8-52F8-45A9-99A4-5B9994590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71" y="5193942"/>
                <a:ext cx="115268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1DDA3F-CC44-453D-B2E1-D70FA9F160D1}"/>
                  </a:ext>
                </a:extLst>
              </p:cNvPr>
              <p:cNvSpPr/>
              <p:nvPr/>
            </p:nvSpPr>
            <p:spPr>
              <a:xfrm>
                <a:off x="6687922" y="5591431"/>
                <a:ext cx="1244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1DDA3F-CC44-453D-B2E1-D70FA9F1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22" y="5591431"/>
                <a:ext cx="124405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530233B-D16C-4DF4-A687-9F26B7D2E205}"/>
                  </a:ext>
                </a:extLst>
              </p:cNvPr>
              <p:cNvSpPr/>
              <p:nvPr/>
            </p:nvSpPr>
            <p:spPr>
              <a:xfrm>
                <a:off x="6687922" y="5205463"/>
                <a:ext cx="193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530233B-D16C-4DF4-A687-9F26B7D2E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22" y="5205463"/>
                <a:ext cx="1937390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083A0D2-7E97-4D3C-BFBF-FEDB1B8E7B03}"/>
                  </a:ext>
                </a:extLst>
              </p:cNvPr>
              <p:cNvSpPr/>
              <p:nvPr/>
            </p:nvSpPr>
            <p:spPr>
              <a:xfrm>
                <a:off x="6738646" y="4299793"/>
                <a:ext cx="748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083A0D2-7E97-4D3C-BFBF-FEDB1B8E7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46" y="4299793"/>
                <a:ext cx="748731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21377584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C5D1E3-984E-47D7-BE7F-12E4C1D7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8" y="1594022"/>
            <a:ext cx="8383274" cy="33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11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DD9B11-6B1C-4900-A725-39E872D54014}"/>
              </a:ext>
            </a:extLst>
          </p:cNvPr>
          <p:cNvSpPr txBox="1"/>
          <p:nvPr/>
        </p:nvSpPr>
        <p:spPr>
          <a:xfrm>
            <a:off x="421188" y="1040192"/>
            <a:ext cx="570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invariant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/>
              <p:nvPr/>
            </p:nvSpPr>
            <p:spPr>
              <a:xfrm>
                <a:off x="623702" y="2609951"/>
                <a:ext cx="82583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DEECCD-EB0B-4053-A746-0A1DF7DCF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2" y="2609951"/>
                <a:ext cx="82583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/>
              <p:nvPr/>
            </p:nvSpPr>
            <p:spPr>
              <a:xfrm>
                <a:off x="623702" y="3342301"/>
                <a:ext cx="74766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/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baseline="-25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922124-D3C6-4E2E-A13D-C364879E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2" y="3342301"/>
                <a:ext cx="74766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700B047-8509-4F6B-9BE6-618A8ADB2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76" t="59490" r="22972" b="29459"/>
          <a:stretch/>
        </p:blipFill>
        <p:spPr>
          <a:xfrm>
            <a:off x="4012612" y="852839"/>
            <a:ext cx="4572000" cy="1331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EE961E-1790-4009-914D-FBF3D26FC696}"/>
                  </a:ext>
                </a:extLst>
              </p:cNvPr>
              <p:cNvSpPr/>
              <p:nvPr/>
            </p:nvSpPr>
            <p:spPr>
              <a:xfrm>
                <a:off x="623702" y="1664919"/>
                <a:ext cx="2650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4EE961E-1790-4009-914D-FBF3D26F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2" y="1664919"/>
                <a:ext cx="2650854" cy="523220"/>
              </a:xfrm>
              <a:prstGeom prst="rect">
                <a:avLst/>
              </a:prstGeom>
              <a:blipFill>
                <a:blip r:embed="rId6"/>
                <a:stretch>
                  <a:fillRect l="-4598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F6FA5FA-78A8-4435-86D2-F96E61BA1174}"/>
              </a:ext>
            </a:extLst>
          </p:cNvPr>
          <p:cNvSpPr/>
          <p:nvPr/>
        </p:nvSpPr>
        <p:spPr>
          <a:xfrm>
            <a:off x="421186" y="3933583"/>
            <a:ext cx="3498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 invariant needs:</a:t>
            </a:r>
            <a:endParaRPr lang="zh-CN" altLang="en-US" sz="2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CD202DE-577B-46D9-B167-848CD39E97F8}"/>
                  </a:ext>
                </a:extLst>
              </p:cNvPr>
              <p:cNvSpPr txBox="1"/>
              <p:nvPr/>
            </p:nvSpPr>
            <p:spPr>
              <a:xfrm>
                <a:off x="601378" y="4354867"/>
                <a:ext cx="74766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CD202DE-577B-46D9-B167-848CD39E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" y="4354867"/>
                <a:ext cx="7476625" cy="430887"/>
              </a:xfrm>
              <a:prstGeom prst="rect">
                <a:avLst/>
              </a:prstGeom>
              <a:blipFill>
                <a:blip r:embed="rId7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EA02823-2B30-408C-8960-6B903A350E17}"/>
              </a:ext>
            </a:extLst>
          </p:cNvPr>
          <p:cNvSpPr/>
          <p:nvPr/>
        </p:nvSpPr>
        <p:spPr>
          <a:xfrm>
            <a:off x="421185" y="4816532"/>
            <a:ext cx="3498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For: </a:t>
            </a:r>
            <a:r>
              <a:rPr lang="en-US" altLang="zh-CN" sz="280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f(n) = An + B</a:t>
            </a:r>
            <a:endParaRPr lang="zh-CN" altLang="en-US" sz="2400" i="1" dirty="0">
              <a:solidFill>
                <a:prstClr val="black"/>
              </a:solidFill>
              <a:latin typeface="Cambria Math" panose="020405030504060302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878E20-1508-45E2-BD5F-63DB39CDC9BE}"/>
                  </a:ext>
                </a:extLst>
              </p:cNvPr>
              <p:cNvSpPr txBox="1"/>
              <p:nvPr/>
            </p:nvSpPr>
            <p:spPr>
              <a:xfrm>
                <a:off x="537308" y="5276607"/>
                <a:ext cx="7880978" cy="851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An – An</a:t>
                </a:r>
                <a:r>
                  <a:rPr lang="en-US" altLang="zh-CN" sz="2800" baseline="-25000" dirty="0"/>
                  <a:t>0</a:t>
                </a:r>
                <a:r>
                  <a:rPr lang="en-US" altLang="zh-CN" sz="2800" dirty="0"/>
                  <a:t> + B,      A=1 to be time invariant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878E20-1508-45E2-BD5F-63DB39CDC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5276607"/>
                <a:ext cx="7880978" cy="851836"/>
              </a:xfrm>
              <a:prstGeom prst="rect">
                <a:avLst/>
              </a:prstGeom>
              <a:blipFill>
                <a:blip r:embed="rId8"/>
                <a:stretch>
                  <a:fillRect l="-77" b="-25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813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B5BBB-01EC-4BE7-8534-D73149D77CC6}"/>
              </a:ext>
            </a:extLst>
          </p:cNvPr>
          <p:cNvSpPr txBox="1"/>
          <p:nvPr/>
        </p:nvSpPr>
        <p:spPr>
          <a:xfrm>
            <a:off x="3878541" y="2413337"/>
            <a:ext cx="1386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End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028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12FBB-25C4-4E5B-89A1-D9731BCE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1" y="1414789"/>
            <a:ext cx="8302037" cy="37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OWN, Problem 1.16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92EFBD-7927-40F6-AA82-3D88DCB0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3" y="2063810"/>
            <a:ext cx="8070279" cy="1013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4433C0-E5E4-4860-9C72-19417538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4" y="3216714"/>
            <a:ext cx="7567316" cy="11278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F994AB-5D43-413B-AC9B-EB2A970F7B96}"/>
              </a:ext>
            </a:extLst>
          </p:cNvPr>
          <p:cNvSpPr/>
          <p:nvPr/>
        </p:nvSpPr>
        <p:spPr>
          <a:xfrm>
            <a:off x="986455" y="4558112"/>
            <a:ext cx="5152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(a)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Not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memoryless</a:t>
            </a:r>
          </a:p>
          <a:p>
            <a:r>
              <a:rPr lang="en-US" altLang="zh-CN" sz="2400" dirty="0">
                <a:latin typeface="+mn-ea"/>
              </a:rPr>
              <a:t>(b) 0</a:t>
            </a:r>
          </a:p>
          <a:p>
            <a:r>
              <a:rPr lang="en-US" altLang="zh-CN" sz="2400" dirty="0">
                <a:latin typeface="+mn-ea"/>
              </a:rPr>
              <a:t>(c) Not invertible, according to b.</a:t>
            </a:r>
          </a:p>
        </p:txBody>
      </p:sp>
    </p:spTree>
    <p:extLst>
      <p:ext uri="{BB962C8B-B14F-4D97-AF65-F5344CB8AC3E}">
        <p14:creationId xmlns:p14="http://schemas.microsoft.com/office/powerpoint/2010/main" val="280397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3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OWN, Problem 1.21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C4A998-8BA8-4A5C-A046-C39DA0CC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1" y="2020474"/>
            <a:ext cx="8085521" cy="11430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0391FB-0874-4039-B9C7-97E4BA3E0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93" y="3429000"/>
            <a:ext cx="2334918" cy="26570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CCFB28A-64F9-43CE-8C27-78F83CFFB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200" y="3163573"/>
            <a:ext cx="2819644" cy="26062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469F85F-AB0E-426C-B903-A46501B60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891" y="3120314"/>
            <a:ext cx="5322261" cy="224824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5B30B9-143E-4BE3-AD2B-8AA7209F6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329" y="3206832"/>
            <a:ext cx="5265384" cy="21026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012E98C-0440-4387-8DC2-24A5D04A1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511" y="3250091"/>
            <a:ext cx="5216841" cy="281012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CB5888C-8F74-44EB-A15B-5B669CB5D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4452" y="3595449"/>
            <a:ext cx="2804403" cy="197375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B5E58F9-CD75-4B93-A310-9E3DACB01D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8541" y="3224213"/>
            <a:ext cx="4656223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OWN, Problem 1.28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13172-1090-491B-AB79-6C39F41A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" y="1651411"/>
            <a:ext cx="8047417" cy="2446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7CD270-C7A5-4037-BFEA-5D0DA4C9C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09" y="4335724"/>
            <a:ext cx="1767993" cy="12955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C2FCCB-E6E1-4E89-9B8F-7E099D054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602" y="4905983"/>
            <a:ext cx="5502117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Homework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B75EC-2E2F-41A0-9D39-D0C28FD748F4}"/>
              </a:ext>
            </a:extLst>
          </p:cNvPr>
          <p:cNvSpPr txBox="1"/>
          <p:nvPr/>
        </p:nvSpPr>
        <p:spPr>
          <a:xfrm>
            <a:off x="537308" y="1128191"/>
            <a:ext cx="666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OWN, Problem 1.28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FB5BF8-FD58-44FE-865B-6CF25A34E493}"/>
              </a:ext>
            </a:extLst>
          </p:cNvPr>
          <p:cNvSpPr txBox="1"/>
          <p:nvPr/>
        </p:nvSpPr>
        <p:spPr>
          <a:xfrm>
            <a:off x="5647087" y="2098943"/>
            <a:ext cx="3103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x(t)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y(t)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则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x</a:t>
            </a:r>
            <a:r>
              <a:rPr lang="en-US" altLang="zh-CN" dirty="0">
                <a:latin typeface="+mn-ea"/>
              </a:rPr>
              <a:t>(t-t0)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y(t-t0)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ax1+bx2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ay1+by2</a:t>
            </a:r>
            <a:endParaRPr lang="en-US" altLang="zh-CN" dirty="0">
              <a:latin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162E1E-9D68-4D35-94D1-632DC409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1" y="4018141"/>
            <a:ext cx="2160551" cy="15831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FA9A44-EED9-4944-970B-A1138A0CF549}"/>
              </a:ext>
            </a:extLst>
          </p:cNvPr>
          <p:cNvSpPr/>
          <p:nvPr/>
        </p:nvSpPr>
        <p:spPr>
          <a:xfrm>
            <a:off x="3143050" y="4148002"/>
            <a:ext cx="44376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无记忆的定义：只与当前有关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因果的定义：输出只与当前或者过去的输入有关   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稳定的定义：输入有界，输出就有界 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51D315D-DDF3-477B-B518-1CBBD33C7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33" y="1847480"/>
            <a:ext cx="4728634" cy="184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342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hf">
      <a:majorFont>
        <a:latin typeface="Calibri Light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1573</TotalTime>
  <Words>4111</Words>
  <Application>Microsoft Office PowerPoint</Application>
  <PresentationFormat>全屏显示(4:3)</PresentationFormat>
  <Paragraphs>500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等线</vt:lpstr>
      <vt:lpstr>黑体</vt:lpstr>
      <vt:lpstr>宋体</vt:lpstr>
      <vt:lpstr>微软雅黑</vt:lpstr>
      <vt:lpstr>arial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Outline</vt:lpstr>
      <vt:lpstr>Homework：problem 1</vt:lpstr>
      <vt:lpstr>Homework：problem 1</vt:lpstr>
      <vt:lpstr>Homework：problem 1</vt:lpstr>
      <vt:lpstr>Homework：problem 2</vt:lpstr>
      <vt:lpstr>Homework：problem 3</vt:lpstr>
      <vt:lpstr>Homework：problem 4</vt:lpstr>
      <vt:lpstr>Homework：problem 4</vt:lpstr>
      <vt:lpstr>Homework：problem 4</vt:lpstr>
      <vt:lpstr>Homework：problem 4</vt:lpstr>
      <vt:lpstr>Homework：problem 4</vt:lpstr>
      <vt:lpstr>Homework：problem 4</vt:lpstr>
      <vt:lpstr>Homework：problem 4</vt:lpstr>
      <vt:lpstr>Homework：problem 5</vt:lpstr>
      <vt:lpstr>Homework：problem 5</vt:lpstr>
      <vt:lpstr>Homework：problem 5</vt:lpstr>
      <vt:lpstr>Homework：problem 6</vt:lpstr>
      <vt:lpstr>Homework：problem 6</vt:lpstr>
      <vt:lpstr>Homework：problem 6</vt:lpstr>
      <vt:lpstr>Homework：problem 6</vt:lpstr>
      <vt:lpstr>Homework：problem 6</vt:lpstr>
      <vt:lpstr>Homework：problem 7</vt:lpstr>
      <vt:lpstr>Homework：problem 7</vt:lpstr>
      <vt:lpstr>Homework：problem 7</vt:lpstr>
      <vt:lpstr>Supplementary Material</vt:lpstr>
      <vt:lpstr>Rectangular form &amp; polar form</vt:lpstr>
      <vt:lpstr>Rectangular form &amp; polar form</vt:lpstr>
      <vt:lpstr>PowerPoint 演示文稿</vt:lpstr>
      <vt:lpstr>PowerPoint 演示文稿</vt:lpstr>
      <vt:lpstr>Linear transformations on the independent variable of signals in CT</vt:lpstr>
      <vt:lpstr>Transformation of signals in DT</vt:lpstr>
      <vt:lpstr>PowerPoint 演示文稿</vt:lpstr>
      <vt:lpstr>PowerPoint 演示文稿</vt:lpstr>
      <vt:lpstr>PowerPoint 演示文稿</vt:lpstr>
      <vt:lpstr>PowerPoint 演示文稿</vt:lpstr>
      <vt:lpstr>The DT unit impulse &amp; unit step functions</vt:lpstr>
      <vt:lpstr>PowerPoint 演示文稿</vt:lpstr>
      <vt:lpstr>Systems</vt:lpstr>
      <vt:lpstr>Homework：problem 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ye</dc:creator>
  <cp:lastModifiedBy>Fush</cp:lastModifiedBy>
  <cp:revision>164</cp:revision>
  <dcterms:created xsi:type="dcterms:W3CDTF">2020-11-13T14:03:08Z</dcterms:created>
  <dcterms:modified xsi:type="dcterms:W3CDTF">2022-03-09T05:52:21Z</dcterms:modified>
</cp:coreProperties>
</file>