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0"/>
  </p:notesMasterIdLst>
  <p:sldIdLst>
    <p:sldId id="262" r:id="rId2"/>
    <p:sldId id="256" r:id="rId3"/>
    <p:sldId id="344" r:id="rId4"/>
    <p:sldId id="343" r:id="rId5"/>
    <p:sldId id="345" r:id="rId6"/>
    <p:sldId id="346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65" r:id="rId16"/>
    <p:sldId id="358" r:id="rId17"/>
    <p:sldId id="359" r:id="rId18"/>
    <p:sldId id="360" r:id="rId19"/>
    <p:sldId id="361" r:id="rId20"/>
    <p:sldId id="367" r:id="rId21"/>
    <p:sldId id="366" r:id="rId22"/>
    <p:sldId id="368" r:id="rId23"/>
    <p:sldId id="369" r:id="rId24"/>
    <p:sldId id="370" r:id="rId25"/>
    <p:sldId id="371" r:id="rId26"/>
    <p:sldId id="372" r:id="rId27"/>
    <p:sldId id="374" r:id="rId28"/>
    <p:sldId id="393" r:id="rId29"/>
    <p:sldId id="373" r:id="rId30"/>
    <p:sldId id="376" r:id="rId31"/>
    <p:sldId id="377" r:id="rId32"/>
    <p:sldId id="379" r:id="rId33"/>
    <p:sldId id="378" r:id="rId34"/>
    <p:sldId id="380" r:id="rId35"/>
    <p:sldId id="381" r:id="rId36"/>
    <p:sldId id="382" r:id="rId37"/>
    <p:sldId id="383" r:id="rId38"/>
    <p:sldId id="384" r:id="rId39"/>
    <p:sldId id="388" r:id="rId40"/>
    <p:sldId id="385" r:id="rId41"/>
    <p:sldId id="386" r:id="rId42"/>
    <p:sldId id="387" r:id="rId43"/>
    <p:sldId id="364" r:id="rId44"/>
    <p:sldId id="389" r:id="rId45"/>
    <p:sldId id="390" r:id="rId46"/>
    <p:sldId id="391" r:id="rId47"/>
    <p:sldId id="392" r:id="rId48"/>
    <p:sldId id="27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2C4"/>
    <a:srgbClr val="A3B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1434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1050-C160-41FE-BEA4-150785066BD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AD1E4-C6F0-4162-BD09-0A71301F5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4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94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9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0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9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9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35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15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50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44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3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73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10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88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88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02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10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70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9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1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36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24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29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28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56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22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28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52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4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72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0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682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90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23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523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8B0DB-0E5D-4B00-A256-4485D2D7758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7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5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4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3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AD1E4-C6F0-4162-BD09-0A71301F5A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3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0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6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A5A9-FCF2-4490-912B-1D1FC4692146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7860-1E1C-42AA-80BC-B7EFFF7B9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8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55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>
            <a:extLst>
              <a:ext uri="{FF2B5EF4-FFF2-40B4-BE49-F238E27FC236}">
                <a16:creationId xmlns:a16="http://schemas.microsoft.com/office/drawing/2014/main" id="{49189BA0-DE18-4D86-BE84-703D95D9B66E}"/>
              </a:ext>
            </a:extLst>
          </p:cNvPr>
          <p:cNvSpPr/>
          <p:nvPr/>
        </p:nvSpPr>
        <p:spPr>
          <a:xfrm>
            <a:off x="778933" y="2066975"/>
            <a:ext cx="7586133" cy="2250908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EBD292BE-5197-41DA-A236-430124EF1B40}"/>
              </a:ext>
            </a:extLst>
          </p:cNvPr>
          <p:cNvSpPr txBox="1"/>
          <p:nvPr/>
        </p:nvSpPr>
        <p:spPr>
          <a:xfrm>
            <a:off x="1403604" y="2546098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Recitation 5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60CD6391-2115-48CE-9BC8-BECE06FA3F88}"/>
              </a:ext>
            </a:extLst>
          </p:cNvPr>
          <p:cNvSpPr txBox="1"/>
          <p:nvPr/>
        </p:nvSpPr>
        <p:spPr>
          <a:xfrm>
            <a:off x="952500" y="3429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陈旭东</a:t>
            </a:r>
          </a:p>
        </p:txBody>
      </p:sp>
    </p:spTree>
    <p:extLst>
      <p:ext uri="{BB962C8B-B14F-4D97-AF65-F5344CB8AC3E}">
        <p14:creationId xmlns:p14="http://schemas.microsoft.com/office/powerpoint/2010/main" val="40554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7" y="2876368"/>
                <a:ext cx="1569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“搭积木法”</a:t>
                </a:r>
                <a:endParaRPr lang="en-US" altLang="zh-CN" dirty="0"/>
              </a:p>
              <a:p>
                <a:r>
                  <a:rPr lang="zh-CN" altLang="en-US" dirty="0"/>
                  <a:t>设信号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7" y="2876368"/>
                <a:ext cx="1569660" cy="1200329"/>
              </a:xfrm>
              <a:prstGeom prst="rect">
                <a:avLst/>
              </a:prstGeom>
              <a:blipFill>
                <a:blip r:embed="rId3"/>
                <a:stretch>
                  <a:fillRect l="-3502" t="-3553" r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1AA560-200C-457C-8CE8-5C23F07B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224" y="1387132"/>
            <a:ext cx="5695238" cy="14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1E3766-40A8-4A9E-98BE-1B2DACFCB31F}"/>
                  </a:ext>
                </a:extLst>
              </p:cNvPr>
              <p:cNvSpPr txBox="1"/>
              <p:nvPr/>
            </p:nvSpPr>
            <p:spPr>
              <a:xfrm>
                <a:off x="1723697" y="4835646"/>
                <a:ext cx="453919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傅里叶系数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的傅里叶系数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更好计算。先计算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然后可以得出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的傅里叶系数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1E3766-40A8-4A9E-98BE-1B2DACFC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7" y="4835646"/>
                <a:ext cx="4539191" cy="1477328"/>
              </a:xfrm>
              <a:prstGeom prst="rect">
                <a:avLst/>
              </a:prstGeom>
              <a:blipFill>
                <a:blip r:embed="rId6"/>
                <a:stretch>
                  <a:fillRect l="-1210" t="-2469" r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EE8A0A2-324A-441D-8EE1-2A9455FC8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7367" y="3568392"/>
            <a:ext cx="5580952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F64571-D8C5-414D-A8B5-3E829E45B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652" y="1184178"/>
            <a:ext cx="5714286" cy="16761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C2F8B-8881-451D-9418-CF89EE2CB4B3}"/>
              </a:ext>
            </a:extLst>
          </p:cNvPr>
          <p:cNvSpPr txBox="1"/>
          <p:nvPr/>
        </p:nvSpPr>
        <p:spPr>
          <a:xfrm>
            <a:off x="1723697" y="28763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继续“搭积木法”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49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2A05D5-6EFF-448F-AE77-CD99D127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24" y="1572032"/>
            <a:ext cx="5609524" cy="819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C2F8B-8881-451D-9418-CF89EE2CB4B3}"/>
              </a:ext>
            </a:extLst>
          </p:cNvPr>
          <p:cNvSpPr txBox="1"/>
          <p:nvPr/>
        </p:nvSpPr>
        <p:spPr>
          <a:xfrm>
            <a:off x="1723697" y="28763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按照常规步骤计算积分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61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B48518-5199-4D11-9DAC-46FB8F4B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67" y="1370379"/>
            <a:ext cx="5552381" cy="11904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7" y="2876368"/>
                <a:ext cx="4779065" cy="2446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按照常规步骤计算积分</a:t>
                </a:r>
                <a:endParaRPr lang="en-US" altLang="zh-CN" dirty="0"/>
              </a:p>
              <a:p>
                <a:r>
                  <a:rPr lang="zh-CN" altLang="en-US" dirty="0"/>
                  <a:t>将三角函数写成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的复指数形式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7" y="2876368"/>
                <a:ext cx="4779065" cy="2446695"/>
              </a:xfrm>
              <a:prstGeom prst="rect">
                <a:avLst/>
              </a:prstGeom>
              <a:blipFill>
                <a:blip r:embed="rId4"/>
                <a:stretch>
                  <a:fillRect l="-1148" t="-1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67768F-D5F4-460B-94C4-96B48AC4A8BD}"/>
                  </a:ext>
                </a:extLst>
              </p:cNvPr>
              <p:cNvSpPr txBox="1"/>
              <p:nvPr/>
            </p:nvSpPr>
            <p:spPr>
              <a:xfrm>
                <a:off x="1799967" y="4729655"/>
                <a:ext cx="6635471" cy="154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一般我们会单独讨论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的值，</a:t>
                </a:r>
                <a:endParaRPr lang="en-US" altLang="zh-CN" dirty="0"/>
              </a:p>
              <a:p>
                <a:r>
                  <a:rPr lang="zh-CN" altLang="en-US" dirty="0"/>
                  <a:t>这是因为有时候当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时指数函数变成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，无法分部积分。如：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但是本题需要单独讨论的是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r>
                  <a:rPr lang="zh-CN" altLang="en-US" dirty="0"/>
                  <a:t>时的值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67768F-D5F4-460B-94C4-96B48AC4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67" y="4729655"/>
                <a:ext cx="6635471" cy="1546193"/>
              </a:xfrm>
              <a:prstGeom prst="rect">
                <a:avLst/>
              </a:prstGeom>
              <a:blipFill>
                <a:blip r:embed="rId5"/>
                <a:stretch>
                  <a:fillRect l="-735" t="-2756" b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C2F8B-8881-451D-9418-CF89EE2CB4B3}"/>
              </a:ext>
            </a:extLst>
          </p:cNvPr>
          <p:cNvSpPr txBox="1"/>
          <p:nvPr/>
        </p:nvSpPr>
        <p:spPr>
          <a:xfrm>
            <a:off x="1145628" y="258904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从傅里叶系数反推原函数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1673E2-87C1-44EE-B701-B7D197ADC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8" y="1699342"/>
            <a:ext cx="8380952" cy="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053134-3B64-437C-AA6B-56F361AB3011}"/>
                  </a:ext>
                </a:extLst>
              </p:cNvPr>
              <p:cNvSpPr txBox="1"/>
              <p:nvPr/>
            </p:nvSpPr>
            <p:spPr>
              <a:xfrm>
                <a:off x="2906109" y="3186743"/>
                <a:ext cx="2525691" cy="645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053134-3B64-437C-AA6B-56F361AB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9" y="3186743"/>
                <a:ext cx="2525691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22AE64-B5D5-4D78-9586-98C8A7FCEFF3}"/>
                  </a:ext>
                </a:extLst>
              </p:cNvPr>
              <p:cNvSpPr txBox="1"/>
              <p:nvPr/>
            </p:nvSpPr>
            <p:spPr>
              <a:xfrm>
                <a:off x="2906109" y="3996260"/>
                <a:ext cx="2157385" cy="770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22AE64-B5D5-4D78-9586-98C8A7FCE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9" y="3996260"/>
                <a:ext cx="2157385" cy="770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CD4E879-069C-499F-8FE3-6D330F49C63E}"/>
              </a:ext>
            </a:extLst>
          </p:cNvPr>
          <p:cNvSpPr txBox="1"/>
          <p:nvPr/>
        </p:nvSpPr>
        <p:spPr>
          <a:xfrm>
            <a:off x="6034372" y="3334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分析公式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30F77-7AE5-4DF4-8B21-AAE0922A535F}"/>
              </a:ext>
            </a:extLst>
          </p:cNvPr>
          <p:cNvSpPr txBox="1"/>
          <p:nvPr/>
        </p:nvSpPr>
        <p:spPr>
          <a:xfrm>
            <a:off x="6034372" y="419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综合公式</a:t>
            </a:r>
          </a:p>
        </p:txBody>
      </p:sp>
    </p:spTree>
    <p:extLst>
      <p:ext uri="{BB962C8B-B14F-4D97-AF65-F5344CB8AC3E}">
        <p14:creationId xmlns:p14="http://schemas.microsoft.com/office/powerpoint/2010/main" val="227714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5" y="2172175"/>
                <a:ext cx="5921108" cy="3868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无法用傅里叶级数的综合公式计算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观察傅里叶系数，</a:t>
                </a:r>
                <a:endParaRPr lang="en-US" altLang="zh-CN" dirty="0"/>
              </a:p>
              <a:p>
                <a:r>
                  <a:rPr lang="zh-CN" altLang="en-US" dirty="0"/>
                  <a:t>其中包含一个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𝑠𝑖𝑛𝑐</m:t>
                    </m:r>
                  </m:oMath>
                </a14:m>
                <a:r>
                  <a:rPr lang="zh-CN" altLang="en-US" dirty="0"/>
                  <a:t>函数，因此时域应该是一个矩形窗函数</a:t>
                </a:r>
                <a:endParaRPr lang="en-US" altLang="zh-CN" dirty="0"/>
              </a:p>
              <a:p>
                <a:r>
                  <a:rPr lang="zh-CN" altLang="en-US" dirty="0"/>
                  <a:t>而且直流分量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𝑠𝑖𝑛𝑐</m:t>
                    </m:r>
                  </m:oMath>
                </a14:m>
                <a:r>
                  <a:rPr lang="zh-CN" altLang="en-US" dirty="0"/>
                  <a:t>结果不同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∗1∗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相当于时域移动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傅里叶级数时移性质：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5" y="2172175"/>
                <a:ext cx="5921108" cy="3868751"/>
              </a:xfrm>
              <a:prstGeom prst="rect">
                <a:avLst/>
              </a:prstGeom>
              <a:blipFill>
                <a:blip r:embed="rId3"/>
                <a:stretch>
                  <a:fillRect l="-927" r="-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14760F-5E90-4F9B-970E-3D48C8FD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38" y="1470983"/>
            <a:ext cx="3152381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958924" y="2391977"/>
                <a:ext cx="2901564" cy="111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24" y="2391977"/>
                <a:ext cx="2901564" cy="111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14760F-5E90-4F9B-970E-3D48C8FD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038" y="1470983"/>
            <a:ext cx="3152381" cy="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9FB698D-9EF2-489A-97F7-C33E8A3F7E77}"/>
                  </a:ext>
                </a:extLst>
              </p:cNvPr>
              <p:cNvSpPr txBox="1"/>
              <p:nvPr/>
            </p:nvSpPr>
            <p:spPr>
              <a:xfrm>
                <a:off x="5100634" y="2258973"/>
                <a:ext cx="3345403" cy="161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9FB698D-9EF2-489A-97F7-C33E8A3F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4" y="2258973"/>
                <a:ext cx="3345403" cy="1618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60CC190-79A7-4473-9900-47C778218323}"/>
              </a:ext>
            </a:extLst>
          </p:cNvPr>
          <p:cNvSpPr txBox="1"/>
          <p:nvPr/>
        </p:nvSpPr>
        <p:spPr>
          <a:xfrm>
            <a:off x="4331389" y="276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A25C51-BE07-43B0-8A6B-D54974B9287A}"/>
                  </a:ext>
                </a:extLst>
              </p:cNvPr>
              <p:cNvSpPr txBox="1"/>
              <p:nvPr/>
            </p:nvSpPr>
            <p:spPr>
              <a:xfrm>
                <a:off x="697963" y="1987305"/>
                <a:ext cx="1744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矩形窗函数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A25C51-BE07-43B0-8A6B-D54974B92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" y="1987305"/>
                <a:ext cx="1744452" cy="369332"/>
              </a:xfrm>
              <a:prstGeom prst="rect">
                <a:avLst/>
              </a:prstGeom>
              <a:blipFill>
                <a:blip r:embed="rId6"/>
                <a:stretch>
                  <a:fillRect l="-2787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20B08E-B188-498E-987E-097AFD7715DB}"/>
                  </a:ext>
                </a:extLst>
              </p:cNvPr>
              <p:cNvSpPr txBox="1"/>
              <p:nvPr/>
            </p:nvSpPr>
            <p:spPr>
              <a:xfrm>
                <a:off x="958924" y="4552670"/>
                <a:ext cx="109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20B08E-B188-498E-987E-097AFD77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24" y="4552670"/>
                <a:ext cx="10902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8B6D22-5837-4BA1-A2B5-4D5373FBF325}"/>
                  </a:ext>
                </a:extLst>
              </p:cNvPr>
              <p:cNvSpPr txBox="1"/>
              <p:nvPr/>
            </p:nvSpPr>
            <p:spPr>
              <a:xfrm>
                <a:off x="5100634" y="4057700"/>
                <a:ext cx="1942583" cy="987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8B6D22-5837-4BA1-A2B5-4D5373FB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4" y="4057700"/>
                <a:ext cx="1942583" cy="987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198F4C4-905C-42CD-A029-98B5BEDE5BE7}"/>
              </a:ext>
            </a:extLst>
          </p:cNvPr>
          <p:cNvSpPr txBox="1"/>
          <p:nvPr/>
        </p:nvSpPr>
        <p:spPr>
          <a:xfrm>
            <a:off x="4331389" y="45651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5EA9F9-292E-42D1-B09A-3E7C7736B907}"/>
                  </a:ext>
                </a:extLst>
              </p:cNvPr>
              <p:cNvSpPr txBox="1"/>
              <p:nvPr/>
            </p:nvSpPr>
            <p:spPr>
              <a:xfrm>
                <a:off x="697963" y="3786032"/>
                <a:ext cx="1731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常数值函数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5EA9F9-292E-42D1-B09A-3E7C7736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" y="3786032"/>
                <a:ext cx="1731628" cy="369332"/>
              </a:xfrm>
              <a:prstGeom prst="rect">
                <a:avLst/>
              </a:prstGeom>
              <a:blipFill>
                <a:blip r:embed="rId9"/>
                <a:stretch>
                  <a:fillRect l="-2807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EB0CF4-CDFC-403A-9BB5-9BCCD1347A1E}"/>
                  </a:ext>
                </a:extLst>
              </p:cNvPr>
              <p:cNvSpPr txBox="1"/>
              <p:nvPr/>
            </p:nvSpPr>
            <p:spPr>
              <a:xfrm>
                <a:off x="684945" y="5393919"/>
                <a:ext cx="5887253" cy="101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线性组合乘上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∗1∗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同样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线性组合，并时移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EB0CF4-CDFC-403A-9BB5-9BCCD134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45" y="5393919"/>
                <a:ext cx="5887253" cy="1011174"/>
              </a:xfrm>
              <a:prstGeom prst="rect">
                <a:avLst/>
              </a:prstGeom>
              <a:blipFill>
                <a:blip r:embed="rId10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DF5770-ED96-49E2-B07B-3EE7A6A1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38" y="1547173"/>
            <a:ext cx="3209524" cy="419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5" y="2172175"/>
                <a:ext cx="1449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方法和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一样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5" y="2172175"/>
                <a:ext cx="1449436" cy="646331"/>
              </a:xfrm>
              <a:prstGeom prst="rect">
                <a:avLst/>
              </a:prstGeom>
              <a:blipFill>
                <a:blip r:embed="rId4"/>
                <a:stretch>
                  <a:fillRect l="-3782" r="-336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73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5" y="2172175"/>
                <a:ext cx="5950732" cy="1416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只有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4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项不为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，直接使用傅里叶级数的综合公式计算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5" y="2172175"/>
                <a:ext cx="5950732" cy="1416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B0B40-BF5F-4CEE-AD24-F76232C69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66" y="1530920"/>
            <a:ext cx="2666667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14A0F8-1439-43FD-9E41-8209A793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942" y="1513452"/>
            <a:ext cx="2485714" cy="6476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5" y="2172175"/>
                <a:ext cx="43396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利用</m:t>
                    </m:r>
                  </m:oMath>
                </a14:m>
                <a:r>
                  <a:rPr lang="zh-CN" altLang="en-US" dirty="0"/>
                  <a:t>傅里叶级数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变换的性质：</a:t>
                </a:r>
                <a:endParaRPr lang="en-US" altLang="zh-CN" dirty="0"/>
              </a:p>
              <a:p>
                <a:r>
                  <a:rPr lang="zh-CN" altLang="en-US" dirty="0"/>
                  <a:t>频域是周期的，那么时域一定是离散的</a:t>
                </a:r>
                <a:endParaRPr lang="en-US" altLang="zh-CN" dirty="0"/>
              </a:p>
              <a:p>
                <a:r>
                  <a:rPr lang="zh-CN" altLang="en-US" dirty="0"/>
                  <a:t>在这里时域一定是由一系列冲激函数表示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5" y="2172175"/>
                <a:ext cx="4339650" cy="1200329"/>
              </a:xfrm>
              <a:prstGeom prst="rect">
                <a:avLst/>
              </a:prstGeom>
              <a:blipFill>
                <a:blip r:embed="rId4"/>
                <a:stretch>
                  <a:fillRect l="-1264" r="-562" b="-6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FA2C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E8DC67-CB98-4329-AC60-C9A464029DFD}"/>
              </a:ext>
            </a:extLst>
          </p:cNvPr>
          <p:cNvSpPr txBox="1"/>
          <p:nvPr/>
        </p:nvSpPr>
        <p:spPr>
          <a:xfrm>
            <a:off x="537308" y="1366566"/>
            <a:ext cx="6661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 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519464-0C5A-4213-83D7-B4A4E71B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53" y="392985"/>
            <a:ext cx="5695238" cy="12571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C2F8B-8881-451D-9418-CF89EE2CB4B3}"/>
              </a:ext>
            </a:extLst>
          </p:cNvPr>
          <p:cNvSpPr txBox="1"/>
          <p:nvPr/>
        </p:nvSpPr>
        <p:spPr>
          <a:xfrm>
            <a:off x="537308" y="1158022"/>
            <a:ext cx="71096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离散性：</a:t>
            </a:r>
            <a:endParaRPr lang="en-US" altLang="zh-CN" dirty="0"/>
          </a:p>
          <a:p>
            <a:r>
              <a:rPr lang="zh-CN" altLang="en-US" dirty="0"/>
              <a:t>离散时间序列，是离散的</a:t>
            </a:r>
            <a:endParaRPr lang="en-US" altLang="zh-CN" dirty="0"/>
          </a:p>
          <a:p>
            <a:r>
              <a:rPr lang="zh-CN" altLang="en-US" dirty="0"/>
              <a:t>连续时间函数，如果完全用冲激函数表示，那么也视为离散的</a:t>
            </a:r>
            <a:endParaRPr lang="en-US" altLang="zh-CN" dirty="0"/>
          </a:p>
          <a:p>
            <a:r>
              <a:rPr lang="zh-CN" altLang="en-US" dirty="0"/>
              <a:t>傅里叶级数是离散的</a:t>
            </a:r>
            <a:endParaRPr lang="en-US" altLang="zh-CN" dirty="0"/>
          </a:p>
          <a:p>
            <a:r>
              <a:rPr lang="zh-CN" altLang="en-US" dirty="0"/>
              <a:t>傅里叶变换，如果完全用冲激函数表示，那么也视为离散的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时域：</a:t>
            </a:r>
            <a:endParaRPr lang="en-US" altLang="zh-CN" dirty="0"/>
          </a:p>
          <a:p>
            <a:r>
              <a:rPr lang="zh-CN" altLang="en-US" dirty="0"/>
              <a:t>指离散时间信号和连续时间信号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频域：</a:t>
            </a:r>
            <a:endParaRPr lang="en-US" altLang="zh-CN" dirty="0"/>
          </a:p>
          <a:p>
            <a:r>
              <a:rPr lang="zh-CN" altLang="en-US" dirty="0"/>
              <a:t>指傅里叶变换，傅里叶级数（连续</a:t>
            </a:r>
            <a:r>
              <a:rPr lang="en-US" altLang="zh-CN" dirty="0"/>
              <a:t>/</a:t>
            </a:r>
            <a:r>
              <a:rPr lang="zh-CN" altLang="en-US" dirty="0"/>
              <a:t>离散时间的）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那么有结论：</a:t>
            </a:r>
            <a:endParaRPr lang="en-US" altLang="zh-CN" dirty="0"/>
          </a:p>
          <a:p>
            <a:r>
              <a:rPr lang="zh-CN" altLang="en-US" dirty="0"/>
              <a:t>如果时域是周期的，那么频域一定是离散的</a:t>
            </a:r>
            <a:endParaRPr lang="en-US" altLang="zh-CN" dirty="0"/>
          </a:p>
          <a:p>
            <a:r>
              <a:rPr lang="zh-CN" altLang="en-US" dirty="0"/>
              <a:t>（这句话等价于，如果频域不是离散的，那么时域一定不是周期的）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F762B2-733B-4756-8EC8-BDF959953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777" y="2908686"/>
            <a:ext cx="3285714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5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537308" y="1158022"/>
                <a:ext cx="7802136" cy="446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如果时域是周期的，那么频域一定是离散的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首先，连续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离散时间周期信号的傅里叶级数是离散的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如果是连续时间周期信号，要计算其傅里叶变换，可以先展开为傅里叶级数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复指数（指数为纯虚数）信号的傅里叶变换是冲激函数，</a:t>
                </a:r>
                <a:endParaRPr lang="en-US" altLang="zh-CN" dirty="0"/>
              </a:p>
              <a:p>
                <a:r>
                  <a:rPr lang="zh-CN" altLang="en-US" dirty="0"/>
                  <a:t>所以连续时间周期信号的傅里叶变换是离散的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同样离散时间周期信号的傅里叶变换，计算过程也是先展开为傅里叶级数，</a:t>
                </a:r>
                <a:endParaRPr lang="en-US" altLang="zh-CN" dirty="0"/>
              </a:p>
              <a:p>
                <a:r>
                  <a:rPr lang="zh-CN" altLang="en-US" dirty="0"/>
                  <a:t>用复指数信号的和表示，其傅里叶变换也是离散的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1158022"/>
                <a:ext cx="7802136" cy="4463658"/>
              </a:xfrm>
              <a:prstGeom prst="rect">
                <a:avLst/>
              </a:prstGeom>
              <a:blipFill>
                <a:blip r:embed="rId3"/>
                <a:stretch>
                  <a:fillRect l="-625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2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537308" y="1158022"/>
                <a:ext cx="760916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还有另一个结论：如果频域是周期的，那么时域一定是离散的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首先，离散时间傅里叶变换永远以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为周期，其时域是离散的；</a:t>
                </a:r>
                <a:endParaRPr lang="en-US" altLang="zh-CN" dirty="0"/>
              </a:p>
              <a:p>
                <a:r>
                  <a:rPr lang="zh-CN" altLang="en-US" dirty="0"/>
                  <a:t>离散时间傅里叶级数以时域信号周期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为周期，其时域是离散的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如果是连续时间信号，如果其傅里叶变换是周期的，</a:t>
                </a:r>
                <a:endParaRPr lang="en-US" altLang="zh-CN" dirty="0"/>
              </a:p>
              <a:p>
                <a:r>
                  <a:rPr lang="zh-CN" altLang="en-US" dirty="0"/>
                  <a:t>由于连续时间傅里叶变换的对偶性，做傅里叶反变换相当于给频域信号再做一次傅里叶变换，时域反转，再乘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给周期信号做傅里叶变换的结果一定是离散的，因此得到时域一定是离散的。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如果是连续时间周期信号，如果其傅里叶级数是周期的，那么其傅里叶变换也是周期的，因此时域必为离散的。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1158022"/>
                <a:ext cx="7609165" cy="4247317"/>
              </a:xfrm>
              <a:prstGeom prst="rect">
                <a:avLst/>
              </a:prstGeom>
              <a:blipFill>
                <a:blip r:embed="rId3"/>
                <a:stretch>
                  <a:fillRect l="-641"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90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537308" y="1158022"/>
                <a:ext cx="760916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因此我们有结论：</a:t>
                </a:r>
                <a:endParaRPr lang="en-US" altLang="zh-CN" dirty="0"/>
              </a:p>
              <a:p>
                <a:r>
                  <a:rPr lang="zh-CN" altLang="en-US" dirty="0"/>
                  <a:t>在时域频域两个域中，如果信号在一个域是周期的，那么在另一个域一定是离散的</a:t>
                </a:r>
                <a:endParaRPr lang="en-US" altLang="zh-CN" dirty="0"/>
              </a:p>
              <a:p>
                <a:r>
                  <a:rPr lang="zh-CN" altLang="en-US" dirty="0"/>
                  <a:t>（逆否命题）或者说如果信号在一个域是不是离散的，那么在另一个域一定是非周期的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提问：“如果信号在一个域是非周期的，那么在另一个域一定是连续的”这句话成立吗？</a:t>
                </a:r>
                <a:endParaRPr lang="en-US" altLang="zh-CN" dirty="0"/>
              </a:p>
              <a:p>
                <a:r>
                  <a:rPr lang="zh-CN" altLang="en-US" dirty="0"/>
                  <a:t>不成立，反例如下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这个信号当且仅当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时为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，因此不是周期的，但是其傅里叶变换完全由冲激函数组成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1158022"/>
                <a:ext cx="7609165" cy="3970318"/>
              </a:xfrm>
              <a:prstGeom prst="rect">
                <a:avLst/>
              </a:prstGeom>
              <a:blipFill>
                <a:blip r:embed="rId3"/>
                <a:stretch>
                  <a:fillRect l="-641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08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14A0F8-1439-43FD-9E41-8209A7931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942" y="1513452"/>
            <a:ext cx="2485714" cy="6476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723695" y="2172175"/>
                <a:ext cx="43396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利用</m:t>
                    </m:r>
                  </m:oMath>
                </a14:m>
                <a:r>
                  <a:rPr lang="zh-CN" altLang="en-US" dirty="0"/>
                  <a:t>傅里叶级数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变换的性质：</a:t>
                </a:r>
                <a:endParaRPr lang="en-US" altLang="zh-CN" dirty="0"/>
              </a:p>
              <a:p>
                <a:r>
                  <a:rPr lang="zh-CN" altLang="en-US" dirty="0"/>
                  <a:t>频域是周期的，那么时域一定是离散的</a:t>
                </a:r>
                <a:endParaRPr lang="en-US" altLang="zh-CN" dirty="0"/>
              </a:p>
              <a:p>
                <a:r>
                  <a:rPr lang="zh-CN" altLang="en-US" dirty="0"/>
                  <a:t>在这里时域一定是由一系列冲激函数表示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5" y="2172175"/>
                <a:ext cx="4339650" cy="1200329"/>
              </a:xfrm>
              <a:prstGeom prst="rect">
                <a:avLst/>
              </a:prstGeom>
              <a:blipFill>
                <a:blip r:embed="rId4"/>
                <a:stretch>
                  <a:fillRect l="-1264" r="-562" b="-6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回到题目</a:t>
            </a:r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52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2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F81B39-8AAF-4A44-B064-44E2AEC91A97}"/>
                  </a:ext>
                </a:extLst>
              </p:cNvPr>
              <p:cNvSpPr txBox="1"/>
              <p:nvPr/>
            </p:nvSpPr>
            <p:spPr>
              <a:xfrm>
                <a:off x="958924" y="2766406"/>
                <a:ext cx="2456826" cy="895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AF81B39-8AAF-4A44-B064-44E2AEC9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24" y="2766406"/>
                <a:ext cx="2456826" cy="895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0E2552-CF35-4BCE-A136-3FAC3E4C55DB}"/>
                  </a:ext>
                </a:extLst>
              </p:cNvPr>
              <p:cNvSpPr txBox="1"/>
              <p:nvPr/>
            </p:nvSpPr>
            <p:spPr>
              <a:xfrm>
                <a:off x="5100634" y="2597251"/>
                <a:ext cx="1137363" cy="888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A0E2552-CF35-4BCE-A136-3FAC3E4C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4" y="2597251"/>
                <a:ext cx="1137363" cy="888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0E76287-626D-44BB-A951-0D5373D7B520}"/>
              </a:ext>
            </a:extLst>
          </p:cNvPr>
          <p:cNvSpPr txBox="1"/>
          <p:nvPr/>
        </p:nvSpPr>
        <p:spPr>
          <a:xfrm>
            <a:off x="4331389" y="27664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B247D6-D256-4C0C-932C-CEEA910EABB0}"/>
                  </a:ext>
                </a:extLst>
              </p:cNvPr>
              <p:cNvSpPr txBox="1"/>
              <p:nvPr/>
            </p:nvSpPr>
            <p:spPr>
              <a:xfrm>
                <a:off x="697963" y="1987305"/>
                <a:ext cx="1513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冲激函数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B247D6-D256-4C0C-932C-CEEA910E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" y="1987305"/>
                <a:ext cx="1513619" cy="369332"/>
              </a:xfrm>
              <a:prstGeom prst="rect">
                <a:avLst/>
              </a:prstGeom>
              <a:blipFill>
                <a:blip r:embed="rId5"/>
                <a:stretch>
                  <a:fillRect l="-3213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2423CD-0181-4CB7-AA52-922E514D4FA0}"/>
                  </a:ext>
                </a:extLst>
              </p:cNvPr>
              <p:cNvSpPr txBox="1"/>
              <p:nvPr/>
            </p:nvSpPr>
            <p:spPr>
              <a:xfrm>
                <a:off x="958924" y="4435367"/>
                <a:ext cx="2862642" cy="86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2423CD-0181-4CB7-AA52-922E514D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24" y="4435367"/>
                <a:ext cx="2862642" cy="862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4D8545-F07B-4A0C-9394-9C405CBF1F33}"/>
                  </a:ext>
                </a:extLst>
              </p:cNvPr>
              <p:cNvSpPr txBox="1"/>
              <p:nvPr/>
            </p:nvSpPr>
            <p:spPr>
              <a:xfrm>
                <a:off x="5100634" y="4057700"/>
                <a:ext cx="2704779" cy="1618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为偶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数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4D8545-F07B-4A0C-9394-9C405CBF1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34" y="4057700"/>
                <a:ext cx="2704779" cy="1618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2ECD41F-64AD-4686-8F99-883E68C6370F}"/>
              </a:ext>
            </a:extLst>
          </p:cNvPr>
          <p:cNvSpPr txBox="1"/>
          <p:nvPr/>
        </p:nvSpPr>
        <p:spPr>
          <a:xfrm>
            <a:off x="4331389" y="45651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792027-DA68-489A-8F68-56AE40543C4D}"/>
                  </a:ext>
                </a:extLst>
              </p:cNvPr>
              <p:cNvSpPr txBox="1"/>
              <p:nvPr/>
            </p:nvSpPr>
            <p:spPr>
              <a:xfrm>
                <a:off x="697963" y="3786032"/>
                <a:ext cx="150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冲激函数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4792027-DA68-489A-8F68-56AE405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3" y="3786032"/>
                <a:ext cx="1500795" cy="369332"/>
              </a:xfrm>
              <a:prstGeom prst="rect">
                <a:avLst/>
              </a:prstGeom>
              <a:blipFill>
                <a:blip r:embed="rId8"/>
                <a:stretch>
                  <a:fillRect l="-3239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68B12D-DAF5-438D-B3B5-33D86A847DDA}"/>
                  </a:ext>
                </a:extLst>
              </p:cNvPr>
              <p:cNvSpPr txBox="1"/>
              <p:nvPr/>
            </p:nvSpPr>
            <p:spPr>
              <a:xfrm>
                <a:off x="683161" y="5452528"/>
                <a:ext cx="5957465" cy="646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线性组合，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同样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线性组合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68B12D-DAF5-438D-B3B5-33D86A847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1" y="5452528"/>
                <a:ext cx="5957465" cy="646587"/>
              </a:xfrm>
              <a:prstGeom prst="rect">
                <a:avLst/>
              </a:prstGeom>
              <a:blipFill>
                <a:blip r:embed="rId9"/>
                <a:stretch>
                  <a:fillRect l="-819" t="-5607" r="-307" b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9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3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921923" y="3760484"/>
                <a:ext cx="4726294" cy="2032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条件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说明了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；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因此傅里叶级数是周期的，周期为</a:t>
                </a:r>
                <a:r>
                  <a:rPr lang="en-US" altLang="zh-CN" dirty="0"/>
                  <a:t>2</a:t>
                </a:r>
              </a:p>
              <a:p>
                <a:r>
                  <a:rPr lang="zh-CN" altLang="en-US" dirty="0"/>
                  <a:t>完全按照</a:t>
                </a:r>
                <a:r>
                  <a:rPr lang="en-US" altLang="zh-CN" dirty="0"/>
                  <a:t>Problem2</a:t>
                </a:r>
                <a:r>
                  <a:rPr lang="zh-CN" altLang="en-US" dirty="0"/>
                  <a:t>中的方法，</a:t>
                </a:r>
                <a:endParaRPr lang="en-US" altLang="zh-CN" dirty="0"/>
              </a:p>
              <a:p>
                <a:r>
                  <a:rPr lang="zh-CN" altLang="en-US" dirty="0"/>
                  <a:t>得到在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分别</m:t>
                    </m:r>
                  </m:oMath>
                </a14:m>
                <a:r>
                  <a:rPr lang="zh-CN" altLang="en-US" dirty="0"/>
                  <a:t>有一个冲激函数</a:t>
                </a:r>
                <a:endParaRPr lang="en-US" altLang="zh-CN" dirty="0"/>
              </a:p>
              <a:p>
                <a:r>
                  <a:rPr lang="zh-CN" altLang="en-US" dirty="0"/>
                  <a:t>用条件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得到冲激函数的幅度值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23" y="3760484"/>
                <a:ext cx="4726294" cy="2032608"/>
              </a:xfrm>
              <a:prstGeom prst="rect">
                <a:avLst/>
              </a:prstGeom>
              <a:blipFill>
                <a:blip r:embed="rId3"/>
                <a:stretch>
                  <a:fillRect l="-1031" r="-515" b="-4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72FAF06-D3CC-4096-BF82-16C4ABDB6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05" y="951213"/>
            <a:ext cx="8476190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3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FC160A-61D9-4548-9C26-13BDC883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5" y="951213"/>
            <a:ext cx="8752381" cy="16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453B48-B330-4ABE-8A65-9D15799055B4}"/>
                  </a:ext>
                </a:extLst>
              </p:cNvPr>
              <p:cNvSpPr txBox="1"/>
              <p:nvPr/>
            </p:nvSpPr>
            <p:spPr>
              <a:xfrm>
                <a:off x="1143000" y="2971800"/>
                <a:ext cx="6890348" cy="2187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函数的偶函数分量和奇函数分量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453B48-B330-4ABE-8A65-9D157990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71800"/>
                <a:ext cx="6890348" cy="2187009"/>
              </a:xfrm>
              <a:prstGeom prst="rect">
                <a:avLst/>
              </a:prstGeom>
              <a:blipFill>
                <a:blip r:embed="rId4"/>
                <a:stretch>
                  <a:fillRect l="-796" t="-1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70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D939D-79CC-48EC-9967-A11A9346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29" y="1036733"/>
            <a:ext cx="7124142" cy="2392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AAA3F6-745B-4477-9B3C-0DC0761FD2E8}"/>
                  </a:ext>
                </a:extLst>
              </p:cNvPr>
              <p:cNvSpPr txBox="1"/>
              <p:nvPr/>
            </p:nvSpPr>
            <p:spPr>
              <a:xfrm>
                <a:off x="1133273" y="3429000"/>
                <a:ext cx="5975867" cy="246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函数的偶函数分量和奇函数分量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将三角函数写成复指数函数形式即可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8AAA3F6-745B-4477-9B3C-0DC0761FD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3" y="3429000"/>
                <a:ext cx="5975867" cy="2464008"/>
              </a:xfrm>
              <a:prstGeom prst="rect">
                <a:avLst/>
              </a:prstGeom>
              <a:blipFill>
                <a:blip r:embed="rId4"/>
                <a:stretch>
                  <a:fillRect l="-918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4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A49C8F-F904-4BE6-BFEC-8EF61D5599D2}"/>
                  </a:ext>
                </a:extLst>
              </p:cNvPr>
              <p:cNvSpPr txBox="1"/>
              <p:nvPr/>
            </p:nvSpPr>
            <p:spPr>
              <a:xfrm>
                <a:off x="1022950" y="2134371"/>
                <a:ext cx="71096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偶函数的傅里叶系数是偶对称的，奇函数的傅里叶系数是奇对称的。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8A49C8F-F904-4BE6-BFEC-8EF61D55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50" y="2134371"/>
                <a:ext cx="7109639" cy="1200329"/>
              </a:xfrm>
              <a:prstGeom prst="rect">
                <a:avLst/>
              </a:prstGeom>
              <a:blipFill>
                <a:blip r:embed="rId3"/>
                <a:stretch>
                  <a:fillRect l="-772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5DB7497-7A0A-4B48-9DF4-970BD1CF5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7" y="1029113"/>
            <a:ext cx="7847619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84FB3-9C06-4D5B-9A19-A7EF8E3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altLang="zh-CN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 Set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991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1F94FF-3108-419C-9777-E5C52592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8" y="885091"/>
            <a:ext cx="7780952" cy="22857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AFC824-EA33-4DFC-8655-7D3A092CC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08" y="3234962"/>
            <a:ext cx="4218606" cy="12388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E62F4E-652E-40B9-BC4F-4532D4158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362" y="4473860"/>
            <a:ext cx="3790015" cy="16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FB9716-77F5-4B23-AA9B-1C45B874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8" y="885091"/>
            <a:ext cx="7571428" cy="1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/>
              <p:nvPr/>
            </p:nvSpPr>
            <p:spPr>
              <a:xfrm>
                <a:off x="1031132" y="2509736"/>
                <a:ext cx="5568960" cy="283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将信号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分为</m:t>
                    </m:r>
                  </m:oMath>
                </a14:m>
                <a:r>
                  <a:rPr lang="en-US" altLang="zh-CN" dirty="0"/>
                  <a:t>3</a:t>
                </a:r>
                <a:r>
                  <a:rPr lang="zh-CN" altLang="en-US" dirty="0"/>
                  <a:t>个部分，直流分量，偶分量，奇分量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𝑠𝑖𝑛𝑘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计算得到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，画出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𝐸𝑣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𝑂𝑑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的图像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2509736"/>
                <a:ext cx="5568960" cy="2834237"/>
              </a:xfrm>
              <a:prstGeom prst="rect">
                <a:avLst/>
              </a:prstGeom>
              <a:blipFill>
                <a:blip r:embed="rId4"/>
                <a:stretch>
                  <a:fillRect l="-875" t="-1290" r="-219" b="-2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88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09C1DCB-5C88-4F0D-ACE1-236FD4E2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73" y="-118759"/>
            <a:ext cx="4218606" cy="12388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3711C6-1880-4D81-B36B-2BE19197FAAB}"/>
                  </a:ext>
                </a:extLst>
              </p:cNvPr>
              <p:cNvSpPr txBox="1"/>
              <p:nvPr/>
            </p:nvSpPr>
            <p:spPr>
              <a:xfrm>
                <a:off x="647375" y="1120139"/>
                <a:ext cx="902747" cy="612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3711C6-1880-4D81-B36B-2BE19197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5" y="1120139"/>
                <a:ext cx="902747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B958942-5322-4DEB-A99F-639ABA36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953" y="993425"/>
            <a:ext cx="4419048" cy="9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B2B10-748F-40E9-8C8B-FD02194DE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841" y="2135536"/>
            <a:ext cx="4428571" cy="9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76F0F9-EBC3-47F5-A695-5C1096E8F685}"/>
                  </a:ext>
                </a:extLst>
              </p:cNvPr>
              <p:cNvSpPr txBox="1"/>
              <p:nvPr/>
            </p:nvSpPr>
            <p:spPr>
              <a:xfrm>
                <a:off x="537308" y="3359721"/>
                <a:ext cx="27847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同理计算出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个部分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76F0F9-EBC3-47F5-A695-5C1096E8F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3359721"/>
                <a:ext cx="2784737" cy="646331"/>
              </a:xfrm>
              <a:prstGeom prst="rect">
                <a:avLst/>
              </a:prstGeom>
              <a:blipFill>
                <a:blip r:embed="rId7"/>
                <a:stretch>
                  <a:fillRect l="-1751" t="-5660" r="-1751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D121C35-26A2-4E27-AFAE-4A0D2E9D8A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953" y="3715298"/>
            <a:ext cx="4495238" cy="9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E0565BD-2539-4EE6-9DFD-34EE7F76626B}"/>
                  </a:ext>
                </a:extLst>
              </p:cNvPr>
              <p:cNvSpPr/>
              <p:nvPr/>
            </p:nvSpPr>
            <p:spPr>
              <a:xfrm>
                <a:off x="5228263" y="2857469"/>
                <a:ext cx="4572000" cy="11299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E0565BD-2539-4EE6-9DFD-34EE7F766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63" y="2857469"/>
                <a:ext cx="4572000" cy="1129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764A838A-C954-4086-9AA5-438F6A676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4597" y="5565900"/>
            <a:ext cx="3790015" cy="16359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C77497-EA97-46D6-B417-636B67183F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2953" y="4857779"/>
            <a:ext cx="442857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4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FB9716-77F5-4B23-AA9B-1C45B874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8" y="885091"/>
            <a:ext cx="7571428" cy="1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/>
              <p:nvPr/>
            </p:nvSpPr>
            <p:spPr>
              <a:xfrm>
                <a:off x="1031132" y="2509736"/>
                <a:ext cx="5792548" cy="888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需要画出的图像是这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个部分的线性组合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2509736"/>
                <a:ext cx="5792548" cy="888128"/>
              </a:xfrm>
              <a:prstGeom prst="rect">
                <a:avLst/>
              </a:prstGeom>
              <a:blipFill>
                <a:blip r:embed="rId4"/>
                <a:stretch>
                  <a:fillRect l="-842" t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10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5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E36F1-03BF-427D-93ED-5F8BCBBB7078}"/>
              </a:ext>
            </a:extLst>
          </p:cNvPr>
          <p:cNvSpPr txBox="1"/>
          <p:nvPr/>
        </p:nvSpPr>
        <p:spPr>
          <a:xfrm>
            <a:off x="1031132" y="2170723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计算连续时间函数的傅里叶级数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44598-E14D-4E10-B6B0-2095B5D4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0" y="1027907"/>
            <a:ext cx="88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61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5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/>
              <p:nvPr/>
            </p:nvSpPr>
            <p:spPr>
              <a:xfrm>
                <a:off x="537308" y="5166872"/>
                <a:ext cx="57473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可用傅里叶级数公式计算积分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dirty="0"/>
                  <a:t>可采用“搭积木法”计算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的积分，可用傅里叶级数的积分性质计算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5166872"/>
                <a:ext cx="5747343" cy="923330"/>
              </a:xfrm>
              <a:prstGeom prst="rect">
                <a:avLst/>
              </a:prstGeom>
              <a:blipFill>
                <a:blip r:embed="rId3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0997385-EDA9-4E36-97B5-4CBBE6D2A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29" y="1383555"/>
            <a:ext cx="4228571" cy="17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95419A-1F3C-40B9-99BD-B8F09873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86" y="1420692"/>
            <a:ext cx="4228571" cy="18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45B11F-7466-47C2-8931-6DEF4E09D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71" y="3173073"/>
            <a:ext cx="4314286" cy="1723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95B2E9-6B96-4693-906E-0095D9995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286" y="3258787"/>
            <a:ext cx="4161905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1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5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/>
              <p:nvPr/>
            </p:nvSpPr>
            <p:spPr>
              <a:xfrm>
                <a:off x="537308" y="4022915"/>
                <a:ext cx="82591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的积分，可用傅里叶级数的积分性质计算</a:t>
                </a:r>
                <a:endParaRPr lang="en-US" altLang="zh-CN" dirty="0"/>
              </a:p>
              <a:p>
                <a:r>
                  <a:rPr lang="zh-CN" altLang="en-US" dirty="0"/>
                  <a:t>注意这条性质仅当被积函数在一个区间内的积分为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时成立，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符合这一条件</a:t>
                </a:r>
                <a:endParaRPr lang="en-US" altLang="zh-CN" dirty="0"/>
              </a:p>
              <a:p>
                <a:r>
                  <a:rPr lang="zh-CN" altLang="en-US" dirty="0"/>
                  <a:t>这是因为如果要求傅里叶级数，函数必须为周期函数。</a:t>
                </a:r>
                <a:endParaRPr lang="en-US" altLang="zh-CN" dirty="0"/>
              </a:p>
              <a:p>
                <a:r>
                  <a:rPr lang="zh-CN" altLang="en-US" dirty="0"/>
                  <a:t>而如果一个区间内的积分不为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，积分后的函数不可能是周期的。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8" y="4022915"/>
                <a:ext cx="8259120" cy="1200329"/>
              </a:xfrm>
              <a:prstGeom prst="rect">
                <a:avLst/>
              </a:prstGeom>
              <a:blipFill>
                <a:blip r:embed="rId3"/>
                <a:stretch>
                  <a:fillRect l="-590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0997385-EDA9-4E36-97B5-4CBBE6D2A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29" y="1383555"/>
            <a:ext cx="4228571" cy="17523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95419A-1F3C-40B9-99BD-B8F09873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86" y="1420692"/>
            <a:ext cx="4228571" cy="18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45B11F-7466-47C2-8931-6DEF4E09D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71" y="1367591"/>
            <a:ext cx="4314286" cy="1723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95B2E9-6B96-4693-906E-0095D9995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286" y="1383555"/>
            <a:ext cx="4161905" cy="15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167D05-520F-45B5-A994-896A74598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105487"/>
            <a:ext cx="9144000" cy="6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94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/>
              <p:nvPr/>
            </p:nvSpPr>
            <p:spPr>
              <a:xfrm>
                <a:off x="994508" y="2577101"/>
                <a:ext cx="1800493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傅里叶</m:t>
                    </m:r>
                  </m:oMath>
                </a14:m>
                <a:r>
                  <a:rPr lang="zh-CN" altLang="en-US" dirty="0"/>
                  <a:t>变换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6DE36F1-03BF-427D-93ED-5F8BCBBB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08" y="2577101"/>
                <a:ext cx="1800493" cy="370358"/>
              </a:xfrm>
              <a:prstGeom prst="rect">
                <a:avLst/>
              </a:prstGeom>
              <a:blipFill>
                <a:blip r:embed="rId3"/>
                <a:stretch>
                  <a:fillRect l="-1695" t="-9836" r="-271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A5ABA83-1292-46E1-85B3-1D1E442F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83" y="997361"/>
            <a:ext cx="6161905" cy="1323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7BCDA6-CDB7-4EA8-B7B6-B8978A57B1F5}"/>
                  </a:ext>
                </a:extLst>
              </p:cNvPr>
              <p:cNvSpPr txBox="1"/>
              <p:nvPr/>
            </p:nvSpPr>
            <p:spPr>
              <a:xfrm>
                <a:off x="2906109" y="3186743"/>
                <a:ext cx="2590837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7BCDA6-CDB7-4EA8-B7B6-B8978A57B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9" y="3186743"/>
                <a:ext cx="2590837" cy="612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4AE93C-42D8-4384-96B6-F18750C51DEB}"/>
                  </a:ext>
                </a:extLst>
              </p:cNvPr>
              <p:cNvSpPr txBox="1"/>
              <p:nvPr/>
            </p:nvSpPr>
            <p:spPr>
              <a:xfrm>
                <a:off x="2906109" y="3996260"/>
                <a:ext cx="2851678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4AE93C-42D8-4384-96B6-F18750C51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9" y="3996260"/>
                <a:ext cx="2851678" cy="612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86DF8FA-5391-451B-ABCB-B2B86526FE8F}"/>
              </a:ext>
            </a:extLst>
          </p:cNvPr>
          <p:cNvSpPr txBox="1"/>
          <p:nvPr/>
        </p:nvSpPr>
        <p:spPr>
          <a:xfrm>
            <a:off x="6034372" y="3334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分析公式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777691-E6E3-4D27-9145-B4264F8F0FDB}"/>
              </a:ext>
            </a:extLst>
          </p:cNvPr>
          <p:cNvSpPr txBox="1"/>
          <p:nvPr/>
        </p:nvSpPr>
        <p:spPr>
          <a:xfrm>
            <a:off x="6034372" y="419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综合公式</a:t>
            </a:r>
          </a:p>
        </p:txBody>
      </p:sp>
    </p:spTree>
    <p:extLst>
      <p:ext uri="{BB962C8B-B14F-4D97-AF65-F5344CB8AC3E}">
        <p14:creationId xmlns:p14="http://schemas.microsoft.com/office/powerpoint/2010/main" val="1554830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AA90AD-D584-459D-8360-FE79DC2E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8" y="1132450"/>
            <a:ext cx="2752381" cy="5714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68C77C-6180-4D8B-AD59-A7FC6DE14586}"/>
              </a:ext>
            </a:extLst>
          </p:cNvPr>
          <p:cNvSpPr txBox="1"/>
          <p:nvPr/>
        </p:nvSpPr>
        <p:spPr>
          <a:xfrm>
            <a:off x="1274323" y="2091447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这题如果直接计算积分会比较麻烦</a:t>
            </a:r>
            <a:endParaRPr lang="en-US" altLang="zh-CN" dirty="0"/>
          </a:p>
          <a:p>
            <a:r>
              <a:rPr lang="zh-CN" altLang="en-US" dirty="0"/>
              <a:t>（来自同学的吐槽）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30FBAA-4398-4CE2-BC57-87F40F71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4" y="2764320"/>
            <a:ext cx="8780952" cy="24857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7D87AE-2AD9-487F-9D9A-61BFF9B7AEBB}"/>
              </a:ext>
            </a:extLst>
          </p:cNvPr>
          <p:cNvSpPr/>
          <p:nvPr/>
        </p:nvSpPr>
        <p:spPr>
          <a:xfrm>
            <a:off x="6128426" y="4056434"/>
            <a:ext cx="1614791" cy="4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16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AA90AD-D584-459D-8360-FE79DC2E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58" y="1132450"/>
            <a:ext cx="2752381" cy="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68C77C-6180-4D8B-AD59-A7FC6DE14586}"/>
                  </a:ext>
                </a:extLst>
              </p:cNvPr>
              <p:cNvSpPr txBox="1"/>
              <p:nvPr/>
            </p:nvSpPr>
            <p:spPr>
              <a:xfrm>
                <a:off x="1274323" y="2091447"/>
                <a:ext cx="3465757" cy="405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拆成两部分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计算积分可得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由于时域相乘相当于频域卷积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得到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68C77C-6180-4D8B-AD59-A7FC6DE1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23" y="2091447"/>
                <a:ext cx="3465757" cy="4052969"/>
              </a:xfrm>
              <a:prstGeom prst="rect">
                <a:avLst/>
              </a:prstGeom>
              <a:blipFill>
                <a:blip r:embed="rId4"/>
                <a:stretch>
                  <a:fillRect l="-1406" t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3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Set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E8DC67-CB98-4329-AC60-C9A464029DFD}"/>
              </a:ext>
            </a:extLst>
          </p:cNvPr>
          <p:cNvSpPr txBox="1"/>
          <p:nvPr/>
        </p:nvSpPr>
        <p:spPr>
          <a:xfrm>
            <a:off x="537308" y="1366566"/>
            <a:ext cx="6661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主题：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连续时间傅里叶级数和傅里叶变换的计算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7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DF5EF3C-BDAE-4EAB-8A05-7D47DDC1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81" y="1027688"/>
            <a:ext cx="2333333" cy="7809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043B24-B9C5-4EF1-A2A5-40F9971248FB}"/>
                  </a:ext>
                </a:extLst>
              </p:cNvPr>
              <p:cNvSpPr txBox="1"/>
              <p:nvPr/>
            </p:nvSpPr>
            <p:spPr>
              <a:xfrm>
                <a:off x="1303506" y="2373549"/>
                <a:ext cx="7492564" cy="3146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这个函数形状很奇怪，类似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𝑠𝑖𝑛𝑐</m:t>
                    </m:r>
                  </m:oMath>
                </a14:m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r>
                  <a:rPr lang="zh-CN" altLang="en-US" dirty="0"/>
                  <a:t>进行变形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傅里叶变换，然后应用时移性质就可以得到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的傅里叶变换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傅里叶变换应该是个矩形函数，可以设矩形窗长为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，窗高为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进行傅里叶反变换，得到的结果与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比较，求出待定系数。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043B24-B9C5-4EF1-A2A5-40F99712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6" y="2373549"/>
                <a:ext cx="7492564" cy="3146311"/>
              </a:xfrm>
              <a:prstGeom prst="rect">
                <a:avLst/>
              </a:prstGeom>
              <a:blipFill>
                <a:blip r:embed="rId4"/>
                <a:stretch>
                  <a:fillRect l="-732" t="-1163" b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20E7AF0-D460-42AC-8D7B-E1756BDA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1" y="1027688"/>
            <a:ext cx="3266667" cy="8761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/>
              <p:nvPr/>
            </p:nvSpPr>
            <p:spPr>
              <a:xfrm>
                <a:off x="1303506" y="2509736"/>
                <a:ext cx="5032147" cy="3244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这题直接计算积分比较麻烦，需要多次分部积分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可以先计算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0        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的傅里叶变换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然后应用两次傅里叶变换的频域求导性质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6" y="2509736"/>
                <a:ext cx="5032147" cy="3244158"/>
              </a:xfrm>
              <a:prstGeom prst="rect">
                <a:avLst/>
              </a:prstGeom>
              <a:blipFill>
                <a:blip r:embed="rId4"/>
                <a:stretch>
                  <a:fillRect l="-1091" t="-1316" r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266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05945-CA58-4986-8B49-D6FE094E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4" y="1151497"/>
            <a:ext cx="3857143" cy="5333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6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657C9A-AE8F-4F80-8E09-76C82C38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791" y="1951236"/>
            <a:ext cx="4438095" cy="12571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6C2DB5-46CB-4D0A-AD27-192D1A6DE487}"/>
              </a:ext>
            </a:extLst>
          </p:cNvPr>
          <p:cNvSpPr txBox="1"/>
          <p:nvPr/>
        </p:nvSpPr>
        <p:spPr>
          <a:xfrm>
            <a:off x="1264596" y="3735421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直接计算积分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8856BC-1489-4A48-B8AE-B2C15EE49A32}"/>
                  </a:ext>
                </a:extLst>
              </p:cNvPr>
              <p:cNvSpPr/>
              <p:nvPr/>
            </p:nvSpPr>
            <p:spPr>
              <a:xfrm>
                <a:off x="2639499" y="4104753"/>
                <a:ext cx="2717795" cy="713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8856BC-1489-4A48-B8AE-B2C15EE49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99" y="4104753"/>
                <a:ext cx="2717795" cy="713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327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ADD976-4536-44FD-A4F2-2656AAC1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41"/>
            <a:ext cx="9144000" cy="66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4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7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/>
              <p:nvPr/>
            </p:nvSpPr>
            <p:spPr>
              <a:xfrm>
                <a:off x="1303506" y="1050587"/>
                <a:ext cx="4490012" cy="3067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这题练习的是卷积的基本性质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观察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面积积分，当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积分时，</a:t>
                </a:r>
                <a:endParaRPr lang="en-US" altLang="zh-CN" dirty="0"/>
              </a:p>
              <a:p>
                <a:r>
                  <a:rPr lang="zh-CN" altLang="en-US" dirty="0"/>
                  <a:t>积分结果为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6" y="1050587"/>
                <a:ext cx="4490012" cy="3067378"/>
              </a:xfrm>
              <a:prstGeom prst="rect">
                <a:avLst/>
              </a:prstGeom>
              <a:blipFill>
                <a:blip r:embed="rId3"/>
                <a:stretch>
                  <a:fillRect l="-1223" t="-1190" r="-679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DF18569-CF7D-44C2-BAEF-58EA6AB6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74" y="3429000"/>
            <a:ext cx="2590476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45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7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/>
              <p:nvPr/>
            </p:nvSpPr>
            <p:spPr>
              <a:xfrm>
                <a:off x="1303506" y="1050587"/>
                <a:ext cx="3185487" cy="2505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这题练习的是卷积的基本性质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计算得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6" y="1050587"/>
                <a:ext cx="3185487" cy="2505301"/>
              </a:xfrm>
              <a:prstGeom prst="rect">
                <a:avLst/>
              </a:prstGeom>
              <a:blipFill>
                <a:blip r:embed="rId3"/>
                <a:stretch>
                  <a:fillRect l="-1724" t="-1460" r="-1149" b="-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26FC5EB-6900-4FB9-84CF-255CFBACA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0" y="4220128"/>
            <a:ext cx="2380952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1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7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/>
              <p:nvPr/>
            </p:nvSpPr>
            <p:spPr>
              <a:xfrm>
                <a:off x="1303506" y="1050587"/>
                <a:ext cx="3103157" cy="305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时输出为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zh-CN" altLang="en-US" dirty="0"/>
                  <a:t>时输出为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时输出为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0E353D-16EF-4800-BCA7-6361FBEC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6" y="1050587"/>
                <a:ext cx="3103157" cy="3059427"/>
              </a:xfrm>
              <a:prstGeom prst="rect">
                <a:avLst/>
              </a:prstGeom>
              <a:blipFill>
                <a:blip r:embed="rId3"/>
                <a:stretch>
                  <a:fillRect l="-1768" t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26FC5EB-6900-4FB9-84CF-255CFBACA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0" y="4220128"/>
            <a:ext cx="2380952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0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84FB3-9C06-4D5B-9A19-A7EF8E3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r>
              <a:rPr lang="en-US" altLang="zh-CN" b="1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89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B5BBB-01EC-4BE7-8534-D73149D77CC6}"/>
              </a:ext>
            </a:extLst>
          </p:cNvPr>
          <p:cNvSpPr txBox="1"/>
          <p:nvPr/>
        </p:nvSpPr>
        <p:spPr>
          <a:xfrm>
            <a:off x="3878541" y="2413337"/>
            <a:ext cx="1386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End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028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ED5B7-AE24-489B-A43D-A4CC6765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30" y="1094755"/>
            <a:ext cx="7314286" cy="59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6BD7AA-F282-449B-999A-CE1340E58B12}"/>
                  </a:ext>
                </a:extLst>
              </p:cNvPr>
              <p:cNvSpPr txBox="1"/>
              <p:nvPr/>
            </p:nvSpPr>
            <p:spPr>
              <a:xfrm>
                <a:off x="2906109" y="3186743"/>
                <a:ext cx="2525691" cy="645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6BD7AA-F282-449B-999A-CE1340E58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9" y="3186743"/>
                <a:ext cx="2525691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053A27-09D8-4A6F-808B-8D055AAA3A49}"/>
                  </a:ext>
                </a:extLst>
              </p:cNvPr>
              <p:cNvSpPr txBox="1"/>
              <p:nvPr/>
            </p:nvSpPr>
            <p:spPr>
              <a:xfrm>
                <a:off x="2906109" y="3996260"/>
                <a:ext cx="2157385" cy="770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053A27-09D8-4A6F-808B-8D055AAA3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109" y="3996260"/>
                <a:ext cx="2157385" cy="770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F56A59C-C9D2-4AC3-B7F0-982033270B0C}"/>
                  </a:ext>
                </a:extLst>
              </p:cNvPr>
              <p:cNvSpPr txBox="1"/>
              <p:nvPr/>
            </p:nvSpPr>
            <p:spPr>
              <a:xfrm>
                <a:off x="1240221" y="2260363"/>
                <a:ext cx="2723823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计算傅里叶级数系数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首先确定信号的周期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然后依据傅里叶级数公式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计算一个周期内的积分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F56A59C-C9D2-4AC3-B7F0-982033270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21" y="2260363"/>
                <a:ext cx="2723823" cy="3139321"/>
              </a:xfrm>
              <a:prstGeom prst="rect">
                <a:avLst/>
              </a:prstGeom>
              <a:blipFill>
                <a:blip r:embed="rId6"/>
                <a:stretch>
                  <a:fillRect l="-1790" t="-1359" r="-1566" b="-1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D6D1FF6-E162-4860-AC10-0AD281DE9059}"/>
              </a:ext>
            </a:extLst>
          </p:cNvPr>
          <p:cNvSpPr txBox="1"/>
          <p:nvPr/>
        </p:nvSpPr>
        <p:spPr>
          <a:xfrm>
            <a:off x="6034372" y="3334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分析公式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A9B9A6-DE56-4D54-9F66-7969D1BAA89D}"/>
              </a:ext>
            </a:extLst>
          </p:cNvPr>
          <p:cNvSpPr txBox="1"/>
          <p:nvPr/>
        </p:nvSpPr>
        <p:spPr>
          <a:xfrm>
            <a:off x="6034372" y="419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综合公式</a:t>
            </a:r>
          </a:p>
        </p:txBody>
      </p:sp>
    </p:spTree>
    <p:extLst>
      <p:ext uri="{BB962C8B-B14F-4D97-AF65-F5344CB8AC3E}">
        <p14:creationId xmlns:p14="http://schemas.microsoft.com/office/powerpoint/2010/main" val="179138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7F5E8F-E590-483F-9198-66CE48EC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62" y="885091"/>
            <a:ext cx="5790476" cy="21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534510" y="3218800"/>
                <a:ext cx="2674707" cy="23752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确定周期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确定信号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计算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0" y="3218800"/>
                <a:ext cx="2674707" cy="2375202"/>
              </a:xfrm>
              <a:prstGeom prst="rect">
                <a:avLst/>
              </a:prstGeom>
              <a:blipFill>
                <a:blip r:embed="rId4"/>
                <a:stretch>
                  <a:fillRect l="-2055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4090D67-D779-4546-86C9-877E0895C8D9}"/>
              </a:ext>
            </a:extLst>
          </p:cNvPr>
          <p:cNvSpPr txBox="1"/>
          <p:nvPr/>
        </p:nvSpPr>
        <p:spPr>
          <a:xfrm>
            <a:off x="537308" y="138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8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534510" y="3218800"/>
                <a:ext cx="6938503" cy="3351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确定周期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确定信号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&lt;−1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    1&lt;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分段计算积分</a:t>
                </a:r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dirty="0"/>
                        <m:t>+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0" y="3218800"/>
                <a:ext cx="6938503" cy="3351687"/>
              </a:xfrm>
              <a:prstGeom prst="rect">
                <a:avLst/>
              </a:prstGeom>
              <a:blipFill>
                <a:blip r:embed="rId3"/>
                <a:stretch>
                  <a:fillRect l="-791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90327B8-1FE2-40DC-92ED-A99AB2E1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79" y="1053798"/>
            <a:ext cx="6133333" cy="19714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3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C2F8B-8881-451D-9418-CF89EE2CB4B3}"/>
              </a:ext>
            </a:extLst>
          </p:cNvPr>
          <p:cNvSpPr txBox="1"/>
          <p:nvPr/>
        </p:nvSpPr>
        <p:spPr>
          <a:xfrm>
            <a:off x="1534510" y="3218800"/>
            <a:ext cx="2379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zh-CN" altLang="en-US" dirty="0"/>
              <a:t>相同，按照步骤：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确定周期</a:t>
            </a:r>
            <a:endParaRPr lang="en-US" altLang="zh-CN" dirty="0"/>
          </a:p>
          <a:p>
            <a:r>
              <a:rPr lang="zh-CN" altLang="en-US" b="0" dirty="0"/>
              <a:t>确定信号</a:t>
            </a:r>
            <a:endParaRPr lang="en-US" altLang="zh-CN" dirty="0"/>
          </a:p>
          <a:p>
            <a:r>
              <a:rPr lang="zh-CN" altLang="en-US" dirty="0"/>
              <a:t>分段计算积分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38B54-1D7D-4C92-B2AE-663EB294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10" y="1234751"/>
            <a:ext cx="626666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7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DB4B-F360-4A12-AB46-190CF80F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08" y="474132"/>
            <a:ext cx="6051062" cy="41095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>
                <a:solidFill>
                  <a:srgbClr val="7FA2C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Problem 1</a:t>
            </a:r>
            <a:endParaRPr lang="zh-CN" altLang="en-US" sz="4000" dirty="0">
              <a:solidFill>
                <a:srgbClr val="7FA2C4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8AA07A2-9BC8-467C-A3B5-B42D081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212" y="64459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637D-D68E-4894-9689-FF5F408B50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448A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4448A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/>
              <p:nvPr/>
            </p:nvSpPr>
            <p:spPr>
              <a:xfrm>
                <a:off x="1534510" y="3218800"/>
                <a:ext cx="4777398" cy="3358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确定周期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确定信号 （冲激函数）</a:t>
                </a:r>
                <a:endParaRPr lang="en-US" altLang="zh-CN" dirty="0"/>
              </a:p>
              <a:p>
                <a:r>
                  <a:rPr lang="zh-CN" altLang="en-US" dirty="0"/>
                  <a:t>分段计算积分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.5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注意冲激函数性质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C2F8B-8881-451D-9418-CF89EE2CB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10" y="3218800"/>
                <a:ext cx="4777398" cy="3358805"/>
              </a:xfrm>
              <a:prstGeom prst="rect">
                <a:avLst/>
              </a:prstGeom>
              <a:blipFill>
                <a:blip r:embed="rId3"/>
                <a:stretch>
                  <a:fillRect l="-1149" t="-1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A405F4-E82B-4251-B422-C459E5CF207E}"/>
              </a:ext>
            </a:extLst>
          </p:cNvPr>
          <p:cNvSpPr txBox="1"/>
          <p:nvPr/>
        </p:nvSpPr>
        <p:spPr>
          <a:xfrm>
            <a:off x="537308" y="1387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0D8FB-3B42-4526-B09C-85D91175B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445" y="1225227"/>
            <a:ext cx="58095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hf">
      <a:majorFont>
        <a:latin typeface="Calibri Light"/>
        <a:ea typeface="黑体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6302</TotalTime>
  <Words>1866</Words>
  <Application>Microsoft Office PowerPoint</Application>
  <PresentationFormat>全屏显示(4:3)</PresentationFormat>
  <Paragraphs>389</Paragraphs>
  <Slides>48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等线</vt:lpstr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Outline</vt:lpstr>
      <vt:lpstr>Problem Set 6</vt:lpstr>
      <vt:lpstr>Problem Set 6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2</vt:lpstr>
      <vt:lpstr>Problem 3</vt:lpstr>
      <vt:lpstr>Problem 4</vt:lpstr>
      <vt:lpstr>Problem 4</vt:lpstr>
      <vt:lpstr>Problem 4</vt:lpstr>
      <vt:lpstr>Problem 4</vt:lpstr>
      <vt:lpstr>Problem 4</vt:lpstr>
      <vt:lpstr>Problem 4</vt:lpstr>
      <vt:lpstr>Problem 4</vt:lpstr>
      <vt:lpstr>Problem 5</vt:lpstr>
      <vt:lpstr>Problem 5</vt:lpstr>
      <vt:lpstr>Problem 5</vt:lpstr>
      <vt:lpstr>Problem 6</vt:lpstr>
      <vt:lpstr>Problem 6</vt:lpstr>
      <vt:lpstr>Problem 6</vt:lpstr>
      <vt:lpstr>Problem 6</vt:lpstr>
      <vt:lpstr>Problem 6</vt:lpstr>
      <vt:lpstr>Problem 6</vt:lpstr>
      <vt:lpstr>PowerPoint 演示文稿</vt:lpstr>
      <vt:lpstr>Problem 7</vt:lpstr>
      <vt:lpstr>Problem 7</vt:lpstr>
      <vt:lpstr>Problem 7</vt:lpstr>
      <vt:lpstr>Review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ye</dc:creator>
  <cp:lastModifiedBy>WhiteCat</cp:lastModifiedBy>
  <cp:revision>446</cp:revision>
  <dcterms:created xsi:type="dcterms:W3CDTF">2020-11-13T14:03:08Z</dcterms:created>
  <dcterms:modified xsi:type="dcterms:W3CDTF">2022-05-22T22:20:01Z</dcterms:modified>
</cp:coreProperties>
</file>