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5"/>
  </p:notesMasterIdLst>
  <p:sldIdLst>
    <p:sldId id="4853" r:id="rId3"/>
    <p:sldId id="261" r:id="rId4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6600"/>
    <a:srgbClr val="FF0000"/>
    <a:srgbClr val="FF3300"/>
    <a:srgbClr val="FFCCCC"/>
    <a:srgbClr val="226FD5"/>
    <a:srgbClr val="2F528F"/>
    <a:srgbClr val="08E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3E6FD-0A5C-4C13-9459-EFCD8E4E6128}" v="35" dt="2022-03-30T09:45:24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E:\Rprojects\radar_chart\data\nr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6122401686438695"/>
          <c:y val="0.1569354592448797"/>
          <c:w val="0.48779138971264957"/>
          <c:h val="0.65318472310074815"/>
        </c:manualLayout>
      </c:layout>
      <c:radarChart>
        <c:radarStyle val="marker"/>
        <c:varyColors val="0"/>
        <c:ser>
          <c:idx val="0"/>
          <c:order val="0"/>
          <c:spPr>
            <a:ln w="12700" cap="rnd">
              <a:solidFill>
                <a:srgbClr val="FF0000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4"/>
            <c:spPr>
              <a:solidFill>
                <a:srgbClr val="FF0000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delete val="1"/>
          </c:dLbls>
          <c:cat>
            <c:strRef>
              <c:f>Sheet1!$B$1:$L$1</c:f>
              <c:strCache>
                <c:ptCount val="11"/>
                <c:pt idx="0">
                  <c:v>Septicemia</c:v>
                </c:pt>
                <c:pt idx="1">
                  <c:v>Cerebral Hemorrhage</c:v>
                </c:pt>
                <c:pt idx="2">
                  <c:v>Acute Respiratory Failure</c:v>
                </c:pt>
                <c:pt idx="3">
                  <c:v>Myocardial Infarction</c:v>
                </c:pt>
                <c:pt idx="4">
                  <c:v>Heart Failure</c:v>
                </c:pt>
                <c:pt idx="5">
                  <c:v>Pneumonia</c:v>
                </c:pt>
                <c:pt idx="6">
                  <c:v>Cerebral Infarction</c:v>
                </c:pt>
                <c:pt idx="7">
                  <c:v>Subarachnoid Hemorrhage</c:v>
                </c:pt>
                <c:pt idx="8">
                  <c:v>Neoplasm of Bronchus or Lung</c:v>
                </c:pt>
                <c:pt idx="9">
                  <c:v>Cirrhosis of Liver</c:v>
                </c:pt>
                <c:pt idx="10">
                  <c:v>Acute Kidney Failure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4.5999999999999999E-2</c:v>
                </c:pt>
                <c:pt idx="1">
                  <c:v>-1.4E-2</c:v>
                </c:pt>
                <c:pt idx="2">
                  <c:v>0.24099999999999999</c:v>
                </c:pt>
                <c:pt idx="3">
                  <c:v>0.104</c:v>
                </c:pt>
                <c:pt idx="4">
                  <c:v>3.7999999999999999E-2</c:v>
                </c:pt>
                <c:pt idx="5">
                  <c:v>0.219</c:v>
                </c:pt>
                <c:pt idx="6">
                  <c:v>0.158</c:v>
                </c:pt>
                <c:pt idx="7">
                  <c:v>1.7999999999999999E-2</c:v>
                </c:pt>
                <c:pt idx="8">
                  <c:v>0.35199999999999998</c:v>
                </c:pt>
                <c:pt idx="9">
                  <c:v>8.5000000000000006E-2</c:v>
                </c:pt>
                <c:pt idx="10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F7-46D8-B474-50A84D55BEE7}"/>
            </c:ext>
          </c:extLst>
        </c:ser>
        <c:ser>
          <c:idx val="1"/>
          <c:order val="1"/>
          <c:tx>
            <c:v>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2-51F7-46D8-B474-50A84D55BEE7}"/>
            </c:ext>
          </c:extLst>
        </c:ser>
        <c:ser>
          <c:idx val="2"/>
          <c:order val="2"/>
          <c:tx>
            <c:v>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3-51F7-46D8-B474-50A84D55BEE7}"/>
            </c:ext>
          </c:extLst>
        </c:ser>
        <c:ser>
          <c:idx val="3"/>
          <c:order val="3"/>
          <c:tx>
            <c:v>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4-51F7-46D8-B474-50A84D55BEE7}"/>
            </c:ext>
          </c:extLst>
        </c:ser>
        <c:ser>
          <c:idx val="4"/>
          <c:order val="4"/>
          <c:tx>
            <c:v>4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5-51F7-46D8-B474-50A84D55BEE7}"/>
            </c:ext>
          </c:extLst>
        </c:ser>
        <c:ser>
          <c:idx val="5"/>
          <c:order val="5"/>
          <c:tx>
            <c:v>5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6-51F7-46D8-B474-50A84D55BE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760764256"/>
        <c:axId val="760765088"/>
      </c:radarChart>
      <c:catAx>
        <c:axId val="76076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0765088"/>
        <c:crosses val="autoZero"/>
        <c:auto val="1"/>
        <c:lblAlgn val="ctr"/>
        <c:lblOffset val="100"/>
        <c:noMultiLvlLbl val="0"/>
      </c:catAx>
      <c:valAx>
        <c:axId val="760765088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076425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12700" cap="flat" cmpd="sng" algn="ctr">
      <a:noFill/>
      <a:round/>
    </a:ln>
    <a:effectLst/>
  </c:spPr>
  <c:txPr>
    <a:bodyPr/>
    <a:lstStyle/>
    <a:p>
      <a:pPr>
        <a:defRPr sz="7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03AB8-48F8-472B-ABC2-9E556B019D4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F0575-6973-4518-8549-494804DCB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9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F0575-6973-4518-8549-494804DCBC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3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9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3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60" cy="3759917"/>
          </a:xfrm>
        </p:spPr>
        <p:txBody>
          <a:bodyPr anchor="b"/>
          <a:lstStyle>
            <a:lvl1pPr algn="ctr">
              <a:defRPr sz="65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2607"/>
            </a:lvl1pPr>
            <a:lvl2pPr marL="496583" indent="0" algn="ctr">
              <a:buNone/>
              <a:defRPr sz="2173"/>
            </a:lvl2pPr>
            <a:lvl3pPr marL="993166" indent="0" algn="ctr">
              <a:buNone/>
              <a:defRPr sz="1955"/>
            </a:lvl3pPr>
            <a:lvl4pPr marL="1489749" indent="0" algn="ctr">
              <a:buNone/>
              <a:defRPr sz="1738"/>
            </a:lvl4pPr>
            <a:lvl5pPr marL="1986332" indent="0" algn="ctr">
              <a:buNone/>
              <a:defRPr sz="1738"/>
            </a:lvl5pPr>
            <a:lvl6pPr marL="2482915" indent="0" algn="ctr">
              <a:buNone/>
              <a:defRPr sz="1738"/>
            </a:lvl6pPr>
            <a:lvl7pPr marL="2979498" indent="0" algn="ctr">
              <a:buNone/>
              <a:defRPr sz="1738"/>
            </a:lvl7pPr>
            <a:lvl8pPr marL="3476081" indent="0" algn="ctr">
              <a:buNone/>
              <a:defRPr sz="1738"/>
            </a:lvl8pPr>
            <a:lvl9pPr marL="3972664" indent="0" algn="ctr">
              <a:buNone/>
              <a:defRPr sz="173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848-921C-4E6E-9CFE-60FE03512D5A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8C-764F-4A3F-B386-5C8EAA9D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1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848-921C-4E6E-9CFE-60FE03512D5A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8C-764F-4A3F-B386-5C8EAA9D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25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3"/>
            <a:ext cx="12420184" cy="4492401"/>
          </a:xfrm>
        </p:spPr>
        <p:txBody>
          <a:bodyPr anchor="b"/>
          <a:lstStyle>
            <a:lvl1pPr>
              <a:defRPr sz="65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4"/>
            <a:ext cx="12420184" cy="2362447"/>
          </a:xfrm>
        </p:spPr>
        <p:txBody>
          <a:bodyPr/>
          <a:lstStyle>
            <a:lvl1pPr marL="0" indent="0">
              <a:buNone/>
              <a:defRPr sz="2607">
                <a:solidFill>
                  <a:schemeClr val="tx1">
                    <a:tint val="75000"/>
                  </a:schemeClr>
                </a:solidFill>
              </a:defRPr>
            </a:lvl1pPr>
            <a:lvl2pPr marL="496583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2pPr>
            <a:lvl3pPr marL="993166" indent="0">
              <a:buNone/>
              <a:defRPr sz="1955">
                <a:solidFill>
                  <a:schemeClr val="tx1">
                    <a:tint val="75000"/>
                  </a:schemeClr>
                </a:solidFill>
              </a:defRPr>
            </a:lvl3pPr>
            <a:lvl4pPr marL="1489749" indent="0">
              <a:buNone/>
              <a:defRPr sz="1738">
                <a:solidFill>
                  <a:schemeClr val="tx1">
                    <a:tint val="75000"/>
                  </a:schemeClr>
                </a:solidFill>
              </a:defRPr>
            </a:lvl4pPr>
            <a:lvl5pPr marL="1986332" indent="0">
              <a:buNone/>
              <a:defRPr sz="1738">
                <a:solidFill>
                  <a:schemeClr val="tx1">
                    <a:tint val="75000"/>
                  </a:schemeClr>
                </a:solidFill>
              </a:defRPr>
            </a:lvl5pPr>
            <a:lvl6pPr marL="2482915" indent="0">
              <a:buNone/>
              <a:defRPr sz="1738">
                <a:solidFill>
                  <a:schemeClr val="tx1">
                    <a:tint val="75000"/>
                  </a:schemeClr>
                </a:solidFill>
              </a:defRPr>
            </a:lvl6pPr>
            <a:lvl7pPr marL="2979498" indent="0">
              <a:buNone/>
              <a:defRPr sz="1738">
                <a:solidFill>
                  <a:schemeClr val="tx1">
                    <a:tint val="75000"/>
                  </a:schemeClr>
                </a:solidFill>
              </a:defRPr>
            </a:lvl7pPr>
            <a:lvl8pPr marL="3476081" indent="0">
              <a:buNone/>
              <a:defRPr sz="1738">
                <a:solidFill>
                  <a:schemeClr val="tx1">
                    <a:tint val="75000"/>
                  </a:schemeClr>
                </a:solidFill>
              </a:defRPr>
            </a:lvl8pPr>
            <a:lvl9pPr marL="3972664" indent="0">
              <a:buNone/>
              <a:defRPr sz="17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848-921C-4E6E-9CFE-60FE03512D5A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8C-764F-4A3F-B386-5C8EAA9D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64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5" y="2874937"/>
            <a:ext cx="612009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848-921C-4E6E-9CFE-60FE03512D5A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8C-764F-4A3F-B386-5C8EAA9D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63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89"/>
            <a:ext cx="12420184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647444"/>
            <a:ext cx="6091964" cy="1297471"/>
          </a:xfrm>
        </p:spPr>
        <p:txBody>
          <a:bodyPr anchor="b"/>
          <a:lstStyle>
            <a:lvl1pPr marL="0" indent="0">
              <a:buNone/>
              <a:defRPr sz="2607" b="1"/>
            </a:lvl1pPr>
            <a:lvl2pPr marL="496583" indent="0">
              <a:buNone/>
              <a:defRPr sz="2173" b="1"/>
            </a:lvl2pPr>
            <a:lvl3pPr marL="993166" indent="0">
              <a:buNone/>
              <a:defRPr sz="1955" b="1"/>
            </a:lvl3pPr>
            <a:lvl4pPr marL="1489749" indent="0">
              <a:buNone/>
              <a:defRPr sz="1738" b="1"/>
            </a:lvl4pPr>
            <a:lvl5pPr marL="1986332" indent="0">
              <a:buNone/>
              <a:defRPr sz="1738" b="1"/>
            </a:lvl5pPr>
            <a:lvl6pPr marL="2482915" indent="0">
              <a:buNone/>
              <a:defRPr sz="1738" b="1"/>
            </a:lvl6pPr>
            <a:lvl7pPr marL="2979498" indent="0">
              <a:buNone/>
              <a:defRPr sz="1738" b="1"/>
            </a:lvl7pPr>
            <a:lvl8pPr marL="3476081" indent="0">
              <a:buNone/>
              <a:defRPr sz="1738" b="1"/>
            </a:lvl8pPr>
            <a:lvl9pPr marL="3972664" indent="0">
              <a:buNone/>
              <a:defRPr sz="173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944915"/>
            <a:ext cx="6091964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647444"/>
            <a:ext cx="6121966" cy="1297471"/>
          </a:xfrm>
        </p:spPr>
        <p:txBody>
          <a:bodyPr anchor="b"/>
          <a:lstStyle>
            <a:lvl1pPr marL="0" indent="0">
              <a:buNone/>
              <a:defRPr sz="2607" b="1"/>
            </a:lvl1pPr>
            <a:lvl2pPr marL="496583" indent="0">
              <a:buNone/>
              <a:defRPr sz="2173" b="1"/>
            </a:lvl2pPr>
            <a:lvl3pPr marL="993166" indent="0">
              <a:buNone/>
              <a:defRPr sz="1955" b="1"/>
            </a:lvl3pPr>
            <a:lvl4pPr marL="1489749" indent="0">
              <a:buNone/>
              <a:defRPr sz="1738" b="1"/>
            </a:lvl4pPr>
            <a:lvl5pPr marL="1986332" indent="0">
              <a:buNone/>
              <a:defRPr sz="1738" b="1"/>
            </a:lvl5pPr>
            <a:lvl6pPr marL="2482915" indent="0">
              <a:buNone/>
              <a:defRPr sz="1738" b="1"/>
            </a:lvl6pPr>
            <a:lvl7pPr marL="2979498" indent="0">
              <a:buNone/>
              <a:defRPr sz="1738" b="1"/>
            </a:lvl7pPr>
            <a:lvl8pPr marL="3476081" indent="0">
              <a:buNone/>
              <a:defRPr sz="1738" b="1"/>
            </a:lvl8pPr>
            <a:lvl9pPr marL="3972664" indent="0">
              <a:buNone/>
              <a:defRPr sz="173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944915"/>
            <a:ext cx="612196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848-921C-4E6E-9CFE-60FE03512D5A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8C-764F-4A3F-B386-5C8EAA9D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94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848-921C-4E6E-9CFE-60FE03512D5A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8C-764F-4A3F-B386-5C8EAA9D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71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848-921C-4E6E-9CFE-60FE03512D5A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8C-764F-4A3F-B386-5C8EAA9D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15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719985"/>
            <a:ext cx="4644443" cy="2519945"/>
          </a:xfrm>
        </p:spPr>
        <p:txBody>
          <a:bodyPr anchor="b"/>
          <a:lstStyle>
            <a:lvl1pPr>
              <a:defRPr sz="34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3475"/>
            </a:lvl1pPr>
            <a:lvl2pPr>
              <a:defRPr sz="3041"/>
            </a:lvl2pPr>
            <a:lvl3pPr>
              <a:defRPr sz="2607"/>
            </a:lvl3pPr>
            <a:lvl4pPr>
              <a:defRPr sz="2173"/>
            </a:lvl4pPr>
            <a:lvl5pPr>
              <a:defRPr sz="2173"/>
            </a:lvl5pPr>
            <a:lvl6pPr>
              <a:defRPr sz="2173"/>
            </a:lvl6pPr>
            <a:lvl7pPr>
              <a:defRPr sz="2173"/>
            </a:lvl7pPr>
            <a:lvl8pPr>
              <a:defRPr sz="2173"/>
            </a:lvl8pPr>
            <a:lvl9pPr>
              <a:defRPr sz="217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3239930"/>
            <a:ext cx="4644443" cy="6002369"/>
          </a:xfrm>
        </p:spPr>
        <p:txBody>
          <a:bodyPr/>
          <a:lstStyle>
            <a:lvl1pPr marL="0" indent="0">
              <a:buNone/>
              <a:defRPr sz="1738"/>
            </a:lvl1pPr>
            <a:lvl2pPr marL="496583" indent="0">
              <a:buNone/>
              <a:defRPr sz="1521"/>
            </a:lvl2pPr>
            <a:lvl3pPr marL="993166" indent="0">
              <a:buNone/>
              <a:defRPr sz="1304"/>
            </a:lvl3pPr>
            <a:lvl4pPr marL="1489749" indent="0">
              <a:buNone/>
              <a:defRPr sz="1086"/>
            </a:lvl4pPr>
            <a:lvl5pPr marL="1986332" indent="0">
              <a:buNone/>
              <a:defRPr sz="1086"/>
            </a:lvl5pPr>
            <a:lvl6pPr marL="2482915" indent="0">
              <a:buNone/>
              <a:defRPr sz="1086"/>
            </a:lvl6pPr>
            <a:lvl7pPr marL="2979498" indent="0">
              <a:buNone/>
              <a:defRPr sz="1086"/>
            </a:lvl7pPr>
            <a:lvl8pPr marL="3476081" indent="0">
              <a:buNone/>
              <a:defRPr sz="1086"/>
            </a:lvl8pPr>
            <a:lvl9pPr marL="3972664" indent="0">
              <a:buNone/>
              <a:defRPr sz="108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848-921C-4E6E-9CFE-60FE03512D5A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8C-764F-4A3F-B386-5C8EAA9D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8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2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719985"/>
            <a:ext cx="4644443" cy="2519945"/>
          </a:xfrm>
        </p:spPr>
        <p:txBody>
          <a:bodyPr anchor="b"/>
          <a:lstStyle>
            <a:lvl1pPr>
              <a:defRPr sz="34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 anchor="t"/>
          <a:lstStyle>
            <a:lvl1pPr marL="0" indent="0">
              <a:buNone/>
              <a:defRPr sz="3475"/>
            </a:lvl1pPr>
            <a:lvl2pPr marL="496583" indent="0">
              <a:buNone/>
              <a:defRPr sz="3041"/>
            </a:lvl2pPr>
            <a:lvl3pPr marL="993166" indent="0">
              <a:buNone/>
              <a:defRPr sz="2607"/>
            </a:lvl3pPr>
            <a:lvl4pPr marL="1489749" indent="0">
              <a:buNone/>
              <a:defRPr sz="2173"/>
            </a:lvl4pPr>
            <a:lvl5pPr marL="1986332" indent="0">
              <a:buNone/>
              <a:defRPr sz="2173"/>
            </a:lvl5pPr>
            <a:lvl6pPr marL="2482915" indent="0">
              <a:buNone/>
              <a:defRPr sz="2173"/>
            </a:lvl6pPr>
            <a:lvl7pPr marL="2979498" indent="0">
              <a:buNone/>
              <a:defRPr sz="2173"/>
            </a:lvl7pPr>
            <a:lvl8pPr marL="3476081" indent="0">
              <a:buNone/>
              <a:defRPr sz="2173"/>
            </a:lvl8pPr>
            <a:lvl9pPr marL="3972664" indent="0">
              <a:buNone/>
              <a:defRPr sz="217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3239930"/>
            <a:ext cx="4644443" cy="6002369"/>
          </a:xfrm>
        </p:spPr>
        <p:txBody>
          <a:bodyPr/>
          <a:lstStyle>
            <a:lvl1pPr marL="0" indent="0">
              <a:buNone/>
              <a:defRPr sz="1738"/>
            </a:lvl1pPr>
            <a:lvl2pPr marL="496583" indent="0">
              <a:buNone/>
              <a:defRPr sz="1521"/>
            </a:lvl2pPr>
            <a:lvl3pPr marL="993166" indent="0">
              <a:buNone/>
              <a:defRPr sz="1304"/>
            </a:lvl3pPr>
            <a:lvl4pPr marL="1489749" indent="0">
              <a:buNone/>
              <a:defRPr sz="1086"/>
            </a:lvl4pPr>
            <a:lvl5pPr marL="1986332" indent="0">
              <a:buNone/>
              <a:defRPr sz="1086"/>
            </a:lvl5pPr>
            <a:lvl6pPr marL="2482915" indent="0">
              <a:buNone/>
              <a:defRPr sz="1086"/>
            </a:lvl6pPr>
            <a:lvl7pPr marL="2979498" indent="0">
              <a:buNone/>
              <a:defRPr sz="1086"/>
            </a:lvl7pPr>
            <a:lvl8pPr marL="3476081" indent="0">
              <a:buNone/>
              <a:defRPr sz="1086"/>
            </a:lvl8pPr>
            <a:lvl9pPr marL="3972664" indent="0">
              <a:buNone/>
              <a:defRPr sz="108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848-921C-4E6E-9CFE-60FE03512D5A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8C-764F-4A3F-B386-5C8EAA9D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099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848-921C-4E6E-9CFE-60FE03512D5A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8C-764F-4A3F-B386-5C8EAA9D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03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574987"/>
            <a:ext cx="3105046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848-921C-4E6E-9CFE-60FE03512D5A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2F8C-764F-4A3F-B386-5C8EAA9D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6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7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9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0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1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8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1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89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2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4848-921C-4E6E-9CFE-60FE03512D5A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2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1" y="10009782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2F8C-764F-4A3F-B386-5C8EAA9D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93166" rtl="0" eaLnBrk="1" latinLnBrk="0" hangingPunct="1">
        <a:lnSpc>
          <a:spcPct val="90000"/>
        </a:lnSpc>
        <a:spcBef>
          <a:spcPct val="0"/>
        </a:spcBef>
        <a:buNone/>
        <a:defRPr sz="47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291" indent="-248291" algn="l" defTabSz="993166" rtl="0" eaLnBrk="1" latinLnBrk="0" hangingPunct="1">
        <a:lnSpc>
          <a:spcPct val="90000"/>
        </a:lnSpc>
        <a:spcBef>
          <a:spcPts val="1086"/>
        </a:spcBef>
        <a:buFont typeface="Arial" panose="020B0604020202020204" pitchFamily="34" charset="0"/>
        <a:buChar char="•"/>
        <a:defRPr sz="3041" kern="1200">
          <a:solidFill>
            <a:schemeClr val="tx1"/>
          </a:solidFill>
          <a:latin typeface="+mn-lt"/>
          <a:ea typeface="+mn-ea"/>
          <a:cs typeface="+mn-cs"/>
        </a:defRPr>
      </a:lvl1pPr>
      <a:lvl2pPr marL="744875" indent="-248291" algn="l" defTabSz="993166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2607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7" indent="-248291" algn="l" defTabSz="993166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1" indent="-248291" algn="l" defTabSz="993166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955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4" indent="-248291" algn="l" defTabSz="993166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955" kern="1200">
          <a:solidFill>
            <a:schemeClr val="tx1"/>
          </a:solidFill>
          <a:latin typeface="+mn-lt"/>
          <a:ea typeface="+mn-ea"/>
          <a:cs typeface="+mn-cs"/>
        </a:defRPr>
      </a:lvl5pPr>
      <a:lvl6pPr marL="2731206" indent="-248291" algn="l" defTabSz="993166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955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0" indent="-248291" algn="l" defTabSz="993166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955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2" indent="-248291" algn="l" defTabSz="993166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955" kern="1200">
          <a:solidFill>
            <a:schemeClr val="tx1"/>
          </a:solidFill>
          <a:latin typeface="+mn-lt"/>
          <a:ea typeface="+mn-ea"/>
          <a:cs typeface="+mn-cs"/>
        </a:defRPr>
      </a:lvl8pPr>
      <a:lvl9pPr marL="4220956" indent="-248291" algn="l" defTabSz="993166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9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3166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1pPr>
      <a:lvl2pPr marL="496583" algn="l" defTabSz="993166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2pPr>
      <a:lvl3pPr marL="993166" algn="l" defTabSz="993166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3pPr>
      <a:lvl4pPr marL="1489749" algn="l" defTabSz="993166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2" algn="l" defTabSz="993166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5" algn="l" defTabSz="993166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6pPr>
      <a:lvl7pPr marL="2979498" algn="l" defTabSz="993166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1" algn="l" defTabSz="993166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8pPr>
      <a:lvl9pPr marL="3972664" algn="l" defTabSz="993166" rtl="0" eaLnBrk="1" latinLnBrk="0" hangingPunct="1">
        <a:defRPr sz="1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247F95A2-B912-4FDA-9F1F-36036717FD47}"/>
              </a:ext>
            </a:extLst>
          </p:cNvPr>
          <p:cNvSpPr/>
          <p:nvPr/>
        </p:nvSpPr>
        <p:spPr>
          <a:xfrm>
            <a:off x="6500644" y="386867"/>
            <a:ext cx="2103693" cy="468624"/>
          </a:xfrm>
          <a:prstGeom prst="roundRect">
            <a:avLst>
              <a:gd name="adj" fmla="val 877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200859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hospitalization with ICU stay records in database</a:t>
            </a:r>
          </a:p>
          <a:p>
            <a:pPr algn="ctr"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10941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189918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8E231ADA-2C6D-4BD0-9E7D-BF34B23D5B50}"/>
              </a:ext>
            </a:extLst>
          </p:cNvPr>
          <p:cNvSpPr/>
          <p:nvPr/>
        </p:nvSpPr>
        <p:spPr>
          <a:xfrm>
            <a:off x="6502677" y="1615216"/>
            <a:ext cx="2099296" cy="478302"/>
          </a:xfrm>
          <a:prstGeom prst="roundRect">
            <a:avLst>
              <a:gd name="adj" fmla="val 100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331"/>
            <a:r>
              <a:rPr lang="en-US" altLang="zh-CN" sz="910" b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138695</a:t>
            </a:r>
            <a:r>
              <a:rPr lang="en-US" altLang="zh-CN" sz="91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remained</a:t>
            </a:r>
          </a:p>
          <a:p>
            <a:pPr algn="ctr" defTabSz="315331"/>
            <a:r>
              <a:rPr lang="en-US" altLang="zh-CN" sz="91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10" b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8028</a:t>
            </a:r>
            <a:r>
              <a:rPr lang="en-US" altLang="zh-CN" sz="91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 </a:t>
            </a:r>
            <a:r>
              <a:rPr lang="en-US" altLang="zh-CN" sz="910" b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130667</a:t>
            </a:r>
            <a:r>
              <a:rPr lang="en-US" altLang="zh-CN" sz="91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  <a:endParaRPr lang="en-US" altLang="zh-CN" sz="91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F05BF40A-7CBD-4155-AF37-C085DA11CDA6}"/>
              </a:ext>
            </a:extLst>
          </p:cNvPr>
          <p:cNvSpPr/>
          <p:nvPr/>
        </p:nvSpPr>
        <p:spPr>
          <a:xfrm>
            <a:off x="8116148" y="990021"/>
            <a:ext cx="1761191" cy="468624"/>
          </a:xfrm>
          <a:prstGeom prst="roundRect">
            <a:avLst>
              <a:gd name="adj" fmla="val 4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Exclude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62164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without ‘Primary’ diagnosis in database</a:t>
            </a: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B3F6CCF6-5EC3-442C-AF5F-DC72B542AAD0}"/>
              </a:ext>
            </a:extLst>
          </p:cNvPr>
          <p:cNvSpPr/>
          <p:nvPr/>
        </p:nvSpPr>
        <p:spPr>
          <a:xfrm>
            <a:off x="5712555" y="3441472"/>
            <a:ext cx="1734440" cy="538125"/>
          </a:xfrm>
          <a:prstGeom prst="roundRect">
            <a:avLst>
              <a:gd name="adj" fmla="val 2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53161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with the 10 top-ranked death causes remained (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5250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47911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  <a:endParaRPr lang="en-US" altLang="zh-CN" sz="827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783E1434-9E99-49AC-B00D-A6F2828ED52B}"/>
              </a:ext>
            </a:extLst>
          </p:cNvPr>
          <p:cNvSpPr/>
          <p:nvPr/>
        </p:nvSpPr>
        <p:spPr>
          <a:xfrm>
            <a:off x="6452658" y="5364147"/>
            <a:ext cx="2210972" cy="582454"/>
          </a:xfrm>
          <a:prstGeom prst="roundRect">
            <a:avLst>
              <a:gd name="adj" fmla="val 5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25507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with at least two competing risks remained in the study </a:t>
            </a:r>
          </a:p>
          <a:p>
            <a:pPr algn="ctr"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3561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21946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11B82C9D-173F-4622-B322-39A3E6ECDBA0}"/>
              </a:ext>
            </a:extLst>
          </p:cNvPr>
          <p:cNvCxnSpPr>
            <a:cxnSpLocks/>
            <a:endCxn id="188" idx="1"/>
          </p:cNvCxnSpPr>
          <p:nvPr/>
        </p:nvCxnSpPr>
        <p:spPr>
          <a:xfrm flipV="1">
            <a:off x="7552326" y="1224334"/>
            <a:ext cx="563823" cy="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02DDAB21-F302-43DB-9F00-4E19D7AFF0EA}"/>
              </a:ext>
            </a:extLst>
          </p:cNvPr>
          <p:cNvSpPr/>
          <p:nvPr/>
        </p:nvSpPr>
        <p:spPr>
          <a:xfrm>
            <a:off x="8052260" y="3419222"/>
            <a:ext cx="1825244" cy="552420"/>
          </a:xfrm>
          <a:prstGeom prst="roundRect">
            <a:avLst>
              <a:gd name="adj" fmla="val 27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31836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with first diagnosis in 10 top-ranked disease combination pairs (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4163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27673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  <a:endParaRPr lang="en-US" altLang="zh-CN" sz="827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4A3EEB-B48C-422B-B2DF-3871BF759A62}"/>
              </a:ext>
            </a:extLst>
          </p:cNvPr>
          <p:cNvGrpSpPr/>
          <p:nvPr/>
        </p:nvGrpSpPr>
        <p:grpSpPr>
          <a:xfrm>
            <a:off x="5752421" y="2310842"/>
            <a:ext cx="1560060" cy="628593"/>
            <a:chOff x="948138" y="2470753"/>
            <a:chExt cx="1979042" cy="760316"/>
          </a:xfrm>
        </p:grpSpPr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22D9C207-BB4A-4540-BC50-C7E195E19351}"/>
                </a:ext>
              </a:extLst>
            </p:cNvPr>
            <p:cNvSpPr/>
            <p:nvPr/>
          </p:nvSpPr>
          <p:spPr>
            <a:xfrm>
              <a:off x="948138" y="2470753"/>
              <a:ext cx="1583063" cy="760316"/>
            </a:xfrm>
            <a:prstGeom prst="roundRect">
              <a:avLst>
                <a:gd name="adj" fmla="val 471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315331"/>
              <a:r>
                <a:rPr lang="en-US" altLang="zh-CN" sz="91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10 top-ranked death causes (recorded as the first diagnosis)</a:t>
              </a:r>
            </a:p>
          </p:txBody>
        </p: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B2850555-BC3F-4C01-9472-1AB771BAB4AF}"/>
                </a:ext>
              </a:extLst>
            </p:cNvPr>
            <p:cNvCxnSpPr>
              <a:cxnSpLocks/>
              <a:stCxn id="194" idx="3"/>
            </p:cNvCxnSpPr>
            <p:nvPr/>
          </p:nvCxnSpPr>
          <p:spPr>
            <a:xfrm>
              <a:off x="2531201" y="2850911"/>
              <a:ext cx="3959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AAEB4CF0-3110-4D6E-B763-F17E507AD293}"/>
              </a:ext>
            </a:extLst>
          </p:cNvPr>
          <p:cNvCxnSpPr>
            <a:cxnSpLocks/>
            <a:stCxn id="197" idx="1"/>
          </p:cNvCxnSpPr>
          <p:nvPr/>
        </p:nvCxnSpPr>
        <p:spPr>
          <a:xfrm flipH="1">
            <a:off x="7803089" y="2643125"/>
            <a:ext cx="296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902CA14B-A1E3-4D48-97D4-E326C8020090}"/>
              </a:ext>
            </a:extLst>
          </p:cNvPr>
          <p:cNvSpPr/>
          <p:nvPr/>
        </p:nvSpPr>
        <p:spPr>
          <a:xfrm>
            <a:off x="8099187" y="2338511"/>
            <a:ext cx="1778153" cy="609227"/>
          </a:xfrm>
          <a:prstGeom prst="roundRect">
            <a:avLst>
              <a:gd name="adj" fmla="val 4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Diagnosis in 10 top-ranked disease combination pairs (for each pair, at least one is from 10 top-ranked death causes)</a:t>
            </a:r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8724B21A-F608-43A7-9CAB-CC2F94D1BF95}"/>
              </a:ext>
            </a:extLst>
          </p:cNvPr>
          <p:cNvSpPr/>
          <p:nvPr/>
        </p:nvSpPr>
        <p:spPr>
          <a:xfrm>
            <a:off x="8116147" y="4698222"/>
            <a:ext cx="1761193" cy="582454"/>
          </a:xfrm>
          <a:prstGeom prst="roundRect">
            <a:avLst>
              <a:gd name="adj" fmla="val 38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5331"/>
            <a:r>
              <a:rPr lang="en-US" altLang="zh-CN" sz="910" b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59490 </a:t>
            </a:r>
            <a:r>
              <a:rPr lang="en-US" altLang="zh-CN" sz="91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excluded</a:t>
            </a:r>
            <a:r>
              <a:rPr lang="en-US" altLang="zh-CN" sz="910" b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defTabSz="315331"/>
            <a:r>
              <a:rPr lang="en-US" altLang="zh-CN" sz="910" b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29924 </a:t>
            </a:r>
            <a:r>
              <a:rPr lang="en-US" altLang="zh-CN" sz="91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duplicated records</a:t>
            </a:r>
            <a:endParaRPr lang="en-US" altLang="zh-CN" sz="910" b="1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defTabSz="315331"/>
            <a:r>
              <a:rPr lang="en-US" altLang="zh-CN" sz="910" b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29566</a:t>
            </a:r>
            <a:r>
              <a:rPr lang="en-US" altLang="zh-CN" sz="91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with only one diagnosis of interest</a:t>
            </a:r>
            <a:endParaRPr lang="en-US" altLang="zh-CN" sz="91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E27E68D1-648B-4953-BB3A-64E2A69E25BD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7565628" y="4989448"/>
            <a:ext cx="5505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907A3657-7E6F-4F15-9FF6-3896036C44AB}"/>
              </a:ext>
            </a:extLst>
          </p:cNvPr>
          <p:cNvSpPr/>
          <p:nvPr/>
        </p:nvSpPr>
        <p:spPr>
          <a:xfrm>
            <a:off x="6502679" y="6658958"/>
            <a:ext cx="2210972" cy="461281"/>
          </a:xfrm>
          <a:prstGeom prst="roundRect">
            <a:avLst>
              <a:gd name="adj" fmla="val 82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15731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remained in the study</a:t>
            </a:r>
          </a:p>
          <a:p>
            <a:pPr algn="ctr"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2,487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13244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7C800101-A49D-484A-96D0-24B93A16F1B6}"/>
              </a:ext>
            </a:extLst>
          </p:cNvPr>
          <p:cNvCxnSpPr>
            <a:cxnSpLocks/>
          </p:cNvCxnSpPr>
          <p:nvPr/>
        </p:nvCxnSpPr>
        <p:spPr>
          <a:xfrm>
            <a:off x="7541503" y="5946603"/>
            <a:ext cx="0" cy="707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C3BDF810-1283-4CB0-A578-DB0B9EDD4E83}"/>
              </a:ext>
            </a:extLst>
          </p:cNvPr>
          <p:cNvSpPr/>
          <p:nvPr/>
        </p:nvSpPr>
        <p:spPr>
          <a:xfrm>
            <a:off x="8099510" y="6012029"/>
            <a:ext cx="1825242" cy="557033"/>
          </a:xfrm>
          <a:prstGeom prst="roundRect">
            <a:avLst>
              <a:gd name="adj" fmla="val 4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9776 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excluded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1228 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records with no time to event</a:t>
            </a:r>
          </a:p>
          <a:p>
            <a:pPr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8548 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records with more than 28 missing features</a:t>
            </a:r>
            <a:endParaRPr lang="en-US" altLang="zh-CN" sz="91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37856806-5071-4BAB-B1D6-7432D050907C}"/>
              </a:ext>
            </a:extLst>
          </p:cNvPr>
          <p:cNvCxnSpPr>
            <a:cxnSpLocks/>
          </p:cNvCxnSpPr>
          <p:nvPr/>
        </p:nvCxnSpPr>
        <p:spPr>
          <a:xfrm>
            <a:off x="7541504" y="6290542"/>
            <a:ext cx="563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连接符: 肘形 204">
            <a:extLst>
              <a:ext uri="{FF2B5EF4-FFF2-40B4-BE49-F238E27FC236}">
                <a16:creationId xmlns:a16="http://schemas.microsoft.com/office/drawing/2014/main" id="{8E7D3543-322B-4818-9B7C-967FBCD427F7}"/>
              </a:ext>
            </a:extLst>
          </p:cNvPr>
          <p:cNvCxnSpPr>
            <a:cxnSpLocks/>
            <a:endCxn id="192" idx="0"/>
          </p:cNvCxnSpPr>
          <p:nvPr/>
        </p:nvCxnSpPr>
        <p:spPr>
          <a:xfrm rot="16200000" flipH="1">
            <a:off x="7721133" y="2175473"/>
            <a:ext cx="1325705" cy="1161794"/>
          </a:xfrm>
          <a:prstGeom prst="bentConnector3">
            <a:avLst>
              <a:gd name="adj1" fmla="val 772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9DDD3B4-868B-4658-B62B-A4F9C8DEE51E}"/>
              </a:ext>
            </a:extLst>
          </p:cNvPr>
          <p:cNvCxnSpPr>
            <a:cxnSpLocks/>
            <a:stCxn id="186" idx="2"/>
            <a:endCxn id="187" idx="0"/>
          </p:cNvCxnSpPr>
          <p:nvPr/>
        </p:nvCxnSpPr>
        <p:spPr>
          <a:xfrm flipH="1">
            <a:off x="7552326" y="855490"/>
            <a:ext cx="165" cy="759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99E02EA1-6C1D-42D6-8AC8-9C4A8895D87A}"/>
              </a:ext>
            </a:extLst>
          </p:cNvPr>
          <p:cNvSpPr/>
          <p:nvPr/>
        </p:nvSpPr>
        <p:spPr>
          <a:xfrm>
            <a:off x="700694" y="7626919"/>
            <a:ext cx="1944484" cy="538125"/>
          </a:xfrm>
          <a:prstGeom prst="roundRect">
            <a:avLst>
              <a:gd name="adj" fmla="val 39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5530535</a:t>
            </a:r>
            <a:r>
              <a:rPr lang="zh-CN" altLang="en-US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records</a:t>
            </a:r>
            <a:r>
              <a:rPr lang="zh-CN" altLang="en-US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the SEER Research Data (1975-2018)</a:t>
            </a:r>
          </a:p>
          <a:p>
            <a:pPr algn="ctr"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3538006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1992529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748B2A98-D113-4B55-9211-31B157F06C69}"/>
              </a:ext>
            </a:extLst>
          </p:cNvPr>
          <p:cNvSpPr/>
          <p:nvPr/>
        </p:nvSpPr>
        <p:spPr>
          <a:xfrm>
            <a:off x="4202720" y="7630771"/>
            <a:ext cx="2108090" cy="538125"/>
          </a:xfrm>
          <a:prstGeom prst="roundRect">
            <a:avLst>
              <a:gd name="adj" fmla="val 43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209819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with three competing risk remained</a:t>
            </a:r>
          </a:p>
          <a:p>
            <a:pPr algn="ctr"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34439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175380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93220D92-7EA4-401F-B963-DD9ECFDA58A0}"/>
              </a:ext>
            </a:extLst>
          </p:cNvPr>
          <p:cNvCxnSpPr>
            <a:cxnSpLocks/>
          </p:cNvCxnSpPr>
          <p:nvPr/>
        </p:nvCxnSpPr>
        <p:spPr>
          <a:xfrm>
            <a:off x="2654212" y="7909504"/>
            <a:ext cx="1557542" cy="3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54547781-48EE-42F8-A7BE-67CB741A84AE}"/>
              </a:ext>
            </a:extLst>
          </p:cNvPr>
          <p:cNvSpPr/>
          <p:nvPr/>
        </p:nvSpPr>
        <p:spPr>
          <a:xfrm>
            <a:off x="1548345" y="8364704"/>
            <a:ext cx="3572768" cy="1890341"/>
          </a:xfrm>
          <a:prstGeom prst="roundRect">
            <a:avLst>
              <a:gd name="adj" fmla="val 16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Filter: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Patients with breast cancer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Year of diagnosis: 2004-2015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COD (cause of death): Breast cancer, cardiovascular disease, Cerebrovascular Diseases and censored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Ages between 20 and 85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5. Survival months is not unknown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6.Diagnostic confirmation:  positive histology (Make sure the diagnosis is correct)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7. survival month flag is complete.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8. Type of reporting source: exclude sources from autopsy and death certificate. 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9. Type of follow-up is active to make sure follow-up effective</a:t>
            </a:r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6F5DC80D-472B-4DEE-8CAD-4C4C1335FEC7}"/>
              </a:ext>
            </a:extLst>
          </p:cNvPr>
          <p:cNvSpPr/>
          <p:nvPr/>
        </p:nvSpPr>
        <p:spPr>
          <a:xfrm>
            <a:off x="7962609" y="7626919"/>
            <a:ext cx="1962139" cy="538125"/>
          </a:xfrm>
          <a:prstGeom prst="roundRect">
            <a:avLst>
              <a:gd name="adj" fmla="val 47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122815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remained in the study </a:t>
            </a:r>
          </a:p>
          <a:p>
            <a:pPr algn="ctr"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18788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104027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975F782D-9F34-469F-87E2-34F5F66697FA}"/>
              </a:ext>
            </a:extLst>
          </p:cNvPr>
          <p:cNvSpPr/>
          <p:nvPr/>
        </p:nvSpPr>
        <p:spPr>
          <a:xfrm>
            <a:off x="5803922" y="8339976"/>
            <a:ext cx="2722337" cy="1890342"/>
          </a:xfrm>
          <a:prstGeom prst="roundRect">
            <a:avLst>
              <a:gd name="adj" fmla="val 1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Exclude: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55588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Survival months = 0 or survival months &gt; 120.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660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unknown race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104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unknown household income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8288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unknown grade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5924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cs tumor size &gt; 150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494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unknown cs tumor extension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889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unknown cs lymph nodes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unknown summary stage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1100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unknown derived AJCC Stage Group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2639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unspecific (&gt;89) Regional nodes examined</a:t>
            </a:r>
          </a:p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11698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unspecific (&gt;89) Regional nodes positive</a:t>
            </a:r>
            <a:endParaRPr lang="en-US" altLang="zh-CN" sz="91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FE91F10A-B68C-47A8-88B7-DC0364C5CB2F}"/>
              </a:ext>
            </a:extLst>
          </p:cNvPr>
          <p:cNvCxnSpPr>
            <a:cxnSpLocks/>
          </p:cNvCxnSpPr>
          <p:nvPr/>
        </p:nvCxnSpPr>
        <p:spPr>
          <a:xfrm flipV="1">
            <a:off x="6319269" y="7896443"/>
            <a:ext cx="1651799" cy="3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文本框 271">
            <a:extLst>
              <a:ext uri="{FF2B5EF4-FFF2-40B4-BE49-F238E27FC236}">
                <a16:creationId xmlns:a16="http://schemas.microsoft.com/office/drawing/2014/main" id="{4B30557C-6929-48AB-B43D-EAD061FCAE21}"/>
              </a:ext>
            </a:extLst>
          </p:cNvPr>
          <p:cNvSpPr txBox="1"/>
          <p:nvPr/>
        </p:nvSpPr>
        <p:spPr>
          <a:xfrm>
            <a:off x="2537241" y="7158964"/>
            <a:ext cx="389847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5331"/>
            <a:r>
              <a:rPr lang="en-US" altLang="zh-CN" sz="124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(A)</a:t>
            </a:r>
            <a:endParaRPr lang="zh-CN" altLang="en-US" sz="124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80E9BBEC-6817-4B22-89D0-8CD484D091E3}"/>
              </a:ext>
            </a:extLst>
          </p:cNvPr>
          <p:cNvSpPr txBox="1"/>
          <p:nvPr/>
        </p:nvSpPr>
        <p:spPr>
          <a:xfrm>
            <a:off x="7608165" y="7158964"/>
            <a:ext cx="389847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5331"/>
            <a:r>
              <a:rPr lang="en-US" altLang="zh-CN" sz="124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(B)</a:t>
            </a:r>
            <a:endParaRPr lang="zh-CN" altLang="en-US" sz="124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B3B442DA-340E-4AFC-84C3-4720E697AC7B}"/>
              </a:ext>
            </a:extLst>
          </p:cNvPr>
          <p:cNvSpPr txBox="1"/>
          <p:nvPr/>
        </p:nvSpPr>
        <p:spPr>
          <a:xfrm>
            <a:off x="5256765" y="10255045"/>
            <a:ext cx="389847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5331"/>
            <a:r>
              <a:rPr lang="en-US" altLang="zh-CN" sz="124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(C)</a:t>
            </a:r>
            <a:endParaRPr lang="zh-CN" altLang="en-US" sz="124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6DB19FA-9EC0-454E-BCA5-3C8BAAB840B0}"/>
              </a:ext>
            </a:extLst>
          </p:cNvPr>
          <p:cNvCxnSpPr>
            <a:stCxn id="238" idx="0"/>
          </p:cNvCxnSpPr>
          <p:nvPr/>
        </p:nvCxnSpPr>
        <p:spPr>
          <a:xfrm flipH="1" flipV="1">
            <a:off x="3334729" y="7922397"/>
            <a:ext cx="1" cy="44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02FBC5A-227D-4C5E-A8EB-F472AD5616E9}"/>
              </a:ext>
            </a:extLst>
          </p:cNvPr>
          <p:cNvCxnSpPr>
            <a:cxnSpLocks/>
            <a:stCxn id="241" idx="0"/>
          </p:cNvCxnSpPr>
          <p:nvPr/>
        </p:nvCxnSpPr>
        <p:spPr>
          <a:xfrm flipV="1">
            <a:off x="7165091" y="7896443"/>
            <a:ext cx="0" cy="44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3240053C-472B-43E4-92DC-164CCB18E65D}"/>
              </a:ext>
            </a:extLst>
          </p:cNvPr>
          <p:cNvSpPr/>
          <p:nvPr/>
        </p:nvSpPr>
        <p:spPr>
          <a:xfrm>
            <a:off x="1604571" y="387629"/>
            <a:ext cx="2103693" cy="468624"/>
          </a:xfrm>
          <a:prstGeom prst="roundRect">
            <a:avLst>
              <a:gd name="adj" fmla="val 877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76540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hospitalization with ICU stay records in database</a:t>
            </a:r>
          </a:p>
          <a:p>
            <a:pPr algn="ctr"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8822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67718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70B0EAD-1480-40C9-9B11-45D233D33D02}"/>
              </a:ext>
            </a:extLst>
          </p:cNvPr>
          <p:cNvSpPr/>
          <p:nvPr/>
        </p:nvSpPr>
        <p:spPr>
          <a:xfrm>
            <a:off x="1604570" y="1567553"/>
            <a:ext cx="2099296" cy="478302"/>
          </a:xfrm>
          <a:prstGeom prst="roundRect">
            <a:avLst>
              <a:gd name="adj" fmla="val 100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69179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remained</a:t>
            </a:r>
          </a:p>
          <a:p>
            <a:pPr algn="ctr"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7354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61825 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censored)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F2CBF9A-A303-4895-9CA2-537FF1D9256E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2654218" y="856254"/>
            <a:ext cx="2199" cy="711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2D3C2AA-3323-4B74-843A-F1DD920BB507}"/>
              </a:ext>
            </a:extLst>
          </p:cNvPr>
          <p:cNvSpPr/>
          <p:nvPr/>
        </p:nvSpPr>
        <p:spPr>
          <a:xfrm>
            <a:off x="3224692" y="954494"/>
            <a:ext cx="1879676" cy="511760"/>
          </a:xfrm>
          <a:prstGeom prst="roundRect">
            <a:avLst>
              <a:gd name="adj" fmla="val 4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7361 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excluded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7329 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duplicated records;</a:t>
            </a:r>
          </a:p>
          <a:p>
            <a:pPr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32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without first diagnosis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9A45954-49FD-4BE6-8961-9016C9D5CD16}"/>
              </a:ext>
            </a:extLst>
          </p:cNvPr>
          <p:cNvSpPr/>
          <p:nvPr/>
        </p:nvSpPr>
        <p:spPr>
          <a:xfrm>
            <a:off x="700694" y="3441472"/>
            <a:ext cx="1778007" cy="538126"/>
          </a:xfrm>
          <a:prstGeom prst="roundRect">
            <a:avLst>
              <a:gd name="adj" fmla="val 2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20349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with the 10 top-ranked death causes remained (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3761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16588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  <a:endParaRPr lang="en-US" altLang="zh-CN" sz="827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4908245-55A4-4FC4-B7B3-A07EDFF1726F}"/>
              </a:ext>
            </a:extLst>
          </p:cNvPr>
          <p:cNvSpPr/>
          <p:nvPr/>
        </p:nvSpPr>
        <p:spPr>
          <a:xfrm>
            <a:off x="1548728" y="5339015"/>
            <a:ext cx="2210972" cy="582454"/>
          </a:xfrm>
          <a:prstGeom prst="roundRect">
            <a:avLst>
              <a:gd name="adj" fmla="val 5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15818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with at least two competing risks remained in the study </a:t>
            </a:r>
          </a:p>
          <a:p>
            <a:pPr algn="ctr"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3418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12400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C21246C-0362-487E-B128-2033D95110A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660871" y="1210373"/>
            <a:ext cx="563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A94BBBB5-7CB0-4DDA-94F3-1E1937046BBD}"/>
              </a:ext>
            </a:extLst>
          </p:cNvPr>
          <p:cNvSpPr/>
          <p:nvPr/>
        </p:nvSpPr>
        <p:spPr>
          <a:xfrm>
            <a:off x="2969351" y="3433517"/>
            <a:ext cx="1892981" cy="538126"/>
          </a:xfrm>
          <a:prstGeom prst="roundRect">
            <a:avLst>
              <a:gd name="adj" fmla="val 27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13517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of combination pairs with first diagnosis in 10 top-ranked disease (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2524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death,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10993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1C23D43-0EA3-46D4-92AB-9BBEFA203C52}"/>
              </a:ext>
            </a:extLst>
          </p:cNvPr>
          <p:cNvGrpSpPr/>
          <p:nvPr/>
        </p:nvGrpSpPr>
        <p:grpSpPr>
          <a:xfrm>
            <a:off x="903202" y="2294647"/>
            <a:ext cx="1515684" cy="628594"/>
            <a:chOff x="836197" y="2420238"/>
            <a:chExt cx="1856695" cy="760317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FCCC1AEE-3466-485E-9562-A07C973040EE}"/>
                </a:ext>
              </a:extLst>
            </p:cNvPr>
            <p:cNvSpPr/>
            <p:nvPr/>
          </p:nvSpPr>
          <p:spPr>
            <a:xfrm>
              <a:off x="836197" y="2420238"/>
              <a:ext cx="1518059" cy="760317"/>
            </a:xfrm>
            <a:prstGeom prst="roundRect">
              <a:avLst>
                <a:gd name="adj" fmla="val 471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315331"/>
              <a:r>
                <a:rPr lang="en-US" altLang="zh-CN" sz="91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10 top-ranked death causes (recorded as the first diagnosis, exclude fractured or injured)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80D26E0-E9C1-4055-A379-BBD28C255385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>
              <a:off x="2354256" y="2800397"/>
              <a:ext cx="338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595950F-07FD-4998-8598-266F98A3AB95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2850195" y="2615455"/>
            <a:ext cx="364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21154AC2-52F4-4024-9801-F6EB0EEE6B3B}"/>
              </a:ext>
            </a:extLst>
          </p:cNvPr>
          <p:cNvSpPr/>
          <p:nvPr/>
        </p:nvSpPr>
        <p:spPr>
          <a:xfrm>
            <a:off x="3214694" y="2310842"/>
            <a:ext cx="1895370" cy="609227"/>
          </a:xfrm>
          <a:prstGeom prst="roundRect">
            <a:avLst>
              <a:gd name="adj" fmla="val 4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Diagnosis in 10 top-ranked disease combination pairs (for each pair, at least one is from 10 top-ranked death causes)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589A60F-EE29-48A9-908F-97FDDA5B1F1F}"/>
              </a:ext>
            </a:extLst>
          </p:cNvPr>
          <p:cNvSpPr/>
          <p:nvPr/>
        </p:nvSpPr>
        <p:spPr>
          <a:xfrm>
            <a:off x="3231350" y="4591599"/>
            <a:ext cx="1878714" cy="567387"/>
          </a:xfrm>
          <a:prstGeom prst="roundRect">
            <a:avLst>
              <a:gd name="adj" fmla="val 38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18048 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excluded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12793 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duplicated records</a:t>
            </a:r>
            <a:endParaRPr lang="en-US" altLang="zh-CN" sz="91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5255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with only one diagnosis of interest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97EEEBD-6596-40E4-A820-5006F568337D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660871" y="4875292"/>
            <a:ext cx="570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40D8019-CA1F-4DFD-A1F1-A562E1223D82}"/>
              </a:ext>
            </a:extLst>
          </p:cNvPr>
          <p:cNvSpPr/>
          <p:nvPr/>
        </p:nvSpPr>
        <p:spPr>
          <a:xfrm>
            <a:off x="1548728" y="6639122"/>
            <a:ext cx="2210972" cy="461281"/>
          </a:xfrm>
          <a:prstGeom prst="roundRect">
            <a:avLst>
              <a:gd name="adj" fmla="val 82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331"/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9357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records remained in the study</a:t>
            </a:r>
          </a:p>
          <a:p>
            <a:pPr algn="ctr" defTabSz="315331"/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2528 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death, </a:t>
            </a:r>
            <a:r>
              <a:rPr lang="en-US" altLang="zh-CN" sz="91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6836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censored)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7E302A-B754-4783-BF89-32AB43143473}"/>
              </a:ext>
            </a:extLst>
          </p:cNvPr>
          <p:cNvCxnSpPr>
            <a:cxnSpLocks/>
          </p:cNvCxnSpPr>
          <p:nvPr/>
        </p:nvCxnSpPr>
        <p:spPr>
          <a:xfrm>
            <a:off x="2654212" y="5914390"/>
            <a:ext cx="0" cy="7119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BEAF655-45C3-48EF-957C-05C20878634E}"/>
              </a:ext>
            </a:extLst>
          </p:cNvPr>
          <p:cNvSpPr/>
          <p:nvPr/>
        </p:nvSpPr>
        <p:spPr>
          <a:xfrm>
            <a:off x="3224693" y="6005908"/>
            <a:ext cx="1878714" cy="484729"/>
          </a:xfrm>
          <a:prstGeom prst="roundRect">
            <a:avLst>
              <a:gd name="adj" fmla="val 4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331"/>
            <a:r>
              <a:rPr lang="en-US" altLang="zh-CN" sz="91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Exclude </a:t>
            </a:r>
            <a:r>
              <a:rPr lang="en-US" altLang="zh-CN" sz="910" b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6461</a:t>
            </a:r>
            <a:r>
              <a:rPr lang="en-US" altLang="zh-CN" sz="91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records with more than 40 missing features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A44D2FB-3293-4C2C-8107-B9C94C8F162C}"/>
              </a:ext>
            </a:extLst>
          </p:cNvPr>
          <p:cNvCxnSpPr>
            <a:cxnSpLocks/>
          </p:cNvCxnSpPr>
          <p:nvPr/>
        </p:nvCxnSpPr>
        <p:spPr>
          <a:xfrm>
            <a:off x="2654214" y="6248272"/>
            <a:ext cx="563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6C1D33B8-B46F-4931-8FB8-854CECEA1889}"/>
              </a:ext>
            </a:extLst>
          </p:cNvPr>
          <p:cNvCxnSpPr>
            <a:cxnSpLocks/>
            <a:endCxn id="69" idx="0"/>
          </p:cNvCxnSpPr>
          <p:nvPr/>
        </p:nvCxnSpPr>
        <p:spPr>
          <a:xfrm rot="16200000" flipH="1">
            <a:off x="2699333" y="2217009"/>
            <a:ext cx="1367371" cy="1065645"/>
          </a:xfrm>
          <a:prstGeom prst="bentConnector3">
            <a:avLst>
              <a:gd name="adj1" fmla="val 759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EE395AD9-6562-4F8D-AA0F-07D97AB6985D}"/>
              </a:ext>
            </a:extLst>
          </p:cNvPr>
          <p:cNvCxnSpPr>
            <a:cxnSpLocks/>
            <a:endCxn id="65" idx="0"/>
          </p:cNvCxnSpPr>
          <p:nvPr/>
        </p:nvCxnSpPr>
        <p:spPr>
          <a:xfrm rot="5400000">
            <a:off x="1306486" y="2329069"/>
            <a:ext cx="1395616" cy="829191"/>
          </a:xfrm>
          <a:prstGeom prst="bentConnector3">
            <a:avLst>
              <a:gd name="adj1" fmla="val 773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89401479-BEDD-46DE-A657-6C11B5AF626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rot="16200000" flipH="1">
            <a:off x="1442247" y="4127047"/>
            <a:ext cx="1359417" cy="1064517"/>
          </a:xfrm>
          <a:prstGeom prst="bentConnector3">
            <a:avLst>
              <a:gd name="adj1" fmla="val 258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AC1E1D00-FD03-4B6E-AD0A-E70FE9B22284}"/>
              </a:ext>
            </a:extLst>
          </p:cNvPr>
          <p:cNvCxnSpPr>
            <a:cxnSpLocks/>
            <a:stCxn id="66" idx="0"/>
            <a:endCxn id="69" idx="2"/>
          </p:cNvCxnSpPr>
          <p:nvPr/>
        </p:nvCxnSpPr>
        <p:spPr>
          <a:xfrm rot="5400000" flipH="1" flipV="1">
            <a:off x="2601342" y="4024515"/>
            <a:ext cx="1367372" cy="1261627"/>
          </a:xfrm>
          <a:prstGeom prst="bentConnector3">
            <a:avLst>
              <a:gd name="adj1" fmla="val 7402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9F6D9C17-1D98-4B1A-ADB7-F82DB8E327DC}"/>
              </a:ext>
            </a:extLst>
          </p:cNvPr>
          <p:cNvCxnSpPr>
            <a:cxnSpLocks/>
            <a:endCxn id="189" idx="0"/>
          </p:cNvCxnSpPr>
          <p:nvPr/>
        </p:nvCxnSpPr>
        <p:spPr>
          <a:xfrm rot="5400000">
            <a:off x="6274465" y="2403450"/>
            <a:ext cx="1343333" cy="732712"/>
          </a:xfrm>
          <a:prstGeom prst="bentConnector3">
            <a:avLst>
              <a:gd name="adj1" fmla="val 759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1634DC2D-AC5A-484E-8D29-BD02FA599BF9}"/>
              </a:ext>
            </a:extLst>
          </p:cNvPr>
          <p:cNvCxnSpPr>
            <a:cxnSpLocks/>
            <a:stCxn id="189" idx="2"/>
            <a:endCxn id="190" idx="0"/>
          </p:cNvCxnSpPr>
          <p:nvPr/>
        </p:nvCxnSpPr>
        <p:spPr>
          <a:xfrm rot="16200000" flipH="1">
            <a:off x="6376685" y="4182687"/>
            <a:ext cx="1384550" cy="978369"/>
          </a:xfrm>
          <a:prstGeom prst="bentConnector3">
            <a:avLst>
              <a:gd name="adj1" fmla="val 248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7FB00E06-A7DB-4400-AB93-EE0B5005A6DB}"/>
              </a:ext>
            </a:extLst>
          </p:cNvPr>
          <p:cNvCxnSpPr>
            <a:cxnSpLocks/>
            <a:stCxn id="190" idx="0"/>
            <a:endCxn id="192" idx="2"/>
          </p:cNvCxnSpPr>
          <p:nvPr/>
        </p:nvCxnSpPr>
        <p:spPr>
          <a:xfrm rot="5400000" flipH="1" flipV="1">
            <a:off x="7565262" y="3964526"/>
            <a:ext cx="1392504" cy="1406738"/>
          </a:xfrm>
          <a:prstGeom prst="bentConnector3">
            <a:avLst>
              <a:gd name="adj1" fmla="val 7453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1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BEB0B04E-A220-4EFB-8F5A-7CEE2A191655}"/>
              </a:ext>
            </a:extLst>
          </p:cNvPr>
          <p:cNvGrpSpPr/>
          <p:nvPr/>
        </p:nvGrpSpPr>
        <p:grpSpPr>
          <a:xfrm>
            <a:off x="887070" y="926410"/>
            <a:ext cx="10613441" cy="8605382"/>
            <a:chOff x="887070" y="926410"/>
            <a:chExt cx="10613441" cy="8605382"/>
          </a:xfrm>
        </p:grpSpPr>
        <p:graphicFrame>
          <p:nvGraphicFramePr>
            <p:cNvPr id="107" name="图表 106">
              <a:extLst>
                <a:ext uri="{FF2B5EF4-FFF2-40B4-BE49-F238E27FC236}">
                  <a16:creationId xmlns:a16="http://schemas.microsoft.com/office/drawing/2014/main" id="{71AFF438-E9EF-47A9-ABE8-88DB487A84F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81762803"/>
                </p:ext>
              </p:extLst>
            </p:nvPr>
          </p:nvGraphicFramePr>
          <p:xfrm>
            <a:off x="5126601" y="7499305"/>
            <a:ext cx="2648591" cy="1738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5EDE868-140A-4F15-A8FA-47C802CBCB4F}"/>
                </a:ext>
              </a:extLst>
            </p:cNvPr>
            <p:cNvSpPr/>
            <p:nvPr/>
          </p:nvSpPr>
          <p:spPr>
            <a:xfrm>
              <a:off x="1021022" y="1253579"/>
              <a:ext cx="7226800" cy="1592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: 剪去单角 21">
              <a:extLst>
                <a:ext uri="{FF2B5EF4-FFF2-40B4-BE49-F238E27FC236}">
                  <a16:creationId xmlns:a16="http://schemas.microsoft.com/office/drawing/2014/main" id="{F5C2E9C6-619D-4C71-B621-A5422FC466E0}"/>
                </a:ext>
              </a:extLst>
            </p:cNvPr>
            <p:cNvSpPr/>
            <p:nvPr/>
          </p:nvSpPr>
          <p:spPr>
            <a:xfrm>
              <a:off x="1017049" y="926410"/>
              <a:ext cx="643639" cy="327169"/>
            </a:xfrm>
            <a:prstGeom prst="snip1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17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SCM</a:t>
              </a:r>
              <a:endParaRPr lang="zh-CN" altLang="en-US" sz="141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49A490C0-BD16-415A-8CF7-C9E117A390CB}"/>
                </a:ext>
              </a:extLst>
            </p:cNvPr>
            <p:cNvGrpSpPr/>
            <p:nvPr/>
          </p:nvGrpSpPr>
          <p:grpSpPr>
            <a:xfrm>
              <a:off x="1354548" y="1349576"/>
              <a:ext cx="2553027" cy="1150217"/>
              <a:chOff x="878732" y="4367442"/>
              <a:chExt cx="2138170" cy="997968"/>
            </a:xfrm>
          </p:grpSpPr>
          <p:sp>
            <p:nvSpPr>
              <p:cNvPr id="111" name="Google Shape;4347;p99">
                <a:extLst>
                  <a:ext uri="{FF2B5EF4-FFF2-40B4-BE49-F238E27FC236}">
                    <a16:creationId xmlns:a16="http://schemas.microsoft.com/office/drawing/2014/main" id="{3EBE97A4-151C-46DC-8FC3-14B6DE53A820}"/>
                  </a:ext>
                </a:extLst>
              </p:cNvPr>
              <p:cNvSpPr/>
              <p:nvPr/>
            </p:nvSpPr>
            <p:spPr>
              <a:xfrm>
                <a:off x="1359378" y="4367442"/>
                <a:ext cx="274206" cy="276999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7984" tIns="107984" rIns="107984" bIns="107984" anchor="ctr" anchorCtr="0">
                <a:noAutofit/>
              </a:bodyPr>
              <a:lstStyle/>
              <a:p>
                <a:pPr algn="ctr"/>
                <a:r>
                  <a:rPr lang="en-US" sz="1417" dirty="0"/>
                  <a:t>R</a:t>
                </a:r>
                <a:endParaRPr sz="1417" dirty="0"/>
              </a:p>
            </p:txBody>
          </p:sp>
          <p:sp>
            <p:nvSpPr>
              <p:cNvPr id="112" name="Google Shape;4347;p99">
                <a:extLst>
                  <a:ext uri="{FF2B5EF4-FFF2-40B4-BE49-F238E27FC236}">
                    <a16:creationId xmlns:a16="http://schemas.microsoft.com/office/drawing/2014/main" id="{B6BEFD58-D811-4D5F-AA34-25108BB792BB}"/>
                  </a:ext>
                </a:extLst>
              </p:cNvPr>
              <p:cNvSpPr/>
              <p:nvPr/>
            </p:nvSpPr>
            <p:spPr>
              <a:xfrm>
                <a:off x="878732" y="5088410"/>
                <a:ext cx="274206" cy="276999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7984" tIns="107984" rIns="107984" bIns="107984" anchor="ctr" anchorCtr="0">
                <a:noAutofit/>
              </a:bodyPr>
              <a:lstStyle/>
              <a:p>
                <a:pPr algn="ctr"/>
                <a:r>
                  <a:rPr lang="en-US" sz="1417" dirty="0"/>
                  <a:t>X</a:t>
                </a:r>
                <a:endParaRPr sz="1417" dirty="0"/>
              </a:p>
            </p:txBody>
          </p:sp>
          <p:sp>
            <p:nvSpPr>
              <p:cNvPr id="113" name="Google Shape;4347;p99">
                <a:extLst>
                  <a:ext uri="{FF2B5EF4-FFF2-40B4-BE49-F238E27FC236}">
                    <a16:creationId xmlns:a16="http://schemas.microsoft.com/office/drawing/2014/main" id="{8C245FDB-EDCB-4DBE-968C-D70F0B7B0AE0}"/>
                  </a:ext>
                </a:extLst>
              </p:cNvPr>
              <p:cNvSpPr/>
              <p:nvPr/>
            </p:nvSpPr>
            <p:spPr>
              <a:xfrm>
                <a:off x="1863470" y="5088411"/>
                <a:ext cx="274206" cy="276999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7984" tIns="107984" rIns="107984" bIns="107984" anchor="ctr" anchorCtr="0">
                <a:noAutofit/>
              </a:bodyPr>
              <a:lstStyle/>
              <a:p>
                <a:pPr algn="ctr"/>
                <a:r>
                  <a:rPr lang="en-US" sz="1417" dirty="0"/>
                  <a:t>Y</a:t>
                </a:r>
                <a:endParaRPr sz="1417" dirty="0"/>
              </a:p>
            </p:txBody>
          </p:sp>
          <p:sp>
            <p:nvSpPr>
              <p:cNvPr id="114" name="Google Shape;4347;p99">
                <a:extLst>
                  <a:ext uri="{FF2B5EF4-FFF2-40B4-BE49-F238E27FC236}">
                    <a16:creationId xmlns:a16="http://schemas.microsoft.com/office/drawing/2014/main" id="{6F635D7C-5E5A-457F-AA47-2CD284CCB039}"/>
                  </a:ext>
                </a:extLst>
              </p:cNvPr>
              <p:cNvSpPr/>
              <p:nvPr/>
            </p:nvSpPr>
            <p:spPr>
              <a:xfrm>
                <a:off x="2742696" y="5088410"/>
                <a:ext cx="274206" cy="276999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7984" tIns="107984" rIns="107984" bIns="107984" anchor="ctr" anchorCtr="0">
                <a:noAutofit/>
              </a:bodyPr>
              <a:lstStyle/>
              <a:p>
                <a:pPr algn="ctr"/>
                <a:r>
                  <a:rPr lang="en-US" sz="1417" dirty="0"/>
                  <a:t>T</a:t>
                </a:r>
                <a:endParaRPr sz="1417" dirty="0"/>
              </a:p>
            </p:txBody>
          </p: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71C9D122-6F9A-40DF-94E2-C1A25407F736}"/>
                  </a:ext>
                </a:extLst>
              </p:cNvPr>
              <p:cNvCxnSpPr>
                <a:cxnSpLocks/>
                <a:stCxn id="112" idx="6"/>
                <a:endCxn id="113" idx="2"/>
              </p:cNvCxnSpPr>
              <p:nvPr/>
            </p:nvCxnSpPr>
            <p:spPr>
              <a:xfrm>
                <a:off x="1152938" y="5226910"/>
                <a:ext cx="7105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A1C3E655-20E3-4274-AA22-DC15261787D8}"/>
                  </a:ext>
                </a:extLst>
              </p:cNvPr>
              <p:cNvCxnSpPr>
                <a:cxnSpLocks/>
                <a:stCxn id="111" idx="3"/>
                <a:endCxn id="112" idx="7"/>
              </p:cNvCxnSpPr>
              <p:nvPr/>
            </p:nvCxnSpPr>
            <p:spPr>
              <a:xfrm flipH="1">
                <a:off x="1112781" y="4603874"/>
                <a:ext cx="286754" cy="525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3089A5DD-D93C-4355-AA8F-09EA8991B6E4}"/>
                  </a:ext>
                </a:extLst>
              </p:cNvPr>
              <p:cNvCxnSpPr>
                <a:cxnSpLocks/>
                <a:stCxn id="111" idx="5"/>
                <a:endCxn id="113" idx="1"/>
              </p:cNvCxnSpPr>
              <p:nvPr/>
            </p:nvCxnSpPr>
            <p:spPr>
              <a:xfrm>
                <a:off x="1593427" y="4603875"/>
                <a:ext cx="310200" cy="525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82748A80-57C0-4B3A-BB92-06FF0B24C800}"/>
                  </a:ext>
                </a:extLst>
              </p:cNvPr>
              <p:cNvCxnSpPr>
                <a:cxnSpLocks/>
                <a:stCxn id="114" idx="2"/>
                <a:endCxn id="113" idx="6"/>
              </p:cNvCxnSpPr>
              <p:nvPr/>
            </p:nvCxnSpPr>
            <p:spPr>
              <a:xfrm flipH="1">
                <a:off x="2137676" y="5226910"/>
                <a:ext cx="6050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4614FA48-4DA2-46C1-A8E4-95131290977A}"/>
                </a:ext>
              </a:extLst>
            </p:cNvPr>
            <p:cNvGrpSpPr/>
            <p:nvPr/>
          </p:nvGrpSpPr>
          <p:grpSpPr>
            <a:xfrm>
              <a:off x="5260951" y="1326885"/>
              <a:ext cx="2553027" cy="1150217"/>
              <a:chOff x="1285655" y="4344078"/>
              <a:chExt cx="2138170" cy="997968"/>
            </a:xfrm>
          </p:grpSpPr>
          <p:sp>
            <p:nvSpPr>
              <p:cNvPr id="122" name="Google Shape;4347;p99">
                <a:extLst>
                  <a:ext uri="{FF2B5EF4-FFF2-40B4-BE49-F238E27FC236}">
                    <a16:creationId xmlns:a16="http://schemas.microsoft.com/office/drawing/2014/main" id="{67260BAE-4535-4175-A53E-60989B40BB98}"/>
                  </a:ext>
                </a:extLst>
              </p:cNvPr>
              <p:cNvSpPr/>
              <p:nvPr/>
            </p:nvSpPr>
            <p:spPr>
              <a:xfrm>
                <a:off x="1766301" y="4344078"/>
                <a:ext cx="274206" cy="276999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7984" tIns="107984" rIns="107984" bIns="107984" anchor="ctr" anchorCtr="0">
                <a:noAutofit/>
              </a:bodyPr>
              <a:lstStyle/>
              <a:p>
                <a:pPr algn="ctr"/>
                <a:r>
                  <a:rPr lang="en-US" sz="1417" dirty="0"/>
                  <a:t>R</a:t>
                </a:r>
                <a:endParaRPr sz="1417" dirty="0"/>
              </a:p>
            </p:txBody>
          </p:sp>
          <p:sp>
            <p:nvSpPr>
              <p:cNvPr id="123" name="Google Shape;4347;p99">
                <a:extLst>
                  <a:ext uri="{FF2B5EF4-FFF2-40B4-BE49-F238E27FC236}">
                    <a16:creationId xmlns:a16="http://schemas.microsoft.com/office/drawing/2014/main" id="{022FC762-3B8A-4378-B5D2-7A665362216C}"/>
                  </a:ext>
                </a:extLst>
              </p:cNvPr>
              <p:cNvSpPr/>
              <p:nvPr/>
            </p:nvSpPr>
            <p:spPr>
              <a:xfrm>
                <a:off x="1285655" y="5065047"/>
                <a:ext cx="274206" cy="276999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7984" tIns="107984" rIns="107984" bIns="107984" anchor="ctr" anchorCtr="0">
                <a:noAutofit/>
              </a:bodyPr>
              <a:lstStyle/>
              <a:p>
                <a:pPr algn="ctr"/>
                <a:r>
                  <a:rPr lang="en-US" sz="1417" dirty="0"/>
                  <a:t>X</a:t>
                </a:r>
                <a:endParaRPr sz="1417" dirty="0"/>
              </a:p>
            </p:txBody>
          </p:sp>
          <p:sp>
            <p:nvSpPr>
              <p:cNvPr id="131" name="Google Shape;4347;p99">
                <a:extLst>
                  <a:ext uri="{FF2B5EF4-FFF2-40B4-BE49-F238E27FC236}">
                    <a16:creationId xmlns:a16="http://schemas.microsoft.com/office/drawing/2014/main" id="{3665F710-83C3-445E-878F-120D5BE4B11B}"/>
                  </a:ext>
                </a:extLst>
              </p:cNvPr>
              <p:cNvSpPr/>
              <p:nvPr/>
            </p:nvSpPr>
            <p:spPr>
              <a:xfrm>
                <a:off x="2270393" y="5065047"/>
                <a:ext cx="274206" cy="276999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7984" tIns="107984" rIns="107984" bIns="107984" anchor="ctr" anchorCtr="0">
                <a:noAutofit/>
              </a:bodyPr>
              <a:lstStyle/>
              <a:p>
                <a:pPr algn="ctr"/>
                <a:r>
                  <a:rPr lang="en-US" sz="1417" dirty="0"/>
                  <a:t>Y</a:t>
                </a:r>
                <a:endParaRPr sz="1417" dirty="0"/>
              </a:p>
            </p:txBody>
          </p:sp>
          <p:sp>
            <p:nvSpPr>
              <p:cNvPr id="132" name="Google Shape;4347;p99">
                <a:extLst>
                  <a:ext uri="{FF2B5EF4-FFF2-40B4-BE49-F238E27FC236}">
                    <a16:creationId xmlns:a16="http://schemas.microsoft.com/office/drawing/2014/main" id="{E0F631D9-6074-471C-84A2-B507BC16FC35}"/>
                  </a:ext>
                </a:extLst>
              </p:cNvPr>
              <p:cNvSpPr/>
              <p:nvPr/>
            </p:nvSpPr>
            <p:spPr>
              <a:xfrm>
                <a:off x="3149619" y="5065047"/>
                <a:ext cx="274206" cy="276999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7984" tIns="107984" rIns="107984" bIns="107984" anchor="ctr" anchorCtr="0">
                <a:noAutofit/>
              </a:bodyPr>
              <a:lstStyle/>
              <a:p>
                <a:pPr algn="ctr"/>
                <a:r>
                  <a:rPr lang="en-US" sz="1417" dirty="0"/>
                  <a:t>T</a:t>
                </a:r>
                <a:endParaRPr sz="1417" dirty="0"/>
              </a:p>
            </p:txBody>
          </p: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62E41D43-3E23-4E68-9DD9-D6AE141701DC}"/>
                  </a:ext>
                </a:extLst>
              </p:cNvPr>
              <p:cNvCxnSpPr>
                <a:cxnSpLocks/>
                <a:stCxn id="123" idx="6"/>
                <a:endCxn id="131" idx="2"/>
              </p:cNvCxnSpPr>
              <p:nvPr/>
            </p:nvCxnSpPr>
            <p:spPr>
              <a:xfrm>
                <a:off x="1559861" y="5203547"/>
                <a:ext cx="7105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A24C2AF1-9500-4BF5-84FA-FF24036648ED}"/>
                  </a:ext>
                </a:extLst>
              </p:cNvPr>
              <p:cNvCxnSpPr>
                <a:cxnSpLocks/>
                <a:stCxn id="122" idx="3"/>
                <a:endCxn id="123" idx="7"/>
              </p:cNvCxnSpPr>
              <p:nvPr/>
            </p:nvCxnSpPr>
            <p:spPr>
              <a:xfrm flipH="1">
                <a:off x="1519704" y="4580511"/>
                <a:ext cx="286754" cy="525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439A23E3-BD01-4CD6-8C08-96BB37DF8271}"/>
                  </a:ext>
                </a:extLst>
              </p:cNvPr>
              <p:cNvCxnSpPr>
                <a:cxnSpLocks/>
                <a:stCxn id="122" idx="5"/>
                <a:endCxn id="131" idx="1"/>
              </p:cNvCxnSpPr>
              <p:nvPr/>
            </p:nvCxnSpPr>
            <p:spPr>
              <a:xfrm>
                <a:off x="2000350" y="4580511"/>
                <a:ext cx="310200" cy="525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37AE47B6-B28E-474E-AC04-ED253AA594EF}"/>
                  </a:ext>
                </a:extLst>
              </p:cNvPr>
              <p:cNvCxnSpPr>
                <a:cxnSpLocks/>
                <a:stCxn id="132" idx="2"/>
                <a:endCxn id="131" idx="6"/>
              </p:cNvCxnSpPr>
              <p:nvPr/>
            </p:nvCxnSpPr>
            <p:spPr>
              <a:xfrm flipH="1">
                <a:off x="2544599" y="5203547"/>
                <a:ext cx="6050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01149BA-592D-4EE3-A859-DD50F6F8AEEA}"/>
                </a:ext>
              </a:extLst>
            </p:cNvPr>
            <p:cNvSpPr/>
            <p:nvPr/>
          </p:nvSpPr>
          <p:spPr>
            <a:xfrm rot="18568319">
              <a:off x="5579425" y="1741320"/>
              <a:ext cx="264361" cy="346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54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654" b="1" dirty="0">
                <a:solidFill>
                  <a:srgbClr val="C0000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EB7237E4-DD5B-4208-9E02-ABD22FFF1F6A}"/>
                </a:ext>
              </a:extLst>
            </p:cNvPr>
            <p:cNvSpPr/>
            <p:nvPr/>
          </p:nvSpPr>
          <p:spPr>
            <a:xfrm>
              <a:off x="2236572" y="2503270"/>
              <a:ext cx="396262" cy="283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40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zh-CN" altLang="en-US" sz="1240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C0B2F55-6622-4DF7-8BE7-088C8409BE63}"/>
                </a:ext>
              </a:extLst>
            </p:cNvPr>
            <p:cNvSpPr/>
            <p:nvPr/>
          </p:nvSpPr>
          <p:spPr>
            <a:xfrm>
              <a:off x="6252765" y="2503067"/>
              <a:ext cx="396262" cy="283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4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zh-CN" altLang="en-US" sz="1240" dirty="0"/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1F05ED02-AD69-4149-93E3-3DDB195B91D3}"/>
                </a:ext>
              </a:extLst>
            </p:cNvPr>
            <p:cNvCxnSpPr>
              <a:cxnSpLocks/>
            </p:cNvCxnSpPr>
            <p:nvPr/>
          </p:nvCxnSpPr>
          <p:spPr>
            <a:xfrm>
              <a:off x="4085649" y="1924683"/>
              <a:ext cx="838438" cy="22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AF4573E-E237-4A56-9626-83F73F96BE8A}"/>
                </a:ext>
              </a:extLst>
            </p:cNvPr>
            <p:cNvSpPr/>
            <p:nvPr/>
          </p:nvSpPr>
          <p:spPr>
            <a:xfrm>
              <a:off x="2861107" y="3324483"/>
              <a:ext cx="2399844" cy="728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1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 cohort</a:t>
              </a:r>
            </a:p>
            <a:p>
              <a:pPr algn="ctr"/>
              <a:r>
                <a:rPr lang="en-US" altLang="zh-CN" sz="118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9357 patients with 11 competing risks, 2526 death </a:t>
              </a:r>
              <a:endParaRPr lang="zh-CN" altLang="en-US" sz="118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B3A0666-2B0B-43F4-93A1-CD4B7E90B6F2}"/>
                </a:ext>
              </a:extLst>
            </p:cNvPr>
            <p:cNvGrpSpPr/>
            <p:nvPr/>
          </p:nvGrpSpPr>
          <p:grpSpPr>
            <a:xfrm>
              <a:off x="8996943" y="3995392"/>
              <a:ext cx="2503568" cy="1921412"/>
              <a:chOff x="3959260" y="886566"/>
              <a:chExt cx="2119656" cy="1626771"/>
            </a:xfrm>
          </p:grpSpPr>
          <p:sp>
            <p:nvSpPr>
              <p:cNvPr id="224" name="矩形: 圆角 223">
                <a:extLst>
                  <a:ext uri="{FF2B5EF4-FFF2-40B4-BE49-F238E27FC236}">
                    <a16:creationId xmlns:a16="http://schemas.microsoft.com/office/drawing/2014/main" id="{F623873E-D6D2-43EB-9908-B1F17A3402D3}"/>
                  </a:ext>
                </a:extLst>
              </p:cNvPr>
              <p:cNvSpPr/>
              <p:nvPr/>
            </p:nvSpPr>
            <p:spPr>
              <a:xfrm>
                <a:off x="4003831" y="886566"/>
                <a:ext cx="1992659" cy="1617486"/>
              </a:xfrm>
              <a:prstGeom prst="roundRect">
                <a:avLst>
                  <a:gd name="adj" fmla="val 534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58BF18D-835A-4A04-8F3E-076E25ABDE9F}"/>
                  </a:ext>
                </a:extLst>
              </p:cNvPr>
              <p:cNvSpPr/>
              <p:nvPr/>
            </p:nvSpPr>
            <p:spPr>
              <a:xfrm>
                <a:off x="4186556" y="1357619"/>
                <a:ext cx="322384" cy="1169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2BB4222D-C9D6-43E3-A141-C05AEE9F5D6F}"/>
                  </a:ext>
                </a:extLst>
              </p:cNvPr>
              <p:cNvSpPr/>
              <p:nvPr/>
            </p:nvSpPr>
            <p:spPr>
              <a:xfrm>
                <a:off x="4512158" y="1357619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8F3E4478-E9DB-42C8-A697-A64A86363507}"/>
                  </a:ext>
                </a:extLst>
              </p:cNvPr>
              <p:cNvSpPr/>
              <p:nvPr/>
            </p:nvSpPr>
            <p:spPr>
              <a:xfrm>
                <a:off x="4840304" y="1357619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ED2BABC1-66AA-47CD-85EA-4ED269868331}"/>
                  </a:ext>
                </a:extLst>
              </p:cNvPr>
              <p:cNvSpPr/>
              <p:nvPr/>
            </p:nvSpPr>
            <p:spPr>
              <a:xfrm>
                <a:off x="5172114" y="1357619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7BCB4C8F-694E-4A4E-A489-D364102538CB}"/>
                  </a:ext>
                </a:extLst>
              </p:cNvPr>
              <p:cNvSpPr/>
              <p:nvPr/>
            </p:nvSpPr>
            <p:spPr>
              <a:xfrm>
                <a:off x="5503673" y="1357619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矩形: 圆角 195">
                <a:extLst>
                  <a:ext uri="{FF2B5EF4-FFF2-40B4-BE49-F238E27FC236}">
                    <a16:creationId xmlns:a16="http://schemas.microsoft.com/office/drawing/2014/main" id="{1B3BE31F-1370-467E-A7FB-9607F07BD7F6}"/>
                  </a:ext>
                </a:extLst>
              </p:cNvPr>
              <p:cNvSpPr/>
              <p:nvPr/>
            </p:nvSpPr>
            <p:spPr>
              <a:xfrm>
                <a:off x="4186556" y="1554703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矩形: 圆角 196">
                <a:extLst>
                  <a:ext uri="{FF2B5EF4-FFF2-40B4-BE49-F238E27FC236}">
                    <a16:creationId xmlns:a16="http://schemas.microsoft.com/office/drawing/2014/main" id="{70F2F9B1-5380-4C43-B4B7-460E5B7F282D}"/>
                  </a:ext>
                </a:extLst>
              </p:cNvPr>
              <p:cNvSpPr/>
              <p:nvPr/>
            </p:nvSpPr>
            <p:spPr>
              <a:xfrm>
                <a:off x="4512158" y="1554703"/>
                <a:ext cx="322384" cy="1169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9AD840A2-3DBA-4424-A4A7-11D6B8032F6E}"/>
                  </a:ext>
                </a:extLst>
              </p:cNvPr>
              <p:cNvSpPr/>
              <p:nvPr/>
            </p:nvSpPr>
            <p:spPr>
              <a:xfrm>
                <a:off x="4840304" y="1554703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D4C19099-6EEE-40A4-9DC1-9A31FFF4F192}"/>
                  </a:ext>
                </a:extLst>
              </p:cNvPr>
              <p:cNvSpPr/>
              <p:nvPr/>
            </p:nvSpPr>
            <p:spPr>
              <a:xfrm>
                <a:off x="5172114" y="1554703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F02D8EC9-B636-4384-AB52-5A855975B422}"/>
                  </a:ext>
                </a:extLst>
              </p:cNvPr>
              <p:cNvSpPr/>
              <p:nvPr/>
            </p:nvSpPr>
            <p:spPr>
              <a:xfrm>
                <a:off x="5503673" y="1554703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矩形: 圆角 200">
                <a:extLst>
                  <a:ext uri="{FF2B5EF4-FFF2-40B4-BE49-F238E27FC236}">
                    <a16:creationId xmlns:a16="http://schemas.microsoft.com/office/drawing/2014/main" id="{5DF8B24B-F39B-46C8-A487-38A6404B56C5}"/>
                  </a:ext>
                </a:extLst>
              </p:cNvPr>
              <p:cNvSpPr/>
              <p:nvPr/>
            </p:nvSpPr>
            <p:spPr>
              <a:xfrm>
                <a:off x="4186556" y="1742463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矩形: 圆角 201">
                <a:extLst>
                  <a:ext uri="{FF2B5EF4-FFF2-40B4-BE49-F238E27FC236}">
                    <a16:creationId xmlns:a16="http://schemas.microsoft.com/office/drawing/2014/main" id="{79E51AC8-C508-4F0C-BFA9-1A9DD17BAD31}"/>
                  </a:ext>
                </a:extLst>
              </p:cNvPr>
              <p:cNvSpPr/>
              <p:nvPr/>
            </p:nvSpPr>
            <p:spPr>
              <a:xfrm>
                <a:off x="4512158" y="1742463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2B6A252E-4762-4696-A59E-A36E31608AC5}"/>
                  </a:ext>
                </a:extLst>
              </p:cNvPr>
              <p:cNvSpPr/>
              <p:nvPr/>
            </p:nvSpPr>
            <p:spPr>
              <a:xfrm>
                <a:off x="4840304" y="1742463"/>
                <a:ext cx="322384" cy="1169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矩形: 圆角 203">
                <a:extLst>
                  <a:ext uri="{FF2B5EF4-FFF2-40B4-BE49-F238E27FC236}">
                    <a16:creationId xmlns:a16="http://schemas.microsoft.com/office/drawing/2014/main" id="{CDD9F3CA-FE6E-417A-9ABD-96BA451E5622}"/>
                  </a:ext>
                </a:extLst>
              </p:cNvPr>
              <p:cNvSpPr/>
              <p:nvPr/>
            </p:nvSpPr>
            <p:spPr>
              <a:xfrm>
                <a:off x="5172114" y="1742463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矩形: 圆角 204">
                <a:extLst>
                  <a:ext uri="{FF2B5EF4-FFF2-40B4-BE49-F238E27FC236}">
                    <a16:creationId xmlns:a16="http://schemas.microsoft.com/office/drawing/2014/main" id="{4FF6324E-4D6F-48BB-B851-BC4191660031}"/>
                  </a:ext>
                </a:extLst>
              </p:cNvPr>
              <p:cNvSpPr/>
              <p:nvPr/>
            </p:nvSpPr>
            <p:spPr>
              <a:xfrm>
                <a:off x="5503673" y="1742463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矩形: 圆角 205">
                <a:extLst>
                  <a:ext uri="{FF2B5EF4-FFF2-40B4-BE49-F238E27FC236}">
                    <a16:creationId xmlns:a16="http://schemas.microsoft.com/office/drawing/2014/main" id="{C196DEA2-3635-47C7-A59C-378C89080967}"/>
                  </a:ext>
                </a:extLst>
              </p:cNvPr>
              <p:cNvSpPr/>
              <p:nvPr/>
            </p:nvSpPr>
            <p:spPr>
              <a:xfrm>
                <a:off x="4186556" y="1939547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矩形: 圆角 206">
                <a:extLst>
                  <a:ext uri="{FF2B5EF4-FFF2-40B4-BE49-F238E27FC236}">
                    <a16:creationId xmlns:a16="http://schemas.microsoft.com/office/drawing/2014/main" id="{BDEBAA48-60CA-416B-90D7-F0A6E1B89BE8}"/>
                  </a:ext>
                </a:extLst>
              </p:cNvPr>
              <p:cNvSpPr/>
              <p:nvPr/>
            </p:nvSpPr>
            <p:spPr>
              <a:xfrm>
                <a:off x="4512158" y="1939547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矩形: 圆角 207">
                <a:extLst>
                  <a:ext uri="{FF2B5EF4-FFF2-40B4-BE49-F238E27FC236}">
                    <a16:creationId xmlns:a16="http://schemas.microsoft.com/office/drawing/2014/main" id="{49D2FF41-D433-4B0A-BAD3-E1A3217EDBF5}"/>
                  </a:ext>
                </a:extLst>
              </p:cNvPr>
              <p:cNvSpPr/>
              <p:nvPr/>
            </p:nvSpPr>
            <p:spPr>
              <a:xfrm>
                <a:off x="4840304" y="1939547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矩形: 圆角 208">
                <a:extLst>
                  <a:ext uri="{FF2B5EF4-FFF2-40B4-BE49-F238E27FC236}">
                    <a16:creationId xmlns:a16="http://schemas.microsoft.com/office/drawing/2014/main" id="{280F0C4A-A1DD-45B2-A91F-9C4ADBF4AF56}"/>
                  </a:ext>
                </a:extLst>
              </p:cNvPr>
              <p:cNvSpPr/>
              <p:nvPr/>
            </p:nvSpPr>
            <p:spPr>
              <a:xfrm>
                <a:off x="5172114" y="1939547"/>
                <a:ext cx="322384" cy="1169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矩形: 圆角 209">
                <a:extLst>
                  <a:ext uri="{FF2B5EF4-FFF2-40B4-BE49-F238E27FC236}">
                    <a16:creationId xmlns:a16="http://schemas.microsoft.com/office/drawing/2014/main" id="{7569ADF0-88D1-41E0-84AB-202E31BA2BF3}"/>
                  </a:ext>
                </a:extLst>
              </p:cNvPr>
              <p:cNvSpPr/>
              <p:nvPr/>
            </p:nvSpPr>
            <p:spPr>
              <a:xfrm>
                <a:off x="5503673" y="1939547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矩形: 圆角 210">
                <a:extLst>
                  <a:ext uri="{FF2B5EF4-FFF2-40B4-BE49-F238E27FC236}">
                    <a16:creationId xmlns:a16="http://schemas.microsoft.com/office/drawing/2014/main" id="{04CAAD1B-29C8-47A6-B3BD-6DA64BE41DDC}"/>
                  </a:ext>
                </a:extLst>
              </p:cNvPr>
              <p:cNvSpPr/>
              <p:nvPr/>
            </p:nvSpPr>
            <p:spPr>
              <a:xfrm>
                <a:off x="4186556" y="2127308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矩形: 圆角 211">
                <a:extLst>
                  <a:ext uri="{FF2B5EF4-FFF2-40B4-BE49-F238E27FC236}">
                    <a16:creationId xmlns:a16="http://schemas.microsoft.com/office/drawing/2014/main" id="{CFD511F7-0845-451E-AE5F-0F9FD1004FBF}"/>
                  </a:ext>
                </a:extLst>
              </p:cNvPr>
              <p:cNvSpPr/>
              <p:nvPr/>
            </p:nvSpPr>
            <p:spPr>
              <a:xfrm>
                <a:off x="4512158" y="2127308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矩形: 圆角 212">
                <a:extLst>
                  <a:ext uri="{FF2B5EF4-FFF2-40B4-BE49-F238E27FC236}">
                    <a16:creationId xmlns:a16="http://schemas.microsoft.com/office/drawing/2014/main" id="{24065A2C-6148-4B3F-A462-73AA9B34DA6A}"/>
                  </a:ext>
                </a:extLst>
              </p:cNvPr>
              <p:cNvSpPr/>
              <p:nvPr/>
            </p:nvSpPr>
            <p:spPr>
              <a:xfrm>
                <a:off x="4840304" y="2127308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矩形: 圆角 213">
                <a:extLst>
                  <a:ext uri="{FF2B5EF4-FFF2-40B4-BE49-F238E27FC236}">
                    <a16:creationId xmlns:a16="http://schemas.microsoft.com/office/drawing/2014/main" id="{864337EC-9C8E-471A-9221-88D4F5CECC33}"/>
                  </a:ext>
                </a:extLst>
              </p:cNvPr>
              <p:cNvSpPr/>
              <p:nvPr/>
            </p:nvSpPr>
            <p:spPr>
              <a:xfrm>
                <a:off x="5172114" y="2127308"/>
                <a:ext cx="322384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矩形: 圆角 214">
                <a:extLst>
                  <a:ext uri="{FF2B5EF4-FFF2-40B4-BE49-F238E27FC236}">
                    <a16:creationId xmlns:a16="http://schemas.microsoft.com/office/drawing/2014/main" id="{CB68BE45-A187-4EC5-8426-6BBB005366FF}"/>
                  </a:ext>
                </a:extLst>
              </p:cNvPr>
              <p:cNvSpPr/>
              <p:nvPr/>
            </p:nvSpPr>
            <p:spPr>
              <a:xfrm>
                <a:off x="5503673" y="2127308"/>
                <a:ext cx="322384" cy="1169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E6256532-D966-4285-974A-A130A84154B4}"/>
                  </a:ext>
                </a:extLst>
              </p:cNvPr>
              <p:cNvSpPr/>
              <p:nvPr/>
            </p:nvSpPr>
            <p:spPr>
              <a:xfrm>
                <a:off x="5104061" y="2307142"/>
                <a:ext cx="806442" cy="20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4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 Fold</a:t>
                </a:r>
                <a:endParaRPr lang="zh-CN" altLang="en-US" sz="94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AB552810-01ED-493C-B4CA-6775F5D93083}"/>
                  </a:ext>
                </a:extLst>
              </p:cNvPr>
              <p:cNvSpPr/>
              <p:nvPr/>
            </p:nvSpPr>
            <p:spPr>
              <a:xfrm>
                <a:off x="4238883" y="2312039"/>
                <a:ext cx="725011" cy="20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4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Fold</a:t>
                </a:r>
                <a:endParaRPr lang="zh-CN" altLang="en-US" sz="94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矩形: 圆角 217">
                <a:extLst>
                  <a:ext uri="{FF2B5EF4-FFF2-40B4-BE49-F238E27FC236}">
                    <a16:creationId xmlns:a16="http://schemas.microsoft.com/office/drawing/2014/main" id="{B4D437AF-BD76-4C59-9EC5-05893BE53D2A}"/>
                  </a:ext>
                </a:extLst>
              </p:cNvPr>
              <p:cNvSpPr/>
              <p:nvPr/>
            </p:nvSpPr>
            <p:spPr>
              <a:xfrm>
                <a:off x="4134821" y="2345031"/>
                <a:ext cx="142032" cy="1169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矩形: 圆角 218">
                <a:extLst>
                  <a:ext uri="{FF2B5EF4-FFF2-40B4-BE49-F238E27FC236}">
                    <a16:creationId xmlns:a16="http://schemas.microsoft.com/office/drawing/2014/main" id="{FD33C559-77BF-4F30-A733-B3FB39AA7340}"/>
                  </a:ext>
                </a:extLst>
              </p:cNvPr>
              <p:cNvSpPr/>
              <p:nvPr/>
            </p:nvSpPr>
            <p:spPr>
              <a:xfrm>
                <a:off x="4997975" y="2345031"/>
                <a:ext cx="130763" cy="1169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3DDCA7D-649E-48E8-931A-376E27416834}"/>
                  </a:ext>
                </a:extLst>
              </p:cNvPr>
              <p:cNvSpPr/>
              <p:nvPr/>
            </p:nvSpPr>
            <p:spPr>
              <a:xfrm>
                <a:off x="3959260" y="887454"/>
                <a:ext cx="2119656" cy="447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1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Stratified Shuffled 5-Fold cross validation</a:t>
                </a:r>
                <a:endParaRPr lang="zh-CN" altLang="en-US" sz="141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C39E36A-003E-437C-8FEE-0236FE249589}"/>
                </a:ext>
              </a:extLst>
            </p:cNvPr>
            <p:cNvSpPr/>
            <p:nvPr/>
          </p:nvSpPr>
          <p:spPr>
            <a:xfrm>
              <a:off x="2873018" y="4569218"/>
              <a:ext cx="2425263" cy="728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1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 cohort</a:t>
              </a:r>
            </a:p>
            <a:p>
              <a:pPr algn="ctr"/>
              <a:r>
                <a:rPr lang="en-US" altLang="zh-CN" sz="118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15731 patients with 11 competing risks, 2487 death</a:t>
              </a:r>
              <a:endParaRPr lang="zh-CN" altLang="en-US" sz="118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417CE064-E7C7-4089-B6C0-526B215F1838}"/>
                </a:ext>
              </a:extLst>
            </p:cNvPr>
            <p:cNvSpPr/>
            <p:nvPr/>
          </p:nvSpPr>
          <p:spPr>
            <a:xfrm>
              <a:off x="2900792" y="5968276"/>
              <a:ext cx="2413357" cy="754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1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 cohort</a:t>
              </a:r>
            </a:p>
            <a:p>
              <a:pPr algn="ctr"/>
              <a:r>
                <a:rPr lang="en-US" altLang="zh-CN" sz="118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122815 patients with 3 competing risks, 18788 death</a:t>
              </a:r>
              <a:endParaRPr lang="zh-CN" altLang="en-US" sz="118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6A4C10A-D78B-4537-A576-334235395C9F}"/>
                </a:ext>
              </a:extLst>
            </p:cNvPr>
            <p:cNvSpPr/>
            <p:nvPr/>
          </p:nvSpPr>
          <p:spPr>
            <a:xfrm>
              <a:off x="6399176" y="3513044"/>
              <a:ext cx="1606093" cy="374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1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Fine-Gray</a:t>
              </a:r>
              <a:endParaRPr lang="zh-CN" altLang="en-US" sz="141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C622375-E4C5-43C9-A057-8DD11BD677DA}"/>
                </a:ext>
              </a:extLst>
            </p:cNvPr>
            <p:cNvSpPr/>
            <p:nvPr/>
          </p:nvSpPr>
          <p:spPr>
            <a:xfrm>
              <a:off x="6394357" y="4049029"/>
              <a:ext cx="1606093" cy="374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1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cs-Cox</a:t>
              </a:r>
              <a:endParaRPr lang="zh-CN" altLang="en-US" sz="141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C2FD884-4B86-4E89-9BB2-741B927587D5}"/>
                </a:ext>
              </a:extLst>
            </p:cNvPr>
            <p:cNvSpPr/>
            <p:nvPr/>
          </p:nvSpPr>
          <p:spPr>
            <a:xfrm>
              <a:off x="6398341" y="4980133"/>
              <a:ext cx="1595687" cy="374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1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DSM</a:t>
              </a:r>
              <a:endParaRPr lang="zh-CN" altLang="en-US" sz="141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FE6AC60-70FD-48A7-8E19-E6D608EC0DD8}"/>
                </a:ext>
              </a:extLst>
            </p:cNvPr>
            <p:cNvSpPr/>
            <p:nvPr/>
          </p:nvSpPr>
          <p:spPr>
            <a:xfrm>
              <a:off x="6393137" y="5480488"/>
              <a:ext cx="1606093" cy="374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17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DeepHit</a:t>
              </a:r>
              <a:endParaRPr lang="zh-CN" altLang="en-US" sz="141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0172ECF-E927-4C97-B01E-3D9A0565546C}"/>
                </a:ext>
              </a:extLst>
            </p:cNvPr>
            <p:cNvSpPr/>
            <p:nvPr/>
          </p:nvSpPr>
          <p:spPr>
            <a:xfrm>
              <a:off x="6398341" y="5941104"/>
              <a:ext cx="1595686" cy="374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1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Dynamic-</a:t>
              </a:r>
              <a:r>
                <a:rPr lang="en-US" altLang="zh-CN" sz="1417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DeepHit</a:t>
              </a:r>
              <a:endParaRPr lang="zh-CN" altLang="en-US" sz="141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E0211B0-F468-400C-96FA-E0FBB3E155F0}"/>
                </a:ext>
              </a:extLst>
            </p:cNvPr>
            <p:cNvCxnSpPr>
              <a:cxnSpLocks/>
              <a:stCxn id="20" idx="3"/>
              <a:endCxn id="95" idx="1"/>
            </p:cNvCxnSpPr>
            <p:nvPr/>
          </p:nvCxnSpPr>
          <p:spPr>
            <a:xfrm>
              <a:off x="1495835" y="3686518"/>
              <a:ext cx="1365272" cy="20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D5DC567-F448-4836-AE56-7DCFBB69BA81}"/>
                </a:ext>
              </a:extLst>
            </p:cNvPr>
            <p:cNvCxnSpPr>
              <a:cxnSpLocks/>
              <a:stCxn id="117" idx="3"/>
              <a:endCxn id="147" idx="1"/>
            </p:cNvCxnSpPr>
            <p:nvPr/>
          </p:nvCxnSpPr>
          <p:spPr>
            <a:xfrm flipV="1">
              <a:off x="1456288" y="4933283"/>
              <a:ext cx="1416730" cy="73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65D2DAB-8BA8-472E-9F66-4B60463EC76B}"/>
                </a:ext>
              </a:extLst>
            </p:cNvPr>
            <p:cNvCxnSpPr>
              <a:cxnSpLocks/>
              <a:stCxn id="124" idx="3"/>
              <a:endCxn id="148" idx="1"/>
            </p:cNvCxnSpPr>
            <p:nvPr/>
          </p:nvCxnSpPr>
          <p:spPr>
            <a:xfrm flipV="1">
              <a:off x="1456288" y="6345298"/>
              <a:ext cx="1444504" cy="17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3ADF7683-E412-4978-8C63-FB5CD10E6581}"/>
                </a:ext>
              </a:extLst>
            </p:cNvPr>
            <p:cNvSpPr/>
            <p:nvPr/>
          </p:nvSpPr>
          <p:spPr>
            <a:xfrm>
              <a:off x="8247822" y="4777350"/>
              <a:ext cx="717921" cy="31186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12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046F2D8-147F-4FD7-AF0C-10038DFEAC8C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 flipV="1">
              <a:off x="5260951" y="3685216"/>
              <a:ext cx="833267" cy="33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34CA841-5DEE-42B6-97E9-EB31AE63ACAB}"/>
                </a:ext>
              </a:extLst>
            </p:cNvPr>
            <p:cNvCxnSpPr>
              <a:cxnSpLocks/>
              <a:stCxn id="147" idx="3"/>
            </p:cNvCxnSpPr>
            <p:nvPr/>
          </p:nvCxnSpPr>
          <p:spPr>
            <a:xfrm flipV="1">
              <a:off x="5298281" y="4933282"/>
              <a:ext cx="79675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DA89AE5-7B64-4F5F-9CCA-8B835997B1E7}"/>
                </a:ext>
              </a:extLst>
            </p:cNvPr>
            <p:cNvCxnSpPr>
              <a:cxnSpLocks/>
              <a:stCxn id="148" idx="3"/>
            </p:cNvCxnSpPr>
            <p:nvPr/>
          </p:nvCxnSpPr>
          <p:spPr>
            <a:xfrm flipV="1">
              <a:off x="5314149" y="6345297"/>
              <a:ext cx="76073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F64685C-1288-4E53-8BD9-53FEC888480E}"/>
                </a:ext>
              </a:extLst>
            </p:cNvPr>
            <p:cNvGrpSpPr/>
            <p:nvPr/>
          </p:nvGrpSpPr>
          <p:grpSpPr>
            <a:xfrm>
              <a:off x="1000125" y="7212215"/>
              <a:ext cx="10403030" cy="2319577"/>
              <a:chOff x="363336" y="5100658"/>
              <a:chExt cx="8696720" cy="1963879"/>
            </a:xfrm>
          </p:grpSpPr>
          <p:sp>
            <p:nvSpPr>
              <p:cNvPr id="174" name="矩形: 圆角 173">
                <a:extLst>
                  <a:ext uri="{FF2B5EF4-FFF2-40B4-BE49-F238E27FC236}">
                    <a16:creationId xmlns:a16="http://schemas.microsoft.com/office/drawing/2014/main" id="{3F071B4A-D1EA-42D3-8AE3-BAFD1AD2D985}"/>
                  </a:ext>
                </a:extLst>
              </p:cNvPr>
              <p:cNvSpPr/>
              <p:nvPr/>
            </p:nvSpPr>
            <p:spPr>
              <a:xfrm>
                <a:off x="363336" y="5100658"/>
                <a:ext cx="8696720" cy="1963879"/>
              </a:xfrm>
              <a:prstGeom prst="roundRect">
                <a:avLst>
                  <a:gd name="adj" fmla="val 2439"/>
                </a:avLst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12" dirty="0"/>
              </a:p>
            </p:txBody>
          </p:sp>
          <p:pic>
            <p:nvPicPr>
              <p:cNvPr id="41" name="图片 40" descr="图表, 折线图&#10;&#10;描述已自动生成">
                <a:extLst>
                  <a:ext uri="{FF2B5EF4-FFF2-40B4-BE49-F238E27FC236}">
                    <a16:creationId xmlns:a16="http://schemas.microsoft.com/office/drawing/2014/main" id="{BE408283-C05F-4FF2-A692-B52E99AC7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0540" y="5361364"/>
                <a:ext cx="1591067" cy="132588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2E813F85-C511-43DB-805C-3A2A20F76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952621" y="5342498"/>
                <a:ext cx="1442681" cy="146110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5" name="图片 44" descr="图表&#10;&#10;描述已自动生成">
                <a:extLst>
                  <a:ext uri="{FF2B5EF4-FFF2-40B4-BE49-F238E27FC236}">
                    <a16:creationId xmlns:a16="http://schemas.microsoft.com/office/drawing/2014/main" id="{DEA31BBF-5BA0-4249-96CB-D129658F5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7159" y="5398996"/>
                <a:ext cx="1589761" cy="13248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65C7F419-A753-4C44-885D-B351C290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52145" y="5401552"/>
                <a:ext cx="1682284" cy="13248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35C61446-FE8B-4EE5-870A-2CD5DCB1AD26}"/>
                  </a:ext>
                </a:extLst>
              </p:cNvPr>
              <p:cNvSpPr txBox="1"/>
              <p:nvPr/>
            </p:nvSpPr>
            <p:spPr>
              <a:xfrm>
                <a:off x="452145" y="6781021"/>
                <a:ext cx="8574713" cy="262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1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</a:t>
                </a:r>
                <a:endParaRPr lang="zh-CN" altLang="en-US" sz="141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8BC24C77-95AE-4BBD-A485-F3ED10FFC953}"/>
                  </a:ext>
                </a:extLst>
              </p:cNvPr>
              <p:cNvSpPr txBox="1"/>
              <p:nvPr/>
            </p:nvSpPr>
            <p:spPr>
              <a:xfrm>
                <a:off x="7432091" y="5136192"/>
                <a:ext cx="1594766" cy="232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C-Index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5EDC997B-8F6B-486E-BB0D-79E849095984}"/>
                  </a:ext>
                </a:extLst>
              </p:cNvPr>
              <p:cNvSpPr txBox="1"/>
              <p:nvPr/>
            </p:nvSpPr>
            <p:spPr>
              <a:xfrm>
                <a:off x="5965791" y="5136192"/>
                <a:ext cx="1396312" cy="232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Calibration</a:t>
                </a:r>
              </a:p>
            </p:txBody>
          </p:sp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A1D3C1B1-74AF-4650-8F68-20847452A634}"/>
                  </a:ext>
                </a:extLst>
              </p:cNvPr>
              <p:cNvSpPr txBox="1"/>
              <p:nvPr/>
            </p:nvSpPr>
            <p:spPr>
              <a:xfrm>
                <a:off x="2260711" y="5136192"/>
                <a:ext cx="1440511" cy="232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Curve Analysis</a:t>
                </a:r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9A8236B8-A019-40DD-95CE-B564735EA850}"/>
                  </a:ext>
                </a:extLst>
              </p:cNvPr>
              <p:cNvSpPr txBox="1"/>
              <p:nvPr/>
            </p:nvSpPr>
            <p:spPr>
              <a:xfrm>
                <a:off x="766891" y="5136192"/>
                <a:ext cx="1020104" cy="232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 Value</a:t>
                </a: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D1BE407-DAB9-4AD9-ABA3-6EEAB3774E93}"/>
                  </a:ext>
                </a:extLst>
              </p:cNvPr>
              <p:cNvSpPr txBox="1"/>
              <p:nvPr/>
            </p:nvSpPr>
            <p:spPr>
              <a:xfrm>
                <a:off x="4087922" y="5136192"/>
                <a:ext cx="1589761" cy="232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Reclassification Index</a:t>
                </a:r>
              </a:p>
            </p:txBody>
          </p:sp>
        </p:grp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4F1D7CA-6BF6-451C-A4F7-ED40571A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0184" y="3448692"/>
              <a:ext cx="475651" cy="475651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B0273E9-0BB4-44BE-8F15-0A6F16D8D8C8}"/>
                </a:ext>
              </a:extLst>
            </p:cNvPr>
            <p:cNvSpPr txBox="1"/>
            <p:nvPr/>
          </p:nvSpPr>
          <p:spPr>
            <a:xfrm>
              <a:off x="898612" y="3943734"/>
              <a:ext cx="1039127" cy="31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MIMIC-IV</a:t>
              </a:r>
              <a:endParaRPr lang="zh-CN" altLang="en-US" sz="14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9D30EFF5-F60A-4BE8-BAC7-BC16F2CAB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0637" y="4702847"/>
              <a:ext cx="475651" cy="475651"/>
            </a:xfrm>
            <a:prstGeom prst="rect">
              <a:avLst/>
            </a:prstGeom>
          </p:spPr>
        </p:pic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921518F1-12BE-46DB-86A7-A1C15DE2AB7D}"/>
                </a:ext>
              </a:extLst>
            </p:cNvPr>
            <p:cNvSpPr txBox="1"/>
            <p:nvPr/>
          </p:nvSpPr>
          <p:spPr>
            <a:xfrm>
              <a:off x="887070" y="5142547"/>
              <a:ext cx="1039127" cy="31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17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eICU</a:t>
              </a:r>
              <a:r>
                <a:rPr lang="en-US" altLang="zh-CN" sz="14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-CRD</a:t>
              </a:r>
              <a:endParaRPr lang="zh-CN" altLang="en-US" sz="14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5D557362-F0A1-476D-926F-126A08677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0637" y="6124855"/>
              <a:ext cx="475651" cy="475651"/>
            </a:xfrm>
            <a:prstGeom prst="rect">
              <a:avLst/>
            </a:prstGeom>
          </p:spPr>
        </p:pic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69AFFC80-4D2F-4E3A-BF24-33920A27AD43}"/>
                </a:ext>
              </a:extLst>
            </p:cNvPr>
            <p:cNvSpPr txBox="1"/>
            <p:nvPr/>
          </p:nvSpPr>
          <p:spPr>
            <a:xfrm>
              <a:off x="898612" y="6584500"/>
              <a:ext cx="840174" cy="31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SEER</a:t>
              </a:r>
              <a:endParaRPr lang="zh-CN" altLang="en-US" sz="14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图片 35" descr="形状&#10;&#10;低可信度描述已自动生成">
              <a:extLst>
                <a:ext uri="{FF2B5EF4-FFF2-40B4-BE49-F238E27FC236}">
                  <a16:creationId xmlns:a16="http://schemas.microsoft.com/office/drawing/2014/main" id="{E0B42C22-A56F-4178-BFD8-E794F4890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642" y="2252516"/>
              <a:ext cx="466088" cy="466088"/>
            </a:xfrm>
            <a:prstGeom prst="rect">
              <a:avLst/>
            </a:prstGeom>
          </p:spPr>
        </p:pic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647A1218-42E5-40FA-951E-0119EC44E05C}"/>
                </a:ext>
              </a:extLst>
            </p:cNvPr>
            <p:cNvCxnSpPr>
              <a:cxnSpLocks/>
              <a:stCxn id="224" idx="3"/>
              <a:endCxn id="174" idx="3"/>
            </p:cNvCxnSpPr>
            <p:nvPr/>
          </p:nvCxnSpPr>
          <p:spPr>
            <a:xfrm flipH="1">
              <a:off x="11403155" y="4950615"/>
              <a:ext cx="1" cy="3421389"/>
            </a:xfrm>
            <a:prstGeom prst="bentConnector3">
              <a:avLst>
                <a:gd name="adj1" fmla="val -22860000000"/>
              </a:avLst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箭头: 上弧形 59">
              <a:extLst>
                <a:ext uri="{FF2B5EF4-FFF2-40B4-BE49-F238E27FC236}">
                  <a16:creationId xmlns:a16="http://schemas.microsoft.com/office/drawing/2014/main" id="{9A1622A6-EB68-4572-AE41-D608B8B9692A}"/>
                </a:ext>
              </a:extLst>
            </p:cNvPr>
            <p:cNvSpPr/>
            <p:nvPr/>
          </p:nvSpPr>
          <p:spPr>
            <a:xfrm rot="5400000">
              <a:off x="7877832" y="2295666"/>
              <a:ext cx="1738374" cy="981515"/>
            </a:xfrm>
            <a:prstGeom prst="curvedDownArrow">
              <a:avLst>
                <a:gd name="adj1" fmla="val 25000"/>
                <a:gd name="adj2" fmla="val 52957"/>
                <a:gd name="adj3" fmla="val 20097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3436396-35E8-4BC4-B6FD-319DAC867F6D}"/>
                </a:ext>
              </a:extLst>
            </p:cNvPr>
            <p:cNvSpPr txBox="1"/>
            <p:nvPr/>
          </p:nvSpPr>
          <p:spPr>
            <a:xfrm>
              <a:off x="9913440" y="2174721"/>
              <a:ext cx="1220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Backdoor Adjustment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77FEE63-C3BD-4219-9254-8AD4E849100A}"/>
                </a:ext>
              </a:extLst>
            </p:cNvPr>
            <p:cNvSpPr/>
            <p:nvPr/>
          </p:nvSpPr>
          <p:spPr>
            <a:xfrm>
              <a:off x="6122740" y="3240721"/>
              <a:ext cx="2113949" cy="3444482"/>
            </a:xfrm>
            <a:prstGeom prst="roundRect">
              <a:avLst>
                <a:gd name="adj" fmla="val 5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94D1E96A-8260-4C22-AE02-640044197E1E}"/>
                </a:ext>
              </a:extLst>
            </p:cNvPr>
            <p:cNvSpPr/>
            <p:nvPr/>
          </p:nvSpPr>
          <p:spPr>
            <a:xfrm>
              <a:off x="6214838" y="3419459"/>
              <a:ext cx="1949326" cy="1296233"/>
            </a:xfrm>
            <a:prstGeom prst="roundRect">
              <a:avLst>
                <a:gd name="adj" fmla="val 5321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722D71C-7780-4723-ACF2-0D2F346F3100}"/>
                </a:ext>
              </a:extLst>
            </p:cNvPr>
            <p:cNvSpPr txBox="1"/>
            <p:nvPr/>
          </p:nvSpPr>
          <p:spPr>
            <a:xfrm>
              <a:off x="6143079" y="4414773"/>
              <a:ext cx="2059404" cy="31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Semi-Parametric Models</a:t>
              </a:r>
              <a:endParaRPr lang="zh-CN" altLang="en-US" sz="14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219FC2E7-4E72-4079-96C9-F015097735E0}"/>
                </a:ext>
              </a:extLst>
            </p:cNvPr>
            <p:cNvSpPr/>
            <p:nvPr/>
          </p:nvSpPr>
          <p:spPr>
            <a:xfrm>
              <a:off x="6201573" y="4878159"/>
              <a:ext cx="1949326" cy="1749205"/>
            </a:xfrm>
            <a:prstGeom prst="roundRect">
              <a:avLst>
                <a:gd name="adj" fmla="val 5321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6CBAD7BF-5117-4888-92DD-D62C380FC0F1}"/>
                </a:ext>
              </a:extLst>
            </p:cNvPr>
            <p:cNvSpPr txBox="1"/>
            <p:nvPr/>
          </p:nvSpPr>
          <p:spPr>
            <a:xfrm>
              <a:off x="6137672" y="6313716"/>
              <a:ext cx="2059404" cy="31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Parametric Models</a:t>
              </a:r>
              <a:endParaRPr lang="zh-CN" altLang="en-US" sz="14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39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662</Words>
  <Application>Microsoft Office PowerPoint</Application>
  <PresentationFormat>自定义</PresentationFormat>
  <Paragraphs>108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Times New Roman</vt:lpstr>
      <vt:lpstr>Office 主题​​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Foree Artw</dc:creator>
  <cp:lastModifiedBy>Foree Artw</cp:lastModifiedBy>
  <cp:revision>27</cp:revision>
  <dcterms:created xsi:type="dcterms:W3CDTF">2022-01-23T08:13:33Z</dcterms:created>
  <dcterms:modified xsi:type="dcterms:W3CDTF">2022-03-31T08:53:07Z</dcterms:modified>
</cp:coreProperties>
</file>