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9" r:id="rId3"/>
    <p:sldId id="256" r:id="rId5"/>
    <p:sldId id="257" r:id="rId6"/>
    <p:sldId id="258" r:id="rId7"/>
    <p:sldId id="263" r:id="rId8"/>
    <p:sldId id="259" r:id="rId9"/>
    <p:sldId id="260" r:id="rId10"/>
    <p:sldId id="264" r:id="rId11"/>
    <p:sldId id="265" r:id="rId12"/>
    <p:sldId id="266" r:id="rId13"/>
    <p:sldId id="262" r:id="rId14"/>
    <p:sldId id="271" r:id="rId15"/>
    <p:sldId id="300" r:id="rId16"/>
    <p:sldId id="261" r:id="rId17"/>
    <p:sldId id="276" r:id="rId18"/>
    <p:sldId id="27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2F2F2"/>
    <a:srgbClr val="F1EFEE"/>
    <a:srgbClr val="F5F3F1"/>
    <a:srgbClr val="F8F5F3"/>
    <a:srgbClr val="F5F2F1"/>
    <a:srgbClr val="F4F1F0"/>
    <a:srgbClr val="F7F4F2"/>
    <a:srgbClr val="F4F2F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9" autoAdjust="0"/>
    <p:restoredTop sz="95559" autoAdjust="0"/>
  </p:normalViewPr>
  <p:slideViewPr>
    <p:cSldViewPr snapToGrid="0">
      <p:cViewPr varScale="1">
        <p:scale>
          <a:sx n="113" d="100"/>
          <a:sy n="113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13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7F4CF-FAD3-4753-A5D8-D35E0A8B43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9927F-7422-466D-AA77-7766B4933C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FCE8CB-E074-45FE-80CB-EEF74AF236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C5CA10-290B-461A-8199-5D946D4C5A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2F559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8.svg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9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2947737" y="13960"/>
            <a:ext cx="12031" cy="2634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0" y="2634916"/>
            <a:ext cx="295976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54" y="4931939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19623" y="5305056"/>
            <a:ext cx="6256421" cy="2406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0004" y="5686758"/>
            <a:ext cx="4126833" cy="1587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796285" y="4311583"/>
            <a:ext cx="0" cy="34290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785668" y="4299552"/>
            <a:ext cx="4419601" cy="120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400550" y="1405255"/>
            <a:ext cx="7992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7200" dirty="0" smtClean="0">
                <a:solidFill>
                  <a:schemeClr val="bg1"/>
                </a:solidFill>
                <a:uFillTx/>
                <a:latin typeface="汉仪菱心体简" charset="0"/>
                <a:ea typeface="汉仪菱心体简" panose="02010609000101010101" pitchFamily="49" charset="-122"/>
              </a:rPr>
              <a:t>太空策略逃生roguelike游戏</a:t>
            </a:r>
            <a:endParaRPr lang="zh-CN" altLang="en-US" sz="7200" dirty="0" smtClean="0">
              <a:solidFill>
                <a:schemeClr val="bg1"/>
              </a:solidFill>
              <a:uFillTx/>
              <a:latin typeface="汉仪菱心体简" charset="0"/>
              <a:ea typeface="汉仪菱心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23724" y="4414967"/>
            <a:ext cx="33197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第二组</a:t>
            </a:r>
            <a:endParaRPr lang="zh-CN" altLang="en-US" sz="1600" b="1" spc="3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葛耀锴、蔡炳南、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林昊哲</a:t>
            </a:r>
            <a:endParaRPr lang="zh-CN" altLang="en-US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邓廷江、陶灵颖、</a:t>
            </a:r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凯丽比努尔</a:t>
            </a:r>
            <a:endParaRPr lang="zh-CN" altLang="en-US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 rot="10800000">
            <a:off x="9550800" y="4375863"/>
            <a:ext cx="3196963" cy="3132367"/>
            <a:chOff x="-241322" y="-198407"/>
            <a:chExt cx="2400407" cy="2397341"/>
          </a:xfrm>
        </p:grpSpPr>
        <p:grpSp>
          <p:nvGrpSpPr>
            <p:cNvPr id="72" name="组合 71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80" name="直接连接符 79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74" name="直接连接符 7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组合 61"/>
          <p:cNvGrpSpPr/>
          <p:nvPr/>
        </p:nvGrpSpPr>
        <p:grpSpPr>
          <a:xfrm rot="5400000" flipV="1">
            <a:off x="-547085" y="-613131"/>
            <a:ext cx="3196963" cy="3132367"/>
            <a:chOff x="-241322" y="-198407"/>
            <a:chExt cx="2400407" cy="2397341"/>
          </a:xfrm>
        </p:grpSpPr>
        <p:grpSp>
          <p:nvGrpSpPr>
            <p:cNvPr id="86" name="组合 85"/>
            <p:cNvGrpSpPr/>
            <p:nvPr/>
          </p:nvGrpSpPr>
          <p:grpSpPr>
            <a:xfrm>
              <a:off x="112549" y="124482"/>
              <a:ext cx="2046536" cy="2074452"/>
              <a:chOff x="-39851" y="-27918"/>
              <a:chExt cx="2046536" cy="2074452"/>
            </a:xfrm>
          </p:grpSpPr>
          <p:cxnSp>
            <p:nvCxnSpPr>
              <p:cNvPr id="94" name="直接连接符 93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-241322" y="-198407"/>
              <a:ext cx="2304737" cy="2336175"/>
              <a:chOff x="-39851" y="-27918"/>
              <a:chExt cx="2046536" cy="2074452"/>
            </a:xfrm>
          </p:grpSpPr>
          <p:cxnSp>
            <p:nvCxnSpPr>
              <p:cNvPr id="88" name="直接连接符 87"/>
              <p:cNvCxnSpPr/>
              <p:nvPr/>
            </p:nvCxnSpPr>
            <p:spPr>
              <a:xfrm flipH="1">
                <a:off x="12033" y="24063"/>
                <a:ext cx="446583" cy="44658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9203" y="-13959"/>
                <a:ext cx="792235" cy="792237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60078" y="24063"/>
                <a:ext cx="1008141" cy="10081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14861" y="-27918"/>
                <a:ext cx="1439863" cy="1439862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6373" y="10104"/>
                <a:ext cx="1685408" cy="168540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9851" y="0"/>
                <a:ext cx="2046536" cy="2046534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场景</a:t>
            </a:r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交互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 flipH="1">
            <a:off x="1615604" y="4357006"/>
            <a:ext cx="4807188" cy="0"/>
          </a:xfrm>
          <a:prstGeom prst="line">
            <a:avLst/>
          </a:prstGeom>
          <a:ln w="31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2182557" y="5925099"/>
            <a:ext cx="5466771" cy="221240"/>
            <a:chOff x="3354176" y="6292409"/>
            <a:chExt cx="5466771" cy="221240"/>
          </a:xfrm>
        </p:grpSpPr>
        <p:cxnSp>
          <p:nvCxnSpPr>
            <p:cNvPr id="141" name="直接连接符 140"/>
            <p:cNvCxnSpPr/>
            <p:nvPr/>
          </p:nvCxnSpPr>
          <p:spPr>
            <a:xfrm flipH="1">
              <a:off x="3354176" y="6513647"/>
              <a:ext cx="5308513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V="1">
              <a:off x="8662689" y="6292409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75"/>
          <p:cNvSpPr txBox="1"/>
          <p:nvPr/>
        </p:nvSpPr>
        <p:spPr>
          <a:xfrm>
            <a:off x="1485265" y="2849245"/>
            <a:ext cx="50685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大地图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大地图由程序随机生成不同房间和彼此门的连接关系，怪物分布，道具、buff、NPC等。在某处存在一个或者多个大boss（异形母体），打过以后可以获得丰厚的奖励。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6" name="TextBox 75"/>
          <p:cNvSpPr txBox="1"/>
          <p:nvPr/>
        </p:nvSpPr>
        <p:spPr>
          <a:xfrm>
            <a:off x="2287270" y="4570730"/>
            <a:ext cx="556323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资源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不同枪械、不同试剂（兴奋剂：+攻击力、食物：行动力补充）、不同收藏品（线索纸条，可用于拼凑剧情，或者触发某种数值增强）、不同机关（传送通道，自爆机关，宝箱，有地图的操控室）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7" name="TextBox 75"/>
          <p:cNvSpPr txBox="1"/>
          <p:nvPr/>
        </p:nvSpPr>
        <p:spPr>
          <a:xfrm>
            <a:off x="2009140" y="1202055"/>
            <a:ext cx="53200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altLang="en-US" sz="14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小地图</a:t>
            </a:r>
            <a:endParaRPr lang="zh-CN" altLang="en-US" sz="14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小地图中仅显示玩家的所在位置相对于整个大地图的位置，而地图未探索过的地方，玩家完全对敌情未知，即战争迷雾，要求玩家对探索过的部分相对于地图位置有记忆。</a:t>
            </a:r>
            <a:endParaRPr lang="zh-CN" altLang="en-US" sz="1400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981451" y="1778964"/>
            <a:ext cx="2948595" cy="4559143"/>
            <a:chOff x="7627163" y="1071834"/>
            <a:chExt cx="3513677" cy="5432878"/>
          </a:xfrm>
        </p:grpSpPr>
        <p:grpSp>
          <p:nvGrpSpPr>
            <p:cNvPr id="107" name="组合 106"/>
            <p:cNvGrpSpPr/>
            <p:nvPr/>
          </p:nvGrpSpPr>
          <p:grpSpPr>
            <a:xfrm>
              <a:off x="7627163" y="1071834"/>
              <a:ext cx="3513677" cy="5432878"/>
              <a:chOff x="3416300" y="-3752850"/>
              <a:chExt cx="5359400" cy="8286750"/>
            </a:xfrm>
          </p:grpSpPr>
          <p:pic>
            <p:nvPicPr>
              <p:cNvPr id="111" name="图片 110"/>
              <p:cNvPicPr>
                <a:picLocks noChangeAspect="1"/>
              </p:cNvPicPr>
              <p:nvPr/>
            </p:nvPicPr>
            <p:blipFill>
              <a:blip r:embed="rId1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585028" y="-3565272"/>
                <a:ext cx="5021944" cy="5903614"/>
              </a:xfrm>
              <a:prstGeom prst="rect">
                <a:avLst/>
              </a:prstGeom>
            </p:spPr>
          </p:pic>
          <p:grpSp>
            <p:nvGrpSpPr>
              <p:cNvPr id="120" name="Group 4"/>
              <p:cNvGrpSpPr>
                <a:grpSpLocks noChangeAspect="1"/>
              </p:cNvGrpSpPr>
              <p:nvPr/>
            </p:nvGrpSpPr>
            <p:grpSpPr bwMode="auto">
              <a:xfrm>
                <a:off x="5003800" y="2324100"/>
                <a:ext cx="2184400" cy="2209800"/>
                <a:chOff x="3152" y="1464"/>
                <a:chExt cx="1376" cy="1392"/>
              </a:xfrm>
            </p:grpSpPr>
            <p:sp>
              <p:nvSpPr>
                <p:cNvPr id="122" name="AutoShape 3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3152" y="1464"/>
                  <a:ext cx="1376" cy="13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4" name="Rectangle 5"/>
                <p:cNvSpPr>
                  <a:spLocks noChangeArrowheads="1"/>
                </p:cNvSpPr>
                <p:nvPr/>
              </p:nvSpPr>
              <p:spPr bwMode="auto">
                <a:xfrm>
                  <a:off x="3152" y="1461"/>
                  <a:ext cx="1376" cy="24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9" name="Rectangle 6"/>
                <p:cNvSpPr>
                  <a:spLocks noChangeArrowheads="1"/>
                </p:cNvSpPr>
                <p:nvPr/>
              </p:nvSpPr>
              <p:spPr bwMode="auto">
                <a:xfrm>
                  <a:off x="3257" y="1708"/>
                  <a:ext cx="1145" cy="684"/>
                </a:xfrm>
                <a:prstGeom prst="rect">
                  <a:avLst/>
                </a:prstGeom>
                <a:solidFill>
                  <a:srgbClr val="2F559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4" name="Freeform 7"/>
                <p:cNvSpPr/>
                <p:nvPr/>
              </p:nvSpPr>
              <p:spPr bwMode="auto">
                <a:xfrm>
                  <a:off x="3152" y="2392"/>
                  <a:ext cx="1352" cy="461"/>
                </a:xfrm>
                <a:custGeom>
                  <a:avLst/>
                  <a:gdLst>
                    <a:gd name="T0" fmla="*/ 0 w 504"/>
                    <a:gd name="T1" fmla="*/ 0 h 172"/>
                    <a:gd name="T2" fmla="*/ 252 w 504"/>
                    <a:gd name="T3" fmla="*/ 172 h 172"/>
                    <a:gd name="T4" fmla="*/ 504 w 504"/>
                    <a:gd name="T5" fmla="*/ 0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04" h="172">
                      <a:moveTo>
                        <a:pt x="0" y="0"/>
                      </a:moveTo>
                      <a:cubicBezTo>
                        <a:pt x="0" y="46"/>
                        <a:pt x="113" y="172"/>
                        <a:pt x="252" y="172"/>
                      </a:cubicBezTo>
                      <a:cubicBezTo>
                        <a:pt x="391" y="172"/>
                        <a:pt x="504" y="46"/>
                        <a:pt x="504" y="0"/>
                      </a:cubicBezTo>
                    </a:path>
                  </a:pathLst>
                </a:custGeom>
                <a:gradFill flip="none" rotWithShape="1">
                  <a:gsLst>
                    <a:gs pos="33000">
                      <a:srgbClr val="2F5597"/>
                    </a:gs>
                    <a:gs pos="2000">
                      <a:schemeClr val="accent5">
                        <a:lumMod val="60000"/>
                        <a:lumOff val="4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dirty="0"/>
                </a:p>
              </p:txBody>
            </p:sp>
            <p:sp>
              <p:nvSpPr>
                <p:cNvPr id="135" name="Freeform 8"/>
                <p:cNvSpPr/>
                <p:nvPr/>
              </p:nvSpPr>
              <p:spPr bwMode="auto">
                <a:xfrm>
                  <a:off x="3211" y="1724"/>
                  <a:ext cx="1237" cy="250"/>
                </a:xfrm>
                <a:custGeom>
                  <a:avLst/>
                  <a:gdLst>
                    <a:gd name="T0" fmla="*/ 17 w 461"/>
                    <a:gd name="T1" fmla="*/ 93 h 93"/>
                    <a:gd name="T2" fmla="*/ 1 w 461"/>
                    <a:gd name="T3" fmla="*/ 79 h 93"/>
                    <a:gd name="T4" fmla="*/ 14 w 461"/>
                    <a:gd name="T5" fmla="*/ 61 h 93"/>
                    <a:gd name="T6" fmla="*/ 442 w 461"/>
                    <a:gd name="T7" fmla="*/ 2 h 93"/>
                    <a:gd name="T8" fmla="*/ 460 w 461"/>
                    <a:gd name="T9" fmla="*/ 15 h 93"/>
                    <a:gd name="T10" fmla="*/ 446 w 461"/>
                    <a:gd name="T11" fmla="*/ 33 h 93"/>
                    <a:gd name="T12" fmla="*/ 19 w 461"/>
                    <a:gd name="T13" fmla="*/ 93 h 93"/>
                    <a:gd name="T14" fmla="*/ 17 w 461"/>
                    <a:gd name="T15" fmla="*/ 93 h 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3">
                      <a:moveTo>
                        <a:pt x="17" y="93"/>
                      </a:moveTo>
                      <a:cubicBezTo>
                        <a:pt x="9" y="93"/>
                        <a:pt x="2" y="87"/>
                        <a:pt x="1" y="79"/>
                      </a:cubicBezTo>
                      <a:cubicBezTo>
                        <a:pt x="0" y="70"/>
                        <a:pt x="6" y="62"/>
                        <a:pt x="14" y="61"/>
                      </a:cubicBezTo>
                      <a:cubicBezTo>
                        <a:pt x="442" y="2"/>
                        <a:pt x="442" y="2"/>
                        <a:pt x="442" y="2"/>
                      </a:cubicBezTo>
                      <a:cubicBezTo>
                        <a:pt x="450" y="0"/>
                        <a:pt x="458" y="7"/>
                        <a:pt x="460" y="15"/>
                      </a:cubicBezTo>
                      <a:cubicBezTo>
                        <a:pt x="461" y="24"/>
                        <a:pt x="455" y="32"/>
                        <a:pt x="446" y="33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8" y="93"/>
                        <a:pt x="17" y="93"/>
                        <a:pt x="17" y="93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6" name="Freeform 9"/>
                <p:cNvSpPr/>
                <p:nvPr/>
              </p:nvSpPr>
              <p:spPr bwMode="auto">
                <a:xfrm>
                  <a:off x="3211" y="1925"/>
                  <a:ext cx="1237" cy="247"/>
                </a:xfrm>
                <a:custGeom>
                  <a:avLst/>
                  <a:gdLst>
                    <a:gd name="T0" fmla="*/ 17 w 461"/>
                    <a:gd name="T1" fmla="*/ 92 h 92"/>
                    <a:gd name="T2" fmla="*/ 1 w 461"/>
                    <a:gd name="T3" fmla="*/ 78 h 92"/>
                    <a:gd name="T4" fmla="*/ 14 w 461"/>
                    <a:gd name="T5" fmla="*/ 60 h 92"/>
                    <a:gd name="T6" fmla="*/ 442 w 461"/>
                    <a:gd name="T7" fmla="*/ 1 h 92"/>
                    <a:gd name="T8" fmla="*/ 460 w 461"/>
                    <a:gd name="T9" fmla="*/ 14 h 92"/>
                    <a:gd name="T10" fmla="*/ 446 w 461"/>
                    <a:gd name="T11" fmla="*/ 33 h 92"/>
                    <a:gd name="T12" fmla="*/ 19 w 461"/>
                    <a:gd name="T13" fmla="*/ 92 h 92"/>
                    <a:gd name="T14" fmla="*/ 17 w 461"/>
                    <a:gd name="T1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2">
                      <a:moveTo>
                        <a:pt x="17" y="92"/>
                      </a:moveTo>
                      <a:cubicBezTo>
                        <a:pt x="9" y="92"/>
                        <a:pt x="2" y="86"/>
                        <a:pt x="1" y="78"/>
                      </a:cubicBezTo>
                      <a:cubicBezTo>
                        <a:pt x="0" y="69"/>
                        <a:pt x="6" y="61"/>
                        <a:pt x="14" y="60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50" y="0"/>
                        <a:pt x="458" y="6"/>
                        <a:pt x="460" y="14"/>
                      </a:cubicBezTo>
                      <a:cubicBezTo>
                        <a:pt x="461" y="23"/>
                        <a:pt x="455" y="31"/>
                        <a:pt x="446" y="33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8" y="92"/>
                        <a:pt x="17" y="92"/>
                        <a:pt x="17" y="9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7" name="Freeform 10"/>
                <p:cNvSpPr/>
                <p:nvPr/>
              </p:nvSpPr>
              <p:spPr bwMode="auto">
                <a:xfrm>
                  <a:off x="3211" y="2124"/>
                  <a:ext cx="1237" cy="246"/>
                </a:xfrm>
                <a:custGeom>
                  <a:avLst/>
                  <a:gdLst>
                    <a:gd name="T0" fmla="*/ 17 w 461"/>
                    <a:gd name="T1" fmla="*/ 92 h 92"/>
                    <a:gd name="T2" fmla="*/ 1 w 461"/>
                    <a:gd name="T3" fmla="*/ 78 h 92"/>
                    <a:gd name="T4" fmla="*/ 14 w 461"/>
                    <a:gd name="T5" fmla="*/ 60 h 92"/>
                    <a:gd name="T6" fmla="*/ 442 w 461"/>
                    <a:gd name="T7" fmla="*/ 1 h 92"/>
                    <a:gd name="T8" fmla="*/ 460 w 461"/>
                    <a:gd name="T9" fmla="*/ 15 h 92"/>
                    <a:gd name="T10" fmla="*/ 446 w 461"/>
                    <a:gd name="T11" fmla="*/ 33 h 92"/>
                    <a:gd name="T12" fmla="*/ 19 w 461"/>
                    <a:gd name="T13" fmla="*/ 92 h 92"/>
                    <a:gd name="T14" fmla="*/ 17 w 461"/>
                    <a:gd name="T15" fmla="*/ 92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61" h="92">
                      <a:moveTo>
                        <a:pt x="17" y="92"/>
                      </a:moveTo>
                      <a:cubicBezTo>
                        <a:pt x="9" y="92"/>
                        <a:pt x="2" y="86"/>
                        <a:pt x="1" y="78"/>
                      </a:cubicBezTo>
                      <a:cubicBezTo>
                        <a:pt x="0" y="70"/>
                        <a:pt x="6" y="62"/>
                        <a:pt x="14" y="60"/>
                      </a:cubicBezTo>
                      <a:cubicBezTo>
                        <a:pt x="442" y="1"/>
                        <a:pt x="442" y="1"/>
                        <a:pt x="442" y="1"/>
                      </a:cubicBezTo>
                      <a:cubicBezTo>
                        <a:pt x="450" y="0"/>
                        <a:pt x="458" y="6"/>
                        <a:pt x="460" y="15"/>
                      </a:cubicBezTo>
                      <a:cubicBezTo>
                        <a:pt x="461" y="23"/>
                        <a:pt x="455" y="31"/>
                        <a:pt x="446" y="33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8" y="92"/>
                        <a:pt x="17" y="92"/>
                        <a:pt x="17" y="92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121" name="Freeform 29"/>
              <p:cNvSpPr>
                <a:spLocks noEditPoints="1"/>
              </p:cNvSpPr>
              <p:nvPr/>
            </p:nvSpPr>
            <p:spPr bwMode="auto">
              <a:xfrm>
                <a:off x="3416300" y="-3752850"/>
                <a:ext cx="5359400" cy="6191250"/>
              </a:xfrm>
              <a:custGeom>
                <a:avLst/>
                <a:gdLst>
                  <a:gd name="T0" fmla="*/ 638 w 1263"/>
                  <a:gd name="T1" fmla="*/ 68 h 1459"/>
                  <a:gd name="T2" fmla="*/ 1195 w 1263"/>
                  <a:gd name="T3" fmla="*/ 646 h 1459"/>
                  <a:gd name="T4" fmla="*/ 1053 w 1263"/>
                  <a:gd name="T5" fmla="*/ 1008 h 1459"/>
                  <a:gd name="T6" fmla="*/ 952 w 1263"/>
                  <a:gd name="T7" fmla="*/ 1248 h 1459"/>
                  <a:gd name="T8" fmla="*/ 884 w 1263"/>
                  <a:gd name="T9" fmla="*/ 1391 h 1459"/>
                  <a:gd name="T10" fmla="*/ 632 w 1263"/>
                  <a:gd name="T11" fmla="*/ 1391 h 1459"/>
                  <a:gd name="T12" fmla="*/ 380 w 1263"/>
                  <a:gd name="T13" fmla="*/ 1391 h 1459"/>
                  <a:gd name="T14" fmla="*/ 311 w 1263"/>
                  <a:gd name="T15" fmla="*/ 1248 h 1459"/>
                  <a:gd name="T16" fmla="*/ 210 w 1263"/>
                  <a:gd name="T17" fmla="*/ 1008 h 1459"/>
                  <a:gd name="T18" fmla="*/ 68 w 1263"/>
                  <a:gd name="T19" fmla="*/ 646 h 1459"/>
                  <a:gd name="T20" fmla="*/ 632 w 1263"/>
                  <a:gd name="T21" fmla="*/ 68 h 1459"/>
                  <a:gd name="T22" fmla="*/ 638 w 1263"/>
                  <a:gd name="T23" fmla="*/ 68 h 1459"/>
                  <a:gd name="T24" fmla="*/ 638 w 1263"/>
                  <a:gd name="T25" fmla="*/ 0 h 1459"/>
                  <a:gd name="T26" fmla="*/ 638 w 1263"/>
                  <a:gd name="T27" fmla="*/ 68 h 1459"/>
                  <a:gd name="T28" fmla="*/ 638 w 1263"/>
                  <a:gd name="T29" fmla="*/ 0 h 1459"/>
                  <a:gd name="T30" fmla="*/ 631 w 1263"/>
                  <a:gd name="T31" fmla="*/ 0 h 1459"/>
                  <a:gd name="T32" fmla="*/ 439 w 1263"/>
                  <a:gd name="T33" fmla="*/ 31 h 1459"/>
                  <a:gd name="T34" fmla="*/ 233 w 1263"/>
                  <a:gd name="T35" fmla="*/ 135 h 1459"/>
                  <a:gd name="T36" fmla="*/ 67 w 1263"/>
                  <a:gd name="T37" fmla="*/ 336 h 1459"/>
                  <a:gd name="T38" fmla="*/ 0 w 1263"/>
                  <a:gd name="T39" fmla="*/ 646 h 1459"/>
                  <a:gd name="T40" fmla="*/ 159 w 1263"/>
                  <a:gd name="T41" fmla="*/ 1053 h 1459"/>
                  <a:gd name="T42" fmla="*/ 239 w 1263"/>
                  <a:gd name="T43" fmla="*/ 1188 h 1459"/>
                  <a:gd name="T44" fmla="*/ 245 w 1263"/>
                  <a:gd name="T45" fmla="*/ 1233 h 1459"/>
                  <a:gd name="T46" fmla="*/ 245 w 1263"/>
                  <a:gd name="T47" fmla="*/ 1233 h 1459"/>
                  <a:gd name="T48" fmla="*/ 244 w 1263"/>
                  <a:gd name="T49" fmla="*/ 1236 h 1459"/>
                  <a:gd name="T50" fmla="*/ 273 w 1263"/>
                  <a:gd name="T51" fmla="*/ 1399 h 1459"/>
                  <a:gd name="T52" fmla="*/ 369 w 1263"/>
                  <a:gd name="T53" fmla="*/ 1458 h 1459"/>
                  <a:gd name="T54" fmla="*/ 374 w 1263"/>
                  <a:gd name="T55" fmla="*/ 1459 h 1459"/>
                  <a:gd name="T56" fmla="*/ 380 w 1263"/>
                  <a:gd name="T57" fmla="*/ 1459 h 1459"/>
                  <a:gd name="T58" fmla="*/ 632 w 1263"/>
                  <a:gd name="T59" fmla="*/ 1459 h 1459"/>
                  <a:gd name="T60" fmla="*/ 884 w 1263"/>
                  <a:gd name="T61" fmla="*/ 1459 h 1459"/>
                  <a:gd name="T62" fmla="*/ 889 w 1263"/>
                  <a:gd name="T63" fmla="*/ 1459 h 1459"/>
                  <a:gd name="T64" fmla="*/ 895 w 1263"/>
                  <a:gd name="T65" fmla="*/ 1458 h 1459"/>
                  <a:gd name="T66" fmla="*/ 991 w 1263"/>
                  <a:gd name="T67" fmla="*/ 1399 h 1459"/>
                  <a:gd name="T68" fmla="*/ 1019 w 1263"/>
                  <a:gd name="T69" fmla="*/ 1236 h 1459"/>
                  <a:gd name="T70" fmla="*/ 1018 w 1263"/>
                  <a:gd name="T71" fmla="*/ 1233 h 1459"/>
                  <a:gd name="T72" fmla="*/ 1018 w 1263"/>
                  <a:gd name="T73" fmla="*/ 1232 h 1459"/>
                  <a:gd name="T74" fmla="*/ 1024 w 1263"/>
                  <a:gd name="T75" fmla="*/ 1187 h 1459"/>
                  <a:gd name="T76" fmla="*/ 1104 w 1263"/>
                  <a:gd name="T77" fmla="*/ 1053 h 1459"/>
                  <a:gd name="T78" fmla="*/ 1263 w 1263"/>
                  <a:gd name="T79" fmla="*/ 646 h 1459"/>
                  <a:gd name="T80" fmla="*/ 1035 w 1263"/>
                  <a:gd name="T81" fmla="*/ 138 h 1459"/>
                  <a:gd name="T82" fmla="*/ 638 w 1263"/>
                  <a:gd name="T83" fmla="*/ 0 h 1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63" h="1459">
                    <a:moveTo>
                      <a:pt x="638" y="68"/>
                    </a:moveTo>
                    <a:cubicBezTo>
                      <a:pt x="841" y="68"/>
                      <a:pt x="1195" y="203"/>
                      <a:pt x="1195" y="646"/>
                    </a:cubicBezTo>
                    <a:cubicBezTo>
                      <a:pt x="1195" y="744"/>
                      <a:pt x="1180" y="863"/>
                      <a:pt x="1053" y="1008"/>
                    </a:cubicBezTo>
                    <a:cubicBezTo>
                      <a:pt x="925" y="1154"/>
                      <a:pt x="952" y="1248"/>
                      <a:pt x="952" y="1248"/>
                    </a:cubicBezTo>
                    <a:cubicBezTo>
                      <a:pt x="952" y="1248"/>
                      <a:pt x="976" y="1376"/>
                      <a:pt x="884" y="1391"/>
                    </a:cubicBezTo>
                    <a:cubicBezTo>
                      <a:pt x="632" y="1391"/>
                      <a:pt x="632" y="1391"/>
                      <a:pt x="632" y="1391"/>
                    </a:cubicBezTo>
                    <a:cubicBezTo>
                      <a:pt x="380" y="1391"/>
                      <a:pt x="380" y="1391"/>
                      <a:pt x="380" y="1391"/>
                    </a:cubicBezTo>
                    <a:cubicBezTo>
                      <a:pt x="288" y="1376"/>
                      <a:pt x="311" y="1248"/>
                      <a:pt x="311" y="1248"/>
                    </a:cubicBezTo>
                    <a:cubicBezTo>
                      <a:pt x="311" y="1248"/>
                      <a:pt x="337" y="1155"/>
                      <a:pt x="210" y="1008"/>
                    </a:cubicBezTo>
                    <a:cubicBezTo>
                      <a:pt x="75" y="851"/>
                      <a:pt x="68" y="744"/>
                      <a:pt x="68" y="646"/>
                    </a:cubicBezTo>
                    <a:cubicBezTo>
                      <a:pt x="68" y="195"/>
                      <a:pt x="430" y="71"/>
                      <a:pt x="632" y="68"/>
                    </a:cubicBezTo>
                    <a:cubicBezTo>
                      <a:pt x="634" y="68"/>
                      <a:pt x="636" y="68"/>
                      <a:pt x="638" y="68"/>
                    </a:cubicBezTo>
                    <a:moveTo>
                      <a:pt x="638" y="0"/>
                    </a:moveTo>
                    <a:cubicBezTo>
                      <a:pt x="638" y="68"/>
                      <a:pt x="638" y="68"/>
                      <a:pt x="638" y="68"/>
                    </a:cubicBezTo>
                    <a:cubicBezTo>
                      <a:pt x="638" y="0"/>
                      <a:pt x="638" y="0"/>
                      <a:pt x="638" y="0"/>
                    </a:cubicBezTo>
                    <a:cubicBezTo>
                      <a:pt x="635" y="0"/>
                      <a:pt x="633" y="0"/>
                      <a:pt x="631" y="0"/>
                    </a:cubicBezTo>
                    <a:cubicBezTo>
                      <a:pt x="568" y="1"/>
                      <a:pt x="502" y="12"/>
                      <a:pt x="439" y="31"/>
                    </a:cubicBezTo>
                    <a:cubicBezTo>
                      <a:pt x="362" y="54"/>
                      <a:pt x="293" y="89"/>
                      <a:pt x="233" y="135"/>
                    </a:cubicBezTo>
                    <a:cubicBezTo>
                      <a:pt x="162" y="189"/>
                      <a:pt x="106" y="257"/>
                      <a:pt x="67" y="336"/>
                    </a:cubicBezTo>
                    <a:cubicBezTo>
                      <a:pt x="23" y="426"/>
                      <a:pt x="0" y="530"/>
                      <a:pt x="0" y="646"/>
                    </a:cubicBezTo>
                    <a:cubicBezTo>
                      <a:pt x="0" y="759"/>
                      <a:pt x="12" y="882"/>
                      <a:pt x="159" y="1053"/>
                    </a:cubicBezTo>
                    <a:cubicBezTo>
                      <a:pt x="210" y="1112"/>
                      <a:pt x="231" y="1159"/>
                      <a:pt x="239" y="1188"/>
                    </a:cubicBezTo>
                    <a:cubicBezTo>
                      <a:pt x="247" y="1214"/>
                      <a:pt x="245" y="1230"/>
                      <a:pt x="245" y="1233"/>
                    </a:cubicBezTo>
                    <a:cubicBezTo>
                      <a:pt x="245" y="1233"/>
                      <a:pt x="245" y="1233"/>
                      <a:pt x="245" y="1233"/>
                    </a:cubicBezTo>
                    <a:cubicBezTo>
                      <a:pt x="244" y="1236"/>
                      <a:pt x="244" y="1236"/>
                      <a:pt x="244" y="1236"/>
                    </a:cubicBezTo>
                    <a:cubicBezTo>
                      <a:pt x="241" y="1252"/>
                      <a:pt x="229" y="1336"/>
                      <a:pt x="273" y="1399"/>
                    </a:cubicBezTo>
                    <a:cubicBezTo>
                      <a:pt x="295" y="1431"/>
                      <a:pt x="328" y="1451"/>
                      <a:pt x="369" y="1458"/>
                    </a:cubicBezTo>
                    <a:cubicBezTo>
                      <a:pt x="374" y="1459"/>
                      <a:pt x="374" y="1459"/>
                      <a:pt x="374" y="1459"/>
                    </a:cubicBezTo>
                    <a:cubicBezTo>
                      <a:pt x="380" y="1459"/>
                      <a:pt x="380" y="1459"/>
                      <a:pt x="380" y="1459"/>
                    </a:cubicBezTo>
                    <a:cubicBezTo>
                      <a:pt x="632" y="1459"/>
                      <a:pt x="632" y="1459"/>
                      <a:pt x="632" y="1459"/>
                    </a:cubicBezTo>
                    <a:cubicBezTo>
                      <a:pt x="884" y="1459"/>
                      <a:pt x="884" y="1459"/>
                      <a:pt x="884" y="1459"/>
                    </a:cubicBezTo>
                    <a:cubicBezTo>
                      <a:pt x="889" y="1459"/>
                      <a:pt x="889" y="1459"/>
                      <a:pt x="889" y="1459"/>
                    </a:cubicBezTo>
                    <a:cubicBezTo>
                      <a:pt x="895" y="1458"/>
                      <a:pt x="895" y="1458"/>
                      <a:pt x="895" y="1458"/>
                    </a:cubicBezTo>
                    <a:cubicBezTo>
                      <a:pt x="935" y="1451"/>
                      <a:pt x="968" y="1431"/>
                      <a:pt x="991" y="1399"/>
                    </a:cubicBezTo>
                    <a:cubicBezTo>
                      <a:pt x="1035" y="1336"/>
                      <a:pt x="1022" y="1252"/>
                      <a:pt x="1019" y="1236"/>
                    </a:cubicBezTo>
                    <a:cubicBezTo>
                      <a:pt x="1018" y="1233"/>
                      <a:pt x="1018" y="1233"/>
                      <a:pt x="1018" y="1233"/>
                    </a:cubicBezTo>
                    <a:cubicBezTo>
                      <a:pt x="1018" y="1232"/>
                      <a:pt x="1018" y="1232"/>
                      <a:pt x="1018" y="1232"/>
                    </a:cubicBezTo>
                    <a:cubicBezTo>
                      <a:pt x="1018" y="1229"/>
                      <a:pt x="1016" y="1213"/>
                      <a:pt x="1024" y="1187"/>
                    </a:cubicBezTo>
                    <a:cubicBezTo>
                      <a:pt x="1032" y="1158"/>
                      <a:pt x="1052" y="1112"/>
                      <a:pt x="1104" y="1053"/>
                    </a:cubicBezTo>
                    <a:cubicBezTo>
                      <a:pt x="1244" y="893"/>
                      <a:pt x="1263" y="758"/>
                      <a:pt x="1263" y="646"/>
                    </a:cubicBezTo>
                    <a:cubicBezTo>
                      <a:pt x="1263" y="374"/>
                      <a:pt x="1139" y="219"/>
                      <a:pt x="1035" y="138"/>
                    </a:cubicBezTo>
                    <a:cubicBezTo>
                      <a:pt x="925" y="51"/>
                      <a:pt x="776" y="0"/>
                      <a:pt x="638" y="0"/>
                    </a:cubicBezTo>
                    <a:close/>
                  </a:path>
                </a:pathLst>
              </a:custGeom>
              <a:solidFill>
                <a:srgbClr val="2F559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dirty="0"/>
              </a:p>
            </p:txBody>
          </p:sp>
        </p:grpSp>
        <p:pic>
          <p:nvPicPr>
            <p:cNvPr id="149" name="图片 148"/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1641" y="4179051"/>
              <a:ext cx="822782" cy="822782"/>
            </a:xfrm>
            <a:prstGeom prst="rect">
              <a:avLst/>
            </a:prstGeom>
          </p:spPr>
        </p:pic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1833" y="2450762"/>
              <a:ext cx="647832" cy="647832"/>
            </a:xfrm>
            <a:prstGeom prst="rect">
              <a:avLst/>
            </a:prstGeom>
          </p:spPr>
        </p:pic>
        <p:pic>
          <p:nvPicPr>
            <p:cNvPr id="151" name="图片 15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4085" y="3327566"/>
              <a:ext cx="583328" cy="583328"/>
            </a:xfrm>
            <a:prstGeom prst="rect">
              <a:avLst/>
            </a:prstGeom>
          </p:spPr>
        </p:pic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1318" y="1493489"/>
              <a:ext cx="658596" cy="658596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717004" y="1268683"/>
            <a:ext cx="4866971" cy="221240"/>
            <a:chOff x="1660364" y="2063703"/>
            <a:chExt cx="4866971" cy="221240"/>
          </a:xfrm>
        </p:grpSpPr>
        <p:cxnSp>
          <p:nvCxnSpPr>
            <p:cNvPr id="138" name="直接连接符 137"/>
            <p:cNvCxnSpPr/>
            <p:nvPr/>
          </p:nvCxnSpPr>
          <p:spPr>
            <a:xfrm flipH="1">
              <a:off x="1660364" y="2066558"/>
              <a:ext cx="4704346" cy="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 flipH="1" flipV="1">
              <a:off x="6369077" y="2063703"/>
              <a:ext cx="158258" cy="221240"/>
            </a:xfrm>
            <a:prstGeom prst="line">
              <a:avLst/>
            </a:prstGeom>
            <a:ln w="3175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589920" cy="4708981"/>
            <a:chOff x="3125165" y="868100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3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2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8F5F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4800027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游戏</a:t>
              </a:r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细节</a:t>
              </a:r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美术</a:t>
            </a:r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风格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5" name="六边形 14"/>
          <p:cNvSpPr/>
          <p:nvPr/>
        </p:nvSpPr>
        <p:spPr>
          <a:xfrm>
            <a:off x="5113956" y="4963517"/>
            <a:ext cx="1546456" cy="1354953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4202333"/>
            <a:ext cx="1233004" cy="1657027"/>
          </a:xfrm>
          <a:custGeom>
            <a:avLst/>
            <a:gdLst>
              <a:gd name="connsiteX0" fmla="*/ 0 w 1233004"/>
              <a:gd name="connsiteY0" fmla="*/ 0 h 1657027"/>
              <a:gd name="connsiteX1" fmla="*/ 818747 w 1233004"/>
              <a:gd name="connsiteY1" fmla="*/ 0 h 1657027"/>
              <a:gd name="connsiteX2" fmla="*/ 1233004 w 1233004"/>
              <a:gd name="connsiteY2" fmla="*/ 828514 h 1657027"/>
              <a:gd name="connsiteX3" fmla="*/ 818747 w 1233004"/>
              <a:gd name="connsiteY3" fmla="*/ 1657027 h 1657027"/>
              <a:gd name="connsiteX4" fmla="*/ 0 w 1233004"/>
              <a:gd name="connsiteY4" fmla="*/ 1657027 h 1657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3004" h="1657027">
                <a:moveTo>
                  <a:pt x="0" y="0"/>
                </a:moveTo>
                <a:lnTo>
                  <a:pt x="818747" y="0"/>
                </a:lnTo>
                <a:lnTo>
                  <a:pt x="1233004" y="828514"/>
                </a:lnTo>
                <a:lnTo>
                  <a:pt x="818747" y="1657027"/>
                </a:lnTo>
                <a:lnTo>
                  <a:pt x="0" y="165702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/>
          <p:cNvSpPr/>
          <p:nvPr/>
        </p:nvSpPr>
        <p:spPr>
          <a:xfrm>
            <a:off x="346770" y="1239606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9436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6871890" y="3014549"/>
            <a:ext cx="44500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游戏的美术风格计划使用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俯视角的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偏卡通化的样式，科幻风格，整体的氛围较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紧张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可参考《</a:t>
            </a:r>
            <a:r>
              <a:rPr lang="en-US" altLang="zh-CN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among us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2450" y="2267585"/>
            <a:ext cx="5629275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地图生</a:t>
            </a:r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成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346770" y="1239606"/>
            <a:ext cx="886317" cy="776561"/>
          </a:xfrm>
          <a:prstGeom prst="hexagon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4631639" y="2761940"/>
            <a:ext cx="1022530" cy="895907"/>
          </a:xfrm>
          <a:prstGeom prst="hexag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4694367" y="931137"/>
            <a:ext cx="1918084" cy="1680562"/>
            <a:chOff x="3936177" y="931137"/>
            <a:chExt cx="1918084" cy="1680562"/>
          </a:xfrm>
        </p:grpSpPr>
        <p:sp>
          <p:nvSpPr>
            <p:cNvPr id="20" name="六边形 19"/>
            <p:cNvSpPr/>
            <p:nvPr/>
          </p:nvSpPr>
          <p:spPr>
            <a:xfrm>
              <a:off x="3936177" y="931137"/>
              <a:ext cx="1918084" cy="1680562"/>
            </a:xfrm>
            <a:prstGeom prst="hexag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4382814" y="931137"/>
              <a:ext cx="1040524" cy="16805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8078470" y="2599055"/>
            <a:ext cx="28511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大地图即飞船的布局每局由程序随机生成，不同房间之间并非线性排布，而是树状</a:t>
            </a:r>
            <a:r>
              <a:rPr lang="zh-CN" altLang="en-US" sz="16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</a:t>
            </a:r>
            <a:endParaRPr lang="zh-CN" altLang="en-US" sz="16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1003935"/>
            <a:ext cx="6683375" cy="5095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732742" cy="4708981"/>
            <a:chOff x="3125165" y="868100"/>
            <a:chExt cx="6732742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4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1EFE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174343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后续计划</a:t>
              </a:r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" name="文本框 4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后续计划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10683" y="1320798"/>
            <a:ext cx="6266180" cy="1614170"/>
            <a:chOff x="810683" y="1320798"/>
            <a:chExt cx="6266180" cy="1614170"/>
          </a:xfrm>
        </p:grpSpPr>
        <p:sp>
          <p:nvSpPr>
            <p:cNvPr id="19" name="矩形 18"/>
            <p:cNvSpPr/>
            <p:nvPr/>
          </p:nvSpPr>
          <p:spPr>
            <a:xfrm>
              <a:off x="1312333" y="1320798"/>
              <a:ext cx="5764530" cy="161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深化小房间内容设计、角色职业多样性设计与协同、独特且契合的道具装备设计、难度机制合理的怪物设计、流程设计完善、数值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设计等。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美术素材设计产出。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810683" y="1941688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10683" y="4989685"/>
            <a:ext cx="6411595" cy="1614170"/>
            <a:chOff x="810683" y="4989685"/>
            <a:chExt cx="6411595" cy="1614170"/>
          </a:xfrm>
        </p:grpSpPr>
        <p:sp>
          <p:nvSpPr>
            <p:cNvPr id="20" name="矩形 19"/>
            <p:cNvSpPr/>
            <p:nvPr/>
          </p:nvSpPr>
          <p:spPr>
            <a:xfrm>
              <a:off x="1312333" y="4989685"/>
              <a:ext cx="5909945" cy="161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探索更多能让游戏新奇有趣的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810683" y="5614102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80344" y="3156512"/>
            <a:ext cx="6579235" cy="1614170"/>
            <a:chOff x="780344" y="3156512"/>
            <a:chExt cx="6579235" cy="1614170"/>
          </a:xfrm>
        </p:grpSpPr>
        <p:sp>
          <p:nvSpPr>
            <p:cNvPr id="21" name="矩形 20"/>
            <p:cNvSpPr/>
            <p:nvPr/>
          </p:nvSpPr>
          <p:spPr>
            <a:xfrm>
              <a:off x="1312474" y="3156512"/>
              <a:ext cx="6047105" cy="16141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大地图随机生成技术及优化、自动战斗逻辑、随机生成道具房间等的合理性，游戏场景框架构建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780344" y="3779659"/>
              <a:ext cx="365478" cy="36547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3" name="组合 2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6" name="椭圆 5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67435" y="2459990"/>
            <a:ext cx="5691505" cy="1746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zh-CN" altLang="en-US" sz="9600" b="1" dirty="0">
                <a:solidFill>
                  <a:srgbClr val="2F5597"/>
                </a:solidFill>
                <a:uFillTx/>
                <a:latin typeface="汉仪菱心体简" charset="0"/>
                <a:ea typeface="汉仪菱心体简" panose="02010609000101010101" pitchFamily="49" charset="-122"/>
              </a:rPr>
              <a:t>感谢观看！</a:t>
            </a:r>
            <a:endParaRPr lang="zh-CN" altLang="en-US" sz="9600" b="1" dirty="0">
              <a:solidFill>
                <a:srgbClr val="2F5597"/>
              </a:solidFill>
              <a:uFillTx/>
              <a:latin typeface="汉仪菱心体简" charset="0"/>
              <a:ea typeface="汉仪菱心体简" panose="02010609000101010101" pitchFamily="49" charset="-122"/>
            </a:endParaRPr>
          </a:p>
        </p:txBody>
      </p:sp>
      <p:sp>
        <p:nvSpPr>
          <p:cNvPr id="36" name="矩形 35"/>
          <p:cNvSpPr/>
          <p:nvPr>
            <p:custDataLst>
              <p:tags r:id="rId2"/>
            </p:custDataLst>
          </p:nvPr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0" y="0"/>
            <a:ext cx="4594690" cy="6858000"/>
            <a:chOff x="0" y="0"/>
            <a:chExt cx="4594690" cy="685800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0"/>
              <a:ext cx="4594690" cy="6858000"/>
              <a:chOff x="0" y="0"/>
              <a:chExt cx="4594690" cy="6858000"/>
            </a:xfrm>
          </p:grpSpPr>
          <p:sp>
            <p:nvSpPr>
              <p:cNvPr id="24" name="等腰三角形 23"/>
              <p:cNvSpPr/>
              <p:nvPr/>
            </p:nvSpPr>
            <p:spPr>
              <a:xfrm rot="5400000">
                <a:off x="3835529" y="2888903"/>
                <a:ext cx="815395" cy="702927"/>
              </a:xfrm>
              <a:prstGeom prst="triangl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0" y="0"/>
                <a:ext cx="4027470" cy="685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6" name="椭圆 5"/>
            <p:cNvSpPr/>
            <p:nvPr/>
          </p:nvSpPr>
          <p:spPr>
            <a:xfrm>
              <a:off x="1058238" y="1181528"/>
              <a:ext cx="2126751" cy="2126751"/>
            </a:xfrm>
            <a:prstGeom prst="ellipse">
              <a:avLst/>
            </a:prstGeom>
            <a:noFill/>
            <a:ln w="1111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51071" y="4065580"/>
              <a:ext cx="2113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spc="1000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策划大纲</a:t>
              </a:r>
              <a:endParaRPr lang="zh-CN" altLang="en-US" sz="2800" spc="1000" dirty="0">
                <a:solidFill>
                  <a:schemeClr val="bg1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87611" y="4718952"/>
              <a:ext cx="12939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bg1"/>
                  </a:solidFill>
                  <a:latin typeface="Adobe Caslon Pro Bold" panose="0205070206050A020403" pitchFamily="18" charset="0"/>
                  <a:ea typeface="Kozuka Gothic Pro B" panose="020B0800000000000000" pitchFamily="34" charset="-128"/>
                </a:rPr>
                <a:t>contents</a:t>
              </a:r>
              <a:endParaRPr lang="zh-CN" altLang="en-US" sz="2400" dirty="0">
                <a:solidFill>
                  <a:schemeClr val="bg1"/>
                </a:solidFill>
                <a:latin typeface="Adobe Caslon Pro Bold" panose="0205070206050A020403" pitchFamily="18" charset="0"/>
                <a:ea typeface="Kozuka Gothic Pro B" panose="020B0800000000000000" pitchFamily="34" charset="-128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flipH="1">
              <a:off x="722518" y="4925660"/>
              <a:ext cx="637650" cy="48248"/>
              <a:chOff x="2782883" y="4944533"/>
              <a:chExt cx="637650" cy="48248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椭圆 18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2716862" y="4925660"/>
              <a:ext cx="637650" cy="48248"/>
              <a:chOff x="2782883" y="4944533"/>
              <a:chExt cx="637650" cy="48248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2806654" y="4968657"/>
                <a:ext cx="61387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椭圆 22"/>
              <p:cNvSpPr/>
              <p:nvPr/>
            </p:nvSpPr>
            <p:spPr>
              <a:xfrm flipH="1">
                <a:off x="2782883" y="4944533"/>
                <a:ext cx="53139" cy="4824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72" y="1688386"/>
            <a:ext cx="1144283" cy="1144283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74710" y="1205588"/>
            <a:ext cx="2693373" cy="613458"/>
            <a:chOff x="7343421" y="1218073"/>
            <a:chExt cx="2693373" cy="613458"/>
          </a:xfrm>
        </p:grpSpPr>
        <p:sp>
          <p:nvSpPr>
            <p:cNvPr id="29" name="椭圆 28"/>
            <p:cNvSpPr/>
            <p:nvPr/>
          </p:nvSpPr>
          <p:spPr>
            <a:xfrm>
              <a:off x="7343421" y="1218073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01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34714" y="1294978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简要介绍</a:t>
              </a:r>
              <a:endParaRPr lang="zh-CN" altLang="en-US" sz="24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343421" y="2320799"/>
            <a:ext cx="2693373" cy="613458"/>
            <a:chOff x="7343421" y="2320799"/>
            <a:chExt cx="2693373" cy="613458"/>
          </a:xfrm>
        </p:grpSpPr>
        <p:sp>
          <p:nvSpPr>
            <p:cNvPr id="26" name="文本框 25"/>
            <p:cNvSpPr txBox="1"/>
            <p:nvPr/>
          </p:nvSpPr>
          <p:spPr>
            <a:xfrm>
              <a:off x="8634714" y="2396696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核心</a:t>
              </a:r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玩法</a:t>
              </a:r>
              <a:endParaRPr lang="zh-CN" altLang="en-US" sz="24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43421" y="2320799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02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343421" y="3528018"/>
            <a:ext cx="2693373" cy="613458"/>
            <a:chOff x="7343421" y="3528018"/>
            <a:chExt cx="2693373" cy="613458"/>
          </a:xfrm>
        </p:grpSpPr>
        <p:sp>
          <p:nvSpPr>
            <p:cNvPr id="27" name="文本框 26"/>
            <p:cNvSpPr txBox="1"/>
            <p:nvPr/>
          </p:nvSpPr>
          <p:spPr>
            <a:xfrm>
              <a:off x="8634714" y="3603915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游戏</a:t>
              </a:r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细节</a:t>
              </a:r>
              <a:endParaRPr lang="zh-CN" altLang="en-US" sz="24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343421" y="3528018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343421" y="4735237"/>
            <a:ext cx="2652146" cy="613458"/>
            <a:chOff x="7343421" y="4735237"/>
            <a:chExt cx="2652146" cy="613458"/>
          </a:xfrm>
        </p:grpSpPr>
        <p:sp>
          <p:nvSpPr>
            <p:cNvPr id="28" name="文本框 27"/>
            <p:cNvSpPr txBox="1"/>
            <p:nvPr/>
          </p:nvSpPr>
          <p:spPr>
            <a:xfrm>
              <a:off x="8593487" y="4811134"/>
              <a:ext cx="14020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后续方向</a:t>
              </a:r>
              <a:endParaRPr lang="zh-CN" altLang="en-US" sz="24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343421" y="4735237"/>
              <a:ext cx="613458" cy="613458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04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67646" y="878374"/>
            <a:ext cx="6589920" cy="4708981"/>
            <a:chOff x="3967646" y="878374"/>
            <a:chExt cx="6589920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967646" y="878374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 smtClean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1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148263" y="2139056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5F3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4F2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5525936" y="2648119"/>
              <a:ext cx="4516755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100" dirty="0" smtClean="0">
                  <a:solidFill>
                    <a:srgbClr val="2F5597"/>
                  </a:solidFill>
                  <a:uFillTx/>
                  <a:latin typeface="汉仪菱心体简" charset="0"/>
                  <a:ea typeface="汉仪菱心体简" panose="02010609000101010101" pitchFamily="49" charset="-122"/>
                </a:rPr>
                <a:t>简要介绍</a:t>
              </a:r>
              <a:endParaRPr lang="zh-CN" altLang="en-US" sz="7000" spc="100" dirty="0" smtClean="0">
                <a:solidFill>
                  <a:srgbClr val="2F5597"/>
                </a:solidFill>
                <a:uFillTx/>
                <a:latin typeface="汉仪菱心体简" charset="0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简要介绍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97407" y="1861851"/>
            <a:ext cx="6294593" cy="23906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一场突如其来的变故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星际探索从来不是愉快的旅途，总是伴随着未知与危险。我们的舰队在穿越危险星云时不幸遭到了其他外星文明的侵略，并失去了飞船的控制权。现在，我们能依靠的只有我们自己了，我们必须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努力活下去。</a:t>
            </a:r>
            <a:endParaRPr lang="zh-CN" altLang="en-US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0510" y="5202555"/>
            <a:ext cx="1135888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游戏的背景设定是在被外星生物侵占的飞船上，船员们协力从这已不再熟悉的环境中与敌人对抗，</a:t>
            </a:r>
            <a:endParaRPr lang="zh-CN" altLang="en-US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存活下来，并逃离这艘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飞船返回地球。</a:t>
            </a:r>
            <a:endParaRPr lang="zh-CN" altLang="en-US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玩家需要操作船上幸存的船员，组成若干小队，在飞船内探索，与敌人作战，寻找有用的物资，最终实现拖回控制权的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目标。</a:t>
            </a:r>
            <a:endParaRPr lang="zh-CN" altLang="en-US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rougelike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的玩法，让每一局的探索都是新的体验，只有掌握了决策技巧，才能更好地走向</a:t>
            </a:r>
            <a:r>
              <a:rPr lang="zh-CN" altLang="en-US" sz="1600" kern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胜利。</a:t>
            </a:r>
            <a:endParaRPr lang="zh-CN" altLang="en-US" sz="1600" kern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rcRect t="14948" b="11098"/>
          <a:stretch>
            <a:fillRect/>
          </a:stretch>
        </p:blipFill>
        <p:spPr>
          <a:xfrm>
            <a:off x="149860" y="1861820"/>
            <a:ext cx="5747385" cy="2390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25165" y="868100"/>
            <a:ext cx="6965508" cy="4708981"/>
            <a:chOff x="3125165" y="868100"/>
            <a:chExt cx="6965508" cy="4708981"/>
          </a:xfrm>
        </p:grpSpPr>
        <p:sp>
          <p:nvSpPr>
            <p:cNvPr id="4" name="文本框 3"/>
            <p:cNvSpPr txBox="1"/>
            <p:nvPr/>
          </p:nvSpPr>
          <p:spPr>
            <a:xfrm>
              <a:off x="3125165" y="868100"/>
              <a:ext cx="2646878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0000" dirty="0">
                  <a:solidFill>
                    <a:srgbClr val="2F5597"/>
                  </a:solidFill>
                  <a:latin typeface="Kozuka Mincho Pro H" panose="02020A00000000000000" pitchFamily="18" charset="-128"/>
                  <a:ea typeface="Kozuka Mincho Pro H" panose="02020A00000000000000" pitchFamily="18" charset="-128"/>
                </a:rPr>
                <a:t>2</a:t>
              </a:r>
              <a:endParaRPr lang="zh-CN" altLang="en-US" sz="30000" dirty="0">
                <a:solidFill>
                  <a:srgbClr val="2F5597"/>
                </a:solidFill>
                <a:latin typeface="Kozuka Mincho Pro H" panose="02020A00000000000000" pitchFamily="18" charset="-128"/>
                <a:ea typeface="Kozuka Mincho Pro H" panose="02020A00000000000000" pitchFamily="18" charset="-128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4305782" y="2128782"/>
              <a:ext cx="5409303" cy="2200150"/>
              <a:chOff x="4305782" y="2128782"/>
              <a:chExt cx="5409303" cy="220015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48604" y="2232954"/>
                <a:ext cx="5266481" cy="1979271"/>
              </a:xfrm>
              <a:prstGeom prst="rect">
                <a:avLst/>
              </a:prstGeom>
              <a:solidFill>
                <a:srgbClr val="F4F1F0"/>
              </a:solidFill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000" spc="600" dirty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305782" y="2128782"/>
                <a:ext cx="5177809" cy="2200150"/>
              </a:xfrm>
              <a:prstGeom prst="rect">
                <a:avLst/>
              </a:prstGeom>
              <a:noFill/>
              <a:ln>
                <a:solidFill>
                  <a:srgbClr val="F7F4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4683564" y="2637813"/>
              <a:ext cx="5407109" cy="1168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7000" spc="2000" dirty="0" smtClean="0">
                  <a:solidFill>
                    <a:srgbClr val="2F5597"/>
                  </a:solidFill>
                  <a:latin typeface="汉仪菱心体简" panose="02010609000101010101" pitchFamily="49" charset="-122"/>
                  <a:ea typeface="汉仪菱心体简" panose="02010609000101010101" pitchFamily="49" charset="-122"/>
                </a:rPr>
                <a:t>核心玩法</a:t>
              </a:r>
              <a:endParaRPr lang="zh-CN" altLang="en-US" sz="7000" spc="20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核心</a:t>
            </a:r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玩法</a:t>
            </a:r>
            <a:endParaRPr lang="zh-CN" altLang="en-US" sz="2400" spc="600" dirty="0" smtClean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0" y="5585552"/>
            <a:ext cx="12192000" cy="1272448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60832" y="5679232"/>
            <a:ext cx="1085088" cy="1085088"/>
          </a:xfrm>
          <a:prstGeom prst="ellipse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75697" y="2032003"/>
            <a:ext cx="1934626" cy="361945"/>
            <a:chOff x="796763" y="1397003"/>
            <a:chExt cx="1934626" cy="361945"/>
          </a:xfrm>
        </p:grpSpPr>
        <p:sp>
          <p:nvSpPr>
            <p:cNvPr id="22" name="圆角矩形 21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故事背景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534076" y="3832195"/>
            <a:ext cx="1934626" cy="361945"/>
            <a:chOff x="796763" y="1397003"/>
            <a:chExt cx="1934626" cy="361945"/>
          </a:xfrm>
        </p:grpSpPr>
        <p:sp>
          <p:nvSpPr>
            <p:cNvPr id="25" name="圆角矩形 24"/>
            <p:cNvSpPr/>
            <p:nvPr/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要素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439920" y="1736725"/>
            <a:ext cx="6735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一艘被入侵的飞船上，人们正讨论着安全逃生的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方法。多数人对这艘飞船的构造并不熟悉，导航系统已经遭到破坏，你们需要集体转移阵地。作为指挥官，你需要对能力各异的船员们进行分队（拥有对各队的上帝视角），分配有限的人力，帮助船员逃生。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44340" y="2998470"/>
            <a:ext cx="69310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飞船上的人有着不同的分工。有些人精通机械，对战斗却很吃力。有的人战斗技巧一流，但却很脆弱。需要将所有人根据特点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合理分配成不同的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飞船上的情况已经无从得知。下一扇门里是逃生舱，还是狂暴的敌人？没有人知道。请永远做好心理准备，并小心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迷路。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好在我们还有很多可以利用的装备。在探索过程中，可以发现各类有利于生存的装备，包括武器、试剂或是各种机关。如何让这些道具发挥出最大的作用，需要谨慎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只靠一部分人的努力是走不远的。分成的几支小队都在等待指示，他们的行动力都有限，只靠一队是无法完成全部目标的，请让各个小队见也能保持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密切合作。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76569" y="5932372"/>
            <a:ext cx="562258" cy="599765"/>
            <a:chOff x="776569" y="5932372"/>
            <a:chExt cx="562258" cy="599765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569" y="5932372"/>
              <a:ext cx="431070" cy="431070"/>
            </a:xfrm>
            <a:prstGeom prst="rect">
              <a:avLst/>
            </a:prstGeom>
          </p:spPr>
        </p:pic>
        <p:pic>
          <p:nvPicPr>
            <p:cNvPr id="41" name="图片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452" y="6269762"/>
              <a:ext cx="262375" cy="262375"/>
            </a:xfrm>
            <a:prstGeom prst="rect">
              <a:avLst/>
            </a:prstGeom>
          </p:spPr>
        </p:pic>
      </p:grpSp>
      <p:sp>
        <p:nvSpPr>
          <p:cNvPr id="18" name="文本框 17"/>
          <p:cNvSpPr txBox="1"/>
          <p:nvPr/>
        </p:nvSpPr>
        <p:spPr>
          <a:xfrm>
            <a:off x="2654709" y="5937521"/>
            <a:ext cx="42849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核心体验：</a:t>
            </a:r>
            <a:endParaRPr lang="zh-CN" altLang="en-US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策略探索、装备收集、队伍组建与养成</a:t>
            </a:r>
            <a:endParaRPr lang="en-US" altLang="zh-CN" sz="16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核心玩法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6244" y="1707314"/>
            <a:ext cx="11133455" cy="768350"/>
            <a:chOff x="466244" y="1835584"/>
            <a:chExt cx="11133455" cy="768350"/>
          </a:xfrm>
        </p:grpSpPr>
        <p:sp>
          <p:nvSpPr>
            <p:cNvPr id="64" name="椭圆 63"/>
            <p:cNvSpPr/>
            <p:nvPr/>
          </p:nvSpPr>
          <p:spPr>
            <a:xfrm>
              <a:off x="466244" y="2077248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978689" y="1835584"/>
              <a:ext cx="1062101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程序根据局外数值随机生成地图，逃生者出生在随机位置的会议室，即安全屋，数量初始为8人（标准，后可以调整人数），职业初始为同样的普通人，可以掷骰子来重新分配职业。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6244" y="2574530"/>
            <a:ext cx="11521440" cy="983615"/>
            <a:chOff x="466244" y="2574530"/>
            <a:chExt cx="11521440" cy="983615"/>
          </a:xfrm>
        </p:grpSpPr>
        <p:sp>
          <p:nvSpPr>
            <p:cNvPr id="65" name="椭圆 64"/>
            <p:cNvSpPr/>
            <p:nvPr/>
          </p:nvSpPr>
          <p:spPr>
            <a:xfrm>
              <a:off x="466244" y="2922874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978689" y="2574530"/>
              <a:ext cx="11008995" cy="98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教程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判断玩家的新手程度，出现对应的新手指引，说明各种操作键：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~召出小地图（提醒玩家记住小地图自己走过的路线和门）、tab切换不同队视角，右键选取人员，左键指示前往地，E靠近设施探索。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队伍行动点介绍、分队建议、队伍人数Buff、士气值、事件教学：如逃生者第一次死亡-医生救援教学，新职业解锁后技能介绍。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66244" y="3618417"/>
            <a:ext cx="11384280" cy="983615"/>
            <a:chOff x="466244" y="3618417"/>
            <a:chExt cx="11384280" cy="983615"/>
          </a:xfrm>
        </p:grpSpPr>
        <p:sp>
          <p:nvSpPr>
            <p:cNvPr id="66" name="椭圆 65"/>
            <p:cNvSpPr/>
            <p:nvPr/>
          </p:nvSpPr>
          <p:spPr>
            <a:xfrm>
              <a:off x="466244" y="3947120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978689" y="3618417"/>
              <a:ext cx="10871835" cy="98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分好队伍后，进行各自的探索，进入一个房间后逃生者会自动攻击怪物，攻击完毕后等待玩家指示（当前房间继续探索、选择不同的门、和NPC对话做选择、队伍调整等）。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选择门→进入房间→是否逃跑（侦察兵）→战斗/探索房间→获取物品→根据事件做出选择→选择门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66243" y="4767802"/>
            <a:ext cx="10194778" cy="768350"/>
            <a:chOff x="466243" y="4767802"/>
            <a:chExt cx="10194778" cy="768350"/>
          </a:xfrm>
        </p:grpSpPr>
        <p:sp>
          <p:nvSpPr>
            <p:cNvPr id="67" name="椭圆 66"/>
            <p:cNvSpPr/>
            <p:nvPr/>
          </p:nvSpPr>
          <p:spPr>
            <a:xfrm>
              <a:off x="466243" y="4971366"/>
              <a:ext cx="286273" cy="286273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4</a:t>
              </a:r>
              <a:endParaRPr lang="zh-CN" altLang="en-US" dirty="0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78541" y="4767802"/>
              <a:ext cx="9682480" cy="768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战斗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自动战斗模式：本队自动选择一个目标，开始攻击，有CD就放技能。（并非最优攻击算法）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手动战斗模式：玩家选择优先攻击的目标，选中本队成员，该成员是否释放技能/如何走位。（让玩家最大可能控制战局）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66243" y="5626191"/>
            <a:ext cx="11503025" cy="983615"/>
            <a:chOff x="466243" y="5626191"/>
            <a:chExt cx="11503025" cy="983615"/>
          </a:xfrm>
        </p:grpSpPr>
        <p:sp>
          <p:nvSpPr>
            <p:cNvPr id="68" name="椭圆 67"/>
            <p:cNvSpPr/>
            <p:nvPr/>
          </p:nvSpPr>
          <p:spPr>
            <a:xfrm>
              <a:off x="466243" y="5974535"/>
              <a:ext cx="286273" cy="286273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5</a:t>
              </a:r>
              <a:endParaRPr lang="zh-CN" altLang="en-US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78688" y="5626191"/>
              <a:ext cx="10990580" cy="983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逃生者无人存活/行动力用完/新阵地集合完毕时一局结束。整局未发生有效探索，无存活者逃生成功，都视为逃生失败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/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集合成功和路过控制中枢能让飞船驶向地球一些），初始界面可以直观反映玩家离地球的近度（总体大进度条，通关一次加一点，失败一回减少一点）</a:t>
              </a:r>
              <a:endPara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/>
          <p:cNvSpPr txBox="1"/>
          <p:nvPr>
            <p:custDataLst>
              <p:tags r:id="rId1"/>
            </p:custDataLst>
          </p:nvPr>
        </p:nvSpPr>
        <p:spPr>
          <a:xfrm>
            <a:off x="287738" y="1107466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>
                <a:solidFill>
                  <a:srgbClr val="2F5597"/>
                </a:solidFill>
                <a:uFillTx/>
                <a:latin typeface="汉仪菱心体简" charset="0"/>
                <a:ea typeface="汉仪菱心体简" panose="02010609000101010101" pitchFamily="49" charset="-122"/>
              </a:rPr>
              <a:t>流程介绍</a:t>
            </a:r>
            <a:endParaRPr lang="zh-CN" altLang="en-US" dirty="0">
              <a:solidFill>
                <a:srgbClr val="2F5597"/>
              </a:solidFill>
              <a:uFillTx/>
              <a:latin typeface="汉仪菱心体简" charset="0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F5597"/>
            </a:gs>
            <a:gs pos="60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角色</a:t>
            </a:r>
            <a:r>
              <a:rPr lang="zh-CN" altLang="en-US" sz="2400" spc="600" dirty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设计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pic>
        <p:nvPicPr>
          <p:cNvPr id="2" name="图片 1" descr="3b32303131373337373bc8cb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047365" y="1219835"/>
            <a:ext cx="5942330" cy="59423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406787" y="1847218"/>
            <a:ext cx="1934626" cy="361945"/>
            <a:chOff x="796763" y="1397003"/>
            <a:chExt cx="1934626" cy="361945"/>
          </a:xfrm>
        </p:grpSpPr>
        <p:sp>
          <p:nvSpPr>
            <p:cNvPr id="22" name="圆角矩形 21"/>
            <p:cNvSpPr/>
            <p:nvPr>
              <p:custDataLst>
                <p:tags r:id="rId3"/>
              </p:custDataLst>
            </p:nvPr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>
              <p:custDataLst>
                <p:tags r:id="rId4"/>
              </p:custDataLst>
            </p:nvPr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圆角矩形 3"/>
            <p:cNvSpPr/>
            <p:nvPr>
              <p:custDataLst>
                <p:tags r:id="rId5"/>
              </p:custDataLst>
            </p:nvPr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角色属性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文本框 33"/>
          <p:cNvSpPr txBox="1"/>
          <p:nvPr>
            <p:custDataLst>
              <p:tags r:id="rId6"/>
            </p:custDataLst>
          </p:nvPr>
        </p:nvSpPr>
        <p:spPr>
          <a:xfrm>
            <a:off x="1560195" y="2494280"/>
            <a:ext cx="16281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生命值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防御力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技能冷却值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士气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攻击距离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8772787" y="1847218"/>
            <a:ext cx="1934626" cy="361945"/>
            <a:chOff x="796763" y="1397003"/>
            <a:chExt cx="1934626" cy="361945"/>
          </a:xfrm>
        </p:grpSpPr>
        <p:sp>
          <p:nvSpPr>
            <p:cNvPr id="25" name="圆角矩形 24"/>
            <p:cNvSpPr/>
            <p:nvPr>
              <p:custDataLst>
                <p:tags r:id="rId7"/>
              </p:custDataLst>
            </p:nvPr>
          </p:nvSpPr>
          <p:spPr>
            <a:xfrm>
              <a:off x="1939890" y="1631953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圆角矩形 25"/>
            <p:cNvSpPr/>
            <p:nvPr>
              <p:custDataLst>
                <p:tags r:id="rId8"/>
              </p:custDataLst>
            </p:nvPr>
          </p:nvSpPr>
          <p:spPr>
            <a:xfrm>
              <a:off x="796763" y="1495724"/>
              <a:ext cx="791499" cy="69554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圆角矩形 26"/>
            <p:cNvSpPr/>
            <p:nvPr>
              <p:custDataLst>
                <p:tags r:id="rId9"/>
              </p:custDataLst>
            </p:nvPr>
          </p:nvSpPr>
          <p:spPr>
            <a:xfrm>
              <a:off x="1103376" y="1397003"/>
              <a:ext cx="1296000" cy="361945"/>
            </a:xfrm>
            <a:prstGeom prst="roundRect">
              <a:avLst/>
            </a:prstGeom>
            <a:solidFill>
              <a:srgbClr val="2F5597"/>
            </a:solidFill>
            <a:ln w="6350">
              <a:noFill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</a:t>
              </a:r>
              <a:r>
                <a:rPr lang="zh-CN" altLang="en-US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职业</a:t>
              </a:r>
              <a:endPara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8018145" y="2494280"/>
            <a:ext cx="41732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普通人（普通攻击、血量、防御）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医生（救援回复，攻击较低）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伤者（低血量，低行动力）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士兵（高攻击、士气不降低，血少）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厨师（获取不同食材赋予全队不同buff）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发明家（能打开暗门/机关）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侦察兵（高行动力、血厚）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339067" y="457843"/>
            <a:ext cx="7116682" cy="166589"/>
            <a:chOff x="2339067" y="457843"/>
            <a:chExt cx="7116682" cy="166589"/>
          </a:xfrm>
        </p:grpSpPr>
        <p:grpSp>
          <p:nvGrpSpPr>
            <p:cNvPr id="10" name="组合 9"/>
            <p:cNvGrpSpPr/>
            <p:nvPr/>
          </p:nvGrpSpPr>
          <p:grpSpPr>
            <a:xfrm>
              <a:off x="2339067" y="457843"/>
              <a:ext cx="1828586" cy="136906"/>
              <a:chOff x="2989063" y="523944"/>
              <a:chExt cx="1828586" cy="136906"/>
            </a:xfrm>
          </p:grpSpPr>
          <p:sp>
            <p:nvSpPr>
              <p:cNvPr id="5" name="椭圆 4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 flipH="1">
              <a:off x="7627163" y="487526"/>
              <a:ext cx="1828586" cy="136906"/>
              <a:chOff x="2989063" y="523944"/>
              <a:chExt cx="1828586" cy="136906"/>
            </a:xfrm>
          </p:grpSpPr>
          <p:sp>
            <p:nvSpPr>
              <p:cNvPr id="12" name="椭圆 11"/>
              <p:cNvSpPr/>
              <p:nvPr/>
            </p:nvSpPr>
            <p:spPr>
              <a:xfrm flipH="1">
                <a:off x="3528429" y="548763"/>
                <a:ext cx="95079" cy="95079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4092608" y="532880"/>
                <a:ext cx="119035" cy="119035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4680743" y="523944"/>
                <a:ext cx="136906" cy="13690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 flipH="1">
                <a:off x="2989063" y="561170"/>
                <a:ext cx="70266" cy="70266"/>
              </a:xfrm>
              <a:prstGeom prst="ellipse">
                <a:avLst/>
              </a:prstGeom>
              <a:solidFill>
                <a:srgbClr val="2F55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5035633" y="325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600" dirty="0" smtClean="0">
                <a:solidFill>
                  <a:srgbClr val="2F5597"/>
                </a:soli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存在问题</a:t>
            </a:r>
            <a:endParaRPr lang="zh-CN" altLang="en-US" sz="2400" spc="600" dirty="0">
              <a:solidFill>
                <a:srgbClr val="2F5597"/>
              </a:solidFill>
              <a:latin typeface="汉仪菱心体简" panose="02010609000101010101" pitchFamily="49" charset="-122"/>
              <a:ea typeface="汉仪菱心体简" panose="02010609000101010101" pitchFamily="49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368374" y="1685709"/>
            <a:ext cx="4619795" cy="4333803"/>
            <a:chOff x="3119630" y="1356961"/>
            <a:chExt cx="4619795" cy="4333803"/>
          </a:xfrm>
        </p:grpSpPr>
        <p:grpSp>
          <p:nvGrpSpPr>
            <p:cNvPr id="19" name="组合 18"/>
            <p:cNvGrpSpPr/>
            <p:nvPr/>
          </p:nvGrpSpPr>
          <p:grpSpPr>
            <a:xfrm>
              <a:off x="3119630" y="1356961"/>
              <a:ext cx="4619795" cy="4333803"/>
              <a:chOff x="3119630" y="1356961"/>
              <a:chExt cx="4838892" cy="453933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3119630" y="1356961"/>
                <a:ext cx="4805804" cy="4539337"/>
                <a:chOff x="2958265" y="1092389"/>
                <a:chExt cx="5473138" cy="5169669"/>
              </a:xfrm>
            </p:grpSpPr>
            <p:sp>
              <p:nvSpPr>
                <p:cNvPr id="71" name="矩形 4"/>
                <p:cNvSpPr/>
                <p:nvPr/>
              </p:nvSpPr>
              <p:spPr>
                <a:xfrm rot="7281351">
                  <a:off x="6104269" y="3931472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矩形 4"/>
                <p:cNvSpPr/>
                <p:nvPr/>
              </p:nvSpPr>
              <p:spPr>
                <a:xfrm>
                  <a:off x="4933392" y="1602319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矩形 4"/>
                <p:cNvSpPr/>
                <p:nvPr/>
              </p:nvSpPr>
              <p:spPr>
                <a:xfrm rot="3184689">
                  <a:off x="3601624" y="3986244"/>
                  <a:ext cx="2660721" cy="1299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36810" h="3240537">
                      <a:moveTo>
                        <a:pt x="5995706" y="329447"/>
                      </a:moveTo>
                      <a:cubicBezTo>
                        <a:pt x="6708608" y="870225"/>
                        <a:pt x="6848141" y="1886532"/>
                        <a:pt x="6307363" y="2599433"/>
                      </a:cubicBezTo>
                      <a:cubicBezTo>
                        <a:pt x="5766586" y="3312335"/>
                        <a:pt x="4750279" y="3451868"/>
                        <a:pt x="4037377" y="2911090"/>
                      </a:cubicBezTo>
                      <a:cubicBezTo>
                        <a:pt x="3834697" y="2757346"/>
                        <a:pt x="3678362" y="2565165"/>
                        <a:pt x="3572521" y="2351592"/>
                      </a:cubicBezTo>
                      <a:cubicBezTo>
                        <a:pt x="3382613" y="2221161"/>
                        <a:pt x="3125137" y="2125355"/>
                        <a:pt x="2835026" y="2089472"/>
                      </a:cubicBezTo>
                      <a:cubicBezTo>
                        <a:pt x="2470925" y="2044438"/>
                        <a:pt x="2133683" y="2103468"/>
                        <a:pt x="1902855" y="2234479"/>
                      </a:cubicBezTo>
                      <a:cubicBezTo>
                        <a:pt x="1508230" y="2603881"/>
                        <a:pt x="893457" y="2645913"/>
                        <a:pt x="448097" y="2308081"/>
                      </a:cubicBezTo>
                      <a:cubicBezTo>
                        <a:pt x="-50183" y="1930106"/>
                        <a:pt x="-147709" y="1219762"/>
                        <a:pt x="230265" y="721482"/>
                      </a:cubicBezTo>
                      <a:cubicBezTo>
                        <a:pt x="608240" y="223202"/>
                        <a:pt x="1318584" y="125676"/>
                        <a:pt x="1816864" y="503651"/>
                      </a:cubicBezTo>
                      <a:cubicBezTo>
                        <a:pt x="1922519" y="583796"/>
                        <a:pt x="2010155" y="678885"/>
                        <a:pt x="2077971" y="784443"/>
                      </a:cubicBezTo>
                      <a:cubicBezTo>
                        <a:pt x="2289760" y="902821"/>
                        <a:pt x="2577725" y="972444"/>
                        <a:pt x="2893769" y="967396"/>
                      </a:cubicBezTo>
                      <a:cubicBezTo>
                        <a:pt x="3168575" y="963007"/>
                        <a:pt x="3420358" y="902868"/>
                        <a:pt x="3617906" y="804590"/>
                      </a:cubicBezTo>
                      <a:cubicBezTo>
                        <a:pt x="3649441" y="748230"/>
                        <a:pt x="3685719" y="693837"/>
                        <a:pt x="3725720" y="641104"/>
                      </a:cubicBezTo>
                      <a:cubicBezTo>
                        <a:pt x="4266498" y="-71797"/>
                        <a:pt x="5282805" y="-211331"/>
                        <a:pt x="5995706" y="329447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25400" cap="flat" cmpd="sng" algn="ctr">
                  <a:solidFill>
                    <a:sysClr val="window" lastClr="FFFFFF"/>
                  </a:solidFill>
                  <a:prstDash val="solid"/>
                </a:ln>
                <a:effectLst/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 rot="1388479">
                  <a:off x="4744657" y="425069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34" name="椭圆 3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椭圆 45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" name="椭圆 1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椭圆 3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椭圆 3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 rot="8549104">
                  <a:off x="2958265" y="2127473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41" name="椭圆 40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0" name="椭圆 59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椭圆 61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3" name="组合 62"/>
                <p:cNvGrpSpPr/>
                <p:nvPr/>
              </p:nvGrpSpPr>
              <p:grpSpPr>
                <a:xfrm rot="15384708">
                  <a:off x="5763144" y="1749289"/>
                  <a:ext cx="3325160" cy="2011359"/>
                  <a:chOff x="924825" y="1747918"/>
                  <a:chExt cx="6392166" cy="3866563"/>
                </a:xfrm>
                <a:effectLst>
                  <a:glow rad="127000">
                    <a:schemeClr val="bg2"/>
                  </a:glow>
                </a:effectLst>
              </p:grpSpPr>
              <p:sp>
                <p:nvSpPr>
                  <p:cNvPr id="64" name="椭圆 63"/>
                  <p:cNvSpPr/>
                  <p:nvPr/>
                </p:nvSpPr>
                <p:spPr>
                  <a:xfrm>
                    <a:off x="924825" y="3094201"/>
                    <a:ext cx="2520280" cy="2520280"/>
                  </a:xfrm>
                  <a:prstGeom prst="ellipse">
                    <a:avLst/>
                  </a:pr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椭圆 64"/>
                  <p:cNvSpPr/>
                  <p:nvPr/>
                </p:nvSpPr>
                <p:spPr>
                  <a:xfrm>
                    <a:off x="4250464" y="2193802"/>
                    <a:ext cx="3066527" cy="3241849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ysClr val="window" lastClr="FFFFFF"/>
                      </a:gs>
                      <a:gs pos="82000">
                        <a:sysClr val="window" lastClr="FFFFFF">
                          <a:lumMod val="75000"/>
                          <a:shade val="100000"/>
                          <a:satMod val="115000"/>
                          <a:alpha val="0"/>
                        </a:sys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softEdge rad="127000"/>
                  </a:effectLst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矩形 4"/>
                  <p:cNvSpPr/>
                  <p:nvPr/>
                </p:nvSpPr>
                <p:spPr>
                  <a:xfrm rot="20235757">
                    <a:off x="1272818" y="2348763"/>
                    <a:ext cx="5382061" cy="262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36810" h="3240537">
                        <a:moveTo>
                          <a:pt x="5995706" y="329447"/>
                        </a:moveTo>
                        <a:cubicBezTo>
                          <a:pt x="6708608" y="870225"/>
                          <a:pt x="6848141" y="1886532"/>
                          <a:pt x="6307363" y="2599433"/>
                        </a:cubicBezTo>
                        <a:cubicBezTo>
                          <a:pt x="5766586" y="3312335"/>
                          <a:pt x="4750279" y="3451868"/>
                          <a:pt x="4037377" y="2911090"/>
                        </a:cubicBezTo>
                        <a:cubicBezTo>
                          <a:pt x="3834697" y="2757346"/>
                          <a:pt x="3678362" y="2565165"/>
                          <a:pt x="3572521" y="2351592"/>
                        </a:cubicBezTo>
                        <a:cubicBezTo>
                          <a:pt x="3382613" y="2221161"/>
                          <a:pt x="3125137" y="2125355"/>
                          <a:pt x="2835026" y="2089472"/>
                        </a:cubicBezTo>
                        <a:cubicBezTo>
                          <a:pt x="2470925" y="2044438"/>
                          <a:pt x="2133683" y="2103468"/>
                          <a:pt x="1902855" y="2234479"/>
                        </a:cubicBezTo>
                        <a:cubicBezTo>
                          <a:pt x="1508230" y="2603881"/>
                          <a:pt x="893457" y="2645913"/>
                          <a:pt x="448097" y="2308081"/>
                        </a:cubicBezTo>
                        <a:cubicBezTo>
                          <a:pt x="-50183" y="1930106"/>
                          <a:pt x="-147709" y="1219762"/>
                          <a:pt x="230265" y="721482"/>
                        </a:cubicBezTo>
                        <a:cubicBezTo>
                          <a:pt x="608240" y="223202"/>
                          <a:pt x="1318584" y="125676"/>
                          <a:pt x="1816864" y="503651"/>
                        </a:cubicBezTo>
                        <a:cubicBezTo>
                          <a:pt x="1922519" y="583796"/>
                          <a:pt x="2010155" y="678885"/>
                          <a:pt x="2077971" y="784443"/>
                        </a:cubicBezTo>
                        <a:cubicBezTo>
                          <a:pt x="2289760" y="902821"/>
                          <a:pt x="2577725" y="972444"/>
                          <a:pt x="2893769" y="967396"/>
                        </a:cubicBezTo>
                        <a:cubicBezTo>
                          <a:pt x="3168575" y="963007"/>
                          <a:pt x="3420358" y="902868"/>
                          <a:pt x="3617906" y="804590"/>
                        </a:cubicBezTo>
                        <a:cubicBezTo>
                          <a:pt x="3649441" y="748230"/>
                          <a:pt x="3685719" y="693837"/>
                          <a:pt x="3725720" y="641104"/>
                        </a:cubicBezTo>
                        <a:cubicBezTo>
                          <a:pt x="4266498" y="-71797"/>
                          <a:pt x="5282805" y="-211331"/>
                          <a:pt x="5995706" y="329447"/>
                        </a:cubicBezTo>
                        <a:close/>
                      </a:path>
                    </a:pathLst>
                  </a:custGeom>
                  <a:solidFill>
                    <a:srgbClr val="2F5597"/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椭圆 66"/>
                  <p:cNvSpPr/>
                  <p:nvPr/>
                </p:nvSpPr>
                <p:spPr>
                  <a:xfrm>
                    <a:off x="1103655" y="327303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8" name="椭圆 67"/>
                  <p:cNvSpPr/>
                  <p:nvPr/>
                </p:nvSpPr>
                <p:spPr>
                  <a:xfrm>
                    <a:off x="3850075" y="1747918"/>
                    <a:ext cx="2716506" cy="2716506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椭圆 68"/>
                  <p:cNvSpPr/>
                  <p:nvPr/>
                </p:nvSpPr>
                <p:spPr>
                  <a:xfrm>
                    <a:off x="4127018" y="2012891"/>
                    <a:ext cx="2162620" cy="216262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8" name="文本框 17"/>
              <p:cNvSpPr txBox="1"/>
              <p:nvPr/>
            </p:nvSpPr>
            <p:spPr>
              <a:xfrm>
                <a:off x="4657459" y="2192331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6269213" y="2158258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7140500" y="3454383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930453" y="3475038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4793086" y="4810594"/>
                <a:ext cx="7809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6279887" y="4777228"/>
                <a:ext cx="818022" cy="386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</a:t>
                </a:r>
                <a:r>
                  <a:rPr lang="en-US" altLang="zh-CN" dirty="0">
                    <a:solidFill>
                      <a:schemeClr val="bg2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endParaRPr lang="zh-CN" altLang="en-US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2206" y="3016907"/>
              <a:ext cx="1116521" cy="1116521"/>
            </a:xfrm>
            <a:prstGeom prst="rect">
              <a:avLst/>
            </a:prstGeom>
          </p:spPr>
        </p:pic>
      </p:grpSp>
      <p:grpSp>
        <p:nvGrpSpPr>
          <p:cNvPr id="22" name="组合 21"/>
          <p:cNvGrpSpPr/>
          <p:nvPr/>
        </p:nvGrpSpPr>
        <p:grpSpPr>
          <a:xfrm>
            <a:off x="640612" y="2015380"/>
            <a:ext cx="3607078" cy="638011"/>
            <a:chOff x="640612" y="2015380"/>
            <a:chExt cx="3607078" cy="638011"/>
          </a:xfrm>
        </p:grpSpPr>
        <p:sp>
          <p:nvSpPr>
            <p:cNvPr id="78" name="文本框 77"/>
            <p:cNvSpPr txBox="1"/>
            <p:nvPr/>
          </p:nvSpPr>
          <p:spPr>
            <a:xfrm>
              <a:off x="640612" y="2015380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640612" y="2653391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97287" y="3559425"/>
            <a:ext cx="3687834" cy="649900"/>
            <a:chOff x="197287" y="3559425"/>
            <a:chExt cx="3687834" cy="649900"/>
          </a:xfrm>
        </p:grpSpPr>
        <p:sp>
          <p:nvSpPr>
            <p:cNvPr id="80" name="文本框 79"/>
            <p:cNvSpPr txBox="1"/>
            <p:nvPr/>
          </p:nvSpPr>
          <p:spPr>
            <a:xfrm>
              <a:off x="278043" y="355942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>
            <a:xfrm>
              <a:off x="197287" y="420932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7908081" y="2010411"/>
            <a:ext cx="3616095" cy="670255"/>
            <a:chOff x="7908081" y="2010411"/>
            <a:chExt cx="3616095" cy="670255"/>
          </a:xfrm>
        </p:grpSpPr>
        <p:sp>
          <p:nvSpPr>
            <p:cNvPr id="84" name="文本框 83"/>
            <p:cNvSpPr txBox="1"/>
            <p:nvPr/>
          </p:nvSpPr>
          <p:spPr>
            <a:xfrm>
              <a:off x="7908081" y="2010411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8089796" y="2680666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8307008" y="3591001"/>
            <a:ext cx="3607078" cy="723584"/>
            <a:chOff x="8307008" y="3591001"/>
            <a:chExt cx="3607078" cy="723584"/>
          </a:xfrm>
        </p:grpSpPr>
        <p:sp>
          <p:nvSpPr>
            <p:cNvPr id="83" name="文本框 82"/>
            <p:cNvSpPr txBox="1"/>
            <p:nvPr/>
          </p:nvSpPr>
          <p:spPr>
            <a:xfrm>
              <a:off x="8307008" y="3591001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>
            <a:xfrm>
              <a:off x="8393357" y="4314585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956579" y="5041385"/>
            <a:ext cx="3607078" cy="660539"/>
            <a:chOff x="7956579" y="5041385"/>
            <a:chExt cx="3607078" cy="660539"/>
          </a:xfrm>
        </p:grpSpPr>
        <p:sp>
          <p:nvSpPr>
            <p:cNvPr id="82" name="文本框 81"/>
            <p:cNvSpPr txBox="1"/>
            <p:nvPr/>
          </p:nvSpPr>
          <p:spPr>
            <a:xfrm>
              <a:off x="7956579" y="504138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/>
            <p:nvPr/>
          </p:nvCxnSpPr>
          <p:spPr>
            <a:xfrm>
              <a:off x="8073043" y="5701924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93622" y="5041385"/>
            <a:ext cx="3607078" cy="673375"/>
            <a:chOff x="593622" y="5041385"/>
            <a:chExt cx="3607078" cy="673375"/>
          </a:xfrm>
        </p:grpSpPr>
        <p:sp>
          <p:nvSpPr>
            <p:cNvPr id="81" name="文本框 80"/>
            <p:cNvSpPr txBox="1"/>
            <p:nvPr/>
          </p:nvSpPr>
          <p:spPr>
            <a:xfrm>
              <a:off x="593622" y="5041385"/>
              <a:ext cx="3607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过于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依赖素材或过于反感</a:t>
              </a:r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素材，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 smtClean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忽略了设计以外的技巧，如换位思考。</a:t>
              </a:r>
              <a:endParaRPr lang="en-US" altLang="zh-CN" sz="1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631588" y="5714760"/>
              <a:ext cx="343438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ISPRING_ULTRA_SCORM_TRACKING_SLIDES" val="1"/>
  <p:tag name="commondata" val="eyJoZGlkIjoiODYwYTczODFiOGQzZTk4ZjY0MDMzOTZhYWYxZGExMG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2258</Words>
  <Application>WPS 演示</Application>
  <PresentationFormat>宽屏</PresentationFormat>
  <Paragraphs>199</Paragraphs>
  <Slides>16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汉仪菱心体简</vt:lpstr>
      <vt:lpstr>Segoe Print</vt:lpstr>
      <vt:lpstr>汉仪菱心体简</vt:lpstr>
      <vt:lpstr>微软雅黑</vt:lpstr>
      <vt:lpstr>Adobe Caslon Pro Bold</vt:lpstr>
      <vt:lpstr>Kozuka Gothic Pro B</vt:lpstr>
      <vt:lpstr>Kozuka Mincho Pro H</vt:lpstr>
      <vt:lpstr>Yu Gothic UI Semibold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jinkman</cp:lastModifiedBy>
  <cp:revision>128</cp:revision>
  <dcterms:created xsi:type="dcterms:W3CDTF">2016-05-06T03:10:00Z</dcterms:created>
  <dcterms:modified xsi:type="dcterms:W3CDTF">2023-10-18T05:22:05Z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E32F02EBA80D437D925C3DC6842F96E3_12</vt:lpwstr>
  </property>
  <property fmtid="{D5CDD505-2E9C-101B-9397-08002B2CF9AE}" pid="3" name="KSOProductBuildVer">
    <vt:lpwstr>2052-12.1.0.15712</vt:lpwstr>
  </property>
</Properties>
</file>