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4"/>
    <a:srgbClr val="FDE3BB"/>
    <a:srgbClr val="F2F4C1"/>
    <a:srgbClr val="C2E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/>
    <p:restoredTop sz="80515"/>
  </p:normalViewPr>
  <p:slideViewPr>
    <p:cSldViewPr snapToGrid="0">
      <p:cViewPr varScale="1">
        <p:scale>
          <a:sx n="166" d="100"/>
          <a:sy n="166" d="100"/>
        </p:scale>
        <p:origin x="2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Main</a:t>
            </a:r>
            <a:r>
              <a:rPr lang="zh-CN"/>
              <a:t> </a:t>
            </a:r>
            <a:r>
              <a:rPr lang="en-US"/>
              <a:t>Results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0.57669999999999999</c:v>
                </c:pt>
                <c:pt idx="1">
                  <c:v>0.5595</c:v>
                </c:pt>
                <c:pt idx="2">
                  <c:v>0.56769999999999998</c:v>
                </c:pt>
                <c:pt idx="3">
                  <c:v>0.54139999999999999</c:v>
                </c:pt>
                <c:pt idx="4">
                  <c:v>0.64290000000000003</c:v>
                </c:pt>
                <c:pt idx="5">
                  <c:v>0.5696</c:v>
                </c:pt>
                <c:pt idx="6">
                  <c:v>0.58330000000000004</c:v>
                </c:pt>
                <c:pt idx="7">
                  <c:v>0.50970000000000004</c:v>
                </c:pt>
                <c:pt idx="8">
                  <c:v>0.56379999999999997</c:v>
                </c:pt>
                <c:pt idx="9">
                  <c:v>0.60229999999999995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AE-A24D-8850-F459D877C4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0.57020000000000004</c:v>
                </c:pt>
                <c:pt idx="1">
                  <c:v>0.56830000000000003</c:v>
                </c:pt>
                <c:pt idx="2">
                  <c:v>0.57479999999999998</c:v>
                </c:pt>
                <c:pt idx="3">
                  <c:v>0.57469999999999999</c:v>
                </c:pt>
                <c:pt idx="4">
                  <c:v>0.59889999999999999</c:v>
                </c:pt>
                <c:pt idx="5">
                  <c:v>0.58250000000000002</c:v>
                </c:pt>
                <c:pt idx="6">
                  <c:v>0.56279999999999997</c:v>
                </c:pt>
                <c:pt idx="7">
                  <c:v>0.54420000000000002</c:v>
                </c:pt>
                <c:pt idx="8">
                  <c:v>0.53890000000000005</c:v>
                </c:pt>
                <c:pt idx="9">
                  <c:v>0.61850000000000005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AE-A24D-8850-F459D877C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8923183"/>
        <c:axId val="1168749327"/>
      </c:lineChart>
      <c:catAx>
        <c:axId val="116892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168749327"/>
        <c:crosses val="autoZero"/>
        <c:auto val="1"/>
        <c:lblAlgn val="ctr"/>
        <c:lblOffset val="100"/>
        <c:noMultiLvlLbl val="0"/>
      </c:catAx>
      <c:valAx>
        <c:axId val="1168749327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16892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28CBC-A855-5F4E-A819-96960501A0C3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13E3C-27EB-D849-98A5-AC48102A2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77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600" dirty="0"/>
              <a:t>现象：初始的召回率较高，模型呈较乐观的预测，但数据集整体偏消极（</a:t>
            </a:r>
            <a:r>
              <a:rPr kumimoji="1" lang="en-US" altLang="zh-CN" sz="1600" dirty="0"/>
              <a:t>47%</a:t>
            </a:r>
            <a:r>
              <a:rPr kumimoji="1" lang="zh-CN" altLang="en-US" sz="1600" dirty="0"/>
              <a:t>的样本涨，</a:t>
            </a:r>
            <a:r>
              <a:rPr kumimoji="1" lang="en-US" altLang="zh-CN" sz="1600" dirty="0"/>
              <a:t>53%</a:t>
            </a:r>
            <a:r>
              <a:rPr kumimoji="1" lang="zh-CN" altLang="en-US" sz="1600" dirty="0"/>
              <a:t>的样本跌），所以训练过程中，模型的预测态度逐渐悲观，召回率也随之下降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13E3C-27EB-D849-98A5-AC48102A26B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54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85074-CF88-C968-0638-1BEDE11CF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84E251-BC87-88BD-4B94-7B7568637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93A1D-E892-48CC-A212-F52DA946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A5C03-F977-467E-CAE3-E1543611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4BB9A-DBB2-5BAA-B635-B5C9B74B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20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E9100-061F-CDF0-01FD-4D62BEB1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A921E-656D-EEA4-A9BF-EAC0ED4E9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876CD-D76E-5EA8-033D-BA926D3F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AE0E3-7184-98ED-4208-9341AC76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72A2-EBBF-0CBE-4BFD-853DE10D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43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D59B3-FC36-402D-1E48-4B09B874F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269A0-E510-096B-F03B-7331C6344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C5E99-2B89-7277-D58B-3E07D732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BD9F8-55C2-44AE-CB7C-2E0AEFF0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D0D09-D117-FEB1-A8CC-64C2B0D6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3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5E7A7-5E95-5121-CD8D-5804520E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9A087-7131-ED98-6F08-60BD8BED8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90540-E7CB-25A7-50A3-282406D1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8537F-5743-56B4-865E-B005535A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32BF4-EF63-B936-725A-AA974A90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3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4DE39-2C79-77BE-677F-769933BA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E24FB-BF77-0807-AAC4-A1DA0ACEB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171DE-D6E6-42D4-E6D3-C0A3C42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34FFC-6CED-17CE-D013-4C01FAAB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8AFD9-9D14-2AD5-12F9-2F4B774D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F790-BD9D-61FA-60DC-4B4F599E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F5235-F412-8FAE-2F1C-339B3466D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0EA73-3816-C456-8E05-E53FBE87A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E4808-7B53-0665-82F4-95890D5A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74617-4E9B-962F-FE67-5925C22E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2E8D8-B92E-4193-8E65-26376AC8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6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770A7-F0A5-170C-341D-505F750B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42B0F-EE76-C4C6-6829-1A912B5C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A7C7D6-46DF-0135-51A6-AF250F77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803437-71A2-2736-EB27-F7BE5D053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FBD3F6-445C-C98F-CC2C-C0686E022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3455DE-CF1A-F11D-D7D3-D1464CA3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AA567A-83BC-B78A-22D4-C926B489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DE7984-DF46-3A61-7530-FE73F489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7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29197-9E7F-F62C-BDFD-293E0212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F60BAD-6331-6794-3E4B-2EB7510E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CE2495-1312-777A-D24A-C56993C6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439703-0700-A03B-5481-D04AE017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30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E0B523-0390-BDD4-AD2C-9E326FB4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87EB0D-EEBE-7984-5403-1B236937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462DB-242F-2E56-0C0D-930CC9A1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13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1641C-F9E3-C33C-39D0-A5CE8A15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327A7-02A0-FB7D-4EC1-9EE2A1E7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BFAA35-BA7C-CB39-2F95-987C9214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11A4E-9DB3-5F27-EBAB-0EC9FF64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83F80-7B67-D19A-44A9-533A1CCB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9FD67-95C2-0B7F-167F-C8272B94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9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BF884-D337-4929-1BB4-5D0BA629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B69F6-D5FE-400F-FFFD-37A0BF1E4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842785-B055-AD0F-936E-D9397DA70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E4754-DAF2-EFDE-D510-1A7E2B4E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63208-E4E6-40D7-8C78-619A4DE6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5EA35-D58C-F4F4-9B69-17217F4A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4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7D199-C7E7-27DA-DE68-6C5E97AA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24F55-7217-7065-13A2-614091A2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AC3BA-B891-B606-41FE-7D77808E3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EBBF-581F-4D47-A075-230C17BE4341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89946-C352-68DE-8F2C-DDC05D96E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62B1D-D41F-097D-ECA3-323829685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F360-AFC5-FD44-B80C-6CC28FB865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22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831726-7915-AA19-6A81-851D0EF9CD31}"/>
              </a:ext>
            </a:extLst>
          </p:cNvPr>
          <p:cNvSpPr txBox="1"/>
          <p:nvPr/>
        </p:nvSpPr>
        <p:spPr>
          <a:xfrm>
            <a:off x="265889" y="188068"/>
            <a:ext cx="466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Preprocess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731ED3-2B58-2520-D75E-AF5F8737F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56695"/>
              </p:ext>
            </p:extLst>
          </p:nvPr>
        </p:nvGraphicFramePr>
        <p:xfrm>
          <a:off x="963384" y="1156192"/>
          <a:ext cx="102652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154">
                  <a:extLst>
                    <a:ext uri="{9D8B030D-6E8A-4147-A177-3AD203B41FA5}">
                      <a16:colId xmlns:a16="http://schemas.microsoft.com/office/drawing/2014/main" val="587251740"/>
                    </a:ext>
                  </a:extLst>
                </a:gridCol>
                <a:gridCol w="1283154">
                  <a:extLst>
                    <a:ext uri="{9D8B030D-6E8A-4147-A177-3AD203B41FA5}">
                      <a16:colId xmlns:a16="http://schemas.microsoft.com/office/drawing/2014/main" val="2257347073"/>
                    </a:ext>
                  </a:extLst>
                </a:gridCol>
                <a:gridCol w="1283154">
                  <a:extLst>
                    <a:ext uri="{9D8B030D-6E8A-4147-A177-3AD203B41FA5}">
                      <a16:colId xmlns:a16="http://schemas.microsoft.com/office/drawing/2014/main" val="42456511"/>
                    </a:ext>
                  </a:extLst>
                </a:gridCol>
                <a:gridCol w="1283154">
                  <a:extLst>
                    <a:ext uri="{9D8B030D-6E8A-4147-A177-3AD203B41FA5}">
                      <a16:colId xmlns:a16="http://schemas.microsoft.com/office/drawing/2014/main" val="1406171154"/>
                    </a:ext>
                  </a:extLst>
                </a:gridCol>
                <a:gridCol w="1283154">
                  <a:extLst>
                    <a:ext uri="{9D8B030D-6E8A-4147-A177-3AD203B41FA5}">
                      <a16:colId xmlns:a16="http://schemas.microsoft.com/office/drawing/2014/main" val="747132096"/>
                    </a:ext>
                  </a:extLst>
                </a:gridCol>
                <a:gridCol w="1283154">
                  <a:extLst>
                    <a:ext uri="{9D8B030D-6E8A-4147-A177-3AD203B41FA5}">
                      <a16:colId xmlns:a16="http://schemas.microsoft.com/office/drawing/2014/main" val="780309653"/>
                    </a:ext>
                  </a:extLst>
                </a:gridCol>
                <a:gridCol w="1283154">
                  <a:extLst>
                    <a:ext uri="{9D8B030D-6E8A-4147-A177-3AD203B41FA5}">
                      <a16:colId xmlns:a16="http://schemas.microsoft.com/office/drawing/2014/main" val="85641998"/>
                    </a:ext>
                  </a:extLst>
                </a:gridCol>
                <a:gridCol w="1283154">
                  <a:extLst>
                    <a:ext uri="{9D8B030D-6E8A-4147-A177-3AD203B41FA5}">
                      <a16:colId xmlns:a16="http://schemas.microsoft.com/office/drawing/2014/main" val="162131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Feature 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Feature 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Feature 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Feature 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61561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Code 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967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52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347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Code 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 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2861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88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0087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2624B99-E64B-6C66-76DD-022689197E3E}"/>
              </a:ext>
            </a:extLst>
          </p:cNvPr>
          <p:cNvSpPr txBox="1"/>
          <p:nvPr/>
        </p:nvSpPr>
        <p:spPr>
          <a:xfrm>
            <a:off x="963384" y="3958696"/>
            <a:ext cx="10265232" cy="275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</a:t>
            </a: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测试集划分</a:t>
            </a: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按照代码划分：将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80%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的代码用于模型训练，另外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的代码用于模型验证；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按照日期划分：将每个代码的前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80%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周的数据用于训练模型，后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周的数据用于验证模型。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数据标准化：</a:t>
            </a: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对每个代码的每个特征属性，分别使用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Z-score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法进行标准化（在同一代码的数据内计算均值和方差）。</a:t>
            </a:r>
          </a:p>
        </p:txBody>
      </p:sp>
    </p:spTree>
    <p:extLst>
      <p:ext uri="{BB962C8B-B14F-4D97-AF65-F5344CB8AC3E}">
        <p14:creationId xmlns:p14="http://schemas.microsoft.com/office/powerpoint/2010/main" val="235473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梯形 82">
            <a:extLst>
              <a:ext uri="{FF2B5EF4-FFF2-40B4-BE49-F238E27FC236}">
                <a16:creationId xmlns:a16="http://schemas.microsoft.com/office/drawing/2014/main" id="{6B54CDD2-AF82-692B-D7A1-7391393EB935}"/>
              </a:ext>
            </a:extLst>
          </p:cNvPr>
          <p:cNvSpPr/>
          <p:nvPr/>
        </p:nvSpPr>
        <p:spPr>
          <a:xfrm rot="5400000">
            <a:off x="3236881" y="2872124"/>
            <a:ext cx="3865071" cy="1255918"/>
          </a:xfrm>
          <a:prstGeom prst="trapezoid">
            <a:avLst>
              <a:gd name="adj" fmla="val 124116"/>
            </a:avLst>
          </a:prstGeom>
          <a:solidFill>
            <a:srgbClr val="F3F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31726-7915-AA19-6A81-851D0EF9CD31}"/>
              </a:ext>
            </a:extLst>
          </p:cNvPr>
          <p:cNvSpPr txBox="1"/>
          <p:nvPr/>
        </p:nvSpPr>
        <p:spPr>
          <a:xfrm>
            <a:off x="265889" y="188068"/>
            <a:ext cx="466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Architecture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26B94088-181B-9CA8-9E03-7DCCFCC77AE2}"/>
              </a:ext>
            </a:extLst>
          </p:cNvPr>
          <p:cNvSpPr/>
          <p:nvPr/>
        </p:nvSpPr>
        <p:spPr>
          <a:xfrm>
            <a:off x="1303529" y="1377152"/>
            <a:ext cx="3237929" cy="4288115"/>
          </a:xfrm>
          <a:prstGeom prst="roundRect">
            <a:avLst>
              <a:gd name="adj" fmla="val 8497"/>
            </a:avLst>
          </a:prstGeom>
          <a:solidFill>
            <a:srgbClr val="F3F3F4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779254B-4D67-4BC2-1D16-366AA6D04335}"/>
              </a:ext>
            </a:extLst>
          </p:cNvPr>
          <p:cNvSpPr/>
          <p:nvPr/>
        </p:nvSpPr>
        <p:spPr>
          <a:xfrm>
            <a:off x="2235434" y="2173689"/>
            <a:ext cx="1631577" cy="768404"/>
          </a:xfrm>
          <a:prstGeom prst="roundRect">
            <a:avLst>
              <a:gd name="adj" fmla="val 8824"/>
            </a:avLst>
          </a:prstGeom>
          <a:solidFill>
            <a:srgbClr val="C2E9F8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rPr>
              <a:t>Feed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rPr>
              <a:t>Forward</a:t>
            </a:r>
            <a:endParaRPr kumimoji="1" lang="zh-CN" altLang="en-US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E79E37D-FD5A-B1ED-239A-EA5E83B34E60}"/>
              </a:ext>
            </a:extLst>
          </p:cNvPr>
          <p:cNvSpPr/>
          <p:nvPr/>
        </p:nvSpPr>
        <p:spPr>
          <a:xfrm>
            <a:off x="2138104" y="1681229"/>
            <a:ext cx="1826238" cy="378780"/>
          </a:xfrm>
          <a:prstGeom prst="roundRect">
            <a:avLst>
              <a:gd name="adj" fmla="val 8824"/>
            </a:avLst>
          </a:prstGeom>
          <a:solidFill>
            <a:srgbClr val="F2F4C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rPr>
              <a:t>Add &amp; Norm</a:t>
            </a:r>
            <a:endParaRPr kumimoji="1" lang="zh-CN" altLang="en-US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4BBB7B5-1C15-89CE-5DE0-CBA1596BC2D8}"/>
              </a:ext>
            </a:extLst>
          </p:cNvPr>
          <p:cNvSpPr/>
          <p:nvPr/>
        </p:nvSpPr>
        <p:spPr>
          <a:xfrm>
            <a:off x="2138104" y="3479293"/>
            <a:ext cx="1826238" cy="378780"/>
          </a:xfrm>
          <a:prstGeom prst="roundRect">
            <a:avLst>
              <a:gd name="adj" fmla="val 8824"/>
            </a:avLst>
          </a:prstGeom>
          <a:solidFill>
            <a:srgbClr val="F2F4C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rPr>
              <a:t>Add &amp; Norm</a:t>
            </a:r>
            <a:endParaRPr kumimoji="1" lang="zh-CN" altLang="en-US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E46B36D-FDF5-0F58-21A4-5521E09CE5F0}"/>
              </a:ext>
            </a:extLst>
          </p:cNvPr>
          <p:cNvSpPr/>
          <p:nvPr/>
        </p:nvSpPr>
        <p:spPr>
          <a:xfrm>
            <a:off x="2235434" y="3971753"/>
            <a:ext cx="1631577" cy="768404"/>
          </a:xfrm>
          <a:prstGeom prst="roundRect">
            <a:avLst>
              <a:gd name="adj" fmla="val 8824"/>
            </a:avLst>
          </a:prstGeom>
          <a:solidFill>
            <a:srgbClr val="FDE3BB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Arial" panose="020B0604020202020204" pitchFamily="34" charset="0"/>
              </a:rPr>
              <a:t>Attention</a:t>
            </a:r>
            <a:endParaRPr kumimoji="1" lang="zh-CN" altLang="en-US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77083A6-D73D-F0C5-233D-188330187B6A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3051223" y="2942093"/>
            <a:ext cx="0" cy="53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92D96A3C-6EAB-D1E3-1324-5E02A28630AB}"/>
              </a:ext>
            </a:extLst>
          </p:cNvPr>
          <p:cNvCxnSpPr>
            <a:endCxn id="8" idx="1"/>
          </p:cNvCxnSpPr>
          <p:nvPr/>
        </p:nvCxnSpPr>
        <p:spPr>
          <a:xfrm rot="16200000" flipV="1">
            <a:off x="1923026" y="2085698"/>
            <a:ext cx="1341995" cy="911837"/>
          </a:xfrm>
          <a:prstGeom prst="bentConnector4">
            <a:avLst>
              <a:gd name="adj1" fmla="val -572"/>
              <a:gd name="adj2" fmla="val 15540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91963C89-DA89-F516-34DE-FEA9CC20C731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3051223" y="2060009"/>
            <a:ext cx="0" cy="11368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2E3D17E-4828-F43F-CD0A-108802483D5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3051223" y="3858073"/>
            <a:ext cx="0" cy="11368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A31148C-458D-870A-666C-03D55555E3C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51223" y="4740157"/>
            <a:ext cx="0" cy="1298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8D68497D-EE6C-DF68-6A4A-B96998D65F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10758" y="5097868"/>
            <a:ext cx="1320463" cy="560468"/>
          </a:xfrm>
          <a:prstGeom prst="bentConnector3">
            <a:avLst>
              <a:gd name="adj1" fmla="val 581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20016AD6-B4EB-6063-D603-932DBAF54D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7433" y="5091661"/>
            <a:ext cx="1320463" cy="572883"/>
          </a:xfrm>
          <a:prstGeom prst="bentConnector3">
            <a:avLst>
              <a:gd name="adj1" fmla="val 575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FAF97907-9D63-6531-1F88-734C5778E887}"/>
              </a:ext>
            </a:extLst>
          </p:cNvPr>
          <p:cNvCxnSpPr>
            <a:endCxn id="9" idx="1"/>
          </p:cNvCxnSpPr>
          <p:nvPr/>
        </p:nvCxnSpPr>
        <p:spPr>
          <a:xfrm rot="16200000" flipV="1">
            <a:off x="1751886" y="4054902"/>
            <a:ext cx="1684275" cy="911838"/>
          </a:xfrm>
          <a:prstGeom prst="bentConnector4">
            <a:avLst>
              <a:gd name="adj1" fmla="val -6719"/>
              <a:gd name="adj2" fmla="val 15456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6E82B909-D62C-11DB-AA80-FDEEC525244D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3049942" y="985267"/>
            <a:ext cx="1281" cy="6959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50A1ED5-2568-5A50-BA99-B481AD7F5423}"/>
              </a:ext>
            </a:extLst>
          </p:cNvPr>
          <p:cNvSpPr txBox="1"/>
          <p:nvPr/>
        </p:nvSpPr>
        <p:spPr>
          <a:xfrm>
            <a:off x="639643" y="3145463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3</a:t>
            </a:r>
            <a:r>
              <a:rPr lang="en-US" altLang="zh-CN" sz="2800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×</a:t>
            </a:r>
            <a:endParaRPr kumimoji="1" lang="zh-CN" altLang="en-US" sz="2800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20BEC25D-A44C-DAA0-1E2A-701CC3D26AE6}"/>
              </a:ext>
            </a:extLst>
          </p:cNvPr>
          <p:cNvSpPr/>
          <p:nvPr/>
        </p:nvSpPr>
        <p:spPr>
          <a:xfrm>
            <a:off x="5797375" y="3080405"/>
            <a:ext cx="3927385" cy="846137"/>
          </a:xfrm>
          <a:prstGeom prst="roundRect">
            <a:avLst>
              <a:gd name="adj" fmla="val 8497"/>
            </a:avLst>
          </a:prstGeom>
          <a:solidFill>
            <a:srgbClr val="F3F3F4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endParaRPr kumimoji="1" lang="zh-CN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FA55147-63EB-0E11-6B5C-A338A1C6B67B}"/>
              </a:ext>
            </a:extLst>
          </p:cNvPr>
          <p:cNvSpPr/>
          <p:nvPr/>
        </p:nvSpPr>
        <p:spPr>
          <a:xfrm>
            <a:off x="5997160" y="4145889"/>
            <a:ext cx="485061" cy="461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430522-3D09-4ACD-6523-EE853D97D6A9}"/>
              </a:ext>
            </a:extLst>
          </p:cNvPr>
          <p:cNvSpPr/>
          <p:nvPr/>
        </p:nvSpPr>
        <p:spPr>
          <a:xfrm>
            <a:off x="6772804" y="4145885"/>
            <a:ext cx="485061" cy="461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845722D-776D-1E9D-E5E8-A7A1C36F811F}"/>
              </a:ext>
            </a:extLst>
          </p:cNvPr>
          <p:cNvSpPr/>
          <p:nvPr/>
        </p:nvSpPr>
        <p:spPr>
          <a:xfrm>
            <a:off x="7547783" y="4145885"/>
            <a:ext cx="485061" cy="461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3E42E51-7CCF-86BA-E60F-20B166D3D75E}"/>
              </a:ext>
            </a:extLst>
          </p:cNvPr>
          <p:cNvSpPr/>
          <p:nvPr/>
        </p:nvSpPr>
        <p:spPr>
          <a:xfrm>
            <a:off x="8322762" y="4145885"/>
            <a:ext cx="485061" cy="461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8996FFB-E3D8-B010-0AAF-0205D64F85F7}"/>
              </a:ext>
            </a:extLst>
          </p:cNvPr>
          <p:cNvSpPr/>
          <p:nvPr/>
        </p:nvSpPr>
        <p:spPr>
          <a:xfrm>
            <a:off x="9097741" y="4145885"/>
            <a:ext cx="485061" cy="461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FAAC26F-0412-A768-A7F9-5EF407AADD32}"/>
              </a:ext>
            </a:extLst>
          </p:cNvPr>
          <p:cNvSpPr/>
          <p:nvPr/>
        </p:nvSpPr>
        <p:spPr>
          <a:xfrm>
            <a:off x="5997160" y="4679229"/>
            <a:ext cx="485061" cy="4610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2FF8AE7-8B8B-55C7-C31A-006F5F2EDED4}"/>
              </a:ext>
            </a:extLst>
          </p:cNvPr>
          <p:cNvSpPr/>
          <p:nvPr/>
        </p:nvSpPr>
        <p:spPr>
          <a:xfrm>
            <a:off x="6772804" y="4679225"/>
            <a:ext cx="485061" cy="461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6791744-2D2E-9DE8-E561-E89802922C2F}"/>
              </a:ext>
            </a:extLst>
          </p:cNvPr>
          <p:cNvSpPr/>
          <p:nvPr/>
        </p:nvSpPr>
        <p:spPr>
          <a:xfrm>
            <a:off x="7547783" y="4679225"/>
            <a:ext cx="485061" cy="461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FF98270-54F1-4D17-34C7-70A4BB07CF8E}"/>
              </a:ext>
            </a:extLst>
          </p:cNvPr>
          <p:cNvSpPr/>
          <p:nvPr/>
        </p:nvSpPr>
        <p:spPr>
          <a:xfrm>
            <a:off x="8322762" y="4679225"/>
            <a:ext cx="485061" cy="4610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9217CD7-EE99-71F5-0DE8-2ECDEFEB34AC}"/>
              </a:ext>
            </a:extLst>
          </p:cNvPr>
          <p:cNvSpPr/>
          <p:nvPr/>
        </p:nvSpPr>
        <p:spPr>
          <a:xfrm>
            <a:off x="9097741" y="4679225"/>
            <a:ext cx="485061" cy="4610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80C4040-C4E4-4410-F19C-2BB335E857A4}"/>
              </a:ext>
            </a:extLst>
          </p:cNvPr>
          <p:cNvSpPr txBox="1"/>
          <p:nvPr/>
        </p:nvSpPr>
        <p:spPr>
          <a:xfrm>
            <a:off x="6324667" y="1580900"/>
            <a:ext cx="120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Rise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Fall</a:t>
            </a: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C87CC6-8EE4-E58B-F7C9-1CCB7F5567AA}"/>
              </a:ext>
            </a:extLst>
          </p:cNvPr>
          <p:cNvSpPr/>
          <p:nvPr/>
        </p:nvSpPr>
        <p:spPr>
          <a:xfrm>
            <a:off x="5797374" y="1680001"/>
            <a:ext cx="453883" cy="157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12DE50-6D84-EDE1-0F5F-04B42BC97465}"/>
              </a:ext>
            </a:extLst>
          </p:cNvPr>
          <p:cNvSpPr/>
          <p:nvPr/>
        </p:nvSpPr>
        <p:spPr>
          <a:xfrm>
            <a:off x="5797375" y="1963926"/>
            <a:ext cx="453882" cy="1572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04D9CD4-AF6C-4D6C-8ED5-2A8E9D1F140F}"/>
              </a:ext>
            </a:extLst>
          </p:cNvPr>
          <p:cNvSpPr/>
          <p:nvPr/>
        </p:nvSpPr>
        <p:spPr>
          <a:xfrm>
            <a:off x="5797375" y="2236584"/>
            <a:ext cx="453882" cy="1572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BC99B91-71CB-97A3-F9D8-46D52B70B5E7}"/>
              </a:ext>
            </a:extLst>
          </p:cNvPr>
          <p:cNvSpPr txBox="1"/>
          <p:nvPr/>
        </p:nvSpPr>
        <p:spPr>
          <a:xfrm>
            <a:off x="9732638" y="419174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1CBE2CA-ADC4-6D76-30F8-7F20B8FB54E8}"/>
              </a:ext>
            </a:extLst>
          </p:cNvPr>
          <p:cNvSpPr txBox="1"/>
          <p:nvPr/>
        </p:nvSpPr>
        <p:spPr>
          <a:xfrm>
            <a:off x="9732637" y="47178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E1EE999-3E15-573C-981D-CEB462FA68ED}"/>
              </a:ext>
            </a:extLst>
          </p:cNvPr>
          <p:cNvCxnSpPr>
            <a:cxnSpLocks/>
          </p:cNvCxnSpPr>
          <p:nvPr/>
        </p:nvCxnSpPr>
        <p:spPr>
          <a:xfrm flipV="1">
            <a:off x="9340271" y="2541616"/>
            <a:ext cx="0" cy="5263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32B52A67-F538-03A6-0CE8-3833DEA445DB}"/>
              </a:ext>
            </a:extLst>
          </p:cNvPr>
          <p:cNvSpPr txBox="1"/>
          <p:nvPr/>
        </p:nvSpPr>
        <p:spPr>
          <a:xfrm>
            <a:off x="8638796" y="143988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Rise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 fall?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489ED48-1DEF-61DE-2EBF-A2744AF7C0BC}"/>
              </a:ext>
            </a:extLst>
          </p:cNvPr>
          <p:cNvSpPr txBox="1"/>
          <p:nvPr/>
        </p:nvSpPr>
        <p:spPr>
          <a:xfrm>
            <a:off x="5996486" y="5322223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6F607E4-3004-DD1D-A6CF-AE0E8D9D8DD1}"/>
              </a:ext>
            </a:extLst>
          </p:cNvPr>
          <p:cNvSpPr txBox="1"/>
          <p:nvPr/>
        </p:nvSpPr>
        <p:spPr>
          <a:xfrm>
            <a:off x="6775525" y="5322223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43FE366-D30E-C230-9140-1BACF64C29A4}"/>
              </a:ext>
            </a:extLst>
          </p:cNvPr>
          <p:cNvSpPr txBox="1"/>
          <p:nvPr/>
        </p:nvSpPr>
        <p:spPr>
          <a:xfrm>
            <a:off x="7550504" y="5322223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w3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48A8217-4530-FBA6-C9FE-BDD3D35C0EFA}"/>
              </a:ext>
            </a:extLst>
          </p:cNvPr>
          <p:cNvSpPr txBox="1"/>
          <p:nvPr/>
        </p:nvSpPr>
        <p:spPr>
          <a:xfrm>
            <a:off x="8321423" y="5319909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w4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24AB68A-AC83-F304-BF1F-52DD23F3D50F}"/>
              </a:ext>
            </a:extLst>
          </p:cNvPr>
          <p:cNvSpPr txBox="1"/>
          <p:nvPr/>
        </p:nvSpPr>
        <p:spPr>
          <a:xfrm>
            <a:off x="9100462" y="5319909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w5</a:t>
            </a:r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6B908B90-53C9-5812-52D9-306F69C4D028}"/>
              </a:ext>
            </a:extLst>
          </p:cNvPr>
          <p:cNvSpPr/>
          <p:nvPr/>
        </p:nvSpPr>
        <p:spPr>
          <a:xfrm>
            <a:off x="8919994" y="2152490"/>
            <a:ext cx="840553" cy="352977"/>
          </a:xfrm>
          <a:prstGeom prst="roundRect">
            <a:avLst>
              <a:gd name="adj" fmla="val 0"/>
            </a:avLst>
          </a:prstGeom>
          <a:solidFill>
            <a:srgbClr val="F3F3F4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kumimoji="1"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6B89BA84-F506-42D9-596B-3D35296EE0DC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9340270" y="1758640"/>
            <a:ext cx="1" cy="3938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984B9D0-3663-C54F-2851-CC8C965AB8E2}"/>
              </a:ext>
            </a:extLst>
          </p:cNvPr>
          <p:cNvSpPr txBox="1"/>
          <p:nvPr/>
        </p:nvSpPr>
        <p:spPr>
          <a:xfrm>
            <a:off x="5640090" y="5719264"/>
            <a:ext cx="6131837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个星期的属性，前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个星期的状态，</a:t>
            </a:r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状态由</a:t>
            </a:r>
            <a:r>
              <a:rPr kumimoji="1"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个可学习的向量表示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输出：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个星期的状态。</a:t>
            </a:r>
          </a:p>
        </p:txBody>
      </p:sp>
    </p:spTree>
    <p:extLst>
      <p:ext uri="{BB962C8B-B14F-4D97-AF65-F5344CB8AC3E}">
        <p14:creationId xmlns:p14="http://schemas.microsoft.com/office/powerpoint/2010/main" val="20452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74E4D7-83A8-D349-D3EA-D6E308CCB336}"/>
              </a:ext>
            </a:extLst>
          </p:cNvPr>
          <p:cNvSpPr txBox="1"/>
          <p:nvPr/>
        </p:nvSpPr>
        <p:spPr>
          <a:xfrm>
            <a:off x="265889" y="188068"/>
            <a:ext cx="466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Details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5F83BB4-D56A-5D25-2B99-93D3C01E5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22949"/>
              </p:ext>
            </p:extLst>
          </p:nvPr>
        </p:nvGraphicFramePr>
        <p:xfrm>
          <a:off x="3397378" y="1625600"/>
          <a:ext cx="539724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622">
                  <a:extLst>
                    <a:ext uri="{9D8B030D-6E8A-4147-A177-3AD203B41FA5}">
                      <a16:colId xmlns:a16="http://schemas.microsoft.com/office/drawing/2014/main" val="3615514238"/>
                    </a:ext>
                  </a:extLst>
                </a:gridCol>
                <a:gridCol w="2698622">
                  <a:extLst>
                    <a:ext uri="{9D8B030D-6E8A-4147-A177-3AD203B41FA5}">
                      <a16:colId xmlns:a16="http://schemas.microsoft.com/office/drawing/2014/main" val="316602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Hyper parameter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89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Batch size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31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Max iteration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5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Learning rate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Dropout rate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6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Optimizer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Adam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88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seed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81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>
                          <a:solidFill>
                            <a:schemeClr val="tx1"/>
                          </a:solidFill>
                        </a:rPr>
                        <a:t>Train_test_split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0.8/0.2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0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Platform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Pro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Pytorch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31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226012-93AA-A1E2-266C-1F098FCDB984}"/>
              </a:ext>
            </a:extLst>
          </p:cNvPr>
          <p:cNvSpPr txBox="1"/>
          <p:nvPr/>
        </p:nvSpPr>
        <p:spPr>
          <a:xfrm>
            <a:off x="265889" y="188068"/>
            <a:ext cx="466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285CB7-63BD-247E-1884-CD42B9190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5020"/>
              </p:ext>
            </p:extLst>
          </p:nvPr>
        </p:nvGraphicFramePr>
        <p:xfrm>
          <a:off x="573250" y="1280160"/>
          <a:ext cx="454431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72">
                  <a:extLst>
                    <a:ext uri="{9D8B030D-6E8A-4147-A177-3AD203B41FA5}">
                      <a16:colId xmlns:a16="http://schemas.microsoft.com/office/drawing/2014/main" val="3168402986"/>
                    </a:ext>
                  </a:extLst>
                </a:gridCol>
                <a:gridCol w="1514772">
                  <a:extLst>
                    <a:ext uri="{9D8B030D-6E8A-4147-A177-3AD203B41FA5}">
                      <a16:colId xmlns:a16="http://schemas.microsoft.com/office/drawing/2014/main" val="3849828865"/>
                    </a:ext>
                  </a:extLst>
                </a:gridCol>
                <a:gridCol w="1514772">
                  <a:extLst>
                    <a:ext uri="{9D8B030D-6E8A-4147-A177-3AD203B41FA5}">
                      <a16:colId xmlns:a16="http://schemas.microsoft.com/office/drawing/2014/main" val="3395119684"/>
                    </a:ext>
                  </a:extLst>
                </a:gridCol>
              </a:tblGrid>
              <a:tr h="29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Observed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368959"/>
                  </a:ext>
                </a:extLst>
              </a:tr>
              <a:tr h="29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57.67%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57.02%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012478"/>
                  </a:ext>
                </a:extLst>
              </a:tr>
              <a:tr h="29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55.95%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56.83%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302332"/>
                  </a:ext>
                </a:extLst>
              </a:tr>
              <a:tr h="29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56.77%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57.48%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585589"/>
                  </a:ext>
                </a:extLst>
              </a:tr>
              <a:tr h="29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54.14%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57.47%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436853"/>
                  </a:ext>
                </a:extLst>
              </a:tr>
              <a:tr h="29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64.29%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59.89%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641573"/>
                  </a:ext>
                </a:extLst>
              </a:tr>
              <a:tr h="29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56.96%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58.25%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655370"/>
                  </a:ext>
                </a:extLst>
              </a:tr>
              <a:tr h="29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58.33%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56.28%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80394"/>
                  </a:ext>
                </a:extLst>
              </a:tr>
              <a:tr h="29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50.97%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54.42%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860578"/>
                  </a:ext>
                </a:extLst>
              </a:tr>
              <a:tr h="29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56.38%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53.89%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12813"/>
                  </a:ext>
                </a:extLst>
              </a:tr>
              <a:tr h="29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60.23%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61.85%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336526"/>
                  </a:ext>
                </a:extLst>
              </a:tr>
            </a:tbl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7AC12E98-55AF-DBEB-F01D-BC55FD787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590170"/>
              </p:ext>
            </p:extLst>
          </p:nvPr>
        </p:nvGraphicFramePr>
        <p:xfrm>
          <a:off x="5570924" y="1280160"/>
          <a:ext cx="6131858" cy="429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493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4ED801E-B6F9-DD11-42EF-C79335D94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724" y="3650082"/>
            <a:ext cx="3724619" cy="2793464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6F4C55C1-3795-ADFB-0771-7EE613730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5241" y="610998"/>
            <a:ext cx="3724619" cy="279346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1437FC58-25A8-81FE-F6C4-DCF22E56D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6725" y="610998"/>
            <a:ext cx="3724619" cy="279346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0FE7F54-6A9B-2FB1-9CAC-6BECF03C11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15242" y="3650082"/>
            <a:ext cx="3724619" cy="27934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D032F7-7FA6-9040-D122-794D28521199}"/>
              </a:ext>
            </a:extLst>
          </p:cNvPr>
          <p:cNvSpPr txBox="1"/>
          <p:nvPr/>
        </p:nvSpPr>
        <p:spPr>
          <a:xfrm>
            <a:off x="1426724" y="3407275"/>
            <a:ext cx="3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Training Loss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6A3AD-56F9-621B-4129-732AED443FBD}"/>
              </a:ext>
            </a:extLst>
          </p:cNvPr>
          <p:cNvSpPr txBox="1"/>
          <p:nvPr/>
        </p:nvSpPr>
        <p:spPr>
          <a:xfrm>
            <a:off x="7115241" y="3407275"/>
            <a:ext cx="372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（</a:t>
            </a:r>
            <a:r>
              <a:rPr kumimoji="1" lang="en-US" altLang="zh-CN" dirty="0"/>
              <a:t>b</a:t>
            </a:r>
            <a:r>
              <a:rPr kumimoji="1" lang="zh-CN" altLang="en-US" dirty="0"/>
              <a:t>）</a:t>
            </a:r>
            <a:r>
              <a:rPr kumimoji="1" lang="en-US" altLang="zh-CN" dirty="0"/>
              <a:t>Testing Loss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4641C2-F918-C3AC-BC9B-804C7D4D51D8}"/>
              </a:ext>
            </a:extLst>
          </p:cNvPr>
          <p:cNvSpPr txBox="1"/>
          <p:nvPr/>
        </p:nvSpPr>
        <p:spPr>
          <a:xfrm>
            <a:off x="1426723" y="6436788"/>
            <a:ext cx="3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（</a:t>
            </a:r>
            <a:r>
              <a:rPr kumimoji="1" lang="en-US" altLang="zh-CN" dirty="0"/>
              <a:t>c</a:t>
            </a:r>
            <a:r>
              <a:rPr kumimoji="1" lang="zh-CN" altLang="en-US" dirty="0"/>
              <a:t>）</a:t>
            </a:r>
            <a:r>
              <a:rPr kumimoji="1" lang="en-US" altLang="zh-CN" dirty="0"/>
              <a:t>Accuracy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DC4B75-CD88-C7FE-9326-2FACA13E7EFD}"/>
              </a:ext>
            </a:extLst>
          </p:cNvPr>
          <p:cNvSpPr txBox="1"/>
          <p:nvPr/>
        </p:nvSpPr>
        <p:spPr>
          <a:xfrm>
            <a:off x="7115241" y="6436788"/>
            <a:ext cx="372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（</a:t>
            </a:r>
            <a:r>
              <a:rPr kumimoji="1" lang="en-US" altLang="zh-CN" dirty="0"/>
              <a:t>d</a:t>
            </a:r>
            <a:r>
              <a:rPr kumimoji="1" lang="zh-CN" altLang="en-US" dirty="0"/>
              <a:t>）</a:t>
            </a:r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AD5187-11F6-F850-179E-0A76EA505572}"/>
              </a:ext>
            </a:extLst>
          </p:cNvPr>
          <p:cNvSpPr txBox="1"/>
          <p:nvPr/>
        </p:nvSpPr>
        <p:spPr>
          <a:xfrm>
            <a:off x="265889" y="188068"/>
            <a:ext cx="466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66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343</Words>
  <Application>Microsoft Macintosh PowerPoint</Application>
  <PresentationFormat>宽屏</PresentationFormat>
  <Paragraphs>106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-apple-system</vt:lpstr>
      <vt:lpstr>等线</vt:lpstr>
      <vt:lpstr>等线 Light</vt:lpstr>
      <vt:lpstr>Microsoft YaHei</vt:lpstr>
      <vt:lpstr>Microsoft YaHei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HuangJing</dc:creator>
  <cp:lastModifiedBy>HuangJing</cp:lastModifiedBy>
  <cp:revision>37</cp:revision>
  <dcterms:created xsi:type="dcterms:W3CDTF">2023-12-23T03:37:28Z</dcterms:created>
  <dcterms:modified xsi:type="dcterms:W3CDTF">2023-12-23T06:30:06Z</dcterms:modified>
</cp:coreProperties>
</file>