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68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8000" cap="none" dirty="0"/>
              <a:t>python interpreter</a:t>
            </a:r>
            <a:br>
              <a:rPr lang="en-US" altLang="zh-CN" cap="none" dirty="0"/>
            </a:br>
            <a:r>
              <a:rPr lang="en-US" altLang="zh-CN" cap="none" dirty="0"/>
              <a:t>                    implemented in </a:t>
            </a:r>
            <a:r>
              <a:rPr lang="en-US" altLang="zh-CN" cap="none" dirty="0" err="1"/>
              <a:t>javascript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60379" y="5018945"/>
            <a:ext cx="8791575" cy="165576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jkrFZYH" panose="02000000000000000000" pitchFamily="2" charset="-122"/>
                <a:ea typeface="jkrFZYH" panose="02000000000000000000" pitchFamily="2" charset="-122"/>
              </a:rPr>
              <a:t>组员：蒋铠嵘  何淂劲  尹艳玲  胡笛</a:t>
            </a:r>
          </a:p>
        </p:txBody>
      </p:sp>
    </p:spTree>
    <p:extLst>
      <p:ext uri="{BB962C8B-B14F-4D97-AF65-F5344CB8AC3E}">
        <p14:creationId xmlns:p14="http://schemas.microsoft.com/office/powerpoint/2010/main" val="74346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59420" y="279028"/>
            <a:ext cx="4602851" cy="833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jkrFZYH" panose="02000000000000000000" pitchFamily="2" charset="-122"/>
                <a:ea typeface="jkrFZYH" panose="02000000000000000000" pitchFamily="2" charset="-122"/>
              </a:rPr>
              <a:t>遍历执行语法树</a:t>
            </a:r>
            <a:endParaRPr lang="en-US" altLang="zh-CN" sz="3600" dirty="0">
              <a:latin typeface="jkrFZYH" panose="02000000000000000000" pitchFamily="2" charset="-122"/>
              <a:ea typeface="jkrFZYH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3462" y="2539123"/>
            <a:ext cx="254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600" dirty="0">
                <a:latin typeface="jkrFZYH" panose="02000000000000000000" pitchFamily="2" charset="-122"/>
                <a:ea typeface="jkrFZYH" panose="02000000000000000000" pitchFamily="2" charset="-122"/>
              </a:rPr>
              <a:t>switch case</a:t>
            </a:r>
          </a:p>
        </p:txBody>
      </p:sp>
    </p:spTree>
    <p:extLst>
      <p:ext uri="{BB962C8B-B14F-4D97-AF65-F5344CB8AC3E}">
        <p14:creationId xmlns:p14="http://schemas.microsoft.com/office/powerpoint/2010/main" val="10490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85486" y="1727225"/>
            <a:ext cx="81305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>
                <a:latin typeface="jkrFZYH" panose="02000000000000000000" pitchFamily="2" charset="-122"/>
                <a:ea typeface="jkrFZYH" panose="02000000000000000000" pitchFamily="2" charset="-122"/>
              </a:rPr>
              <a:t>语法树生成</a:t>
            </a:r>
            <a:endParaRPr lang="en-US" altLang="zh-CN" sz="4000" dirty="0">
              <a:latin typeface="jkrFZYH" panose="02000000000000000000" pitchFamily="2" charset="-122"/>
              <a:ea typeface="jkrFZYH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>
                <a:latin typeface="jkrFZYH" panose="02000000000000000000" pitchFamily="2" charset="-122"/>
                <a:ea typeface="jkrFZYH" panose="02000000000000000000" pitchFamily="2" charset="-122"/>
              </a:rPr>
              <a:t>遍历执行</a:t>
            </a:r>
            <a:r>
              <a:rPr lang="zh-CN" altLang="en-US" sz="4000" dirty="0">
                <a:latin typeface="jkrFZYH" panose="02000000000000000000" pitchFamily="2" charset="-122"/>
                <a:ea typeface="jkrFZYH" panose="02000000000000000000" pitchFamily="2" charset="-122"/>
              </a:rPr>
              <a:t>语法树</a:t>
            </a:r>
            <a:endParaRPr lang="en-US" altLang="zh-CN" sz="4000" dirty="0">
              <a:latin typeface="jkrFZYH" panose="02000000000000000000" pitchFamily="2" charset="-122"/>
              <a:ea typeface="jkrFZYH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>
                <a:latin typeface="jkrFZYH" panose="02000000000000000000" pitchFamily="2" charset="-122"/>
                <a:ea typeface="jkrFZYH" panose="02000000000000000000" pitchFamily="2" charset="-122"/>
              </a:rPr>
              <a:t>符号表和类型检查</a:t>
            </a:r>
            <a:endParaRPr lang="zh-CN" altLang="en-US" sz="4000" dirty="0">
              <a:latin typeface="jkrFZYH" panose="02000000000000000000" pitchFamily="2" charset="-122"/>
              <a:ea typeface="jkrFZYH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18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59817" y="279028"/>
            <a:ext cx="340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jkrFZYH" panose="02000000000000000000" pitchFamily="2" charset="-122"/>
                <a:ea typeface="jkrFZYH" panose="02000000000000000000" pitchFamily="2" charset="-122"/>
              </a:rPr>
              <a:t>语法树生成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381" y="925359"/>
            <a:ext cx="5670890" cy="513217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30826" y="1520563"/>
            <a:ext cx="29013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age = 3</a:t>
            </a:r>
          </a:p>
          <a:p>
            <a:r>
              <a:rPr lang="zh-CN" altLang="en-US" sz="3600" dirty="0"/>
              <a:t>if age &gt;= 18:</a:t>
            </a:r>
          </a:p>
          <a:p>
            <a:r>
              <a:rPr lang="zh-CN" altLang="en-US" sz="3600" dirty="0"/>
              <a:t>     b=1</a:t>
            </a:r>
          </a:p>
          <a:p>
            <a:r>
              <a:rPr lang="zh-CN" altLang="en-US" sz="3600" dirty="0"/>
              <a:t>else:</a:t>
            </a:r>
          </a:p>
          <a:p>
            <a:r>
              <a:rPr lang="zh-CN" altLang="en-US" sz="3600" dirty="0"/>
              <a:t>     b=2</a:t>
            </a:r>
          </a:p>
        </p:txBody>
      </p:sp>
    </p:spTree>
    <p:extLst>
      <p:ext uri="{BB962C8B-B14F-4D97-AF65-F5344CB8AC3E}">
        <p14:creationId xmlns:p14="http://schemas.microsoft.com/office/powerpoint/2010/main" val="211961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39546" y="1235676"/>
            <a:ext cx="76542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jkrFZYH" panose="02000000000000000000" pitchFamily="2" charset="-122"/>
                <a:ea typeface="jkrFZYH" panose="02000000000000000000" pitchFamily="2" charset="-122"/>
              </a:rPr>
              <a:t>使用了</a:t>
            </a:r>
            <a:r>
              <a:rPr lang="en-US" altLang="zh-CN" sz="2000" dirty="0" err="1">
                <a:latin typeface="jkrFZYH" panose="02000000000000000000" pitchFamily="2" charset="-122"/>
                <a:ea typeface="jkrFZYH" panose="02000000000000000000" pitchFamily="2" charset="-122"/>
              </a:rPr>
              <a:t>pegjs</a:t>
            </a:r>
            <a:r>
              <a:rPr lang="zh-CN" altLang="en-US" sz="2000" dirty="0">
                <a:latin typeface="jkrFZYH" panose="02000000000000000000" pitchFamily="2" charset="-122"/>
                <a:ea typeface="jkrFZYH" panose="02000000000000000000" pitchFamily="2" charset="-122"/>
              </a:rPr>
              <a:t>开源库辅助完成词法分析任务</a:t>
            </a:r>
            <a:r>
              <a:rPr lang="en-US" altLang="zh-CN" sz="2000" dirty="0">
                <a:latin typeface="jkrFZYH" panose="02000000000000000000" pitchFamily="2" charset="-122"/>
                <a:ea typeface="jkrFZYH" panose="02000000000000000000" pitchFamily="2" charset="-122"/>
              </a:rPr>
              <a:t>: </a:t>
            </a:r>
            <a:r>
              <a:rPr lang="en-US" altLang="zh-CN" sz="3600" dirty="0" err="1">
                <a:latin typeface="jkrFZYH" panose="02000000000000000000" pitchFamily="2" charset="-122"/>
                <a:ea typeface="jkrFZYH" panose="02000000000000000000" pitchFamily="2" charset="-122"/>
              </a:rPr>
              <a:t>Github</a:t>
            </a:r>
            <a:r>
              <a:rPr lang="en-US" altLang="zh-CN" sz="3600" dirty="0">
                <a:latin typeface="jkrFZYH" panose="02000000000000000000" pitchFamily="2" charset="-122"/>
                <a:ea typeface="jkrFZYH" panose="02000000000000000000" pitchFamily="2" charset="-122"/>
              </a:rPr>
              <a:t>/</a:t>
            </a:r>
            <a:r>
              <a:rPr lang="en-US" altLang="zh-CN" sz="3600" dirty="0" err="1">
                <a:latin typeface="jkrFZYH" panose="02000000000000000000" pitchFamily="2" charset="-122"/>
                <a:ea typeface="jkrFZYH" panose="02000000000000000000" pitchFamily="2" charset="-122"/>
              </a:rPr>
              <a:t>pegjs</a:t>
            </a:r>
            <a:endParaRPr lang="en-US" altLang="zh-CN" sz="3600" dirty="0">
              <a:latin typeface="jkrFZYH" panose="02000000000000000000" pitchFamily="2" charset="-122"/>
              <a:ea typeface="jkrFZYH" panose="02000000000000000000" pitchFamily="2" charset="-122"/>
            </a:endParaRPr>
          </a:p>
          <a:p>
            <a:endParaRPr lang="en-US" altLang="zh-CN" sz="2000" dirty="0">
              <a:latin typeface="jkrFZYH" panose="02000000000000000000" pitchFamily="2" charset="-122"/>
              <a:ea typeface="jkrFZYH" panose="02000000000000000000" pitchFamily="2" charset="-122"/>
            </a:endParaRPr>
          </a:p>
          <a:p>
            <a:r>
              <a:rPr lang="en-US" altLang="zh-CN" sz="2000" dirty="0">
                <a:latin typeface="jkrFZYH" panose="02000000000000000000" pitchFamily="2" charset="-122"/>
                <a:ea typeface="jkrFZYH" panose="02000000000000000000" pitchFamily="2" charset="-122"/>
              </a:rPr>
              <a:t>PEG.js is a simple parser generator for JavaScript that produces fast parsers with excellent error reporting. </a:t>
            </a:r>
            <a:endParaRPr lang="zh-CN" altLang="en-US" sz="2000" dirty="0">
              <a:latin typeface="jkrFZYH" panose="02000000000000000000" pitchFamily="2" charset="-122"/>
              <a:ea typeface="jkrFZYH" panose="02000000000000000000" pitchFamily="2" charset="-122"/>
            </a:endParaRPr>
          </a:p>
          <a:p>
            <a:endParaRPr lang="zh-CN" altLang="en-US" sz="2000" dirty="0">
              <a:latin typeface="jkrFZYH" panose="02000000000000000000" pitchFamily="2" charset="-122"/>
              <a:ea typeface="jkrFZYH" panose="020000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32" y="3293247"/>
            <a:ext cx="7463112" cy="16165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59817" y="279028"/>
            <a:ext cx="340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jkrFZYH" panose="02000000000000000000" pitchFamily="2" charset="-122"/>
                <a:ea typeface="jkrFZYH" panose="02000000000000000000" pitchFamily="2" charset="-122"/>
              </a:rPr>
              <a:t>语法树生成</a:t>
            </a:r>
          </a:p>
        </p:txBody>
      </p:sp>
    </p:spTree>
    <p:extLst>
      <p:ext uri="{BB962C8B-B14F-4D97-AF65-F5344CB8AC3E}">
        <p14:creationId xmlns:p14="http://schemas.microsoft.com/office/powerpoint/2010/main" val="321039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03820" y="2517342"/>
            <a:ext cx="29013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age = 3</a:t>
            </a:r>
          </a:p>
          <a:p>
            <a:r>
              <a:rPr lang="zh-CN" altLang="en-US" sz="3600" dirty="0"/>
              <a:t>if age &gt;= 18:</a:t>
            </a:r>
          </a:p>
          <a:p>
            <a:r>
              <a:rPr lang="zh-CN" altLang="en-US" sz="3600" dirty="0"/>
              <a:t>     b=1</a:t>
            </a:r>
          </a:p>
          <a:p>
            <a:r>
              <a:rPr lang="zh-CN" altLang="en-US" sz="3600" dirty="0"/>
              <a:t>else:</a:t>
            </a:r>
          </a:p>
          <a:p>
            <a:r>
              <a:rPr lang="zh-CN" altLang="en-US" sz="3600" dirty="0"/>
              <a:t>     b=2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8" y="1033965"/>
            <a:ext cx="4996127" cy="817548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1746422" y="3130378"/>
            <a:ext cx="3970637" cy="164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49" y="1287902"/>
            <a:ext cx="4792622" cy="4878236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5984875" y="2183027"/>
            <a:ext cx="5562170" cy="24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759817" y="279028"/>
            <a:ext cx="340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jkrFZYH" panose="02000000000000000000" pitchFamily="2" charset="-122"/>
                <a:ea typeface="jkrFZYH" panose="02000000000000000000" pitchFamily="2" charset="-122"/>
              </a:rPr>
              <a:t>语法树生成</a:t>
            </a:r>
          </a:p>
        </p:txBody>
      </p:sp>
    </p:spTree>
    <p:extLst>
      <p:ext uri="{BB962C8B-B14F-4D97-AF65-F5344CB8AC3E}">
        <p14:creationId xmlns:p14="http://schemas.microsoft.com/office/powerpoint/2010/main" val="372632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03820" y="2517342"/>
            <a:ext cx="29013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if age &gt;= 18:</a:t>
            </a:r>
          </a:p>
          <a:p>
            <a:r>
              <a:rPr lang="zh-CN" altLang="en-US" sz="3600" dirty="0"/>
              <a:t>     b=1</a:t>
            </a:r>
          </a:p>
          <a:p>
            <a:r>
              <a:rPr lang="zh-CN" altLang="en-US" sz="3600" dirty="0"/>
              <a:t>else:</a:t>
            </a:r>
          </a:p>
          <a:p>
            <a:r>
              <a:rPr lang="zh-CN" altLang="en-US" sz="3600" dirty="0"/>
              <a:t>     b=2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403820" y="3138617"/>
            <a:ext cx="2711877" cy="823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" t="19193"/>
          <a:stretch/>
        </p:blipFill>
        <p:spPr>
          <a:xfrm>
            <a:off x="6376085" y="2224216"/>
            <a:ext cx="4786185" cy="3941922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6062100" y="3410466"/>
            <a:ext cx="5562170" cy="24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17" y="1235556"/>
            <a:ext cx="7454900" cy="546100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 flipV="1">
            <a:off x="2403820" y="3768129"/>
            <a:ext cx="2711877" cy="823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522" y="4578753"/>
            <a:ext cx="5596613" cy="8535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759817" y="279028"/>
            <a:ext cx="340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jkrFZYH" panose="02000000000000000000" pitchFamily="2" charset="-122"/>
                <a:ea typeface="jkrFZYH" panose="02000000000000000000" pitchFamily="2" charset="-122"/>
              </a:rPr>
              <a:t>语法树生成</a:t>
            </a:r>
          </a:p>
        </p:txBody>
      </p:sp>
    </p:spTree>
    <p:extLst>
      <p:ext uri="{BB962C8B-B14F-4D97-AF65-F5344CB8AC3E}">
        <p14:creationId xmlns:p14="http://schemas.microsoft.com/office/powerpoint/2010/main" val="241044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59420" y="279028"/>
            <a:ext cx="460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jkrFZYH" panose="02000000000000000000" pitchFamily="2" charset="-122"/>
                <a:ea typeface="jkrFZYH" panose="02000000000000000000" pitchFamily="2" charset="-122"/>
              </a:rPr>
              <a:t>符号表和类型检查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48388" y="1202358"/>
            <a:ext cx="307327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jkrFZYH" panose="02000000000000000000" pitchFamily="2" charset="-122"/>
                <a:ea typeface="jkrFZYH" panose="02000000000000000000" pitchFamily="2" charset="-122"/>
              </a:rPr>
              <a:t>一些</a:t>
            </a:r>
            <a:r>
              <a:rPr lang="en-US" altLang="zh-CN" sz="2800" dirty="0">
                <a:latin typeface="jkrFZYH" panose="02000000000000000000" pitchFamily="2" charset="-122"/>
                <a:ea typeface="jkrFZYH" panose="02000000000000000000" pitchFamily="2" charset="-122"/>
              </a:rPr>
              <a:t>Python</a:t>
            </a:r>
            <a:r>
              <a:rPr lang="zh-CN" altLang="en-US" sz="2800" dirty="0">
                <a:latin typeface="jkrFZYH" panose="02000000000000000000" pitchFamily="2" charset="-122"/>
                <a:ea typeface="jkrFZYH" panose="02000000000000000000" pitchFamily="2" charset="-122"/>
              </a:rPr>
              <a:t>特性：</a:t>
            </a:r>
            <a:endParaRPr lang="en-US" altLang="zh-CN" sz="2800" dirty="0">
              <a:latin typeface="jkrFZYH" panose="02000000000000000000" pitchFamily="2" charset="-122"/>
              <a:ea typeface="jkrFZYH" panose="02000000000000000000" pitchFamily="2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jkrFZYH" panose="02000000000000000000" pitchFamily="2" charset="-122"/>
                <a:ea typeface="jkrFZYH" panose="02000000000000000000" pitchFamily="2" charset="-122"/>
              </a:rPr>
              <a:t>动态类型检查</a:t>
            </a:r>
            <a:endParaRPr lang="en-US" altLang="zh-CN" sz="2800" dirty="0">
              <a:latin typeface="jkrFZYH" panose="02000000000000000000" pitchFamily="2" charset="-122"/>
              <a:ea typeface="jkrFZYH" panose="02000000000000000000" pitchFamily="2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jkrFZYH" panose="02000000000000000000" pitchFamily="2" charset="-122"/>
                <a:ea typeface="jkrFZYH" panose="02000000000000000000" pitchFamily="2" charset="-122"/>
              </a:rPr>
              <a:t>Object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21" y="1874968"/>
            <a:ext cx="4400000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6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59420" y="279028"/>
            <a:ext cx="460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jkrFZYH" panose="02000000000000000000" pitchFamily="2" charset="-122"/>
                <a:ea typeface="jkrFZYH" panose="02000000000000000000" pitchFamily="2" charset="-122"/>
              </a:rPr>
              <a:t>符号表和类型检查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11356" y="1363467"/>
            <a:ext cx="89509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jkrFZYH" panose="02000000000000000000" pitchFamily="2" charset="-122"/>
                <a:ea typeface="jkrFZYH" panose="02000000000000000000" pitchFamily="2" charset="-122"/>
              </a:rPr>
              <a:t>一些</a:t>
            </a:r>
            <a:r>
              <a:rPr lang="en-US" altLang="zh-CN" sz="2800" dirty="0">
                <a:latin typeface="jkrFZYH" panose="02000000000000000000" pitchFamily="2" charset="-122"/>
                <a:ea typeface="jkrFZYH" panose="02000000000000000000" pitchFamily="2" charset="-122"/>
              </a:rPr>
              <a:t>Python</a:t>
            </a:r>
            <a:r>
              <a:rPr lang="zh-CN" altLang="en-US" sz="2800" dirty="0">
                <a:latin typeface="jkrFZYH" panose="02000000000000000000" pitchFamily="2" charset="-122"/>
                <a:ea typeface="jkrFZYH" panose="02000000000000000000" pitchFamily="2" charset="-122"/>
              </a:rPr>
              <a:t>特性：</a:t>
            </a:r>
            <a:endParaRPr lang="en-US" altLang="zh-CN" sz="2800" dirty="0">
              <a:latin typeface="jkrFZYH" panose="02000000000000000000" pitchFamily="2" charset="-122"/>
              <a:ea typeface="jkrFZYH" panose="02000000000000000000" pitchFamily="2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jkrFZYH" panose="02000000000000000000" pitchFamily="2" charset="-122"/>
                <a:ea typeface="jkrFZYH" panose="02000000000000000000" pitchFamily="2" charset="-122"/>
              </a:rPr>
              <a:t>Scoping Rule: LEGB Rule.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jkrFZYH" panose="02000000000000000000" pitchFamily="2" charset="-122"/>
                <a:ea typeface="jkrFZYH" panose="02000000000000000000" pitchFamily="2" charset="-122"/>
              </a:rPr>
              <a:t>L, Local — Names assigned in any way within a function (def or lambda)), and not declared global in that function.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jkrFZYH" panose="02000000000000000000" pitchFamily="2" charset="-122"/>
                <a:ea typeface="jkrFZYH" panose="02000000000000000000" pitchFamily="2" charset="-122"/>
              </a:rPr>
              <a:t>E, Enclosing-function locals — Name in the local scope of any and all statically enclosing functions (def or lambda), from inner to outer.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jkrFZYH" panose="02000000000000000000" pitchFamily="2" charset="-122"/>
                <a:ea typeface="jkrFZYH" panose="02000000000000000000" pitchFamily="2" charset="-122"/>
              </a:rPr>
              <a:t>G, Global (module) — Names assigned at the top-level of a module file, or by executing a global statement in a def within the file.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jkrFZYH" panose="02000000000000000000" pitchFamily="2" charset="-122"/>
                <a:ea typeface="jkrFZYH" panose="02000000000000000000" pitchFamily="2" charset="-122"/>
              </a:rPr>
              <a:t>B, Built-in (Python) — Names preassigned in the built-in names module : open, range, </a:t>
            </a:r>
            <a:r>
              <a:rPr lang="en-US" altLang="zh-CN" sz="2000" dirty="0" err="1">
                <a:latin typeface="jkrFZYH" panose="02000000000000000000" pitchFamily="2" charset="-122"/>
                <a:ea typeface="jkrFZYH" panose="02000000000000000000" pitchFamily="2" charset="-122"/>
              </a:rPr>
              <a:t>SyntaxError</a:t>
            </a:r>
            <a:r>
              <a:rPr lang="en-US" altLang="zh-CN" sz="2000" dirty="0">
                <a:latin typeface="jkrFZYH" panose="02000000000000000000" pitchFamily="2" charset="-122"/>
                <a:ea typeface="jkrFZYH" panose="02000000000000000000" pitchFamily="2" charset="-122"/>
              </a:rPr>
              <a:t>, ... </a:t>
            </a:r>
            <a:r>
              <a:rPr lang="en-US" altLang="zh-CN" sz="2000" dirty="0">
                <a:latin typeface="jkrFZYH" panose="02000000000000000000" pitchFamily="2" charset="-122"/>
                <a:ea typeface="jkrFZYH" panose="02000000000000000000" pitchFamily="2" charset="-122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36748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59420" y="279028"/>
            <a:ext cx="460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jkrFZYH" panose="02000000000000000000" pitchFamily="2" charset="-122"/>
                <a:ea typeface="jkrFZYH" panose="02000000000000000000" pitchFamily="2" charset="-122"/>
              </a:rPr>
              <a:t>符号表和类型检查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11356" y="1363467"/>
            <a:ext cx="8950915" cy="669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jkrFZYH" panose="02000000000000000000" pitchFamily="2" charset="-122"/>
                <a:ea typeface="jkrFZYH" panose="02000000000000000000" pitchFamily="2" charset="-122"/>
              </a:rPr>
              <a:t>符号表数据结构：</a:t>
            </a:r>
            <a:endParaRPr lang="en-US" altLang="zh-CN" sz="2800" dirty="0">
              <a:latin typeface="jkrFZYH" panose="02000000000000000000" pitchFamily="2" charset="-122"/>
              <a:ea typeface="jkrFZYH" panose="020000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143" y="2428362"/>
            <a:ext cx="4085714" cy="11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43" y="3727499"/>
            <a:ext cx="3352381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00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124</TotalTime>
  <Words>269</Words>
  <Application>Microsoft Office PowerPoint</Application>
  <PresentationFormat>宽屏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jkrFZYH</vt:lpstr>
      <vt:lpstr>宋体</vt:lpstr>
      <vt:lpstr>Arial</vt:lpstr>
      <vt:lpstr>Trebuchet MS</vt:lpstr>
      <vt:lpstr>Tw Cen MT</vt:lpstr>
      <vt:lpstr>电路</vt:lpstr>
      <vt:lpstr>python interpreter                     implemented in javascript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interpreter                         javascrpit realize</dc:title>
  <dc:creator>temp</dc:creator>
  <cp:lastModifiedBy>Cecil Jiang</cp:lastModifiedBy>
  <cp:revision>15</cp:revision>
  <dcterms:created xsi:type="dcterms:W3CDTF">2016-12-27T13:58:52Z</dcterms:created>
  <dcterms:modified xsi:type="dcterms:W3CDTF">2016-12-27T22:34:03Z</dcterms:modified>
</cp:coreProperties>
</file>