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1" r:id="rId4"/>
    <p:sldId id="257" r:id="rId5"/>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1192"/>
          <p:cNvPicPr>
            <a:picLocks noChangeAspect="1"/>
          </p:cNvPicPr>
          <p:nvPr/>
        </p:nvPicPr>
        <p:blipFill>
          <a:blip r:embed="rId1"/>
          <a:stretch>
            <a:fillRect/>
          </a:stretch>
        </p:blipFill>
        <p:spPr>
          <a:xfrm>
            <a:off x="1389380" y="15875"/>
            <a:ext cx="9142730" cy="6842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content</a:t>
            </a:r>
            <a:endParaRPr lang="en-US" altLang="zh-CN"/>
          </a:p>
        </p:txBody>
      </p:sp>
      <p:sp>
        <p:nvSpPr>
          <p:cNvPr id="3" name="内容占位符 2"/>
          <p:cNvSpPr>
            <a:spLocks noGrp="1"/>
          </p:cNvSpPr>
          <p:nvPr>
            <p:ph idx="1"/>
          </p:nvPr>
        </p:nvSpPr>
        <p:spPr/>
        <p:txBody>
          <a:bodyPr/>
          <a:p>
            <a:r>
              <a:rPr lang="en-US" altLang="zh-CN"/>
              <a:t>1.main character introduction</a:t>
            </a:r>
            <a:endParaRPr lang="en-US" altLang="zh-CN"/>
          </a:p>
          <a:p>
            <a:r>
              <a:rPr lang="en-US" altLang="zh-CN"/>
              <a:t>2.contents summary</a:t>
            </a:r>
            <a:endParaRPr lang="en-US" altLang="zh-CN"/>
          </a:p>
          <a:p>
            <a:r>
              <a:rPr lang="en-US" altLang="zh-CN"/>
              <a:t>3.unforgettable scene</a:t>
            </a:r>
            <a:endParaRPr lang="en-US" altLang="zh-CN"/>
          </a:p>
          <a:p>
            <a:r>
              <a:rPr lang="en-US" altLang="zh-CN"/>
              <a:t>4. my thoughts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112395"/>
            <a:ext cx="6353175" cy="833120"/>
          </a:xfrm>
        </p:spPr>
        <p:txBody>
          <a:bodyPr>
            <a:normAutofit fontScale="90000"/>
          </a:bodyPr>
          <a:p>
            <a:r>
              <a:rPr lang="en-US" altLang="zh-CN"/>
              <a:t>Main character </a:t>
            </a:r>
            <a:r>
              <a:rPr lang="zh-CN" altLang="en-US"/>
              <a:t>introduction</a:t>
            </a:r>
            <a:endParaRPr lang="zh-CN" altLang="en-US"/>
          </a:p>
        </p:txBody>
      </p:sp>
      <p:pic>
        <p:nvPicPr>
          <p:cNvPr id="4" name="内容占位符 3"/>
          <p:cNvPicPr>
            <a:picLocks noChangeAspect="1"/>
          </p:cNvPicPr>
          <p:nvPr>
            <p:ph idx="1"/>
          </p:nvPr>
        </p:nvPicPr>
        <p:blipFill>
          <a:blip r:embed="rId1"/>
          <a:stretch>
            <a:fillRect/>
          </a:stretch>
        </p:blipFill>
        <p:spPr>
          <a:xfrm>
            <a:off x="7380605" y="112395"/>
            <a:ext cx="4675505" cy="2986405"/>
          </a:xfrm>
          <a:prstGeom prst="rect">
            <a:avLst/>
          </a:prstGeom>
        </p:spPr>
      </p:pic>
      <p:sp>
        <p:nvSpPr>
          <p:cNvPr id="5" name="文本框 4"/>
          <p:cNvSpPr txBox="1"/>
          <p:nvPr/>
        </p:nvSpPr>
        <p:spPr>
          <a:xfrm>
            <a:off x="635635" y="2131695"/>
            <a:ext cx="6303645" cy="1568450"/>
          </a:xfrm>
          <a:prstGeom prst="rect">
            <a:avLst/>
          </a:prstGeom>
          <a:noFill/>
        </p:spPr>
        <p:txBody>
          <a:bodyPr wrap="square" rtlCol="0">
            <a:spAutoFit/>
          </a:bodyPr>
          <a:p>
            <a:r>
              <a:rPr lang="en-US" altLang="zh-CN" sz="3200"/>
              <a:t>Tony:car driver/bodyguard</a:t>
            </a:r>
            <a:endParaRPr lang="en-US" altLang="zh-CN" sz="3200"/>
          </a:p>
          <a:p>
            <a:r>
              <a:rPr lang="en-US" altLang="zh-CN" sz="3200"/>
              <a:t>          uneducated  bad-tempered</a:t>
            </a:r>
            <a:endParaRPr lang="en-US" altLang="zh-CN" sz="3200"/>
          </a:p>
          <a:p>
            <a:r>
              <a:rPr lang="en-US" altLang="zh-CN" sz="3200"/>
              <a:t>	Racially discrimination</a:t>
            </a:r>
            <a:endParaRPr lang="en-US" altLang="zh-CN" sz="3200"/>
          </a:p>
        </p:txBody>
      </p:sp>
      <p:sp>
        <p:nvSpPr>
          <p:cNvPr id="6" name="文本框 5"/>
          <p:cNvSpPr txBox="1"/>
          <p:nvPr/>
        </p:nvSpPr>
        <p:spPr>
          <a:xfrm>
            <a:off x="5846445" y="4620895"/>
            <a:ext cx="6345555" cy="1568450"/>
          </a:xfrm>
          <a:prstGeom prst="rect">
            <a:avLst/>
          </a:prstGeom>
          <a:noFill/>
        </p:spPr>
        <p:txBody>
          <a:bodyPr wrap="square" rtlCol="0">
            <a:spAutoFit/>
          </a:bodyPr>
          <a:p>
            <a:r>
              <a:rPr lang="en-US" altLang="zh-CN" sz="3200"/>
              <a:t>Tang:Musician</a:t>
            </a:r>
            <a:endParaRPr lang="en-US" altLang="zh-CN" sz="3200"/>
          </a:p>
          <a:p>
            <a:r>
              <a:rPr lang="en-US" altLang="zh-CN" sz="3200"/>
              <a:t>	highly-educated</a:t>
            </a:r>
            <a:endParaRPr lang="en-US" altLang="zh-CN" sz="3200"/>
          </a:p>
          <a:p>
            <a:r>
              <a:rPr lang="en-US" altLang="zh-CN"/>
              <a:t>	</a:t>
            </a:r>
            <a:r>
              <a:rPr lang="en-US" altLang="zh-CN" sz="3200"/>
              <a:t>unfairly-treated</a:t>
            </a:r>
            <a:endParaRPr lang="en-US" altLang="zh-CN"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3830" y="1659890"/>
            <a:ext cx="11864340" cy="5078095"/>
          </a:xfrm>
        </p:spPr>
        <p:txBody>
          <a:bodyPr/>
          <a:p>
            <a:r>
              <a:rPr lang="en-US" altLang="zh-CN" b="1">
                <a:solidFill>
                  <a:schemeClr val="tx1"/>
                </a:solidFill>
              </a:rPr>
              <a:t>Tony lost job</a:t>
            </a:r>
            <a:r>
              <a:rPr lang="en-US" altLang="zh-CN" sz="2400">
                <a:solidFill>
                  <a:schemeClr val="bg2">
                    <a:lumMod val="50000"/>
                  </a:schemeClr>
                </a:solidFill>
              </a:rPr>
              <a:t> while Tang was going to have </a:t>
            </a:r>
            <a:r>
              <a:rPr lang="en-US" altLang="zh-CN" b="1">
                <a:solidFill>
                  <a:schemeClr val="tx1"/>
                </a:solidFill>
              </a:rPr>
              <a:t>a performing tour</a:t>
            </a:r>
            <a:r>
              <a:rPr lang="en-US" altLang="zh-CN" sz="2400">
                <a:solidFill>
                  <a:schemeClr val="bg2">
                    <a:lumMod val="50000"/>
                  </a:schemeClr>
                </a:solidFill>
              </a:rPr>
              <a:t> in a place with </a:t>
            </a:r>
            <a:r>
              <a:rPr lang="en-US" altLang="zh-CN" b="1">
                <a:solidFill>
                  <a:schemeClr val="tx1"/>
                </a:solidFill>
              </a:rPr>
              <a:t>racially discrimination</a:t>
            </a:r>
            <a:r>
              <a:rPr lang="en-US" altLang="zh-CN" sz="2400">
                <a:solidFill>
                  <a:schemeClr val="bg2">
                    <a:lumMod val="50000"/>
                  </a:schemeClr>
                </a:solidFill>
              </a:rPr>
              <a:t> and needed a </a:t>
            </a:r>
            <a:r>
              <a:rPr lang="en-US" altLang="zh-CN" sz="2400">
                <a:solidFill>
                  <a:schemeClr val="bg2">
                    <a:lumMod val="50000"/>
                  </a:schemeClr>
                </a:solidFill>
                <a:sym typeface="+mn-ea"/>
              </a:rPr>
              <a:t>bodyguard </a:t>
            </a:r>
            <a:r>
              <a:rPr lang="en-US" altLang="zh-CN" sz="2400">
                <a:solidFill>
                  <a:schemeClr val="bg2">
                    <a:lumMod val="50000"/>
                  </a:schemeClr>
                </a:solidFill>
                <a:sym typeface="+mn-ea"/>
              </a:rPr>
              <a:t>also car driver.</a:t>
            </a:r>
            <a:endParaRPr lang="en-US" altLang="zh-CN" sz="2400">
              <a:solidFill>
                <a:schemeClr val="bg2">
                  <a:lumMod val="50000"/>
                </a:schemeClr>
              </a:solidFill>
              <a:sym typeface="+mn-ea"/>
            </a:endParaRPr>
          </a:p>
          <a:p>
            <a:endParaRPr lang="en-US" altLang="zh-CN" sz="2400">
              <a:solidFill>
                <a:schemeClr val="bg2">
                  <a:lumMod val="50000"/>
                </a:schemeClr>
              </a:solidFill>
              <a:sym typeface="+mn-ea"/>
            </a:endParaRPr>
          </a:p>
          <a:p>
            <a:r>
              <a:rPr lang="en-US" altLang="zh-CN" sz="2400">
                <a:solidFill>
                  <a:schemeClr val="bg2">
                    <a:lumMod val="50000"/>
                  </a:schemeClr>
                </a:solidFill>
              </a:rPr>
              <a:t>There is </a:t>
            </a:r>
            <a:r>
              <a:rPr lang="en-US" altLang="zh-CN" b="1">
                <a:solidFill>
                  <a:schemeClr val="tx1"/>
                </a:solidFill>
              </a:rPr>
              <a:t>a vast difference</a:t>
            </a:r>
            <a:r>
              <a:rPr lang="en-US" altLang="zh-CN" sz="2400">
                <a:solidFill>
                  <a:schemeClr val="bg2">
                    <a:lumMod val="50000"/>
                  </a:schemeClr>
                </a:solidFill>
              </a:rPr>
              <a:t> between Tony and Tang so they were </a:t>
            </a:r>
            <a:r>
              <a:rPr lang="en-US" altLang="zh-CN" b="1">
                <a:solidFill>
                  <a:schemeClr val="tx1"/>
                </a:solidFill>
              </a:rPr>
              <a:t>not harmonious</a:t>
            </a:r>
            <a:r>
              <a:rPr lang="en-US" altLang="zh-CN" sz="2400">
                <a:solidFill>
                  <a:schemeClr val="bg2">
                    <a:lumMod val="50000"/>
                  </a:schemeClr>
                </a:solidFill>
              </a:rPr>
              <a:t> in the first place.</a:t>
            </a:r>
            <a:endParaRPr lang="en-US" altLang="zh-CN" sz="2400">
              <a:solidFill>
                <a:schemeClr val="bg2">
                  <a:lumMod val="50000"/>
                </a:schemeClr>
              </a:solidFill>
            </a:endParaRPr>
          </a:p>
          <a:p>
            <a:endParaRPr lang="en-US" altLang="zh-CN" sz="2400">
              <a:solidFill>
                <a:schemeClr val="bg2">
                  <a:lumMod val="50000"/>
                </a:schemeClr>
              </a:solidFill>
            </a:endParaRPr>
          </a:p>
          <a:p>
            <a:r>
              <a:rPr lang="en-US" altLang="zh-CN" sz="2400">
                <a:solidFill>
                  <a:schemeClr val="bg2">
                    <a:lumMod val="50000"/>
                  </a:schemeClr>
                </a:solidFill>
              </a:rPr>
              <a:t>After the first performing,Tony was shoked by Tong’s </a:t>
            </a:r>
            <a:r>
              <a:rPr lang="en-US" altLang="zh-CN" b="1">
                <a:solidFill>
                  <a:schemeClr val="tx1"/>
                </a:solidFill>
              </a:rPr>
              <a:t>extraordinary technique of piano</a:t>
            </a:r>
            <a:r>
              <a:rPr lang="en-US" altLang="zh-CN" sz="2400">
                <a:solidFill>
                  <a:schemeClr val="bg2">
                    <a:lumMod val="50000"/>
                  </a:schemeClr>
                </a:solidFill>
              </a:rPr>
              <a:t> and gradually </a:t>
            </a:r>
            <a:r>
              <a:rPr lang="en-US" altLang="zh-CN" b="1">
                <a:solidFill>
                  <a:schemeClr val="tx1"/>
                </a:solidFill>
              </a:rPr>
              <a:t>accepted</a:t>
            </a:r>
            <a:r>
              <a:rPr lang="en-US" altLang="zh-CN" sz="2400">
                <a:solidFill>
                  <a:schemeClr val="bg2">
                    <a:lumMod val="50000"/>
                  </a:schemeClr>
                </a:solidFill>
              </a:rPr>
              <a:t> this Black friend.</a:t>
            </a:r>
            <a:endParaRPr lang="en-US" altLang="zh-CN" sz="2400">
              <a:solidFill>
                <a:schemeClr val="bg2">
                  <a:lumMod val="50000"/>
                </a:schemeClr>
              </a:solidFill>
            </a:endParaRPr>
          </a:p>
          <a:p>
            <a:endParaRPr lang="en-US" altLang="zh-CN" sz="2400">
              <a:solidFill>
                <a:schemeClr val="bg2">
                  <a:lumMod val="50000"/>
                </a:schemeClr>
              </a:solidFill>
            </a:endParaRPr>
          </a:p>
          <a:p>
            <a:r>
              <a:rPr lang="en-US" altLang="zh-CN" sz="2400">
                <a:solidFill>
                  <a:schemeClr val="bg2">
                    <a:lumMod val="50000"/>
                  </a:schemeClr>
                </a:solidFill>
              </a:rPr>
              <a:t>During their tours,they </a:t>
            </a:r>
            <a:r>
              <a:rPr lang="en-US" altLang="zh-CN" b="1">
                <a:solidFill>
                  <a:schemeClr val="tx1"/>
                </a:solidFill>
              </a:rPr>
              <a:t>found themselves</a:t>
            </a:r>
            <a:r>
              <a:rPr lang="en-US" altLang="zh-CN" sz="2400">
                <a:solidFill>
                  <a:schemeClr val="bg2">
                    <a:lumMod val="50000"/>
                  </a:schemeClr>
                </a:solidFill>
              </a:rPr>
              <a:t> and the ice between Black and White melted </a:t>
            </a:r>
            <a:r>
              <a:rPr lang="en-US" altLang="zh-CN" sz="2400">
                <a:solidFill>
                  <a:schemeClr val="bg2">
                    <a:lumMod val="50000"/>
                  </a:schemeClr>
                </a:solidFill>
                <a:sym typeface="+mn-ea"/>
              </a:rPr>
              <a:t>gradually.</a:t>
            </a:r>
            <a:endParaRPr lang="en-US" altLang="zh-CN" sz="2400">
              <a:solidFill>
                <a:schemeClr val="bg2">
                  <a:lumMod val="50000"/>
                </a:schemeClr>
              </a:solidFill>
              <a:sym typeface="+mn-ea"/>
            </a:endParaRPr>
          </a:p>
          <a:p>
            <a:endParaRPr lang="en-US" altLang="zh-CN" sz="2400">
              <a:solidFill>
                <a:schemeClr val="bg2">
                  <a:lumMod val="50000"/>
                </a:schemeClr>
              </a:solidFill>
              <a:sym typeface="+mn-ea"/>
            </a:endParaRPr>
          </a:p>
          <a:p>
            <a:endParaRPr lang="en-US" altLang="zh-CN" sz="2400">
              <a:solidFill>
                <a:schemeClr val="bg2">
                  <a:lumMod val="50000"/>
                </a:schemeClr>
              </a:solidFill>
              <a:sym typeface="+mn-ea"/>
            </a:endParaRPr>
          </a:p>
        </p:txBody>
      </p:sp>
      <p:sp>
        <p:nvSpPr>
          <p:cNvPr id="2" name="文本框 1"/>
          <p:cNvSpPr txBox="1"/>
          <p:nvPr/>
        </p:nvSpPr>
        <p:spPr>
          <a:xfrm>
            <a:off x="307340" y="177165"/>
            <a:ext cx="7153910" cy="1014730"/>
          </a:xfrm>
          <a:prstGeom prst="rect">
            <a:avLst/>
          </a:prstGeom>
          <a:noFill/>
        </p:spPr>
        <p:txBody>
          <a:bodyPr wrap="square" rtlCol="0">
            <a:spAutoFit/>
          </a:bodyPr>
          <a:p>
            <a:r>
              <a:rPr lang="zh-CN" altLang="en-US" sz="6000" b="1"/>
              <a:t>Contents summary</a:t>
            </a:r>
            <a:endParaRPr lang="zh-CN" altLang="en-US" sz="6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48920" y="96520"/>
            <a:ext cx="6633845" cy="2964815"/>
          </a:xfrm>
          <a:prstGeom prst="rect">
            <a:avLst/>
          </a:prstGeom>
        </p:spPr>
      </p:pic>
      <p:sp>
        <p:nvSpPr>
          <p:cNvPr id="5" name="文本框 4"/>
          <p:cNvSpPr txBox="1"/>
          <p:nvPr/>
        </p:nvSpPr>
        <p:spPr>
          <a:xfrm>
            <a:off x="7278370" y="16510"/>
            <a:ext cx="4994910" cy="1076325"/>
          </a:xfrm>
          <a:prstGeom prst="rect">
            <a:avLst/>
          </a:prstGeom>
          <a:noFill/>
        </p:spPr>
        <p:txBody>
          <a:bodyPr wrap="square" rtlCol="0">
            <a:spAutoFit/>
          </a:bodyPr>
          <a:p>
            <a:r>
              <a:rPr lang="en-US" altLang="zh-CN" sz="3200" b="1"/>
              <a:t> Unforget</a:t>
            </a:r>
            <a:r>
              <a:rPr lang="en-US" altLang="zh-CN" sz="3200" b="1"/>
              <a:t>table Scene</a:t>
            </a:r>
            <a:endParaRPr lang="en-US" altLang="zh-CN" sz="3200" b="1"/>
          </a:p>
          <a:p>
            <a:endParaRPr lang="en-US" altLang="zh-CN" sz="3200" b="1"/>
          </a:p>
        </p:txBody>
      </p:sp>
      <p:sp>
        <p:nvSpPr>
          <p:cNvPr id="6" name="文本框 5"/>
          <p:cNvSpPr txBox="1"/>
          <p:nvPr/>
        </p:nvSpPr>
        <p:spPr>
          <a:xfrm>
            <a:off x="6944995" y="587375"/>
            <a:ext cx="5247005" cy="1999615"/>
          </a:xfrm>
          <a:prstGeom prst="rect">
            <a:avLst/>
          </a:prstGeom>
          <a:noFill/>
        </p:spPr>
        <p:txBody>
          <a:bodyPr wrap="square" rtlCol="0">
            <a:spAutoFit/>
          </a:bodyPr>
          <a:p>
            <a:r>
              <a:rPr lang="en-US" altLang="zh-CN" sz="2400">
                <a:solidFill>
                  <a:schemeClr val="bg2">
                    <a:lumMod val="50000"/>
                  </a:schemeClr>
                </a:solidFill>
              </a:rPr>
              <a:t>1.When Tong was </a:t>
            </a:r>
            <a:r>
              <a:rPr lang="en-US" altLang="zh-CN" sz="2800" b="1">
                <a:solidFill>
                  <a:schemeClr val="tx1"/>
                </a:solidFill>
              </a:rPr>
              <a:t>discriminated </a:t>
            </a:r>
            <a:r>
              <a:rPr lang="en-US" altLang="zh-CN" sz="2400">
                <a:solidFill>
                  <a:schemeClr val="bg2">
                    <a:lumMod val="50000"/>
                  </a:schemeClr>
                </a:solidFill>
              </a:rPr>
              <a:t>by an alehouse,they came to another </a:t>
            </a:r>
            <a:r>
              <a:rPr lang="en-US" altLang="zh-CN" sz="2400">
                <a:solidFill>
                  <a:schemeClr val="bg2">
                    <a:lumMod val="50000"/>
                  </a:schemeClr>
                </a:solidFill>
                <a:sym typeface="+mn-ea"/>
              </a:rPr>
              <a:t>alehouse filled with black people and it’s the first time Tang felt </a:t>
            </a:r>
            <a:r>
              <a:rPr lang="en-US" altLang="zh-CN" sz="2400" b="1">
                <a:sym typeface="+mn-ea"/>
              </a:rPr>
              <a:t>real happiness from the bottom of his heart</a:t>
            </a:r>
            <a:r>
              <a:rPr lang="en-US" altLang="zh-CN" sz="2400">
                <a:solidFill>
                  <a:schemeClr val="bg2">
                    <a:lumMod val="50000"/>
                  </a:schemeClr>
                </a:solidFill>
                <a:sym typeface="+mn-ea"/>
              </a:rPr>
              <a:t>.</a:t>
            </a:r>
            <a:endParaRPr lang="en-US" altLang="zh-CN" sz="2400">
              <a:solidFill>
                <a:schemeClr val="bg2">
                  <a:lumMod val="50000"/>
                </a:schemeClr>
              </a:solidFill>
            </a:endParaRPr>
          </a:p>
        </p:txBody>
      </p:sp>
      <p:pic>
        <p:nvPicPr>
          <p:cNvPr id="7" name="图片 6"/>
          <p:cNvPicPr>
            <a:picLocks noChangeAspect="1"/>
          </p:cNvPicPr>
          <p:nvPr/>
        </p:nvPicPr>
        <p:blipFill>
          <a:blip r:embed="rId2"/>
          <a:stretch>
            <a:fillRect/>
          </a:stretch>
        </p:blipFill>
        <p:spPr>
          <a:xfrm>
            <a:off x="5930900" y="3630295"/>
            <a:ext cx="6096000" cy="2743200"/>
          </a:xfrm>
          <a:prstGeom prst="rect">
            <a:avLst/>
          </a:prstGeom>
        </p:spPr>
      </p:pic>
      <p:sp>
        <p:nvSpPr>
          <p:cNvPr id="8" name="文本框 7"/>
          <p:cNvSpPr txBox="1"/>
          <p:nvPr/>
        </p:nvSpPr>
        <p:spPr>
          <a:xfrm>
            <a:off x="248920" y="3563620"/>
            <a:ext cx="5731510" cy="2984500"/>
          </a:xfrm>
          <a:prstGeom prst="rect">
            <a:avLst/>
          </a:prstGeom>
          <a:noFill/>
        </p:spPr>
        <p:txBody>
          <a:bodyPr wrap="square" rtlCol="0">
            <a:spAutoFit/>
          </a:bodyPr>
          <a:p>
            <a:r>
              <a:rPr lang="en-US" altLang="zh-CN" sz="2400">
                <a:solidFill>
                  <a:schemeClr val="bg2">
                    <a:lumMod val="50000"/>
                  </a:schemeClr>
                </a:solidFill>
              </a:rPr>
              <a:t>2.On the way home,they came across a </a:t>
            </a:r>
            <a:r>
              <a:rPr lang="en-US" altLang="zh-CN" sz="3200" b="1">
                <a:solidFill>
                  <a:schemeClr val="tx1"/>
                </a:solidFill>
              </a:rPr>
              <a:t>police</a:t>
            </a:r>
            <a:r>
              <a:rPr lang="en-US" altLang="zh-CN" sz="2400">
                <a:solidFill>
                  <a:schemeClr val="bg2">
                    <a:lumMod val="50000"/>
                  </a:schemeClr>
                </a:solidFill>
              </a:rPr>
              <a:t> at Christmas.They guessed the police would make some troubles just like other police used to do when saw Tong’s colour.However，they are </a:t>
            </a:r>
            <a:r>
              <a:rPr lang="en-US" altLang="zh-CN" sz="2800" b="1">
                <a:solidFill>
                  <a:schemeClr val="tx1"/>
                </a:solidFill>
              </a:rPr>
              <a:t>greeted by a concern and a blessing,”Happy Christmas!”</a:t>
            </a:r>
            <a:endParaRPr lang="en-US" altLang="zh-CN" sz="2800"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99720"/>
            <a:ext cx="10515600" cy="5877560"/>
          </a:xfrm>
        </p:spPr>
        <p:txBody>
          <a:bodyPr/>
          <a:p>
            <a:r>
              <a:rPr lang="en-US" altLang="zh-CN" sz="3600" b="1"/>
              <a:t>What does the film intend to tell us?</a:t>
            </a:r>
            <a:endParaRPr lang="en-US" altLang="zh-CN" sz="3600" b="1"/>
          </a:p>
          <a:p>
            <a:endParaRPr lang="en-US" altLang="zh-CN"/>
          </a:p>
          <a:p>
            <a:r>
              <a:rPr lang="en-US" altLang="zh-CN">
                <a:solidFill>
                  <a:schemeClr val="bg2">
                    <a:lumMod val="50000"/>
                  </a:schemeClr>
                </a:solidFill>
              </a:rPr>
              <a:t>As its title refered,</a:t>
            </a:r>
            <a:r>
              <a:rPr lang="zh-CN" altLang="en-US" sz="3200" b="1">
                <a:solidFill>
                  <a:schemeClr val="tx1"/>
                </a:solidFill>
              </a:rPr>
              <a:t>《</a:t>
            </a:r>
            <a:r>
              <a:rPr lang="en-US" altLang="zh-CN" sz="3200" b="1">
                <a:solidFill>
                  <a:schemeClr val="tx1"/>
                </a:solidFill>
              </a:rPr>
              <a:t>Green Book</a:t>
            </a:r>
            <a:r>
              <a:rPr lang="zh-CN" altLang="en-US" sz="3200" b="1">
                <a:solidFill>
                  <a:schemeClr val="tx1"/>
                </a:solidFill>
              </a:rPr>
              <a:t>》</a:t>
            </a:r>
            <a:r>
              <a:rPr lang="en-US" altLang="zh-CN">
                <a:solidFill>
                  <a:schemeClr val="bg2">
                    <a:lumMod val="50000"/>
                  </a:schemeClr>
                </a:solidFill>
              </a:rPr>
              <a:t>is a brochure,which records the place where is accessible to black people.By using it as the movie’s title, the director clearly pointed out the features of the </a:t>
            </a:r>
            <a:r>
              <a:rPr lang="en-US" altLang="zh-CN" sz="3200" b="1">
                <a:solidFill>
                  <a:schemeClr val="tx1"/>
                </a:solidFill>
              </a:rPr>
              <a:t>special period</a:t>
            </a:r>
            <a:r>
              <a:rPr lang="en-US" altLang="zh-CN">
                <a:solidFill>
                  <a:schemeClr val="bg2">
                    <a:lumMod val="50000"/>
                  </a:schemeClr>
                </a:solidFill>
                <a:sym typeface="+mn-ea"/>
              </a:rPr>
              <a:t>,</a:t>
            </a:r>
            <a:r>
              <a:rPr lang="en-US" altLang="zh-CN" sz="2800">
                <a:solidFill>
                  <a:schemeClr val="bg2">
                    <a:lumMod val="50000"/>
                  </a:schemeClr>
                </a:solidFill>
              </a:rPr>
              <a:t>which shouldn’t be ignored.</a:t>
            </a:r>
            <a:endParaRPr lang="en-US" altLang="zh-CN">
              <a:solidFill>
                <a:schemeClr val="bg2">
                  <a:lumMod val="50000"/>
                </a:schemeClr>
              </a:solidFill>
            </a:endParaRPr>
          </a:p>
          <a:p>
            <a:endParaRPr lang="en-US" altLang="zh-CN">
              <a:solidFill>
                <a:schemeClr val="bg2">
                  <a:lumMod val="50000"/>
                </a:schemeClr>
              </a:solidFill>
            </a:endParaRPr>
          </a:p>
          <a:p>
            <a:r>
              <a:rPr lang="en-US" altLang="zh-CN">
                <a:solidFill>
                  <a:schemeClr val="bg2">
                    <a:lumMod val="50000"/>
                  </a:schemeClr>
                </a:solidFill>
              </a:rPr>
              <a:t>Although it’s a cruel history,but it might still happen nowadays in some areas or countries.This movie attempt to let everyone know that there is nothing different between people in diferent skin colour.Everyone is created equal.</a:t>
            </a:r>
            <a:endParaRPr lang="en-US" altLang="zh-CN">
              <a:solidFill>
                <a:schemeClr val="bg2">
                  <a:lumMod val="50000"/>
                </a:schemeClr>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1652</Words>
  <Application>WPS 演示</Application>
  <PresentationFormat>宽屏</PresentationFormat>
  <Paragraphs>42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Arial Unicode MS</vt:lpstr>
      <vt:lpstr>Calibri</vt:lpstr>
      <vt:lpstr>Office 主题</vt:lpstr>
      <vt:lpstr>PowerPoint 演示文稿</vt:lpstr>
      <vt:lpstr>PowerPoint 演示文稿</vt:lpstr>
      <vt:lpstr>Main character introduction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吴梓聪</dc:creator>
  <cp:lastModifiedBy>麻麻叫我略略略</cp:lastModifiedBy>
  <cp:revision>3</cp:revision>
  <dcterms:created xsi:type="dcterms:W3CDTF">2022-11-06T04:22:00Z</dcterms:created>
  <dcterms:modified xsi:type="dcterms:W3CDTF">2022-11-09T04:03:10Z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ECE144EDB85D4067A7348319EBCF0B8C</vt:lpwstr>
  </property>
  <property fmtid="{D5CDD505-2E9C-101B-9397-08002B2CF9AE}" pid="3" name="KSOProductBuildVer">
    <vt:lpwstr>2052-11.1.0.10358</vt:lpwstr>
  </property>
</Properties>
</file>