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5" r:id="rId5"/>
    <p:sldId id="289" r:id="rId6"/>
    <p:sldId id="286" r:id="rId7"/>
    <p:sldId id="287" r:id="rId8"/>
    <p:sldId id="288" r:id="rId9"/>
    <p:sldId id="284" r:id="rId10"/>
    <p:sldId id="267" r:id="rId11"/>
    <p:sldId id="270" r:id="rId12"/>
    <p:sldId id="290" r:id="rId13"/>
    <p:sldId id="275" r:id="rId14"/>
    <p:sldId id="282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6AE"/>
    <a:srgbClr val="2B9890"/>
    <a:srgbClr val="2DCAA4"/>
    <a:srgbClr val="B2E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06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0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3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10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09715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538" y="-8890"/>
            <a:ext cx="12858045" cy="723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3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defRPr>
                <a:solidFill>
                  <a:schemeClr val="accent2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5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104905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104859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097153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8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49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104905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2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2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2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2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104902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2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9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accent2">
                    <a:lumMod val="100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30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>
            <a:lvl1pPr>
              <a:defRPr>
                <a:solidFill>
                  <a:schemeClr val="accent2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accent2">
                    <a:lumMod val="100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32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>
            <a:lvl1pPr>
              <a:defRPr>
                <a:solidFill>
                  <a:schemeClr val="accent2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104903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3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104903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104904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8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05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2">
                    <a:lumMod val="10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10490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4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accent2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4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104904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0"/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文本框 16"/>
          <p:cNvSpPr txBox="1"/>
          <p:nvPr/>
        </p:nvSpPr>
        <p:spPr>
          <a:xfrm>
            <a:off x="2173617" y="2228671"/>
            <a:ext cx="8648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7200" b="1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mini</a:t>
            </a:r>
            <a:r>
              <a:rPr lang="zh-CN" altLang="en-US" sz="7200" b="1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抖音大作业报告</a:t>
            </a:r>
          </a:p>
        </p:txBody>
      </p:sp>
      <p:sp>
        <p:nvSpPr>
          <p:cNvPr id="8" name="圆角矩形 8">
            <a:extLst>
              <a:ext uri="{FF2B5EF4-FFF2-40B4-BE49-F238E27FC236}">
                <a16:creationId xmlns:a16="http://schemas.microsoft.com/office/drawing/2014/main" id="{082A6785-288A-4E04-A0E5-D25A681B0959}"/>
              </a:ext>
            </a:extLst>
          </p:cNvPr>
          <p:cNvSpPr/>
          <p:nvPr/>
        </p:nvSpPr>
        <p:spPr>
          <a:xfrm>
            <a:off x="4684821" y="4133450"/>
            <a:ext cx="3004447" cy="3675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B9890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D43D79-9589-4948-AFC1-7F8732458024}"/>
              </a:ext>
            </a:extLst>
          </p:cNvPr>
          <p:cNvSpPr txBox="1"/>
          <p:nvPr/>
        </p:nvSpPr>
        <p:spPr>
          <a:xfrm>
            <a:off x="9463596" y="6123481"/>
            <a:ext cx="381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</a:rPr>
              <a:t>2019.7.19</a:t>
            </a:r>
            <a:endParaRPr lang="zh-CN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A44FDB-915F-438B-B211-229598EA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73715">
            <a:off x="1464816" y="3521368"/>
            <a:ext cx="1591692" cy="15916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 39"/>
          <p:cNvSpPr txBox="1"/>
          <p:nvPr/>
        </p:nvSpPr>
        <p:spPr>
          <a:xfrm>
            <a:off x="5237422" y="7607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2B9890"/>
                </a:solidFill>
                <a:cs typeface="+mn-ea"/>
                <a:sym typeface="+mn-lt"/>
              </a:rPr>
              <a:t>工作分配</a:t>
            </a:r>
            <a:endParaRPr lang="en-US" altLang="zh-CN" sz="3200" b="1" noProof="0" dirty="0">
              <a:ln>
                <a:noFill/>
              </a:ln>
              <a:solidFill>
                <a:srgbClr val="2B9890"/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1048744" name="上箭头 1"/>
          <p:cNvSpPr/>
          <p:nvPr/>
        </p:nvSpPr>
        <p:spPr>
          <a:xfrm>
            <a:off x="6052185" y="1926590"/>
            <a:ext cx="283845" cy="5067300"/>
          </a:xfrm>
          <a:prstGeom prst="upArrow">
            <a:avLst/>
          </a:prstGeom>
          <a:solidFill>
            <a:srgbClr val="2B9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751" name="文本框 7"/>
          <p:cNvSpPr txBox="1"/>
          <p:nvPr/>
        </p:nvSpPr>
        <p:spPr>
          <a:xfrm>
            <a:off x="1729128" y="2457912"/>
            <a:ext cx="4546437" cy="511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视频信息流显示（卡片）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视频拍摄页面（暂停与恢复）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b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s Gothic MT" panose="020B0604020202020204" pitchFamily="34" charset="0"/>
                <a:cs typeface="+mn-ea"/>
                <a:sym typeface="+mn-lt"/>
              </a:rPr>
              <a:t>Acitivity</a:t>
            </a:r>
            <a:r>
              <a:rPr lang="zh-CN" altLang="en-US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间的信息传递（含模块整合）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登陆页面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加载动画与模拟双击效果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b="1" kern="0" dirty="0">
              <a:solidFill>
                <a:schemeClr val="accent2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b="1" kern="0" dirty="0">
              <a:solidFill>
                <a:schemeClr val="accent2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0" name="组合 9"/>
          <p:cNvGrpSpPr/>
          <p:nvPr/>
        </p:nvGrpSpPr>
        <p:grpSpPr>
          <a:xfrm>
            <a:off x="4714646" y="2525935"/>
            <a:ext cx="479425" cy="479425"/>
            <a:chOff x="16833" y="6605"/>
            <a:chExt cx="3352" cy="3352"/>
          </a:xfrm>
        </p:grpSpPr>
        <p:sp>
          <p:nvSpPr>
            <p:cNvPr id="1048753" name="AutoShape 9"/>
            <p:cNvSpPr/>
            <p:nvPr/>
          </p:nvSpPr>
          <p:spPr>
            <a:xfrm>
              <a:off x="16833" y="6605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2B9890"/>
            </a:solidFill>
            <a:ln w="12700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54" name="AutoShape 19"/>
            <p:cNvSpPr/>
            <p:nvPr/>
          </p:nvSpPr>
          <p:spPr>
            <a:xfrm>
              <a:off x="17908" y="7873"/>
              <a:ext cx="1220" cy="835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10" y="2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9" y="5"/>
                </a:cxn>
                <a:cxn ang="0">
                  <a:pos x="11" y="4"/>
                </a:cxn>
                <a:cxn ang="0">
                  <a:pos x="9" y="2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5" y="5"/>
                </a:cxn>
                <a:cxn ang="0">
                  <a:pos x="3" y="5"/>
                </a:cxn>
                <a:cxn ang="0">
                  <a:pos x="1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10" y="4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21600" h="21600">
                  <a:moveTo>
                    <a:pt x="18573" y="9488"/>
                  </a:moveTo>
                  <a:cubicBezTo>
                    <a:pt x="18711" y="8882"/>
                    <a:pt x="18848" y="8075"/>
                    <a:pt x="18848" y="7469"/>
                  </a:cubicBezTo>
                  <a:cubicBezTo>
                    <a:pt x="18848" y="3432"/>
                    <a:pt x="16510" y="0"/>
                    <a:pt x="13758" y="0"/>
                  </a:cubicBezTo>
                  <a:cubicBezTo>
                    <a:pt x="10456" y="0"/>
                    <a:pt x="10043" y="3634"/>
                    <a:pt x="10043" y="3634"/>
                  </a:cubicBezTo>
                  <a:cubicBezTo>
                    <a:pt x="10043" y="3634"/>
                    <a:pt x="8668" y="1211"/>
                    <a:pt x="6329" y="1615"/>
                  </a:cubicBezTo>
                  <a:cubicBezTo>
                    <a:pt x="4127" y="2221"/>
                    <a:pt x="2752" y="5047"/>
                    <a:pt x="2752" y="8075"/>
                  </a:cubicBezTo>
                  <a:cubicBezTo>
                    <a:pt x="2752" y="8478"/>
                    <a:pt x="2752" y="9084"/>
                    <a:pt x="2889" y="9488"/>
                  </a:cubicBezTo>
                  <a:cubicBezTo>
                    <a:pt x="1238" y="10295"/>
                    <a:pt x="0" y="12718"/>
                    <a:pt x="0" y="15342"/>
                  </a:cubicBezTo>
                  <a:cubicBezTo>
                    <a:pt x="0" y="18774"/>
                    <a:pt x="1926" y="21600"/>
                    <a:pt x="4265" y="21600"/>
                  </a:cubicBezTo>
                  <a:cubicBezTo>
                    <a:pt x="17335" y="21600"/>
                    <a:pt x="17335" y="21600"/>
                    <a:pt x="17335" y="21600"/>
                  </a:cubicBezTo>
                  <a:cubicBezTo>
                    <a:pt x="19674" y="21600"/>
                    <a:pt x="21600" y="18774"/>
                    <a:pt x="21600" y="15342"/>
                  </a:cubicBezTo>
                  <a:cubicBezTo>
                    <a:pt x="21600" y="12516"/>
                    <a:pt x="20362" y="10295"/>
                    <a:pt x="18573" y="9488"/>
                  </a:cubicBezTo>
                  <a:close/>
                  <a:moveTo>
                    <a:pt x="16510" y="20389"/>
                  </a:moveTo>
                  <a:cubicBezTo>
                    <a:pt x="10869" y="20389"/>
                    <a:pt x="10869" y="20389"/>
                    <a:pt x="10869" y="20389"/>
                  </a:cubicBezTo>
                  <a:cubicBezTo>
                    <a:pt x="11282" y="19581"/>
                    <a:pt x="14308" y="15342"/>
                    <a:pt x="14308" y="15342"/>
                  </a:cubicBezTo>
                  <a:cubicBezTo>
                    <a:pt x="14308" y="15342"/>
                    <a:pt x="14721" y="14736"/>
                    <a:pt x="14171" y="14736"/>
                  </a:cubicBezTo>
                  <a:cubicBezTo>
                    <a:pt x="13620" y="14736"/>
                    <a:pt x="12657" y="14736"/>
                    <a:pt x="12657" y="14736"/>
                  </a:cubicBezTo>
                  <a:cubicBezTo>
                    <a:pt x="12657" y="14736"/>
                    <a:pt x="12657" y="14333"/>
                    <a:pt x="12657" y="13727"/>
                  </a:cubicBezTo>
                  <a:cubicBezTo>
                    <a:pt x="12657" y="12112"/>
                    <a:pt x="12657" y="8882"/>
                    <a:pt x="12657" y="7469"/>
                  </a:cubicBezTo>
                  <a:cubicBezTo>
                    <a:pt x="12657" y="7469"/>
                    <a:pt x="12657" y="7267"/>
                    <a:pt x="12382" y="7267"/>
                  </a:cubicBezTo>
                  <a:cubicBezTo>
                    <a:pt x="12107" y="7267"/>
                    <a:pt x="9218" y="7267"/>
                    <a:pt x="8805" y="7267"/>
                  </a:cubicBezTo>
                  <a:cubicBezTo>
                    <a:pt x="8530" y="7267"/>
                    <a:pt x="8530" y="7671"/>
                    <a:pt x="8530" y="7671"/>
                  </a:cubicBezTo>
                  <a:cubicBezTo>
                    <a:pt x="8530" y="8882"/>
                    <a:pt x="8530" y="12112"/>
                    <a:pt x="8530" y="13727"/>
                  </a:cubicBezTo>
                  <a:cubicBezTo>
                    <a:pt x="8530" y="14333"/>
                    <a:pt x="8530" y="14736"/>
                    <a:pt x="8530" y="14736"/>
                  </a:cubicBezTo>
                  <a:cubicBezTo>
                    <a:pt x="8530" y="14736"/>
                    <a:pt x="7429" y="14736"/>
                    <a:pt x="7017" y="14736"/>
                  </a:cubicBezTo>
                  <a:cubicBezTo>
                    <a:pt x="6604" y="14736"/>
                    <a:pt x="7017" y="15342"/>
                    <a:pt x="7017" y="15342"/>
                  </a:cubicBezTo>
                  <a:cubicBezTo>
                    <a:pt x="10456" y="20389"/>
                    <a:pt x="10456" y="20389"/>
                    <a:pt x="10456" y="20389"/>
                  </a:cubicBezTo>
                  <a:cubicBezTo>
                    <a:pt x="5228" y="20389"/>
                    <a:pt x="5228" y="20389"/>
                    <a:pt x="5228" y="20389"/>
                  </a:cubicBezTo>
                  <a:cubicBezTo>
                    <a:pt x="3164" y="20389"/>
                    <a:pt x="1513" y="17966"/>
                    <a:pt x="1513" y="15140"/>
                  </a:cubicBezTo>
                  <a:cubicBezTo>
                    <a:pt x="1513" y="12718"/>
                    <a:pt x="2614" y="10901"/>
                    <a:pt x="3990" y="10093"/>
                  </a:cubicBezTo>
                  <a:cubicBezTo>
                    <a:pt x="3852" y="9690"/>
                    <a:pt x="3852" y="9286"/>
                    <a:pt x="3852" y="8882"/>
                  </a:cubicBezTo>
                  <a:cubicBezTo>
                    <a:pt x="3852" y="6460"/>
                    <a:pt x="5090" y="4037"/>
                    <a:pt x="7017" y="3432"/>
                  </a:cubicBezTo>
                  <a:cubicBezTo>
                    <a:pt x="9080" y="3230"/>
                    <a:pt x="10318" y="6056"/>
                    <a:pt x="10318" y="6056"/>
                  </a:cubicBezTo>
                  <a:cubicBezTo>
                    <a:pt x="10318" y="6056"/>
                    <a:pt x="10594" y="2221"/>
                    <a:pt x="13483" y="2221"/>
                  </a:cubicBezTo>
                  <a:cubicBezTo>
                    <a:pt x="15822" y="2221"/>
                    <a:pt x="17610" y="5047"/>
                    <a:pt x="17610" y="8478"/>
                  </a:cubicBezTo>
                  <a:cubicBezTo>
                    <a:pt x="17610" y="9084"/>
                    <a:pt x="17610" y="9690"/>
                    <a:pt x="17473" y="10093"/>
                  </a:cubicBezTo>
                  <a:cubicBezTo>
                    <a:pt x="18986" y="10699"/>
                    <a:pt x="20224" y="12718"/>
                    <a:pt x="20224" y="15140"/>
                  </a:cubicBezTo>
                  <a:cubicBezTo>
                    <a:pt x="20224" y="17966"/>
                    <a:pt x="18573" y="20389"/>
                    <a:pt x="16510" y="20389"/>
                  </a:cubicBezTo>
                  <a:close/>
                  <a:moveTo>
                    <a:pt x="16510" y="20389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1" name="组合 10"/>
          <p:cNvGrpSpPr/>
          <p:nvPr/>
        </p:nvGrpSpPr>
        <p:grpSpPr>
          <a:xfrm>
            <a:off x="7023546" y="2574942"/>
            <a:ext cx="502920" cy="503555"/>
            <a:chOff x="9783" y="4485"/>
            <a:chExt cx="3354" cy="3356"/>
          </a:xfrm>
        </p:grpSpPr>
        <p:sp>
          <p:nvSpPr>
            <p:cNvPr id="1048755" name="AutoShape 11"/>
            <p:cNvSpPr/>
            <p:nvPr/>
          </p:nvSpPr>
          <p:spPr>
            <a:xfrm>
              <a:off x="9783" y="4485"/>
              <a:ext cx="3355" cy="3356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chemeClr val="accent1"/>
            </a:solidFill>
            <a:ln w="127000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56" name="AutoShape 14"/>
            <p:cNvSpPr/>
            <p:nvPr/>
          </p:nvSpPr>
          <p:spPr>
            <a:xfrm>
              <a:off x="10983" y="5673"/>
              <a:ext cx="1060" cy="104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7" y="4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5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4"/>
                </a:cxn>
                <a:cxn ang="0">
                  <a:pos x="7" y="4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60" y="0"/>
                    <a:pt x="0" y="4860"/>
                    <a:pt x="0" y="10800"/>
                  </a:cubicBezTo>
                  <a:cubicBezTo>
                    <a:pt x="0" y="16740"/>
                    <a:pt x="4860" y="21600"/>
                    <a:pt x="10800" y="21600"/>
                  </a:cubicBezTo>
                  <a:cubicBezTo>
                    <a:pt x="16740" y="21600"/>
                    <a:pt x="21600" y="16740"/>
                    <a:pt x="21600" y="10800"/>
                  </a:cubicBezTo>
                  <a:cubicBezTo>
                    <a:pt x="21600" y="4860"/>
                    <a:pt x="16740" y="0"/>
                    <a:pt x="10800" y="0"/>
                  </a:cubicBezTo>
                  <a:close/>
                  <a:moveTo>
                    <a:pt x="14940" y="4320"/>
                  </a:moveTo>
                  <a:cubicBezTo>
                    <a:pt x="15660" y="3780"/>
                    <a:pt x="15660" y="3780"/>
                    <a:pt x="15660" y="3780"/>
                  </a:cubicBezTo>
                  <a:cubicBezTo>
                    <a:pt x="15660" y="3780"/>
                    <a:pt x="15300" y="3060"/>
                    <a:pt x="15480" y="2520"/>
                  </a:cubicBezTo>
                  <a:cubicBezTo>
                    <a:pt x="15660" y="2520"/>
                    <a:pt x="16380" y="2880"/>
                    <a:pt x="16920" y="3600"/>
                  </a:cubicBezTo>
                  <a:cubicBezTo>
                    <a:pt x="16560" y="5220"/>
                    <a:pt x="15480" y="5040"/>
                    <a:pt x="15480" y="5040"/>
                  </a:cubicBezTo>
                  <a:cubicBezTo>
                    <a:pt x="15480" y="5040"/>
                    <a:pt x="14760" y="5040"/>
                    <a:pt x="14940" y="4320"/>
                  </a:cubicBezTo>
                  <a:close/>
                  <a:moveTo>
                    <a:pt x="8460" y="13860"/>
                  </a:moveTo>
                  <a:cubicBezTo>
                    <a:pt x="8280" y="14040"/>
                    <a:pt x="8100" y="14580"/>
                    <a:pt x="7920" y="15120"/>
                  </a:cubicBezTo>
                  <a:cubicBezTo>
                    <a:pt x="7740" y="15480"/>
                    <a:pt x="7560" y="15660"/>
                    <a:pt x="7380" y="15840"/>
                  </a:cubicBezTo>
                  <a:cubicBezTo>
                    <a:pt x="7020" y="16020"/>
                    <a:pt x="7020" y="16380"/>
                    <a:pt x="7020" y="16380"/>
                  </a:cubicBezTo>
                  <a:cubicBezTo>
                    <a:pt x="6840" y="17100"/>
                    <a:pt x="6840" y="17100"/>
                    <a:pt x="6840" y="17100"/>
                  </a:cubicBezTo>
                  <a:cubicBezTo>
                    <a:pt x="6840" y="17100"/>
                    <a:pt x="7020" y="17820"/>
                    <a:pt x="7200" y="18000"/>
                  </a:cubicBezTo>
                  <a:cubicBezTo>
                    <a:pt x="7200" y="18360"/>
                    <a:pt x="6660" y="19800"/>
                    <a:pt x="6660" y="19800"/>
                  </a:cubicBezTo>
                  <a:cubicBezTo>
                    <a:pt x="6120" y="19620"/>
                    <a:pt x="5940" y="19080"/>
                    <a:pt x="5760" y="18720"/>
                  </a:cubicBezTo>
                  <a:cubicBezTo>
                    <a:pt x="5760" y="18360"/>
                    <a:pt x="5400" y="18180"/>
                    <a:pt x="5580" y="17820"/>
                  </a:cubicBezTo>
                  <a:cubicBezTo>
                    <a:pt x="5580" y="17280"/>
                    <a:pt x="5220" y="17100"/>
                    <a:pt x="5040" y="16920"/>
                  </a:cubicBezTo>
                  <a:cubicBezTo>
                    <a:pt x="4860" y="16560"/>
                    <a:pt x="4680" y="16200"/>
                    <a:pt x="4680" y="16020"/>
                  </a:cubicBezTo>
                  <a:cubicBezTo>
                    <a:pt x="4680" y="15840"/>
                    <a:pt x="4140" y="15480"/>
                    <a:pt x="4140" y="15480"/>
                  </a:cubicBezTo>
                  <a:cubicBezTo>
                    <a:pt x="4140" y="15480"/>
                    <a:pt x="3240" y="14940"/>
                    <a:pt x="3060" y="14760"/>
                  </a:cubicBezTo>
                  <a:cubicBezTo>
                    <a:pt x="2880" y="14580"/>
                    <a:pt x="2700" y="13860"/>
                    <a:pt x="2700" y="13500"/>
                  </a:cubicBezTo>
                  <a:cubicBezTo>
                    <a:pt x="2700" y="13140"/>
                    <a:pt x="2880" y="12240"/>
                    <a:pt x="2880" y="12240"/>
                  </a:cubicBezTo>
                  <a:cubicBezTo>
                    <a:pt x="2880" y="12240"/>
                    <a:pt x="3240" y="11880"/>
                    <a:pt x="3060" y="11700"/>
                  </a:cubicBezTo>
                  <a:cubicBezTo>
                    <a:pt x="2700" y="11520"/>
                    <a:pt x="2700" y="10800"/>
                    <a:pt x="2700" y="10800"/>
                  </a:cubicBezTo>
                  <a:cubicBezTo>
                    <a:pt x="2340" y="10440"/>
                    <a:pt x="2340" y="10440"/>
                    <a:pt x="2340" y="10440"/>
                  </a:cubicBezTo>
                  <a:cubicBezTo>
                    <a:pt x="2340" y="10440"/>
                    <a:pt x="1980" y="9900"/>
                    <a:pt x="1800" y="9720"/>
                  </a:cubicBezTo>
                  <a:cubicBezTo>
                    <a:pt x="1800" y="9360"/>
                    <a:pt x="1800" y="9180"/>
                    <a:pt x="1980" y="9000"/>
                  </a:cubicBezTo>
                  <a:cubicBezTo>
                    <a:pt x="1980" y="8820"/>
                    <a:pt x="1800" y="8280"/>
                    <a:pt x="1800" y="8100"/>
                  </a:cubicBezTo>
                  <a:cubicBezTo>
                    <a:pt x="3600" y="3600"/>
                    <a:pt x="6660" y="2700"/>
                    <a:pt x="6660" y="2700"/>
                  </a:cubicBezTo>
                  <a:cubicBezTo>
                    <a:pt x="6840" y="3600"/>
                    <a:pt x="6840" y="3600"/>
                    <a:pt x="6840" y="3600"/>
                  </a:cubicBezTo>
                  <a:cubicBezTo>
                    <a:pt x="6840" y="3600"/>
                    <a:pt x="6300" y="3780"/>
                    <a:pt x="6120" y="3780"/>
                  </a:cubicBezTo>
                  <a:cubicBezTo>
                    <a:pt x="5760" y="3600"/>
                    <a:pt x="5580" y="3600"/>
                    <a:pt x="5580" y="3600"/>
                  </a:cubicBezTo>
                  <a:cubicBezTo>
                    <a:pt x="5220" y="4140"/>
                    <a:pt x="5220" y="4140"/>
                    <a:pt x="5220" y="4140"/>
                  </a:cubicBezTo>
                  <a:cubicBezTo>
                    <a:pt x="5220" y="4140"/>
                    <a:pt x="5040" y="4500"/>
                    <a:pt x="5040" y="4680"/>
                  </a:cubicBezTo>
                  <a:cubicBezTo>
                    <a:pt x="5040" y="4860"/>
                    <a:pt x="5220" y="5220"/>
                    <a:pt x="5220" y="5220"/>
                  </a:cubicBezTo>
                  <a:cubicBezTo>
                    <a:pt x="5220" y="5220"/>
                    <a:pt x="5760" y="5220"/>
                    <a:pt x="5760" y="5040"/>
                  </a:cubicBezTo>
                  <a:cubicBezTo>
                    <a:pt x="5760" y="4860"/>
                    <a:pt x="5760" y="4680"/>
                    <a:pt x="5760" y="4680"/>
                  </a:cubicBezTo>
                  <a:cubicBezTo>
                    <a:pt x="5580" y="4320"/>
                    <a:pt x="5580" y="4320"/>
                    <a:pt x="5580" y="4320"/>
                  </a:cubicBezTo>
                  <a:cubicBezTo>
                    <a:pt x="5580" y="4320"/>
                    <a:pt x="6120" y="4140"/>
                    <a:pt x="7200" y="4320"/>
                  </a:cubicBezTo>
                  <a:cubicBezTo>
                    <a:pt x="8460" y="4320"/>
                    <a:pt x="7920" y="5220"/>
                    <a:pt x="8460" y="5400"/>
                  </a:cubicBezTo>
                  <a:cubicBezTo>
                    <a:pt x="9000" y="5580"/>
                    <a:pt x="8100" y="6300"/>
                    <a:pt x="7920" y="6660"/>
                  </a:cubicBezTo>
                  <a:cubicBezTo>
                    <a:pt x="7740" y="7020"/>
                    <a:pt x="7380" y="6120"/>
                    <a:pt x="7380" y="6120"/>
                  </a:cubicBezTo>
                  <a:cubicBezTo>
                    <a:pt x="7380" y="6120"/>
                    <a:pt x="7740" y="5760"/>
                    <a:pt x="7200" y="5760"/>
                  </a:cubicBezTo>
                  <a:cubicBezTo>
                    <a:pt x="6660" y="5580"/>
                    <a:pt x="6300" y="6480"/>
                    <a:pt x="6660" y="6480"/>
                  </a:cubicBezTo>
                  <a:cubicBezTo>
                    <a:pt x="6840" y="6480"/>
                    <a:pt x="7200" y="6840"/>
                    <a:pt x="7020" y="7020"/>
                  </a:cubicBezTo>
                  <a:cubicBezTo>
                    <a:pt x="7020" y="7200"/>
                    <a:pt x="7020" y="7200"/>
                    <a:pt x="6840" y="7740"/>
                  </a:cubicBezTo>
                  <a:cubicBezTo>
                    <a:pt x="6480" y="8280"/>
                    <a:pt x="6120" y="8640"/>
                    <a:pt x="6120" y="8640"/>
                  </a:cubicBezTo>
                  <a:cubicBezTo>
                    <a:pt x="6120" y="8640"/>
                    <a:pt x="5760" y="8460"/>
                    <a:pt x="5940" y="8820"/>
                  </a:cubicBezTo>
                  <a:cubicBezTo>
                    <a:pt x="6120" y="9180"/>
                    <a:pt x="5940" y="9720"/>
                    <a:pt x="5940" y="9900"/>
                  </a:cubicBezTo>
                  <a:cubicBezTo>
                    <a:pt x="5940" y="10260"/>
                    <a:pt x="5220" y="9720"/>
                    <a:pt x="5220" y="9180"/>
                  </a:cubicBezTo>
                  <a:cubicBezTo>
                    <a:pt x="5040" y="8640"/>
                    <a:pt x="4500" y="9180"/>
                    <a:pt x="4320" y="9180"/>
                  </a:cubicBezTo>
                  <a:cubicBezTo>
                    <a:pt x="4140" y="9180"/>
                    <a:pt x="3780" y="9000"/>
                    <a:pt x="3780" y="8820"/>
                  </a:cubicBezTo>
                  <a:cubicBezTo>
                    <a:pt x="3600" y="8640"/>
                    <a:pt x="2700" y="9360"/>
                    <a:pt x="2520" y="9360"/>
                  </a:cubicBezTo>
                  <a:cubicBezTo>
                    <a:pt x="2340" y="9540"/>
                    <a:pt x="2340" y="9900"/>
                    <a:pt x="2700" y="9720"/>
                  </a:cubicBezTo>
                  <a:cubicBezTo>
                    <a:pt x="3060" y="9540"/>
                    <a:pt x="3420" y="9720"/>
                    <a:pt x="3420" y="10080"/>
                  </a:cubicBezTo>
                  <a:cubicBezTo>
                    <a:pt x="3240" y="10440"/>
                    <a:pt x="2880" y="10260"/>
                    <a:pt x="2880" y="10440"/>
                  </a:cubicBezTo>
                  <a:cubicBezTo>
                    <a:pt x="3060" y="10800"/>
                    <a:pt x="3420" y="10980"/>
                    <a:pt x="3420" y="11340"/>
                  </a:cubicBezTo>
                  <a:cubicBezTo>
                    <a:pt x="3600" y="11700"/>
                    <a:pt x="4500" y="11340"/>
                    <a:pt x="4860" y="11160"/>
                  </a:cubicBezTo>
                  <a:cubicBezTo>
                    <a:pt x="5040" y="11160"/>
                    <a:pt x="5940" y="10980"/>
                    <a:pt x="5940" y="11340"/>
                  </a:cubicBezTo>
                  <a:cubicBezTo>
                    <a:pt x="6120" y="11700"/>
                    <a:pt x="7020" y="11880"/>
                    <a:pt x="7380" y="11880"/>
                  </a:cubicBezTo>
                  <a:cubicBezTo>
                    <a:pt x="7740" y="12060"/>
                    <a:pt x="8280" y="12060"/>
                    <a:pt x="8820" y="12420"/>
                  </a:cubicBezTo>
                  <a:cubicBezTo>
                    <a:pt x="9180" y="12960"/>
                    <a:pt x="8460" y="13680"/>
                    <a:pt x="8460" y="13860"/>
                  </a:cubicBezTo>
                  <a:close/>
                  <a:moveTo>
                    <a:pt x="10620" y="2520"/>
                  </a:moveTo>
                  <a:cubicBezTo>
                    <a:pt x="10440" y="3060"/>
                    <a:pt x="9720" y="3600"/>
                    <a:pt x="9900" y="3780"/>
                  </a:cubicBezTo>
                  <a:cubicBezTo>
                    <a:pt x="9900" y="3960"/>
                    <a:pt x="9900" y="4860"/>
                    <a:pt x="9180" y="4140"/>
                  </a:cubicBezTo>
                  <a:cubicBezTo>
                    <a:pt x="8460" y="3420"/>
                    <a:pt x="7740" y="3240"/>
                    <a:pt x="7920" y="2700"/>
                  </a:cubicBezTo>
                  <a:cubicBezTo>
                    <a:pt x="7920" y="2520"/>
                    <a:pt x="8640" y="2520"/>
                    <a:pt x="8640" y="2340"/>
                  </a:cubicBezTo>
                  <a:cubicBezTo>
                    <a:pt x="9540" y="1260"/>
                    <a:pt x="11160" y="1440"/>
                    <a:pt x="11340" y="1800"/>
                  </a:cubicBezTo>
                  <a:cubicBezTo>
                    <a:pt x="10980" y="2160"/>
                    <a:pt x="10620" y="1980"/>
                    <a:pt x="10620" y="2520"/>
                  </a:cubicBezTo>
                  <a:close/>
                  <a:moveTo>
                    <a:pt x="19260" y="11160"/>
                  </a:moveTo>
                  <a:cubicBezTo>
                    <a:pt x="19260" y="11160"/>
                    <a:pt x="19620" y="11700"/>
                    <a:pt x="20160" y="11700"/>
                  </a:cubicBezTo>
                  <a:cubicBezTo>
                    <a:pt x="19800" y="15660"/>
                    <a:pt x="16560" y="18360"/>
                    <a:pt x="16560" y="18360"/>
                  </a:cubicBezTo>
                  <a:cubicBezTo>
                    <a:pt x="16020" y="17820"/>
                    <a:pt x="16200" y="17280"/>
                    <a:pt x="16200" y="17280"/>
                  </a:cubicBezTo>
                  <a:cubicBezTo>
                    <a:pt x="16380" y="16560"/>
                    <a:pt x="16380" y="16560"/>
                    <a:pt x="16380" y="16560"/>
                  </a:cubicBezTo>
                  <a:cubicBezTo>
                    <a:pt x="16380" y="15300"/>
                    <a:pt x="16380" y="15300"/>
                    <a:pt x="16380" y="15300"/>
                  </a:cubicBezTo>
                  <a:cubicBezTo>
                    <a:pt x="16380" y="15300"/>
                    <a:pt x="16380" y="13860"/>
                    <a:pt x="15120" y="14580"/>
                  </a:cubicBezTo>
                  <a:cubicBezTo>
                    <a:pt x="13860" y="14940"/>
                    <a:pt x="14400" y="14940"/>
                    <a:pt x="12960" y="14940"/>
                  </a:cubicBezTo>
                  <a:cubicBezTo>
                    <a:pt x="11520" y="15120"/>
                    <a:pt x="11880" y="12060"/>
                    <a:pt x="11880" y="12060"/>
                  </a:cubicBezTo>
                  <a:cubicBezTo>
                    <a:pt x="11880" y="7740"/>
                    <a:pt x="15120" y="10980"/>
                    <a:pt x="15120" y="10980"/>
                  </a:cubicBezTo>
                  <a:cubicBezTo>
                    <a:pt x="17100" y="12420"/>
                    <a:pt x="17460" y="10080"/>
                    <a:pt x="17460" y="10080"/>
                  </a:cubicBezTo>
                  <a:cubicBezTo>
                    <a:pt x="18720" y="9540"/>
                    <a:pt x="18720" y="9540"/>
                    <a:pt x="18720" y="9540"/>
                  </a:cubicBezTo>
                  <a:cubicBezTo>
                    <a:pt x="18900" y="8820"/>
                    <a:pt x="18900" y="8820"/>
                    <a:pt x="18900" y="8820"/>
                  </a:cubicBezTo>
                  <a:cubicBezTo>
                    <a:pt x="18720" y="7920"/>
                    <a:pt x="18720" y="7920"/>
                    <a:pt x="18720" y="7920"/>
                  </a:cubicBezTo>
                  <a:cubicBezTo>
                    <a:pt x="16740" y="7020"/>
                    <a:pt x="16740" y="7020"/>
                    <a:pt x="16740" y="7020"/>
                  </a:cubicBezTo>
                  <a:cubicBezTo>
                    <a:pt x="16740" y="7020"/>
                    <a:pt x="16380" y="7740"/>
                    <a:pt x="16920" y="8640"/>
                  </a:cubicBezTo>
                  <a:cubicBezTo>
                    <a:pt x="16920" y="8640"/>
                    <a:pt x="16740" y="9540"/>
                    <a:pt x="16380" y="9360"/>
                  </a:cubicBezTo>
                  <a:cubicBezTo>
                    <a:pt x="15120" y="8640"/>
                    <a:pt x="15120" y="8640"/>
                    <a:pt x="15120" y="8640"/>
                  </a:cubicBezTo>
                  <a:cubicBezTo>
                    <a:pt x="15120" y="8640"/>
                    <a:pt x="14760" y="8460"/>
                    <a:pt x="14220" y="8820"/>
                  </a:cubicBezTo>
                  <a:cubicBezTo>
                    <a:pt x="13500" y="9360"/>
                    <a:pt x="12420" y="8820"/>
                    <a:pt x="12420" y="8820"/>
                  </a:cubicBezTo>
                  <a:cubicBezTo>
                    <a:pt x="12420" y="8820"/>
                    <a:pt x="12420" y="8280"/>
                    <a:pt x="13140" y="7920"/>
                  </a:cubicBezTo>
                  <a:cubicBezTo>
                    <a:pt x="13680" y="7560"/>
                    <a:pt x="13680" y="7560"/>
                    <a:pt x="13680" y="7560"/>
                  </a:cubicBezTo>
                  <a:cubicBezTo>
                    <a:pt x="13680" y="7560"/>
                    <a:pt x="13500" y="6840"/>
                    <a:pt x="13680" y="6300"/>
                  </a:cubicBezTo>
                  <a:cubicBezTo>
                    <a:pt x="13860" y="5760"/>
                    <a:pt x="14040" y="6300"/>
                    <a:pt x="14580" y="5940"/>
                  </a:cubicBezTo>
                  <a:cubicBezTo>
                    <a:pt x="15120" y="5580"/>
                    <a:pt x="15480" y="6660"/>
                    <a:pt x="16200" y="6480"/>
                  </a:cubicBezTo>
                  <a:cubicBezTo>
                    <a:pt x="16920" y="6480"/>
                    <a:pt x="16560" y="6300"/>
                    <a:pt x="17100" y="5940"/>
                  </a:cubicBezTo>
                  <a:cubicBezTo>
                    <a:pt x="17640" y="5760"/>
                    <a:pt x="18000" y="6480"/>
                    <a:pt x="18000" y="6480"/>
                  </a:cubicBezTo>
                  <a:cubicBezTo>
                    <a:pt x="19080" y="6660"/>
                    <a:pt x="19080" y="6660"/>
                    <a:pt x="19080" y="6660"/>
                  </a:cubicBezTo>
                  <a:cubicBezTo>
                    <a:pt x="19080" y="6660"/>
                    <a:pt x="18900" y="5400"/>
                    <a:pt x="18900" y="5760"/>
                  </a:cubicBezTo>
                  <a:cubicBezTo>
                    <a:pt x="19620" y="6840"/>
                    <a:pt x="20520" y="9900"/>
                    <a:pt x="20160" y="10440"/>
                  </a:cubicBezTo>
                  <a:cubicBezTo>
                    <a:pt x="19980" y="10260"/>
                    <a:pt x="19800" y="10260"/>
                    <a:pt x="19800" y="10260"/>
                  </a:cubicBezTo>
                  <a:cubicBezTo>
                    <a:pt x="18540" y="10260"/>
                    <a:pt x="18540" y="10260"/>
                    <a:pt x="18540" y="10260"/>
                  </a:cubicBezTo>
                  <a:lnTo>
                    <a:pt x="19260" y="11160"/>
                  </a:lnTo>
                  <a:close/>
                  <a:moveTo>
                    <a:pt x="19260" y="11160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7">
            <a:extLst>
              <a:ext uri="{FF2B5EF4-FFF2-40B4-BE49-F238E27FC236}">
                <a16:creationId xmlns:a16="http://schemas.microsoft.com/office/drawing/2014/main" id="{4B0585CC-703B-4066-82F9-95C1D92BF9A5}"/>
              </a:ext>
            </a:extLst>
          </p:cNvPr>
          <p:cNvSpPr txBox="1"/>
          <p:nvPr/>
        </p:nvSpPr>
        <p:spPr>
          <a:xfrm>
            <a:off x="8213983" y="2457912"/>
            <a:ext cx="3281668" cy="326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视频播放页面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视频信息流显示（瀑布流）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界面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 kern="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动画</a:t>
            </a:r>
            <a:endParaRPr lang="en-US" altLang="zh-CN" sz="2000" b="1" kern="0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文本框 15"/>
          <p:cNvSpPr txBox="1"/>
          <p:nvPr/>
        </p:nvSpPr>
        <p:spPr>
          <a:xfrm>
            <a:off x="3411854" y="1057820"/>
            <a:ext cx="56800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48791" name="文本框 16"/>
          <p:cNvSpPr txBox="1"/>
          <p:nvPr/>
        </p:nvSpPr>
        <p:spPr>
          <a:xfrm>
            <a:off x="3096895" y="3460115"/>
            <a:ext cx="630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问题与解决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6A6754-5D1D-489E-9227-B05AEEA640C8}"/>
              </a:ext>
            </a:extLst>
          </p:cNvPr>
          <p:cNvSpPr/>
          <p:nvPr/>
        </p:nvSpPr>
        <p:spPr>
          <a:xfrm>
            <a:off x="5141982" y="4097377"/>
            <a:ext cx="2351927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Problem and solution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DD784-D7BF-451A-9A64-6F9E484A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遇到的问题：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6FC4D-55DF-4919-982C-8D05D856C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1. content Uri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和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path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的转换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2.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视频功能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: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单击暂停与双击点赞出现爱心动画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3.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时间戳的显示。。。</a:t>
            </a:r>
          </a:p>
        </p:txBody>
      </p:sp>
    </p:spTree>
    <p:extLst>
      <p:ext uri="{BB962C8B-B14F-4D97-AF65-F5344CB8AC3E}">
        <p14:creationId xmlns:p14="http://schemas.microsoft.com/office/powerpoint/2010/main" val="153282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文本框 15"/>
          <p:cNvSpPr txBox="1"/>
          <p:nvPr/>
        </p:nvSpPr>
        <p:spPr>
          <a:xfrm>
            <a:off x="3411854" y="1084452"/>
            <a:ext cx="56800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048877" name="文本框 16"/>
          <p:cNvSpPr txBox="1"/>
          <p:nvPr/>
        </p:nvSpPr>
        <p:spPr>
          <a:xfrm>
            <a:off x="3096895" y="3460115"/>
            <a:ext cx="630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Q&amp;A</a:t>
            </a:r>
            <a:endParaRPr lang="zh-CN" altLang="en-US" sz="4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1" name="文本框 16"/>
          <p:cNvSpPr txBox="1"/>
          <p:nvPr/>
        </p:nvSpPr>
        <p:spPr>
          <a:xfrm>
            <a:off x="3096895" y="2917825"/>
            <a:ext cx="6309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文本框 25"/>
          <p:cNvSpPr txBox="1"/>
          <p:nvPr/>
        </p:nvSpPr>
        <p:spPr>
          <a:xfrm>
            <a:off x="5275656" y="2784006"/>
            <a:ext cx="1030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noProof="0" dirty="0">
                <a:ln>
                  <a:noFill/>
                </a:ln>
                <a:solidFill>
                  <a:srgbClr val="2B9890"/>
                </a:solidFill>
                <a:uLnTx/>
                <a:uFillTx/>
                <a:cs typeface="+mn-ea"/>
                <a:sym typeface="+mn-lt"/>
              </a:rPr>
              <a:t>02</a:t>
            </a:r>
          </a:p>
        </p:txBody>
      </p:sp>
      <p:sp>
        <p:nvSpPr>
          <p:cNvPr id="1048600" name="文本框 27"/>
          <p:cNvSpPr txBox="1"/>
          <p:nvPr/>
        </p:nvSpPr>
        <p:spPr>
          <a:xfrm>
            <a:off x="5275656" y="3725429"/>
            <a:ext cx="1030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noProof="0" dirty="0">
                <a:ln>
                  <a:noFill/>
                </a:ln>
                <a:solidFill>
                  <a:srgbClr val="2B9890"/>
                </a:solidFill>
                <a:uLnTx/>
                <a:uFillTx/>
                <a:cs typeface="+mn-ea"/>
                <a:sym typeface="+mn-lt"/>
              </a:rPr>
              <a:t>03</a:t>
            </a:r>
          </a:p>
        </p:txBody>
      </p:sp>
      <p:sp>
        <p:nvSpPr>
          <p:cNvPr id="1048601" name="文本框 29"/>
          <p:cNvSpPr txBox="1"/>
          <p:nvPr/>
        </p:nvSpPr>
        <p:spPr>
          <a:xfrm>
            <a:off x="5296941" y="4610757"/>
            <a:ext cx="1030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noProof="0" dirty="0">
                <a:ln>
                  <a:noFill/>
                </a:ln>
                <a:solidFill>
                  <a:srgbClr val="2B9890"/>
                </a:solidFill>
                <a:uLnTx/>
                <a:uFillTx/>
                <a:cs typeface="+mn-ea"/>
                <a:sym typeface="+mn-lt"/>
              </a:rPr>
              <a:t>04</a:t>
            </a:r>
          </a:p>
        </p:txBody>
      </p:sp>
      <p:sp>
        <p:nvSpPr>
          <p:cNvPr id="1048603" name="文本框 15"/>
          <p:cNvSpPr txBox="1"/>
          <p:nvPr/>
        </p:nvSpPr>
        <p:spPr>
          <a:xfrm>
            <a:off x="6400914" y="1738743"/>
            <a:ext cx="4174457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kern="0" dirty="0">
                <a:solidFill>
                  <a:srgbClr val="2B9890"/>
                </a:solidFill>
                <a:cs typeface="+mn-ea"/>
                <a:sym typeface="+mn-lt"/>
              </a:rPr>
              <a:t>成果展示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2B989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04" name="文本框 16"/>
          <p:cNvSpPr txBox="1"/>
          <p:nvPr/>
        </p:nvSpPr>
        <p:spPr>
          <a:xfrm>
            <a:off x="6342712" y="2236731"/>
            <a:ext cx="5362457" cy="39624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dirty="0">
                <a:solidFill>
                  <a:srgbClr val="2B9890"/>
                </a:solidFill>
                <a:cs typeface="+mn-ea"/>
                <a:sym typeface="+mn-lt"/>
              </a:rPr>
              <a:t>Innovation results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2B989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05" name="文本框 17"/>
          <p:cNvSpPr txBox="1"/>
          <p:nvPr/>
        </p:nvSpPr>
        <p:spPr>
          <a:xfrm>
            <a:off x="6414769" y="3652290"/>
            <a:ext cx="4174457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2B9890"/>
                </a:solidFill>
                <a:effectLst/>
                <a:uLnTx/>
                <a:uFillTx/>
                <a:cs typeface="+mn-ea"/>
                <a:sym typeface="+mn-lt"/>
              </a:rPr>
              <a:t>问题与</a:t>
            </a:r>
            <a:r>
              <a:rPr lang="zh-CN" altLang="en-US" sz="3200" kern="0" dirty="0">
                <a:solidFill>
                  <a:srgbClr val="2B9890"/>
                </a:solidFill>
                <a:cs typeface="+mn-ea"/>
                <a:sym typeface="+mn-lt"/>
              </a:rPr>
              <a:t>解决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2B989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06" name="文本框 18"/>
          <p:cNvSpPr txBox="1"/>
          <p:nvPr/>
        </p:nvSpPr>
        <p:spPr>
          <a:xfrm>
            <a:off x="6414769" y="4077970"/>
            <a:ext cx="5362457" cy="39624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dirty="0">
                <a:solidFill>
                  <a:srgbClr val="2B9890"/>
                </a:solidFill>
                <a:cs typeface="+mn-ea"/>
                <a:sym typeface="+mn-lt"/>
              </a:rPr>
              <a:t>Problems and improvements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2B989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07" name="文本框 19"/>
          <p:cNvSpPr txBox="1"/>
          <p:nvPr/>
        </p:nvSpPr>
        <p:spPr>
          <a:xfrm>
            <a:off x="6414769" y="4604903"/>
            <a:ext cx="4174457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2B9890"/>
                </a:solidFill>
                <a:effectLst/>
                <a:uLnTx/>
                <a:uFillTx/>
                <a:cs typeface="+mn-ea"/>
                <a:sym typeface="+mn-lt"/>
              </a:rPr>
              <a:t>Q&amp;A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2B989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2480945" y="2891790"/>
            <a:ext cx="2330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solidFill>
                  <a:srgbClr val="2B9890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1048610" name="文本框 7"/>
          <p:cNvSpPr txBox="1"/>
          <p:nvPr/>
        </p:nvSpPr>
        <p:spPr>
          <a:xfrm>
            <a:off x="2607945" y="3706495"/>
            <a:ext cx="200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>
                <a:solidFill>
                  <a:srgbClr val="2B9890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6" name="文本框 29">
            <a:extLst>
              <a:ext uri="{FF2B5EF4-FFF2-40B4-BE49-F238E27FC236}">
                <a16:creationId xmlns:a16="http://schemas.microsoft.com/office/drawing/2014/main" id="{2B253FC1-3D4F-4C19-AFB0-D36BE541F929}"/>
              </a:ext>
            </a:extLst>
          </p:cNvPr>
          <p:cNvSpPr txBox="1"/>
          <p:nvPr/>
        </p:nvSpPr>
        <p:spPr>
          <a:xfrm>
            <a:off x="5296941" y="1792329"/>
            <a:ext cx="1030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noProof="0" dirty="0">
                <a:ln>
                  <a:noFill/>
                </a:ln>
                <a:solidFill>
                  <a:srgbClr val="2B9890"/>
                </a:solidFill>
                <a:uLnTx/>
                <a:uFillTx/>
                <a:cs typeface="+mn-ea"/>
                <a:sym typeface="+mn-lt"/>
              </a:rPr>
              <a:t>01</a:t>
            </a:r>
          </a:p>
        </p:txBody>
      </p:sp>
      <p:sp>
        <p:nvSpPr>
          <p:cNvPr id="17" name="文本框 15">
            <a:extLst>
              <a:ext uri="{FF2B5EF4-FFF2-40B4-BE49-F238E27FC236}">
                <a16:creationId xmlns:a16="http://schemas.microsoft.com/office/drawing/2014/main" id="{3DA04904-22E1-43EB-9002-07F262416C6B}"/>
              </a:ext>
            </a:extLst>
          </p:cNvPr>
          <p:cNvSpPr txBox="1"/>
          <p:nvPr/>
        </p:nvSpPr>
        <p:spPr>
          <a:xfrm>
            <a:off x="6400914" y="2728889"/>
            <a:ext cx="4174457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kern="0" dirty="0">
                <a:solidFill>
                  <a:srgbClr val="2B9890"/>
                </a:solidFill>
                <a:cs typeface="+mn-ea"/>
                <a:sym typeface="+mn-lt"/>
              </a:rPr>
              <a:t>工作分配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2B989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6">
            <a:extLst>
              <a:ext uri="{FF2B5EF4-FFF2-40B4-BE49-F238E27FC236}">
                <a16:creationId xmlns:a16="http://schemas.microsoft.com/office/drawing/2014/main" id="{0AF94795-76B9-4B34-BE8E-D8AF509759DE}"/>
              </a:ext>
            </a:extLst>
          </p:cNvPr>
          <p:cNvSpPr txBox="1"/>
          <p:nvPr/>
        </p:nvSpPr>
        <p:spPr>
          <a:xfrm>
            <a:off x="6400914" y="3244509"/>
            <a:ext cx="5362457" cy="39624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dirty="0">
                <a:solidFill>
                  <a:srgbClr val="2B9890"/>
                </a:solidFill>
                <a:cs typeface="+mn-ea"/>
                <a:sym typeface="+mn-lt"/>
              </a:rPr>
              <a:t>Assignments of work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2B989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文本框 15"/>
          <p:cNvSpPr txBox="1"/>
          <p:nvPr/>
        </p:nvSpPr>
        <p:spPr>
          <a:xfrm>
            <a:off x="3411537" y="1262006"/>
            <a:ext cx="56800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048612" name="文本框 16"/>
          <p:cNvSpPr txBox="1"/>
          <p:nvPr/>
        </p:nvSpPr>
        <p:spPr>
          <a:xfrm>
            <a:off x="3096895" y="3460115"/>
            <a:ext cx="630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成果展示</a:t>
            </a:r>
          </a:p>
        </p:txBody>
      </p:sp>
      <p:sp>
        <p:nvSpPr>
          <p:cNvPr id="1048613" name="TextBox 14"/>
          <p:cNvSpPr txBox="1"/>
          <p:nvPr/>
        </p:nvSpPr>
        <p:spPr>
          <a:xfrm>
            <a:off x="2921635" y="4066420"/>
            <a:ext cx="6659880" cy="473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Basic task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椭圆 22"/>
          <p:cNvSpPr/>
          <p:nvPr/>
        </p:nvSpPr>
        <p:spPr>
          <a:xfrm>
            <a:off x="3885561" y="1769384"/>
            <a:ext cx="292100" cy="29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048626" name="椭圆 23"/>
          <p:cNvSpPr/>
          <p:nvPr/>
        </p:nvSpPr>
        <p:spPr>
          <a:xfrm>
            <a:off x="5496904" y="4243420"/>
            <a:ext cx="292100" cy="29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048628" name="椭圆 25"/>
          <p:cNvSpPr/>
          <p:nvPr/>
        </p:nvSpPr>
        <p:spPr>
          <a:xfrm>
            <a:off x="1282700" y="4784725"/>
            <a:ext cx="292100" cy="292100"/>
          </a:xfrm>
          <a:prstGeom prst="ellipse">
            <a:avLst/>
          </a:prstGeom>
          <a:solidFill>
            <a:srgbClr val="2B9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048629" name="椭圆 26"/>
          <p:cNvSpPr/>
          <p:nvPr/>
        </p:nvSpPr>
        <p:spPr>
          <a:xfrm>
            <a:off x="7049810" y="2419798"/>
            <a:ext cx="292100" cy="29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048631" name="TextBox 1210"/>
          <p:cNvSpPr/>
          <p:nvPr/>
        </p:nvSpPr>
        <p:spPr>
          <a:xfrm>
            <a:off x="560729" y="3950504"/>
            <a:ext cx="2983086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游客登录实现瀑布流格式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1210">
            <a:extLst>
              <a:ext uri="{FF2B5EF4-FFF2-40B4-BE49-F238E27FC236}">
                <a16:creationId xmlns:a16="http://schemas.microsoft.com/office/drawing/2014/main" id="{D48342DC-B8D5-482A-BEF2-F70F2EF4ED25}"/>
              </a:ext>
            </a:extLst>
          </p:cNvPr>
          <p:cNvSpPr/>
          <p:nvPr/>
        </p:nvSpPr>
        <p:spPr>
          <a:xfrm>
            <a:off x="3050138" y="1242939"/>
            <a:ext cx="251927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登陆界面的加入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BA5568-B5D1-4EF3-9779-454FF4F26675}"/>
              </a:ext>
            </a:extLst>
          </p:cNvPr>
          <p:cNvSpPr txBox="1"/>
          <p:nvPr/>
        </p:nvSpPr>
        <p:spPr>
          <a:xfrm>
            <a:off x="5789004" y="1836539"/>
            <a:ext cx="2792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下拉实时刷新视频内容</a:t>
            </a:r>
          </a:p>
        </p:txBody>
      </p:sp>
      <p:sp>
        <p:nvSpPr>
          <p:cNvPr id="18" name="TextBox 1210">
            <a:extLst>
              <a:ext uri="{FF2B5EF4-FFF2-40B4-BE49-F238E27FC236}">
                <a16:creationId xmlns:a16="http://schemas.microsoft.com/office/drawing/2014/main" id="{736147F6-CF71-441B-9D83-261F4049674D}"/>
              </a:ext>
            </a:extLst>
          </p:cNvPr>
          <p:cNvSpPr/>
          <p:nvPr/>
        </p:nvSpPr>
        <p:spPr>
          <a:xfrm>
            <a:off x="4379590" y="3429000"/>
            <a:ext cx="2244392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正常登录显示</a:t>
            </a:r>
            <a:r>
              <a:rPr lang="en-US" altLang="zh-CN" sz="2400" b="1" dirty="0" err="1">
                <a:solidFill>
                  <a:schemeClr val="accent2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CardView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5">
            <a:extLst>
              <a:ext uri="{FF2B5EF4-FFF2-40B4-BE49-F238E27FC236}">
                <a16:creationId xmlns:a16="http://schemas.microsoft.com/office/drawing/2014/main" id="{A1D68FDB-0F1E-421A-BFA6-AFC717D2AEA6}"/>
              </a:ext>
            </a:extLst>
          </p:cNvPr>
          <p:cNvSpPr/>
          <p:nvPr/>
        </p:nvSpPr>
        <p:spPr>
          <a:xfrm>
            <a:off x="2791081" y="3387774"/>
            <a:ext cx="292100" cy="292100"/>
          </a:xfrm>
          <a:prstGeom prst="ellipse">
            <a:avLst/>
          </a:prstGeom>
          <a:solidFill>
            <a:srgbClr val="2B9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3" name="TextBox 1210">
            <a:extLst>
              <a:ext uri="{FF2B5EF4-FFF2-40B4-BE49-F238E27FC236}">
                <a16:creationId xmlns:a16="http://schemas.microsoft.com/office/drawing/2014/main" id="{A8868616-0B02-49DB-9F2E-088AC3C9563C}"/>
              </a:ext>
            </a:extLst>
          </p:cNvPr>
          <p:cNvSpPr/>
          <p:nvPr/>
        </p:nvSpPr>
        <p:spPr>
          <a:xfrm>
            <a:off x="1786773" y="2861329"/>
            <a:ext cx="2592816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标题隐藏</a:t>
            </a:r>
            <a:r>
              <a:rPr lang="en-US" altLang="zh-CN" sz="2400" b="1" dirty="0">
                <a:solidFill>
                  <a:schemeClr val="accent2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2400" b="1" dirty="0">
                <a:solidFill>
                  <a:schemeClr val="accent2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颜色渗透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30A580-18A5-44D5-96EF-4175E74238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21" y="0"/>
            <a:ext cx="3300642" cy="68580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A751B51-0FC7-4826-876D-0EADDB9B75A7}"/>
              </a:ext>
            </a:extLst>
          </p:cNvPr>
          <p:cNvSpPr/>
          <p:nvPr/>
        </p:nvSpPr>
        <p:spPr>
          <a:xfrm>
            <a:off x="3543815" y="5694571"/>
            <a:ext cx="53014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01 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主页视频信息流列表显示</a:t>
            </a:r>
            <a:endParaRPr lang="zh-CN" altLang="en-US" sz="80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327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A751B51-0FC7-4826-876D-0EADDB9B75A7}"/>
              </a:ext>
            </a:extLst>
          </p:cNvPr>
          <p:cNvSpPr/>
          <p:nvPr/>
        </p:nvSpPr>
        <p:spPr>
          <a:xfrm>
            <a:off x="84916" y="326857"/>
            <a:ext cx="53014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01 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主页视频信息流列表显示</a:t>
            </a:r>
            <a:endParaRPr lang="zh-CN" altLang="en-US" sz="80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9" name="TextBox 1210">
            <a:extLst>
              <a:ext uri="{FF2B5EF4-FFF2-40B4-BE49-F238E27FC236}">
                <a16:creationId xmlns:a16="http://schemas.microsoft.com/office/drawing/2014/main" id="{99537983-A82D-41B4-9110-AED7FC2F43F6}"/>
              </a:ext>
            </a:extLst>
          </p:cNvPr>
          <p:cNvSpPr/>
          <p:nvPr/>
        </p:nvSpPr>
        <p:spPr>
          <a:xfrm>
            <a:off x="923278" y="2861329"/>
            <a:ext cx="3456311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卡片 </a:t>
            </a:r>
            <a:r>
              <a:rPr lang="en-US" altLang="zh-CN" sz="2400" b="1" dirty="0">
                <a:solidFill>
                  <a:schemeClr val="accent2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&amp; </a:t>
            </a:r>
            <a:r>
              <a:rPr lang="zh-CN" altLang="en-US" sz="2400" b="1" dirty="0">
                <a:solidFill>
                  <a:schemeClr val="accent2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瀑布流界面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25A5A-45BF-4D9A-9744-99B2A03CB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679" y="0"/>
            <a:ext cx="3300642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5573C6-3778-4963-86C2-12D47DE7EF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941" y="0"/>
            <a:ext cx="3300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5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椭圆 23"/>
          <p:cNvSpPr/>
          <p:nvPr/>
        </p:nvSpPr>
        <p:spPr>
          <a:xfrm>
            <a:off x="4284890" y="4145047"/>
            <a:ext cx="292100" cy="29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048627" name="椭圆 24"/>
          <p:cNvSpPr/>
          <p:nvPr/>
        </p:nvSpPr>
        <p:spPr>
          <a:xfrm>
            <a:off x="6538881" y="3136900"/>
            <a:ext cx="292100" cy="292100"/>
          </a:xfrm>
          <a:prstGeom prst="ellipse">
            <a:avLst/>
          </a:prstGeom>
          <a:solidFill>
            <a:srgbClr val="2B9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8" name="TextBox 1210">
            <a:extLst>
              <a:ext uri="{FF2B5EF4-FFF2-40B4-BE49-F238E27FC236}">
                <a16:creationId xmlns:a16="http://schemas.microsoft.com/office/drawing/2014/main" id="{6161AECC-DB4C-4916-90D5-EC9346CA92DC}"/>
              </a:ext>
            </a:extLst>
          </p:cNvPr>
          <p:cNvSpPr/>
          <p:nvPr/>
        </p:nvSpPr>
        <p:spPr>
          <a:xfrm>
            <a:off x="4939546" y="2565426"/>
            <a:ext cx="345236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视频播放界面点赞动画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1210">
            <a:extLst>
              <a:ext uri="{FF2B5EF4-FFF2-40B4-BE49-F238E27FC236}">
                <a16:creationId xmlns:a16="http://schemas.microsoft.com/office/drawing/2014/main" id="{D48342DC-B8D5-482A-BEF2-F70F2EF4ED25}"/>
              </a:ext>
            </a:extLst>
          </p:cNvPr>
          <p:cNvSpPr/>
          <p:nvPr/>
        </p:nvSpPr>
        <p:spPr>
          <a:xfrm>
            <a:off x="3976976" y="4527717"/>
            <a:ext cx="2519273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2400" b="1" noProof="0" dirty="0">
                <a:ln>
                  <a:noFill/>
                </a:ln>
                <a:solidFill>
                  <a:schemeClr val="accent2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视频可全屏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  <a:p>
            <a:r>
              <a:rPr lang="zh-CN" altLang="en-US" sz="2400" b="1" noProof="0" dirty="0">
                <a:ln>
                  <a:noFill/>
                </a:ln>
                <a:solidFill>
                  <a:schemeClr val="accent2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双击暂停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89E0DA-2F15-4D51-9E2F-73619FF67B1B}"/>
              </a:ext>
            </a:extLst>
          </p:cNvPr>
          <p:cNvSpPr/>
          <p:nvPr/>
        </p:nvSpPr>
        <p:spPr>
          <a:xfrm>
            <a:off x="1423830" y="485581"/>
            <a:ext cx="24288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02 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视频播放</a:t>
            </a:r>
            <a:endParaRPr lang="zh-CN" altLang="en-US" sz="80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0" name="椭圆 24">
            <a:extLst>
              <a:ext uri="{FF2B5EF4-FFF2-40B4-BE49-F238E27FC236}">
                <a16:creationId xmlns:a16="http://schemas.microsoft.com/office/drawing/2014/main" id="{CB228B15-0F66-4905-BDFE-B5810A5A63A0}"/>
              </a:ext>
            </a:extLst>
          </p:cNvPr>
          <p:cNvSpPr/>
          <p:nvPr/>
        </p:nvSpPr>
        <p:spPr>
          <a:xfrm>
            <a:off x="2400140" y="3282950"/>
            <a:ext cx="292100" cy="292100"/>
          </a:xfrm>
          <a:prstGeom prst="ellipse">
            <a:avLst/>
          </a:prstGeom>
          <a:solidFill>
            <a:srgbClr val="2B9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31" name="TextBox 1210">
            <a:extLst>
              <a:ext uri="{FF2B5EF4-FFF2-40B4-BE49-F238E27FC236}">
                <a16:creationId xmlns:a16="http://schemas.microsoft.com/office/drawing/2014/main" id="{5C287269-99D0-4B47-B4AF-6BFD5CB7F273}"/>
              </a:ext>
            </a:extLst>
          </p:cNvPr>
          <p:cNvSpPr/>
          <p:nvPr/>
        </p:nvSpPr>
        <p:spPr>
          <a:xfrm>
            <a:off x="1923884" y="2768056"/>
            <a:ext cx="251927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altLang="zh-CN" sz="2400" b="1" noProof="0" dirty="0" err="1">
                <a:ln>
                  <a:noFill/>
                </a:ln>
                <a:solidFill>
                  <a:schemeClr val="accent2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FullScreen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909F70-7C99-42CA-B5DE-2889B370C3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71" y="0"/>
            <a:ext cx="3300642" cy="6858000"/>
          </a:xfrm>
          <a:prstGeom prst="rect">
            <a:avLst/>
          </a:prstGeom>
        </p:spPr>
      </p:pic>
      <p:sp>
        <p:nvSpPr>
          <p:cNvPr id="11" name="椭圆 23">
            <a:extLst>
              <a:ext uri="{FF2B5EF4-FFF2-40B4-BE49-F238E27FC236}">
                <a16:creationId xmlns:a16="http://schemas.microsoft.com/office/drawing/2014/main" id="{FB526B81-1F0D-4BEB-BC08-832776AE71A5}"/>
              </a:ext>
            </a:extLst>
          </p:cNvPr>
          <p:cNvSpPr/>
          <p:nvPr/>
        </p:nvSpPr>
        <p:spPr>
          <a:xfrm>
            <a:off x="6760781" y="4145047"/>
            <a:ext cx="292100" cy="29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2" name="TextBox 1210">
            <a:extLst>
              <a:ext uri="{FF2B5EF4-FFF2-40B4-BE49-F238E27FC236}">
                <a16:creationId xmlns:a16="http://schemas.microsoft.com/office/drawing/2014/main" id="{9106FE18-2B77-4268-82A4-21826540069F}"/>
              </a:ext>
            </a:extLst>
          </p:cNvPr>
          <p:cNvSpPr/>
          <p:nvPr/>
        </p:nvSpPr>
        <p:spPr>
          <a:xfrm>
            <a:off x="6177660" y="4527717"/>
            <a:ext cx="251927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2400" b="1" noProof="0" dirty="0">
                <a:ln>
                  <a:noFill/>
                </a:ln>
                <a:solidFill>
                  <a:schemeClr val="accent2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循环播放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359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椭圆 22"/>
          <p:cNvSpPr/>
          <p:nvPr/>
        </p:nvSpPr>
        <p:spPr>
          <a:xfrm>
            <a:off x="2529459" y="1730638"/>
            <a:ext cx="292100" cy="29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048626" name="椭圆 23"/>
          <p:cNvSpPr/>
          <p:nvPr/>
        </p:nvSpPr>
        <p:spPr>
          <a:xfrm>
            <a:off x="3678216" y="3652520"/>
            <a:ext cx="292100" cy="29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048627" name="椭圆 24"/>
          <p:cNvSpPr/>
          <p:nvPr/>
        </p:nvSpPr>
        <p:spPr>
          <a:xfrm>
            <a:off x="6350000" y="3108325"/>
            <a:ext cx="292100" cy="292100"/>
          </a:xfrm>
          <a:prstGeom prst="ellipse">
            <a:avLst/>
          </a:prstGeom>
          <a:solidFill>
            <a:srgbClr val="2B9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048631" name="TextBox 1210"/>
          <p:cNvSpPr/>
          <p:nvPr/>
        </p:nvSpPr>
        <p:spPr>
          <a:xfrm>
            <a:off x="1938083" y="1176113"/>
            <a:ext cx="301215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2400" b="1" noProof="0" dirty="0">
                <a:ln>
                  <a:noFill/>
                </a:ln>
                <a:solidFill>
                  <a:schemeClr val="accent2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前置后置摄像头切换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1210">
            <a:extLst>
              <a:ext uri="{FF2B5EF4-FFF2-40B4-BE49-F238E27FC236}">
                <a16:creationId xmlns:a16="http://schemas.microsoft.com/office/drawing/2014/main" id="{CDB43151-CB3B-4EDC-8F6A-26F4A53707CD}"/>
              </a:ext>
            </a:extLst>
          </p:cNvPr>
          <p:cNvSpPr/>
          <p:nvPr/>
        </p:nvSpPr>
        <p:spPr>
          <a:xfrm>
            <a:off x="2880401" y="4008860"/>
            <a:ext cx="2822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altLang="zh-CN" sz="2400" b="1" noProof="0" dirty="0">
                <a:ln>
                  <a:noFill/>
                </a:ln>
                <a:solidFill>
                  <a:schemeClr val="accent2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  </a:t>
            </a:r>
            <a:r>
              <a:rPr lang="zh-CN" altLang="en-US" sz="2400" b="1" noProof="0" dirty="0">
                <a:ln>
                  <a:noFill/>
                </a:ln>
                <a:solidFill>
                  <a:schemeClr val="accent2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缩放调整焦距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2146CF9-B115-4D95-A701-1C2F28A9FD9C}"/>
              </a:ext>
            </a:extLst>
          </p:cNvPr>
          <p:cNvSpPr/>
          <p:nvPr/>
        </p:nvSpPr>
        <p:spPr>
          <a:xfrm>
            <a:off x="6154899" y="467319"/>
            <a:ext cx="24288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03 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视频拍摄</a:t>
            </a:r>
            <a:endParaRPr lang="zh-CN" altLang="en-US" sz="80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4" name="TextBox 1210">
            <a:extLst>
              <a:ext uri="{FF2B5EF4-FFF2-40B4-BE49-F238E27FC236}">
                <a16:creationId xmlns:a16="http://schemas.microsoft.com/office/drawing/2014/main" id="{7FF0A0D1-6C59-485D-9F43-B6CCE9D30D2C}"/>
              </a:ext>
            </a:extLst>
          </p:cNvPr>
          <p:cNvSpPr/>
          <p:nvPr/>
        </p:nvSpPr>
        <p:spPr>
          <a:xfrm>
            <a:off x="5350828" y="2547663"/>
            <a:ext cx="2527701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2400" b="1" noProof="0" dirty="0">
                <a:ln>
                  <a:noFill/>
                </a:ln>
                <a:solidFill>
                  <a:schemeClr val="accent2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开始录制后动画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16A0B1-A77F-4EB6-A504-DDA1F09E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878" y="0"/>
            <a:ext cx="3300642" cy="6858000"/>
          </a:xfrm>
          <a:prstGeom prst="rect">
            <a:avLst/>
          </a:prstGeom>
        </p:spPr>
      </p:pic>
      <p:sp>
        <p:nvSpPr>
          <p:cNvPr id="14" name="椭圆 23">
            <a:extLst>
              <a:ext uri="{FF2B5EF4-FFF2-40B4-BE49-F238E27FC236}">
                <a16:creationId xmlns:a16="http://schemas.microsoft.com/office/drawing/2014/main" id="{5D07A469-E053-44C9-B06B-CB116FECB337}"/>
              </a:ext>
            </a:extLst>
          </p:cNvPr>
          <p:cNvSpPr/>
          <p:nvPr/>
        </p:nvSpPr>
        <p:spPr>
          <a:xfrm>
            <a:off x="2224885" y="2759856"/>
            <a:ext cx="292100" cy="29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5" name="TextBox 1210">
            <a:extLst>
              <a:ext uri="{FF2B5EF4-FFF2-40B4-BE49-F238E27FC236}">
                <a16:creationId xmlns:a16="http://schemas.microsoft.com/office/drawing/2014/main" id="{641A688A-1EE4-48B3-B876-35A2426F6AEC}"/>
              </a:ext>
            </a:extLst>
          </p:cNvPr>
          <p:cNvSpPr/>
          <p:nvPr/>
        </p:nvSpPr>
        <p:spPr>
          <a:xfrm>
            <a:off x="1221764" y="3134836"/>
            <a:ext cx="2822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2400" b="1" noProof="0" dirty="0">
                <a:ln>
                  <a:noFill/>
                </a:ln>
                <a:solidFill>
                  <a:schemeClr val="accent2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闪光灯 </a:t>
            </a:r>
            <a:r>
              <a:rPr lang="en-US" altLang="zh-CN" sz="2400" b="1" noProof="0" dirty="0">
                <a:ln>
                  <a:noFill/>
                </a:ln>
                <a:solidFill>
                  <a:schemeClr val="accent2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&amp; </a:t>
            </a:r>
            <a:r>
              <a:rPr lang="zh-CN" altLang="en-US" sz="2400" b="1" noProof="0" dirty="0">
                <a:ln>
                  <a:noFill/>
                </a:ln>
                <a:solidFill>
                  <a:schemeClr val="accent2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自动调焦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F47B15B-66F1-41BE-A221-238B99158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11518"/>
            <a:ext cx="1291152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Bitmap bitmap = ThumbnailUtils.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createVideoThumbnail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mSelectedVideo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.getPath()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MediaStore.Video.Thumbnails.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MINI_KIND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椭圆 24">
            <a:extLst>
              <a:ext uri="{FF2B5EF4-FFF2-40B4-BE49-F238E27FC236}">
                <a16:creationId xmlns:a16="http://schemas.microsoft.com/office/drawing/2014/main" id="{2EF9992B-A052-49F8-820D-BCBDF6BC9E27}"/>
              </a:ext>
            </a:extLst>
          </p:cNvPr>
          <p:cNvSpPr/>
          <p:nvPr/>
        </p:nvSpPr>
        <p:spPr>
          <a:xfrm>
            <a:off x="6366157" y="4058359"/>
            <a:ext cx="292100" cy="292100"/>
          </a:xfrm>
          <a:prstGeom prst="ellipse">
            <a:avLst/>
          </a:prstGeom>
          <a:solidFill>
            <a:srgbClr val="2B9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8" name="TextBox 1210">
            <a:extLst>
              <a:ext uri="{FF2B5EF4-FFF2-40B4-BE49-F238E27FC236}">
                <a16:creationId xmlns:a16="http://schemas.microsoft.com/office/drawing/2014/main" id="{CB41F3DE-26BF-4CB4-A9CD-8AC5CCF5D4AC}"/>
              </a:ext>
            </a:extLst>
          </p:cNvPr>
          <p:cNvSpPr/>
          <p:nvPr/>
        </p:nvSpPr>
        <p:spPr>
          <a:xfrm>
            <a:off x="5378249" y="4399957"/>
            <a:ext cx="2527701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en-US" sz="2400" b="1" noProof="0" dirty="0">
                <a:ln>
                  <a:noFill/>
                </a:ln>
                <a:solidFill>
                  <a:schemeClr val="accent2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不拍摄画面则取到第一帧为封面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415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椭圆 25"/>
          <p:cNvSpPr/>
          <p:nvPr/>
        </p:nvSpPr>
        <p:spPr>
          <a:xfrm>
            <a:off x="1127503" y="3389929"/>
            <a:ext cx="292100" cy="292100"/>
          </a:xfrm>
          <a:prstGeom prst="ellipse">
            <a:avLst/>
          </a:prstGeom>
          <a:solidFill>
            <a:srgbClr val="2B9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26" name="TextBox 1210">
            <a:extLst>
              <a:ext uri="{FF2B5EF4-FFF2-40B4-BE49-F238E27FC236}">
                <a16:creationId xmlns:a16="http://schemas.microsoft.com/office/drawing/2014/main" id="{CDB43151-CB3B-4EDC-8F6A-26F4A53707CD}"/>
              </a:ext>
            </a:extLst>
          </p:cNvPr>
          <p:cNvSpPr/>
          <p:nvPr/>
        </p:nvSpPr>
        <p:spPr>
          <a:xfrm>
            <a:off x="1523609" y="3328086"/>
            <a:ext cx="5782713" cy="830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en-US" altLang="zh-CN" sz="2400" b="1" noProof="0" dirty="0">
                <a:ln>
                  <a:noFill/>
                </a:ln>
                <a:solidFill>
                  <a:schemeClr val="accent2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  </a:t>
            </a:r>
            <a:r>
              <a:rPr lang="zh-CN" altLang="en-US" sz="2400" b="1" noProof="0" dirty="0">
                <a:ln>
                  <a:noFill/>
                </a:ln>
                <a:solidFill>
                  <a:schemeClr val="accent2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根据用户登录信息直接上传，若为游客登录则直接使用游客账户</a:t>
            </a:r>
            <a:endParaRPr lang="en-US" altLang="zh-CN" sz="2400" b="1" noProof="0" dirty="0">
              <a:ln>
                <a:noFill/>
              </a:ln>
              <a:solidFill>
                <a:schemeClr val="accent2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2146CF9-B115-4D95-A701-1C2F28A9FD9C}"/>
              </a:ext>
            </a:extLst>
          </p:cNvPr>
          <p:cNvSpPr/>
          <p:nvPr/>
        </p:nvSpPr>
        <p:spPr>
          <a:xfrm>
            <a:off x="889775" y="4986948"/>
            <a:ext cx="24288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04 </a:t>
            </a:r>
            <a:r>
              <a:rPr lang="zh-CN" altLang="en-US" sz="3200" dirty="0">
                <a:solidFill>
                  <a:schemeClr val="accent2"/>
                </a:solidFill>
                <a:cs typeface="+mn-ea"/>
                <a:sym typeface="+mn-lt"/>
              </a:rPr>
              <a:t>视频上传</a:t>
            </a:r>
            <a:endParaRPr lang="zh-CN" altLang="en-US" sz="80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2E6D06-3CD7-49F0-AB20-222DD63E0A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924" y="0"/>
            <a:ext cx="3300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文本框 15"/>
          <p:cNvSpPr txBox="1"/>
          <p:nvPr/>
        </p:nvSpPr>
        <p:spPr>
          <a:xfrm>
            <a:off x="3411854" y="1297517"/>
            <a:ext cx="56800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</p:txBody>
      </p:sp>
      <p:sp>
        <p:nvSpPr>
          <p:cNvPr id="1048877" name="文本框 16"/>
          <p:cNvSpPr txBox="1"/>
          <p:nvPr/>
        </p:nvSpPr>
        <p:spPr>
          <a:xfrm>
            <a:off x="3096895" y="3460115"/>
            <a:ext cx="630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white"/>
                </a:solidFill>
                <a:cs typeface="+mn-ea"/>
                <a:sym typeface="+mn-lt"/>
              </a:rPr>
              <a:t>工作分配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878" name="TextBox 14"/>
          <p:cNvSpPr txBox="1"/>
          <p:nvPr/>
        </p:nvSpPr>
        <p:spPr>
          <a:xfrm>
            <a:off x="2980344" y="4044890"/>
            <a:ext cx="6659880" cy="43345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Assignments of work</a:t>
            </a:r>
          </a:p>
        </p:txBody>
      </p:sp>
    </p:spTree>
    <p:extLst>
      <p:ext uri="{BB962C8B-B14F-4D97-AF65-F5344CB8AC3E}">
        <p14:creationId xmlns:p14="http://schemas.microsoft.com/office/powerpoint/2010/main" val="314145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pexrq20">
      <a:majorFont>
        <a:latin typeface=""/>
        <a:ea typeface="方正宋刻本秀楷简体"/>
        <a:cs typeface=""/>
      </a:majorFont>
      <a:minorFont>
        <a:latin typeface=""/>
        <a:ea typeface="方正宋刻本秀楷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274</Words>
  <Application>Microsoft Office PowerPoint</Application>
  <PresentationFormat>宽屏</PresentationFormat>
  <Paragraphs>76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News Gothic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遇到的问题：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FRD-AL00</dc:creator>
  <cp:lastModifiedBy>Group User</cp:lastModifiedBy>
  <cp:revision>36</cp:revision>
  <dcterms:created xsi:type="dcterms:W3CDTF">2017-04-03T21:53:00Z</dcterms:created>
  <dcterms:modified xsi:type="dcterms:W3CDTF">2019-07-19T09:24:11Z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