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  <p:embeddedFont>
      <p:font typeface="Maven Pro Medium"/>
      <p:regular r:id="rId16"/>
      <p:bold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40017E-0787-4CB0-B290-8F2C5ED46A74}">
  <a:tblStyle styleId="{D340017E-0787-4CB0-B290-8F2C5ED46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21" Type="http://schemas.openxmlformats.org/officeDocument/2006/relationships/font" Target="fonts/HelveticaNeue-boldItalic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17" Type="http://schemas.openxmlformats.org/officeDocument/2006/relationships/font" Target="fonts/MavenProMedium-bold.fntdata"/><Relationship Id="rId16" Type="http://schemas.openxmlformats.org/officeDocument/2006/relationships/font" Target="fonts/MavenProMedium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a10d2360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a10d2360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a10d2360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a10d2360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186650" y="2647749"/>
            <a:ext cx="5607000" cy="14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CN" sz="22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2 </a:t>
            </a:r>
            <a:endParaRPr b="1" sz="22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CN" sz="2472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Predicting customer buying behaviour</a:t>
            </a:r>
            <a:endParaRPr b="1" sz="2472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6666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b="1" sz="22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6450" y="45439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itish Airways logo"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50" y="349325"/>
            <a:ext cx="8839200" cy="139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220600" y="3566875"/>
            <a:ext cx="74604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1820"/>
              <a:t>Based on mutual information scores, we found that route and  booking_origin are the top 2 features that have affect on customer buying behaviors.  </a:t>
            </a:r>
            <a:endParaRPr sz="182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525" y="154725"/>
            <a:ext cx="5759926" cy="31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333125" y="275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22"/>
              <a:t>We trained the dataset with Random forest </a:t>
            </a:r>
            <a:r>
              <a:rPr lang="zh-CN" sz="2122"/>
              <a:t>classifier</a:t>
            </a:r>
            <a:r>
              <a:rPr lang="zh-CN" sz="2122"/>
              <a:t> with top 5 and all features, XGB </a:t>
            </a:r>
            <a:r>
              <a:rPr lang="zh-CN" sz="2122"/>
              <a:t>classifier</a:t>
            </a:r>
            <a:r>
              <a:rPr lang="zh-CN" sz="2122"/>
              <a:t> with top 5 and all features. The results are：</a:t>
            </a:r>
            <a:r>
              <a:rPr lang="zh-CN" sz="1900"/>
              <a:t> </a:t>
            </a:r>
            <a:endParaRPr sz="19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572300" y="4930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2" name="Google Shape;292;p15"/>
          <p:cNvGraphicFramePr/>
          <p:nvPr/>
        </p:nvGraphicFramePr>
        <p:xfrm>
          <a:off x="417925" y="157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{D340017E-0787-4CB0-B290-8F2C5ED46A74}</a:tableStyleId>
              </a:tblPr>
              <a:tblGrid>
                <a:gridCol w="1516725"/>
                <a:gridCol w="1516725"/>
                <a:gridCol w="1516725"/>
                <a:gridCol w="1516725"/>
                <a:gridCol w="1516725"/>
              </a:tblGrid>
              <a:tr h="125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</a:t>
                      </a:r>
                      <a:r>
                        <a:rPr lang="zh-CN" sz="2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andom forest with top 5 features</a:t>
                      </a:r>
                      <a:endParaRPr sz="2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Random forest with all features</a:t>
                      </a:r>
                      <a:endParaRPr sz="2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XGB classifier with top 5 features </a:t>
                      </a:r>
                      <a:endParaRPr sz="2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XGB classifier with all features </a:t>
                      </a:r>
                      <a:endParaRPr sz="2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</a:tr>
              <a:tr h="60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Accuracy</a:t>
                      </a:r>
                      <a:endParaRPr sz="2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highlight>
                            <a:srgbClr val="FFFFFF"/>
                          </a:highlight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83.26</a:t>
                      </a:r>
                      <a:endParaRPr sz="2000">
                        <a:highlight>
                          <a:srgbClr val="FFFFFF"/>
                        </a:highlight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highlight>
                            <a:srgbClr val="FFFFFF"/>
                          </a:highlight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84.84</a:t>
                      </a:r>
                      <a:endParaRPr sz="2000">
                        <a:highlight>
                          <a:srgbClr val="FFFFFF"/>
                        </a:highlight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highlight>
                            <a:srgbClr val="FFFFFF"/>
                          </a:highlight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84.69</a:t>
                      </a:r>
                      <a:endParaRPr sz="2000">
                        <a:highlight>
                          <a:srgbClr val="FFFFFF"/>
                        </a:highlight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highlight>
                            <a:srgbClr val="FFFFFF"/>
                          </a:highlight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84.87</a:t>
                      </a:r>
                      <a:endParaRPr sz="2000">
                        <a:highlight>
                          <a:srgbClr val="FFFFFF"/>
                        </a:highlight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</a:tr>
              <a:tr h="60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AUC score</a:t>
                      </a:r>
                      <a:endParaRPr sz="2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highlight>
                            <a:srgbClr val="FFFFFF"/>
                          </a:highlight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0.5554</a:t>
                      </a:r>
                      <a:endParaRPr sz="2000">
                        <a:highlight>
                          <a:srgbClr val="FFFFFF"/>
                        </a:highlight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highlight>
                            <a:srgbClr val="FFFFFF"/>
                          </a:highlight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0.5527</a:t>
                      </a:r>
                      <a:endParaRPr sz="2000">
                        <a:highlight>
                          <a:srgbClr val="FFFFFF"/>
                        </a:highlight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highlight>
                            <a:srgbClr val="FFFFFF"/>
                          </a:highlight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0.5214</a:t>
                      </a:r>
                      <a:endParaRPr sz="2000">
                        <a:highlight>
                          <a:srgbClr val="FFFFFF"/>
                        </a:highlight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highlight>
                            <a:srgbClr val="FFFFFF"/>
                          </a:highlight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0.5358</a:t>
                      </a:r>
                      <a:endParaRPr sz="2000">
                        <a:highlight>
                          <a:srgbClr val="FFFFFF"/>
                        </a:highlight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