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702" r:id="rId4"/>
    <p:sldId id="704" r:id="rId6"/>
    <p:sldId id="751" r:id="rId7"/>
    <p:sldId id="753" r:id="rId8"/>
    <p:sldId id="752" r:id="rId9"/>
    <p:sldId id="737" r:id="rId10"/>
    <p:sldId id="703" r:id="rId11"/>
    <p:sldId id="705" r:id="rId12"/>
    <p:sldId id="738" r:id="rId13"/>
    <p:sldId id="739" r:id="rId14"/>
    <p:sldId id="740" r:id="rId15"/>
    <p:sldId id="707" r:id="rId16"/>
    <p:sldId id="712" r:id="rId17"/>
    <p:sldId id="709" r:id="rId18"/>
    <p:sldId id="723" r:id="rId19"/>
    <p:sldId id="706"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userDrawn="1">
          <p15:clr>
            <a:srgbClr val="A4A3A4"/>
          </p15:clr>
        </p15:guide>
        <p15:guide id="2" pos="38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A25B8"/>
    <a:srgbClr val="B30660"/>
    <a:srgbClr val="E2087A"/>
    <a:srgbClr val="121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2310" y="-1146"/>
      </p:cViewPr>
      <p:guideLst>
        <p:guide orient="horz" pos="2133"/>
        <p:guide pos="3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CN" panose="02020400000000000000" pitchFamily="18" charset="-122"/>
                <a:ea typeface="思源宋体 CN" panose="02020400000000000000"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CN" panose="02020400000000000000" pitchFamily="18" charset="-122"/>
                <a:ea typeface="思源宋体 CN" panose="02020400000000000000" pitchFamily="18" charset="-122"/>
              </a:defRPr>
            </a:lvl1pPr>
          </a:lstStyle>
          <a:p>
            <a:fld id="{76904695-0002-4887-9283-E77A058363A7}"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CN" panose="02020400000000000000" pitchFamily="18" charset="-122"/>
                <a:ea typeface="思源宋体 CN" panose="02020400000000000000"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CN" panose="02020400000000000000" pitchFamily="18" charset="-122"/>
                <a:ea typeface="思源宋体 CN" panose="02020400000000000000" pitchFamily="18" charset="-122"/>
              </a:defRPr>
            </a:lvl1pPr>
          </a:lstStyle>
          <a:p>
            <a:fld id="{E31B0627-139E-42B0-A5DB-44EBC28160C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1pPr>
    <a:lvl2pPr marL="4572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2pPr>
    <a:lvl3pPr marL="9144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3pPr>
    <a:lvl4pPr marL="13716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4pPr>
    <a:lvl5pPr marL="18288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31B0627-139E-42B0-A5DB-44EBC28160C3}"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容与标题">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slow" advClick="0" advTm="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rgbClr val="FED877"/>
        </a:solidFill>
        <a:effectLst/>
      </p:bgPr>
    </p:bg>
    <p:spTree>
      <p:nvGrpSpPr>
        <p:cNvPr id="1" name=""/>
        <p:cNvGrpSpPr/>
        <p:nvPr/>
      </p:nvGrpSpPr>
      <p:grpSpPr>
        <a:xfrm>
          <a:off x="0" y="0"/>
          <a:ext cx="0" cy="0"/>
          <a:chOff x="0" y="0"/>
          <a:chExt cx="0" cy="0"/>
        </a:xfrm>
      </p:grpSpPr>
    </p:spTree>
  </p:cSld>
  <p:clrMapOvr>
    <a:masterClrMapping/>
  </p:clrMapOvr>
  <p:transition spd="slow" advClick="0" advTm="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EDF00C-0BF3-402B-A2EA-050D9830607D}" type="slidenum">
              <a:rPr lang="zh-CN" altLang="en-US" smtClean="0"/>
            </a:fld>
            <a:endParaRPr lang="zh-CN" altLang="en-US"/>
          </a:p>
        </p:txBody>
      </p:sp>
      <p:sp>
        <p:nvSpPr>
          <p:cNvPr id="11" name="TextBox 10"/>
          <p:cNvSpPr txBox="1"/>
          <p:nvPr userDrawn="1"/>
        </p:nvSpPr>
        <p:spPr>
          <a:xfrm>
            <a:off x="1907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transition spd="slow" advClick="0" advTm="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9756782-2311-4CF6-9B98-9C4D8EB0EA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EDF00C-0BF3-402B-A2EA-050D9830607D}" type="slidenum">
              <a:rPr lang="zh-CN" altLang="en-US" smtClean="0"/>
            </a:fld>
            <a:endParaRPr lang="zh-CN" altLang="en-US"/>
          </a:p>
        </p:txBody>
      </p:sp>
    </p:spTree>
  </p:cSld>
  <p:clrMapOvr>
    <a:masterClrMapping/>
  </p:clrMapOvr>
  <p:transition spd="slow" advClick="0" advTm="0">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49756782-2311-4CF6-9B98-9C4D8EB0EADD}"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DFEDF00C-0BF3-402B-A2EA-050D9830607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advClick="0" advTm="0">
    <p:randomBar dir="vert"/>
  </p:transition>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sp>
        <p:nvSpPr>
          <p:cNvPr id="8" name="直角三角形 7"/>
          <p:cNvSpPr/>
          <p:nvPr/>
        </p:nvSpPr>
        <p:spPr>
          <a:xfrm>
            <a:off x="-214744" y="-331636"/>
            <a:ext cx="5203797" cy="7167317"/>
          </a:xfrm>
          <a:prstGeom prst="rtTriangle">
            <a:avLst/>
          </a:prstGeom>
          <a:gradFill>
            <a:gsLst>
              <a:gs pos="0">
                <a:srgbClr val="14CD68"/>
              </a:gs>
              <a:gs pos="100000">
                <a:srgbClr val="035C7D"/>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椭圆 15"/>
          <p:cNvSpPr/>
          <p:nvPr/>
        </p:nvSpPr>
        <p:spPr>
          <a:xfrm>
            <a:off x="2051462" y="1852804"/>
            <a:ext cx="2277940" cy="2277940"/>
          </a:xfrm>
          <a:prstGeom prst="ellipse">
            <a:avLst/>
          </a:prstGeom>
          <a:gradFill>
            <a:gsLst>
              <a:gs pos="4000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3" name="组合 42"/>
          <p:cNvGrpSpPr/>
          <p:nvPr/>
        </p:nvGrpSpPr>
        <p:grpSpPr>
          <a:xfrm>
            <a:off x="3717841" y="5091679"/>
            <a:ext cx="955991" cy="623601"/>
            <a:chOff x="2309496" y="961390"/>
            <a:chExt cx="955991" cy="623601"/>
          </a:xfrm>
          <a:gradFill flip="none" rotWithShape="1">
            <a:gsLst>
              <a:gs pos="0">
                <a:srgbClr val="120249">
                  <a:alpha val="30000"/>
                </a:srgbClr>
              </a:gs>
              <a:gs pos="100000">
                <a:srgbClr val="B30660"/>
              </a:gs>
            </a:gsLst>
            <a:lin ang="16200000" scaled="1"/>
            <a:tileRect/>
          </a:gradFill>
        </p:grpSpPr>
        <p:sp>
          <p:nvSpPr>
            <p:cNvPr id="18" name="椭圆 17"/>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9" name="椭圆 18"/>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椭圆 19"/>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1" name="椭圆 20"/>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2" name="椭圆 21"/>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3" name="椭圆 22"/>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4" name="椭圆 23"/>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5" name="椭圆 24"/>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椭圆 25"/>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7" name="椭圆 26"/>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8" name="椭圆 27"/>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9" name="椭圆 28"/>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1" name="椭圆 30"/>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椭圆 31"/>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3" name="椭圆 32"/>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椭圆 33"/>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5" name="椭圆 34"/>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6" name="椭圆 35"/>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7" name="椭圆 36"/>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椭圆 37"/>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9" name="椭圆 38"/>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0" name="椭圆 39"/>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1" name="椭圆 40"/>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2" name="椭圆 41"/>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46" name="椭圆 45"/>
          <p:cNvSpPr/>
          <p:nvPr/>
        </p:nvSpPr>
        <p:spPr>
          <a:xfrm>
            <a:off x="6952845" y="4371161"/>
            <a:ext cx="2277940" cy="2277940"/>
          </a:xfrm>
          <a:prstGeom prst="ellipse">
            <a:avLst/>
          </a:prstGeom>
          <a:gradFill>
            <a:gsLst>
              <a:gs pos="4000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7" name="组合 46"/>
          <p:cNvGrpSpPr/>
          <p:nvPr/>
        </p:nvGrpSpPr>
        <p:grpSpPr>
          <a:xfrm>
            <a:off x="8949252" y="1693148"/>
            <a:ext cx="955991" cy="623601"/>
            <a:chOff x="2309496" y="961390"/>
            <a:chExt cx="955991" cy="623601"/>
          </a:xfrm>
          <a:gradFill flip="none" rotWithShape="1">
            <a:gsLst>
              <a:gs pos="0">
                <a:srgbClr val="120249">
                  <a:alpha val="0"/>
                </a:srgbClr>
              </a:gs>
              <a:gs pos="100000">
                <a:srgbClr val="B30660"/>
              </a:gs>
            </a:gsLst>
            <a:lin ang="16200000" scaled="1"/>
            <a:tileRect/>
          </a:gradFill>
        </p:grpSpPr>
        <p:sp>
          <p:nvSpPr>
            <p:cNvPr id="48" name="椭圆 47"/>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9" name="椭圆 48"/>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椭圆 49"/>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1" name="椭圆 50"/>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2" name="椭圆 51"/>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3" name="椭圆 52"/>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4" name="椭圆 53"/>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5" name="椭圆 54"/>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6" name="椭圆 55"/>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8" name="椭圆 57"/>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9" name="椭圆 58"/>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0" name="椭圆 59"/>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1" name="椭圆 60"/>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2" name="椭圆 61"/>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3" name="椭圆 62"/>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4" name="椭圆 63"/>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5" name="椭圆 64"/>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6" name="椭圆 65"/>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7" name="椭圆 66"/>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8" name="椭圆 67"/>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9" name="椭圆 68"/>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0" name="椭圆 69"/>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1" name="椭圆 70"/>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2" name="组合 71"/>
          <p:cNvGrpSpPr/>
          <p:nvPr/>
        </p:nvGrpSpPr>
        <p:grpSpPr>
          <a:xfrm>
            <a:off x="909609" y="4322790"/>
            <a:ext cx="955991" cy="623601"/>
            <a:chOff x="2309496" y="961390"/>
            <a:chExt cx="955991" cy="623601"/>
          </a:xfrm>
          <a:gradFill flip="none" rotWithShape="1">
            <a:gsLst>
              <a:gs pos="0">
                <a:srgbClr val="14CD68"/>
              </a:gs>
              <a:gs pos="100000">
                <a:srgbClr val="035C7D"/>
              </a:gs>
            </a:gsLst>
            <a:lin ang="16200000" scaled="0"/>
          </a:gradFill>
        </p:grpSpPr>
        <p:sp>
          <p:nvSpPr>
            <p:cNvPr id="73" name="椭圆 72"/>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4" name="椭圆 73"/>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5" name="椭圆 74"/>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6" name="椭圆 75"/>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7" name="椭圆 76"/>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9" name="椭圆 78"/>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0" name="椭圆 79"/>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1" name="椭圆 80"/>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椭圆 81"/>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3" name="椭圆 82"/>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4" name="椭圆 83"/>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5" name="椭圆 84"/>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6" name="椭圆 85"/>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7" name="椭圆 86"/>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8" name="椭圆 87"/>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9" name="椭圆 88"/>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0" name="椭圆 89"/>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1" name="椭圆 90"/>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2" name="椭圆 91"/>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3" name="椭圆 92"/>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4" name="椭圆 93"/>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6" name="椭圆 95"/>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01" name="文本框 100"/>
          <p:cNvSpPr txBox="1"/>
          <p:nvPr/>
        </p:nvSpPr>
        <p:spPr>
          <a:xfrm>
            <a:off x="1661931" y="2124011"/>
            <a:ext cx="8868138" cy="13220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a:ln w="22225">
                  <a:noFill/>
                </a:ln>
                <a:solidFill>
                  <a:prstClr val="white"/>
                </a:solidFill>
                <a:effectLst/>
                <a:uLnTx/>
                <a:uFillTx/>
                <a:latin typeface="方正正黑简体" panose="02000000000000000000" pitchFamily="2" charset="-122"/>
                <a:ea typeface="方正正黑简体" panose="02000000000000000000" pitchFamily="2" charset="-122"/>
                <a:cs typeface="+mn-ea"/>
                <a:sym typeface="+mn-lt"/>
              </a:rPr>
              <a:t>后台管理系统项目</a:t>
            </a:r>
            <a:endParaRPr kumimoji="0" lang="zh-CN" altLang="en-US" sz="8000" b="0" i="0" u="none" strike="noStrike" kern="1200" cap="none" spc="0" normalizeH="0" baseline="0" noProof="0" dirty="0">
              <a:ln w="22225">
                <a:noFill/>
              </a:ln>
              <a:solidFill>
                <a:prstClr val="white"/>
              </a:solidFill>
              <a:effectLst/>
              <a:uLnTx/>
              <a:uFillTx/>
              <a:latin typeface="方正正黑简体" panose="02000000000000000000" pitchFamily="2" charset="-122"/>
              <a:ea typeface="方正正黑简体" panose="02000000000000000000" pitchFamily="2" charset="-122"/>
              <a:cs typeface="+mn-ea"/>
              <a:sym typeface="+mn-lt"/>
            </a:endParaRPr>
          </a:p>
        </p:txBody>
      </p:sp>
      <p:sp>
        <p:nvSpPr>
          <p:cNvPr id="102" name="文本框 101"/>
          <p:cNvSpPr txBox="1"/>
          <p:nvPr/>
        </p:nvSpPr>
        <p:spPr>
          <a:xfrm>
            <a:off x="3628570" y="3387276"/>
            <a:ext cx="5036459" cy="39878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lumMod val="95000"/>
                  </a:prstClr>
                </a:solidFill>
                <a:effectLst/>
                <a:uLnTx/>
                <a:uFillTx/>
                <a:cs typeface="+mn-ea"/>
                <a:sym typeface="+mn-lt"/>
              </a:rPr>
              <a:t>back-stage management</a:t>
            </a:r>
            <a:endParaRPr kumimoji="0" lang="zh-CN" altLang="en-US" sz="2000" b="0" i="0" u="none" strike="noStrike" kern="1200" cap="none" spc="0" normalizeH="0" baseline="0" noProof="0" dirty="0">
              <a:ln>
                <a:noFill/>
              </a:ln>
              <a:solidFill>
                <a:prstClr val="white">
                  <a:lumMod val="95000"/>
                </a:prstClr>
              </a:solidFill>
              <a:effectLst/>
              <a:uLnTx/>
              <a:uFillTx/>
              <a:cs typeface="+mn-ea"/>
              <a:sym typeface="+mn-lt"/>
            </a:endParaRPr>
          </a:p>
        </p:txBody>
      </p:sp>
      <p:sp>
        <p:nvSpPr>
          <p:cNvPr id="98" name="TextBox 97"/>
          <p:cNvSpPr txBox="1"/>
          <p:nvPr/>
        </p:nvSpPr>
        <p:spPr>
          <a:xfrm>
            <a:off x="3989622" y="4693868"/>
            <a:ext cx="4107180" cy="3987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smtClean="0">
                <a:ln>
                  <a:noFill/>
                </a:ln>
                <a:solidFill>
                  <a:schemeClr val="bg1"/>
                </a:solidFill>
                <a:effectLst/>
                <a:uLnTx/>
                <a:uFillTx/>
              </a:rPr>
              <a:t>制作：张建雨</a:t>
            </a:r>
            <a:r>
              <a:rPr kumimoji="0" lang="en-US" altLang="zh-CN" sz="2000" b="0" i="0" u="none" strike="noStrike" kern="0" cap="none" spc="0" normalizeH="0" baseline="0" noProof="0" dirty="0" smtClean="0">
                <a:ln>
                  <a:noFill/>
                </a:ln>
                <a:solidFill>
                  <a:schemeClr val="bg1"/>
                </a:solidFill>
                <a:effectLst/>
                <a:uLnTx/>
                <a:uFillTx/>
              </a:rPr>
              <a:t>   </a:t>
            </a:r>
            <a:r>
              <a:rPr kumimoji="0" lang="zh-CN" altLang="en-US" sz="2000" b="0" i="0" u="none" strike="noStrike" kern="0" cap="none" spc="0" normalizeH="0" baseline="0" noProof="0" dirty="0" smtClean="0">
                <a:ln>
                  <a:noFill/>
                </a:ln>
                <a:solidFill>
                  <a:schemeClr val="bg1"/>
                </a:solidFill>
                <a:effectLst/>
                <a:uLnTx/>
                <a:uFillTx/>
              </a:rPr>
              <a:t>时间：</a:t>
            </a:r>
            <a:r>
              <a:rPr kumimoji="0" lang="en-US" altLang="zh-CN" sz="2000" b="0" i="0" u="none" strike="noStrike" kern="0" cap="none" spc="0" normalizeH="0" baseline="0" noProof="0" dirty="0" smtClean="0">
                <a:ln>
                  <a:noFill/>
                </a:ln>
                <a:solidFill>
                  <a:schemeClr val="bg1"/>
                </a:solidFill>
                <a:effectLst/>
                <a:uLnTx/>
                <a:uFillTx/>
              </a:rPr>
              <a:t>2022-12-15</a:t>
            </a:r>
            <a:endParaRPr kumimoji="0" lang="en-US" altLang="zh-CN" sz="2000" b="0" i="0" u="none" strike="noStrike" kern="0" cap="none" spc="0" normalizeH="0" baseline="0" noProof="0" dirty="0" smtClean="0">
              <a:ln>
                <a:noFill/>
              </a:ln>
              <a:solidFill>
                <a:schemeClr val="bg1"/>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1500" fill="hold"/>
                                        <p:tgtEl>
                                          <p:spTgt spid="101"/>
                                        </p:tgtEl>
                                        <p:attrNameLst>
                                          <p:attrName>ppt_x</p:attrName>
                                        </p:attrNameLst>
                                      </p:cBhvr>
                                      <p:tavLst>
                                        <p:tav tm="0">
                                          <p:val>
                                            <p:strVal val="#ppt_x"/>
                                          </p:val>
                                        </p:tav>
                                        <p:tav tm="100000">
                                          <p:val>
                                            <p:strVal val="#ppt_x"/>
                                          </p:val>
                                        </p:tav>
                                      </p:tavLst>
                                    </p:anim>
                                    <p:anim calcmode="lin" valueType="num">
                                      <p:cBhvr additive="base">
                                        <p:cTn id="8" dur="1500" fill="hold"/>
                                        <p:tgtEl>
                                          <p:spTgt spid="101"/>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14" presetClass="entr" presetSubtype="10" fill="hold" grpId="0" nodeType="after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randombar(horizontal)">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150472" y="208547"/>
            <a:ext cx="2624810" cy="521970"/>
            <a:chOff x="246724" y="208547"/>
            <a:chExt cx="2624810" cy="521970"/>
          </a:xfrm>
        </p:grpSpPr>
        <p:sp>
          <p:nvSpPr>
            <p:cNvPr id="34" name="椭圆 33"/>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nvSpPr>
          <p:spPr>
            <a:xfrm>
              <a:off x="465219" y="208547"/>
              <a:ext cx="24063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项目内容概述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5497095" y="-683700"/>
            <a:ext cx="1077877" cy="493487"/>
            <a:chOff x="5384800" y="1161142"/>
            <a:chExt cx="1077877" cy="493487"/>
          </a:xfrm>
        </p:grpSpPr>
        <p:sp>
          <p:nvSpPr>
            <p:cNvPr id="7" name="椭圆 6"/>
            <p:cNvSpPr/>
            <p:nvPr/>
          </p:nvSpPr>
          <p:spPr>
            <a:xfrm>
              <a:off x="5384800" y="1175657"/>
              <a:ext cx="478972" cy="478972"/>
            </a:xfrm>
            <a:prstGeom prst="ellipse">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p:cNvSpPr/>
            <p:nvPr/>
          </p:nvSpPr>
          <p:spPr>
            <a:xfrm>
              <a:off x="5983705" y="1161142"/>
              <a:ext cx="478972" cy="478972"/>
            </a:xfrm>
            <a:prstGeom prst="ellipse">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24830" y="-271145"/>
            <a:ext cx="9692005" cy="5501005"/>
          </a:xfrm>
          <a:prstGeom prst="rect">
            <a:avLst/>
          </a:prstGeom>
        </p:spPr>
      </p:pic>
      <p:grpSp>
        <p:nvGrpSpPr>
          <p:cNvPr id="32" name="组合 31"/>
          <p:cNvGrpSpPr/>
          <p:nvPr/>
        </p:nvGrpSpPr>
        <p:grpSpPr>
          <a:xfrm>
            <a:off x="1079917" y="1773277"/>
            <a:ext cx="6232657" cy="1307685"/>
            <a:chOff x="954210" y="1991555"/>
            <a:chExt cx="6232657" cy="1307685"/>
          </a:xfrm>
        </p:grpSpPr>
        <p:grpSp>
          <p:nvGrpSpPr>
            <p:cNvPr id="33" name="组合 32"/>
            <p:cNvGrpSpPr/>
            <p:nvPr/>
          </p:nvGrpSpPr>
          <p:grpSpPr>
            <a:xfrm>
              <a:off x="954210" y="1991555"/>
              <a:ext cx="928583" cy="928583"/>
              <a:chOff x="1624117" y="2376424"/>
              <a:chExt cx="1060517" cy="1060517"/>
            </a:xfrm>
          </p:grpSpPr>
          <p:sp>
            <p:nvSpPr>
              <p:cNvPr id="36" name="椭圆 35"/>
              <p:cNvSpPr/>
              <p:nvPr/>
            </p:nvSpPr>
            <p:spPr>
              <a:xfrm rot="2700000">
                <a:off x="1624117" y="2376424"/>
                <a:ext cx="1060517" cy="1060517"/>
              </a:xfrm>
              <a:prstGeom prst="ellipse">
                <a:avLst/>
              </a:prstGeom>
              <a:solidFill>
                <a:srgbClr val="E2087A"/>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7" name="椭圆 7"/>
              <p:cNvSpPr/>
              <p:nvPr/>
            </p:nvSpPr>
            <p:spPr>
              <a:xfrm>
                <a:off x="1921889" y="2697034"/>
                <a:ext cx="464972" cy="41929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5" name="文本框 34"/>
            <p:cNvSpPr txBox="1"/>
            <p:nvPr/>
          </p:nvSpPr>
          <p:spPr>
            <a:xfrm>
              <a:off x="2005269" y="2007650"/>
              <a:ext cx="5181598" cy="1291590"/>
            </a:xfrm>
            <a:prstGeom prst="rect">
              <a:avLst/>
            </a:prstGeom>
            <a:noFill/>
          </p:spPr>
          <p:txBody>
            <a:bodyPr wrap="square" rtlCol="0">
              <a:spAutoFit/>
            </a:bodyPr>
            <a:lstStyle/>
            <a:p>
              <a:pPr lvl="0" hangingPunct="0">
                <a:lnSpc>
                  <a:spcPct val="150000"/>
                </a:lnSpc>
                <a:defRPr/>
              </a:pPr>
              <a:r>
                <a:rPr lang="zh-CN" altLang="en-US" sz="2000" b="1" kern="0" dirty="0">
                  <a:solidFill>
                    <a:schemeClr val="bg1"/>
                  </a:solidFill>
                  <a:cs typeface="+mn-ea"/>
                  <a:sym typeface="+mn-lt"/>
                </a:rPr>
                <a:t>商品管理</a:t>
              </a:r>
              <a:endParaRPr lang="zh-CN" altLang="en-US" sz="2000" b="1" kern="0" dirty="0">
                <a:solidFill>
                  <a:schemeClr val="bg1"/>
                </a:solidFill>
                <a:cs typeface="+mn-ea"/>
                <a:sym typeface="+mn-lt"/>
              </a:endParaRPr>
            </a:p>
            <a:p>
              <a:pPr lvl="0" hangingPunct="0">
                <a:lnSpc>
                  <a:spcPct val="150000"/>
                </a:lnSpc>
                <a:defRPr/>
              </a:pPr>
              <a:r>
                <a:rPr lang="zh-CN" altLang="en-US" sz="1600" b="1" kern="0" dirty="0">
                  <a:solidFill>
                    <a:schemeClr val="bg1"/>
                  </a:solidFill>
                  <a:cs typeface="+mn-ea"/>
                  <a:sym typeface="+mn-lt"/>
                </a:rPr>
                <a:t>用于修改商品基本数据如价格，数量，及商品的</a:t>
              </a:r>
              <a:endParaRPr lang="zh-CN" altLang="en-US" sz="1600" b="1" kern="0" dirty="0">
                <a:solidFill>
                  <a:schemeClr val="bg1"/>
                </a:solidFill>
                <a:cs typeface="+mn-ea"/>
                <a:sym typeface="+mn-lt"/>
              </a:endParaRPr>
            </a:p>
            <a:p>
              <a:pPr lvl="0" hangingPunct="0">
                <a:lnSpc>
                  <a:spcPct val="150000"/>
                </a:lnSpc>
                <a:defRPr/>
              </a:pPr>
              <a:r>
                <a:rPr lang="zh-CN" altLang="en-US" sz="1600" b="1" kern="0" dirty="0">
                  <a:solidFill>
                    <a:schemeClr val="bg1"/>
                  </a:solidFill>
                  <a:cs typeface="+mn-ea"/>
                  <a:sym typeface="+mn-lt"/>
                </a:rPr>
                <a:t>分类等</a:t>
              </a:r>
              <a:endParaRPr lang="zh-CN" altLang="en-US" sz="1600" b="1" kern="0" dirty="0">
                <a:solidFill>
                  <a:schemeClr val="bg1"/>
                </a:solidFill>
                <a:cs typeface="+mn-ea"/>
                <a:sym typeface="+mn-lt"/>
              </a:endParaRPr>
            </a:p>
          </p:txBody>
        </p:sp>
      </p:grpSp>
      <p:grpSp>
        <p:nvGrpSpPr>
          <p:cNvPr id="38" name="组合 37"/>
          <p:cNvGrpSpPr/>
          <p:nvPr/>
        </p:nvGrpSpPr>
        <p:grpSpPr>
          <a:xfrm>
            <a:off x="1079917" y="3205084"/>
            <a:ext cx="6344948" cy="938115"/>
            <a:chOff x="954210" y="3363235"/>
            <a:chExt cx="6344948" cy="938115"/>
          </a:xfrm>
        </p:grpSpPr>
        <p:grpSp>
          <p:nvGrpSpPr>
            <p:cNvPr id="39" name="组合 38"/>
            <p:cNvGrpSpPr/>
            <p:nvPr/>
          </p:nvGrpSpPr>
          <p:grpSpPr>
            <a:xfrm>
              <a:off x="954210" y="3363235"/>
              <a:ext cx="928583" cy="928583"/>
              <a:chOff x="1676100" y="3537523"/>
              <a:chExt cx="928583" cy="928583"/>
            </a:xfrm>
          </p:grpSpPr>
          <p:sp>
            <p:nvSpPr>
              <p:cNvPr id="41" name="椭圆 40"/>
              <p:cNvSpPr/>
              <p:nvPr/>
            </p:nvSpPr>
            <p:spPr>
              <a:xfrm rot="2700000">
                <a:off x="1676100" y="3537523"/>
                <a:ext cx="928583" cy="928583"/>
              </a:xfrm>
              <a:prstGeom prst="ellipse">
                <a:avLst/>
              </a:prstGeom>
              <a:solidFill>
                <a:srgbClr val="1A25B8"/>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2" name="椭圆 11"/>
              <p:cNvSpPr/>
              <p:nvPr/>
            </p:nvSpPr>
            <p:spPr>
              <a:xfrm>
                <a:off x="1954779" y="3721893"/>
                <a:ext cx="371223" cy="407127"/>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0" name="文本框 39"/>
            <p:cNvSpPr txBox="1"/>
            <p:nvPr/>
          </p:nvSpPr>
          <p:spPr>
            <a:xfrm>
              <a:off x="2005268" y="3379330"/>
              <a:ext cx="5293890" cy="92202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内容组成</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使用表格形式分页清晰展示商品的管理等</a:t>
              </a:r>
              <a:endParaRPr lang="zh-CN" altLang="en-US" sz="1600" b="1" kern="0" dirty="0">
                <a:solidFill>
                  <a:prstClr val="white"/>
                </a:solidFill>
                <a:cs typeface="+mn-ea"/>
                <a:sym typeface="+mn-lt"/>
              </a:endParaRPr>
            </a:p>
          </p:txBody>
        </p:sp>
      </p:grpSp>
      <p:grpSp>
        <p:nvGrpSpPr>
          <p:cNvPr id="43" name="组合 42"/>
          <p:cNvGrpSpPr/>
          <p:nvPr/>
        </p:nvGrpSpPr>
        <p:grpSpPr>
          <a:xfrm>
            <a:off x="1079917" y="4636891"/>
            <a:ext cx="6316019" cy="1307685"/>
            <a:chOff x="954210" y="4855169"/>
            <a:chExt cx="6316019" cy="1307685"/>
          </a:xfrm>
        </p:grpSpPr>
        <p:grpSp>
          <p:nvGrpSpPr>
            <p:cNvPr id="44" name="组合 43"/>
            <p:cNvGrpSpPr/>
            <p:nvPr/>
          </p:nvGrpSpPr>
          <p:grpSpPr>
            <a:xfrm>
              <a:off x="954210" y="4855169"/>
              <a:ext cx="928583" cy="928583"/>
              <a:chOff x="1676100" y="4755233"/>
              <a:chExt cx="928583" cy="928583"/>
            </a:xfrm>
          </p:grpSpPr>
          <p:sp>
            <p:nvSpPr>
              <p:cNvPr id="46" name="椭圆 45"/>
              <p:cNvSpPr/>
              <p:nvPr/>
            </p:nvSpPr>
            <p:spPr>
              <a:xfrm rot="2700000">
                <a:off x="1676100" y="4755233"/>
                <a:ext cx="928583" cy="928583"/>
              </a:xfrm>
              <a:prstGeom prst="ellipse">
                <a:avLst/>
              </a:prstGeom>
              <a:solidFill>
                <a:srgbClr val="B30660"/>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7" name="椭圆 14"/>
              <p:cNvSpPr/>
              <p:nvPr/>
            </p:nvSpPr>
            <p:spPr>
              <a:xfrm>
                <a:off x="1936828" y="5124705"/>
                <a:ext cx="407127" cy="342353"/>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5" name="文本框 44"/>
            <p:cNvSpPr txBox="1"/>
            <p:nvPr/>
          </p:nvSpPr>
          <p:spPr>
            <a:xfrm>
              <a:off x="2005268" y="4871264"/>
              <a:ext cx="5264961" cy="129159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项目思路</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渲染页面使用表格形式，页面按钮功能清晰可见，实现模糊搜索和精准查找，分页管理数据展示数量</a:t>
              </a:r>
              <a:endParaRPr lang="zh-CN" altLang="en-US" sz="1600" b="1" kern="0" dirty="0">
                <a:solidFill>
                  <a:prstClr val="white"/>
                </a:solidFill>
                <a:cs typeface="+mn-ea"/>
                <a:sym typeface="+mn-lt"/>
              </a:endParaRPr>
            </a:p>
          </p:txBody>
        </p:sp>
      </p:grpSp>
      <p:pic>
        <p:nvPicPr>
          <p:cNvPr id="5" name="图片 4" descr="Snipaste_2022-12-15_16-39-01"/>
          <p:cNvPicPr>
            <a:picLocks noChangeAspect="1"/>
          </p:cNvPicPr>
          <p:nvPr/>
        </p:nvPicPr>
        <p:blipFill>
          <a:blip r:embed="rId2"/>
          <a:stretch>
            <a:fillRect/>
          </a:stretch>
        </p:blipFill>
        <p:spPr>
          <a:xfrm>
            <a:off x="6835775" y="239395"/>
            <a:ext cx="6744970" cy="420497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1+#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150472" y="208547"/>
            <a:ext cx="2624810" cy="521970"/>
            <a:chOff x="246724" y="208547"/>
            <a:chExt cx="2624810" cy="521970"/>
          </a:xfrm>
        </p:grpSpPr>
        <p:sp>
          <p:nvSpPr>
            <p:cNvPr id="34" name="椭圆 33"/>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nvSpPr>
          <p:spPr>
            <a:xfrm>
              <a:off x="465219" y="208547"/>
              <a:ext cx="24063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项目内容概述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5497095" y="-683700"/>
            <a:ext cx="1077877" cy="493487"/>
            <a:chOff x="5384800" y="1161142"/>
            <a:chExt cx="1077877" cy="493487"/>
          </a:xfrm>
        </p:grpSpPr>
        <p:sp>
          <p:nvSpPr>
            <p:cNvPr id="7" name="椭圆 6"/>
            <p:cNvSpPr/>
            <p:nvPr/>
          </p:nvSpPr>
          <p:spPr>
            <a:xfrm>
              <a:off x="5384800" y="1175657"/>
              <a:ext cx="478972" cy="478972"/>
            </a:xfrm>
            <a:prstGeom prst="ellipse">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p:cNvSpPr/>
            <p:nvPr/>
          </p:nvSpPr>
          <p:spPr>
            <a:xfrm>
              <a:off x="5983705" y="1161142"/>
              <a:ext cx="478972" cy="478972"/>
            </a:xfrm>
            <a:prstGeom prst="ellipse">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96000" y="-271145"/>
            <a:ext cx="9692005" cy="5501005"/>
          </a:xfrm>
          <a:prstGeom prst="rect">
            <a:avLst/>
          </a:prstGeom>
        </p:spPr>
      </p:pic>
      <p:grpSp>
        <p:nvGrpSpPr>
          <p:cNvPr id="32" name="组合 31"/>
          <p:cNvGrpSpPr/>
          <p:nvPr/>
        </p:nvGrpSpPr>
        <p:grpSpPr>
          <a:xfrm>
            <a:off x="1079917" y="1773277"/>
            <a:ext cx="6232657" cy="928583"/>
            <a:chOff x="954210" y="1991555"/>
            <a:chExt cx="6232657" cy="928583"/>
          </a:xfrm>
        </p:grpSpPr>
        <p:grpSp>
          <p:nvGrpSpPr>
            <p:cNvPr id="33" name="组合 32"/>
            <p:cNvGrpSpPr/>
            <p:nvPr/>
          </p:nvGrpSpPr>
          <p:grpSpPr>
            <a:xfrm>
              <a:off x="954210" y="1991555"/>
              <a:ext cx="928583" cy="928583"/>
              <a:chOff x="1624117" y="2376424"/>
              <a:chExt cx="1060517" cy="1060517"/>
            </a:xfrm>
          </p:grpSpPr>
          <p:sp>
            <p:nvSpPr>
              <p:cNvPr id="36" name="椭圆 35"/>
              <p:cNvSpPr/>
              <p:nvPr/>
            </p:nvSpPr>
            <p:spPr>
              <a:xfrm rot="2700000">
                <a:off x="1624117" y="2376424"/>
                <a:ext cx="1060517" cy="1060517"/>
              </a:xfrm>
              <a:prstGeom prst="ellipse">
                <a:avLst/>
              </a:prstGeom>
              <a:solidFill>
                <a:srgbClr val="E2087A"/>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7" name="椭圆 7"/>
              <p:cNvSpPr/>
              <p:nvPr/>
            </p:nvSpPr>
            <p:spPr>
              <a:xfrm>
                <a:off x="1921889" y="2697034"/>
                <a:ext cx="464972" cy="41929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5" name="文本框 34"/>
            <p:cNvSpPr txBox="1"/>
            <p:nvPr/>
          </p:nvSpPr>
          <p:spPr>
            <a:xfrm>
              <a:off x="2005269" y="2173385"/>
              <a:ext cx="5181598" cy="553085"/>
            </a:xfrm>
            <a:prstGeom prst="rect">
              <a:avLst/>
            </a:prstGeom>
            <a:noFill/>
          </p:spPr>
          <p:txBody>
            <a:bodyPr wrap="square" rtlCol="0">
              <a:spAutoFit/>
            </a:bodyPr>
            <a:lstStyle/>
            <a:p>
              <a:pPr lvl="0" hangingPunct="0">
                <a:lnSpc>
                  <a:spcPct val="150000"/>
                </a:lnSpc>
                <a:defRPr/>
              </a:pPr>
              <a:r>
                <a:rPr lang="zh-CN" altLang="en-US" sz="2000" b="1" kern="0" dirty="0">
                  <a:solidFill>
                    <a:schemeClr val="bg1"/>
                  </a:solidFill>
                  <a:cs typeface="+mn-ea"/>
                  <a:sym typeface="+mn-lt"/>
                </a:rPr>
                <a:t>订单管理和数据统计</a:t>
              </a:r>
              <a:endParaRPr lang="zh-CN" altLang="en-US" sz="2000" b="1" kern="0" dirty="0">
                <a:solidFill>
                  <a:schemeClr val="bg1"/>
                </a:solidFill>
                <a:cs typeface="+mn-ea"/>
                <a:sym typeface="+mn-lt"/>
              </a:endParaRPr>
            </a:p>
          </p:txBody>
        </p:sp>
      </p:grpSp>
      <p:grpSp>
        <p:nvGrpSpPr>
          <p:cNvPr id="38" name="组合 37"/>
          <p:cNvGrpSpPr/>
          <p:nvPr/>
        </p:nvGrpSpPr>
        <p:grpSpPr>
          <a:xfrm>
            <a:off x="1079917" y="3205084"/>
            <a:ext cx="6232553" cy="1307685"/>
            <a:chOff x="954210" y="3363235"/>
            <a:chExt cx="6232553" cy="1307685"/>
          </a:xfrm>
        </p:grpSpPr>
        <p:grpSp>
          <p:nvGrpSpPr>
            <p:cNvPr id="39" name="组合 38"/>
            <p:cNvGrpSpPr/>
            <p:nvPr/>
          </p:nvGrpSpPr>
          <p:grpSpPr>
            <a:xfrm>
              <a:off x="954210" y="3363235"/>
              <a:ext cx="928583" cy="928583"/>
              <a:chOff x="1676100" y="3537523"/>
              <a:chExt cx="928583" cy="928583"/>
            </a:xfrm>
          </p:grpSpPr>
          <p:sp>
            <p:nvSpPr>
              <p:cNvPr id="41" name="椭圆 40"/>
              <p:cNvSpPr/>
              <p:nvPr/>
            </p:nvSpPr>
            <p:spPr>
              <a:xfrm rot="2700000">
                <a:off x="1676100" y="3537523"/>
                <a:ext cx="928583" cy="928583"/>
              </a:xfrm>
              <a:prstGeom prst="ellipse">
                <a:avLst/>
              </a:prstGeom>
              <a:solidFill>
                <a:srgbClr val="1A25B8"/>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2" name="椭圆 11"/>
              <p:cNvSpPr/>
              <p:nvPr/>
            </p:nvSpPr>
            <p:spPr>
              <a:xfrm>
                <a:off x="1954779" y="3721893"/>
                <a:ext cx="371223" cy="407127"/>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0" name="文本框 39"/>
            <p:cNvSpPr txBox="1"/>
            <p:nvPr/>
          </p:nvSpPr>
          <p:spPr>
            <a:xfrm>
              <a:off x="1892873" y="3379330"/>
              <a:ext cx="5293890" cy="129159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内容组成</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表格展示订单详细信息，使用时间线条展示物流情况，</a:t>
              </a:r>
              <a:endParaRPr lang="zh-CN" altLang="en-US" sz="16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数据统计页面数据可视化展示</a:t>
              </a:r>
              <a:endParaRPr lang="zh-CN" altLang="en-US" sz="1600" b="1" kern="0" dirty="0">
                <a:solidFill>
                  <a:prstClr val="white"/>
                </a:solidFill>
                <a:cs typeface="+mn-ea"/>
                <a:sym typeface="+mn-lt"/>
              </a:endParaRPr>
            </a:p>
          </p:txBody>
        </p:sp>
      </p:grpSp>
      <p:grpSp>
        <p:nvGrpSpPr>
          <p:cNvPr id="43" name="组合 42"/>
          <p:cNvGrpSpPr/>
          <p:nvPr/>
        </p:nvGrpSpPr>
        <p:grpSpPr>
          <a:xfrm>
            <a:off x="1079917" y="4636891"/>
            <a:ext cx="6316019" cy="1307685"/>
            <a:chOff x="954210" y="4855169"/>
            <a:chExt cx="6316019" cy="1307685"/>
          </a:xfrm>
        </p:grpSpPr>
        <p:grpSp>
          <p:nvGrpSpPr>
            <p:cNvPr id="44" name="组合 43"/>
            <p:cNvGrpSpPr/>
            <p:nvPr/>
          </p:nvGrpSpPr>
          <p:grpSpPr>
            <a:xfrm>
              <a:off x="954210" y="4855169"/>
              <a:ext cx="928583" cy="928583"/>
              <a:chOff x="1676100" y="4755233"/>
              <a:chExt cx="928583" cy="928583"/>
            </a:xfrm>
          </p:grpSpPr>
          <p:sp>
            <p:nvSpPr>
              <p:cNvPr id="46" name="椭圆 45"/>
              <p:cNvSpPr/>
              <p:nvPr/>
            </p:nvSpPr>
            <p:spPr>
              <a:xfrm rot="2700000">
                <a:off x="1676100" y="4755233"/>
                <a:ext cx="928583" cy="928583"/>
              </a:xfrm>
              <a:prstGeom prst="ellipse">
                <a:avLst/>
              </a:prstGeom>
              <a:solidFill>
                <a:srgbClr val="B30660"/>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7" name="椭圆 14"/>
              <p:cNvSpPr/>
              <p:nvPr/>
            </p:nvSpPr>
            <p:spPr>
              <a:xfrm>
                <a:off x="1936828" y="5124705"/>
                <a:ext cx="407127" cy="342353"/>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5" name="文本框 44"/>
            <p:cNvSpPr txBox="1"/>
            <p:nvPr/>
          </p:nvSpPr>
          <p:spPr>
            <a:xfrm>
              <a:off x="2005268" y="4871264"/>
              <a:ext cx="5264961" cy="129159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项目思路</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使用时间线展示订单物流信息，数据可视化实现数据统计使得数据更加清晰明了</a:t>
              </a:r>
              <a:endParaRPr lang="zh-CN" altLang="en-US" sz="1600" b="1" kern="0" dirty="0">
                <a:solidFill>
                  <a:prstClr val="white"/>
                </a:solidFill>
                <a:cs typeface="+mn-ea"/>
                <a:sym typeface="+mn-lt"/>
              </a:endParaRPr>
            </a:p>
          </p:txBody>
        </p:sp>
      </p:grpSp>
      <p:pic>
        <p:nvPicPr>
          <p:cNvPr id="4" name="图片 3"/>
          <p:cNvPicPr>
            <a:picLocks noChangeAspect="1"/>
          </p:cNvPicPr>
          <p:nvPr/>
        </p:nvPicPr>
        <p:blipFill>
          <a:blip r:embed="rId2"/>
          <a:stretch>
            <a:fillRect/>
          </a:stretch>
        </p:blipFill>
        <p:spPr>
          <a:xfrm>
            <a:off x="7312660" y="208280"/>
            <a:ext cx="7084695" cy="411861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1+#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sp>
        <p:nvSpPr>
          <p:cNvPr id="8" name="直角三角形 7"/>
          <p:cNvSpPr/>
          <p:nvPr/>
        </p:nvSpPr>
        <p:spPr>
          <a:xfrm>
            <a:off x="-214744" y="-331636"/>
            <a:ext cx="5203797" cy="7167317"/>
          </a:xfrm>
          <a:prstGeom prst="rtTriangle">
            <a:avLst/>
          </a:prstGeom>
          <a:gradFill>
            <a:gsLst>
              <a:gs pos="0">
                <a:srgbClr val="9EE256"/>
              </a:gs>
              <a:gs pos="100000">
                <a:srgbClr val="52762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4" name="组合 43"/>
          <p:cNvGrpSpPr/>
          <p:nvPr/>
        </p:nvGrpSpPr>
        <p:grpSpPr>
          <a:xfrm rot="1767638">
            <a:off x="-1438722" y="-2087913"/>
            <a:ext cx="3823256" cy="10810241"/>
            <a:chOff x="1066240" y="548032"/>
            <a:chExt cx="2267438" cy="5917685"/>
          </a:xfrm>
          <a:gradFill>
            <a:gsLst>
              <a:gs pos="0">
                <a:srgbClr val="14CD68"/>
              </a:gs>
              <a:gs pos="100000">
                <a:srgbClr val="035C7D"/>
              </a:gs>
            </a:gsLst>
            <a:lin ang="0" scaled="0"/>
          </a:gradFill>
        </p:grpSpPr>
        <p:sp>
          <p:nvSpPr>
            <p:cNvPr id="4" name="矩形 3"/>
            <p:cNvSpPr/>
            <p:nvPr/>
          </p:nvSpPr>
          <p:spPr>
            <a:xfrm>
              <a:off x="1066240" y="979317"/>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矩形 4"/>
            <p:cNvSpPr/>
            <p:nvPr/>
          </p:nvSpPr>
          <p:spPr>
            <a:xfrm>
              <a:off x="1822939" y="838200"/>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矩形 5"/>
            <p:cNvSpPr/>
            <p:nvPr/>
          </p:nvSpPr>
          <p:spPr>
            <a:xfrm>
              <a:off x="2348034" y="548032"/>
              <a:ext cx="985644" cy="57974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平行四边形 6"/>
            <p:cNvSpPr/>
            <p:nvPr/>
          </p:nvSpPr>
          <p:spPr>
            <a:xfrm rot="16200000">
              <a:off x="-377397" y="3950210"/>
              <a:ext cx="3724275" cy="371475"/>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2" name="组合 71"/>
          <p:cNvGrpSpPr/>
          <p:nvPr/>
        </p:nvGrpSpPr>
        <p:grpSpPr>
          <a:xfrm>
            <a:off x="909609" y="4322790"/>
            <a:ext cx="955991" cy="623601"/>
            <a:chOff x="2309496" y="961390"/>
            <a:chExt cx="955991" cy="623601"/>
          </a:xfrm>
          <a:gradFill flip="none" rotWithShape="1">
            <a:gsLst>
              <a:gs pos="0">
                <a:srgbClr val="120249">
                  <a:alpha val="36000"/>
                </a:srgbClr>
              </a:gs>
              <a:gs pos="100000">
                <a:srgbClr val="0B1051"/>
              </a:gs>
            </a:gsLst>
            <a:lin ang="16200000" scaled="1"/>
            <a:tileRect/>
          </a:gradFill>
        </p:grpSpPr>
        <p:sp>
          <p:nvSpPr>
            <p:cNvPr id="73" name="椭圆 72"/>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4" name="椭圆 73"/>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5" name="椭圆 74"/>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6" name="椭圆 75"/>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7" name="椭圆 76"/>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9" name="椭圆 78"/>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0" name="椭圆 79"/>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1" name="椭圆 80"/>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椭圆 81"/>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3" name="椭圆 82"/>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4" name="椭圆 83"/>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5" name="椭圆 84"/>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6" name="椭圆 85"/>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7" name="椭圆 86"/>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8" name="椭圆 87"/>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9" name="椭圆 88"/>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0" name="椭圆 89"/>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1" name="椭圆 90"/>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2" name="椭圆 91"/>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3" name="椭圆 92"/>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4" name="椭圆 93"/>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6" name="椭圆 95"/>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2788252" y="2294448"/>
            <a:ext cx="2277940" cy="2277940"/>
            <a:chOff x="3615567" y="2290030"/>
            <a:chExt cx="2277940" cy="2277940"/>
          </a:xfrm>
        </p:grpSpPr>
        <p:sp>
          <p:nvSpPr>
            <p:cNvPr id="97" name="椭圆 96"/>
            <p:cNvSpPr/>
            <p:nvPr/>
          </p:nvSpPr>
          <p:spPr>
            <a:xfrm>
              <a:off x="3615567" y="2290030"/>
              <a:ext cx="2277940" cy="2277940"/>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3999071" y="2828835"/>
              <a:ext cx="1588930" cy="119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cs typeface="+mn-ea"/>
                  <a:sym typeface="+mn-lt"/>
                </a:rPr>
                <a:t> </a:t>
              </a:r>
              <a:r>
                <a:rPr kumimoji="0" lang="en-US" altLang="zh-CN" sz="7200" b="0" i="0" u="none" strike="noStrike" kern="1200" cap="none" spc="0" normalizeH="0" baseline="0" noProof="0" dirty="0">
                  <a:ln>
                    <a:noFill/>
                  </a:ln>
                  <a:solidFill>
                    <a:prstClr val="white"/>
                  </a:solidFill>
                  <a:effectLst/>
                  <a:uLnTx/>
                  <a:uFillTx/>
                  <a:cs typeface="+mn-ea"/>
                  <a:sym typeface="+mn-lt"/>
                </a:rPr>
                <a:t>04</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grpSp>
      <p:sp>
        <p:nvSpPr>
          <p:cNvPr id="38" name="文本框 37"/>
          <p:cNvSpPr txBox="1"/>
          <p:nvPr/>
        </p:nvSpPr>
        <p:spPr>
          <a:xfrm>
            <a:off x="5385563" y="2598003"/>
            <a:ext cx="398646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solidFill>
                  <a:prstClr val="white"/>
                </a:solidFill>
                <a:effectLst/>
                <a:uLnTx/>
                <a:uFillTx/>
                <a:cs typeface="+mn-ea"/>
                <a:sym typeface="+mn-lt"/>
              </a:rPr>
              <a:t>工作完成情况</a:t>
            </a:r>
            <a:endParaRPr kumimoji="0" lang="zh-CN" altLang="en-US" sz="4800" b="0" i="0" u="none" strike="noStrike" kern="1200" cap="none" spc="0" normalizeH="0" baseline="0" noProof="0" dirty="0">
              <a:ln>
                <a:noFill/>
              </a:ln>
              <a:solidFill>
                <a:prstClr val="white"/>
              </a:solidFill>
              <a:effectLst/>
              <a:uLnTx/>
              <a:uFillTx/>
              <a:cs typeface="+mn-ea"/>
              <a:sym typeface="+mn-lt"/>
            </a:endParaRPr>
          </a:p>
        </p:txBody>
      </p:sp>
      <p:sp>
        <p:nvSpPr>
          <p:cNvPr id="39" name="矩形 38"/>
          <p:cNvSpPr/>
          <p:nvPr/>
        </p:nvSpPr>
        <p:spPr>
          <a:xfrm>
            <a:off x="5385563" y="3433418"/>
            <a:ext cx="5422232" cy="700576"/>
          </a:xfrm>
          <a:prstGeom prst="rect">
            <a:avLst/>
          </a:prstGeom>
        </p:spPr>
        <p:txBody>
          <a:bodyPr wrap="square">
            <a:spAutoFit/>
          </a:bodyPr>
          <a:lstStyle/>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solidFill>
                <a:effectLst/>
                <a:uLnTx/>
                <a:uFillTx/>
                <a:cs typeface="+mn-ea"/>
                <a:sym typeface="+mn-lt"/>
              </a:rPr>
              <a:t>A designer can use default text to simulate what text would look like. It looks even better with you using this text. </a:t>
            </a:r>
            <a:endParaRPr kumimoji="0" lang="en-US" altLang="zh-CN" sz="14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4" decel="100000"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1500" fill="hold"/>
                                        <p:tgtEl>
                                          <p:spTgt spid="38"/>
                                        </p:tgtEl>
                                        <p:attrNameLst>
                                          <p:attrName>ppt_x</p:attrName>
                                        </p:attrNameLst>
                                      </p:cBhvr>
                                      <p:tavLst>
                                        <p:tav tm="0">
                                          <p:val>
                                            <p:strVal val="#ppt_x"/>
                                          </p:val>
                                        </p:tav>
                                        <p:tav tm="100000">
                                          <p:val>
                                            <p:strVal val="#ppt_x"/>
                                          </p:val>
                                        </p:tav>
                                      </p:tavLst>
                                    </p:anim>
                                    <p:anim calcmode="lin" valueType="num">
                                      <p:cBhvr additive="base">
                                        <p:cTn id="13" dur="1500" fill="hold"/>
                                        <p:tgtEl>
                                          <p:spTgt spid="3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2" presetClass="entr" presetSubtype="8"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150472" y="208547"/>
            <a:ext cx="2624810" cy="521970"/>
            <a:chOff x="246724" y="208547"/>
            <a:chExt cx="2624810" cy="521970"/>
          </a:xfrm>
        </p:grpSpPr>
        <p:sp>
          <p:nvSpPr>
            <p:cNvPr id="34" name="椭圆 33"/>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nvSpPr>
          <p:spPr>
            <a:xfrm>
              <a:off x="465219" y="208547"/>
              <a:ext cx="24063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工作完成情况</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5" name="组合 4"/>
          <p:cNvGrpSpPr/>
          <p:nvPr/>
        </p:nvGrpSpPr>
        <p:grpSpPr>
          <a:xfrm>
            <a:off x="1090251" y="1908292"/>
            <a:ext cx="5024659" cy="3786656"/>
            <a:chOff x="1851709" y="2337479"/>
            <a:chExt cx="4326186" cy="3260277"/>
          </a:xfrm>
        </p:grpSpPr>
        <p:grpSp>
          <p:nvGrpSpPr>
            <p:cNvPr id="6" name="Group 3"/>
            <p:cNvGrpSpPr/>
            <p:nvPr/>
          </p:nvGrpSpPr>
          <p:grpSpPr bwMode="auto">
            <a:xfrm>
              <a:off x="1851709" y="2337479"/>
              <a:ext cx="4326186" cy="2966261"/>
              <a:chOff x="62568" y="-88329"/>
              <a:chExt cx="5103998" cy="3498007"/>
            </a:xfrm>
          </p:grpSpPr>
          <p:sp>
            <p:nvSpPr>
              <p:cNvPr id="11" name="椭圆 2"/>
              <p:cNvSpPr/>
              <p:nvPr/>
            </p:nvSpPr>
            <p:spPr bwMode="auto">
              <a:xfrm rot="1748642">
                <a:off x="62568" y="-88329"/>
                <a:ext cx="2211234" cy="2230539"/>
              </a:xfrm>
              <a:custGeom>
                <a:avLst/>
                <a:gdLst>
                  <a:gd name="T0" fmla="*/ 2997604 w 2997604"/>
                  <a:gd name="T1" fmla="*/ 1790780 h 3024336"/>
                  <a:gd name="T2" fmla="*/ 1512168 w 2997604"/>
                  <a:gd name="T3" fmla="*/ 3024336 h 3024336"/>
                  <a:gd name="T4" fmla="*/ 0 w 2997604"/>
                  <a:gd name="T5" fmla="*/ 1512168 h 3024336"/>
                  <a:gd name="T6" fmla="*/ 1512168 w 2997604"/>
                  <a:gd name="T7" fmla="*/ 0 h 3024336"/>
                  <a:gd name="T8" fmla="*/ 1764196 w 2997604"/>
                  <a:gd name="T9" fmla="*/ 22675 h 3024336"/>
                </a:gdLst>
                <a:ahLst/>
                <a:cxnLst>
                  <a:cxn ang="0">
                    <a:pos x="T0" y="T1"/>
                  </a:cxn>
                  <a:cxn ang="0">
                    <a:pos x="T2" y="T3"/>
                  </a:cxn>
                  <a:cxn ang="0">
                    <a:pos x="T4" y="T5"/>
                  </a:cxn>
                  <a:cxn ang="0">
                    <a:pos x="T6" y="T7"/>
                  </a:cxn>
                  <a:cxn ang="0">
                    <a:pos x="T8" y="T9"/>
                  </a:cxn>
                </a:cxnLst>
                <a:rect l="0" t="0" r="r" b="b"/>
                <a:pathLst>
                  <a:path w="2997604" h="3024336">
                    <a:moveTo>
                      <a:pt x="2997604" y="1790780"/>
                    </a:moveTo>
                    <a:cubicBezTo>
                      <a:pt x="2867846" y="2492941"/>
                      <a:pt x="2252064" y="3024336"/>
                      <a:pt x="1512168" y="3024336"/>
                    </a:cubicBezTo>
                    <a:cubicBezTo>
                      <a:pt x="677021" y="3024336"/>
                      <a:pt x="0" y="2347315"/>
                      <a:pt x="0" y="1512168"/>
                    </a:cubicBezTo>
                    <a:cubicBezTo>
                      <a:pt x="0" y="677021"/>
                      <a:pt x="677021" y="0"/>
                      <a:pt x="1512168" y="0"/>
                    </a:cubicBezTo>
                    <a:cubicBezTo>
                      <a:pt x="1598138" y="0"/>
                      <a:pt x="1682432" y="7174"/>
                      <a:pt x="1764196" y="22675"/>
                    </a:cubicBezTo>
                  </a:path>
                </a:pathLst>
              </a:custGeom>
              <a:noFill/>
              <a:ln w="25400" cap="flat" cmpd="sng">
                <a:solidFill>
                  <a:schemeClr val="bg1"/>
                </a:solidFill>
                <a:prstDash val="sysDash"/>
                <a:round/>
                <a:tailEnd type="triangle" w="lg" len="lg"/>
              </a:ln>
              <a:extLst>
                <a:ext uri="{909E8E84-426E-40DD-AFC4-6F175D3DCCD1}">
                  <a14:hiddenFill xmlns:a14="http://schemas.microsoft.com/office/drawing/2010/main">
                    <a:solidFill>
                      <a:srgbClr val="FFFFFF"/>
                    </a:solidFill>
                  </a14:hiddenFill>
                </a:ext>
              </a:extLst>
            </p:spPr>
            <p:txBody>
              <a:bodyPr lIns="68580" tIns="34290" rIns="68580" bIns="34290" anchor="ctr"/>
              <a:lstStyle/>
              <a:p>
                <a:pPr fontAlgn="base">
                  <a:spcBef>
                    <a:spcPct val="0"/>
                  </a:spcBef>
                  <a:spcAft>
                    <a:spcPct val="0"/>
                  </a:spcAft>
                </a:pPr>
                <a:endParaRPr lang="zh-CN" altLang="en-US" b="1" dirty="0">
                  <a:solidFill>
                    <a:schemeClr val="bg1"/>
                  </a:solidFill>
                  <a:cs typeface="+mn-ea"/>
                  <a:sym typeface="+mn-lt"/>
                </a:endParaRPr>
              </a:p>
            </p:txBody>
          </p:sp>
          <p:sp>
            <p:nvSpPr>
              <p:cNvPr id="12" name="椭圆 4"/>
              <p:cNvSpPr/>
              <p:nvPr/>
            </p:nvSpPr>
            <p:spPr bwMode="auto">
              <a:xfrm rot="1813434">
                <a:off x="2076975" y="1504253"/>
                <a:ext cx="1591249" cy="760888"/>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bg1"/>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fontAlgn="base">
                  <a:spcBef>
                    <a:spcPct val="0"/>
                  </a:spcBef>
                  <a:spcAft>
                    <a:spcPct val="0"/>
                  </a:spcAft>
                </a:pPr>
                <a:endParaRPr lang="zh-CN" altLang="en-US" b="1" dirty="0">
                  <a:solidFill>
                    <a:schemeClr val="bg1"/>
                  </a:solidFill>
                  <a:cs typeface="+mn-ea"/>
                  <a:sym typeface="+mn-lt"/>
                </a:endParaRPr>
              </a:p>
            </p:txBody>
          </p:sp>
          <p:sp>
            <p:nvSpPr>
              <p:cNvPr id="13" name="椭圆 4"/>
              <p:cNvSpPr/>
              <p:nvPr/>
            </p:nvSpPr>
            <p:spPr bwMode="auto">
              <a:xfrm rot="1748643" flipV="1">
                <a:off x="3158906" y="2877661"/>
                <a:ext cx="1121762" cy="532017"/>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bg1"/>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fontAlgn="base">
                  <a:spcBef>
                    <a:spcPct val="0"/>
                  </a:spcBef>
                  <a:spcAft>
                    <a:spcPct val="0"/>
                  </a:spcAft>
                </a:pPr>
                <a:endParaRPr lang="zh-CN" altLang="en-US" b="1" dirty="0">
                  <a:solidFill>
                    <a:schemeClr val="bg1"/>
                  </a:solidFill>
                  <a:cs typeface="+mn-ea"/>
                  <a:sym typeface="+mn-lt"/>
                </a:endParaRPr>
              </a:p>
            </p:txBody>
          </p:sp>
          <p:sp>
            <p:nvSpPr>
              <p:cNvPr id="14" name="椭圆 4"/>
              <p:cNvSpPr/>
              <p:nvPr/>
            </p:nvSpPr>
            <p:spPr bwMode="auto">
              <a:xfrm rot="1748642">
                <a:off x="4392985" y="3020842"/>
                <a:ext cx="773581" cy="366376"/>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bg1"/>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fontAlgn="base">
                  <a:spcBef>
                    <a:spcPct val="0"/>
                  </a:spcBef>
                  <a:spcAft>
                    <a:spcPct val="0"/>
                  </a:spcAft>
                </a:pPr>
                <a:endParaRPr lang="zh-CN" altLang="en-US" b="1" dirty="0">
                  <a:solidFill>
                    <a:schemeClr val="bg1"/>
                  </a:solidFill>
                  <a:cs typeface="+mn-ea"/>
                  <a:sym typeface="+mn-lt"/>
                </a:endParaRPr>
              </a:p>
            </p:txBody>
          </p:sp>
        </p:grpSp>
        <p:sp>
          <p:nvSpPr>
            <p:cNvPr id="7" name="KSO_GN4"/>
            <p:cNvSpPr>
              <a:spLocks noChangeArrowheads="1"/>
            </p:cNvSpPr>
            <p:nvPr/>
          </p:nvSpPr>
          <p:spPr bwMode="auto">
            <a:xfrm>
              <a:off x="1955914" y="2450307"/>
              <a:ext cx="1664817" cy="1665299"/>
            </a:xfrm>
            <a:prstGeom prst="ellipse">
              <a:avLst/>
            </a:prstGeom>
            <a:solidFill>
              <a:srgbClr val="E2087A"/>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charset="-122"/>
                </a:defRPr>
              </a:lvl1pPr>
              <a:lvl2pPr marL="742950" indent="-285750" defTabSz="685800">
                <a:defRPr>
                  <a:solidFill>
                    <a:schemeClr val="tx1"/>
                  </a:solidFill>
                  <a:latin typeface="Calibri" panose="020F0502020204030204" pitchFamily="34" charset="0"/>
                  <a:ea typeface="微软雅黑" panose="020B0503020204020204" charset="-122"/>
                </a:defRPr>
              </a:lvl2pPr>
              <a:lvl3pPr marL="1143000" indent="-228600" defTabSz="685800">
                <a:defRPr>
                  <a:solidFill>
                    <a:schemeClr val="tx1"/>
                  </a:solidFill>
                  <a:latin typeface="Calibri" panose="020F0502020204030204" pitchFamily="34" charset="0"/>
                  <a:ea typeface="微软雅黑" panose="020B0503020204020204" charset="-122"/>
                </a:defRPr>
              </a:lvl3pPr>
              <a:lvl4pPr marL="1600200" indent="-228600" defTabSz="685800">
                <a:defRPr>
                  <a:solidFill>
                    <a:schemeClr val="tx1"/>
                  </a:solidFill>
                  <a:latin typeface="Calibri" panose="020F0502020204030204" pitchFamily="34" charset="0"/>
                  <a:ea typeface="微软雅黑" panose="020B0503020204020204" charset="-122"/>
                </a:defRPr>
              </a:lvl4pPr>
              <a:lvl5pPr marL="2057400" indent="-228600" defTabSz="685800">
                <a:defRPr>
                  <a:solidFill>
                    <a:schemeClr val="tx1"/>
                  </a:solidFill>
                  <a:latin typeface="Calibri" panose="020F0502020204030204" pitchFamily="3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fontAlgn="base">
                <a:lnSpc>
                  <a:spcPct val="130000"/>
                </a:lnSpc>
                <a:spcBef>
                  <a:spcPct val="0"/>
                </a:spcBef>
                <a:spcAft>
                  <a:spcPct val="0"/>
                </a:spcAft>
              </a:pPr>
              <a:r>
                <a:rPr lang="en-US" altLang="zh-CN" sz="5400" b="1" dirty="0">
                  <a:solidFill>
                    <a:schemeClr val="bg1"/>
                  </a:solidFill>
                  <a:latin typeface="+mn-lt"/>
                  <a:ea typeface="+mn-ea"/>
                  <a:cs typeface="+mn-ea"/>
                  <a:sym typeface="+mn-lt"/>
                </a:rPr>
                <a:t>04</a:t>
              </a:r>
              <a:endParaRPr lang="en-US" altLang="zh-CN" sz="5400" b="1" dirty="0">
                <a:solidFill>
                  <a:schemeClr val="bg1"/>
                </a:solidFill>
                <a:latin typeface="+mn-lt"/>
                <a:ea typeface="+mn-ea"/>
                <a:cs typeface="+mn-ea"/>
                <a:sym typeface="+mn-lt"/>
              </a:endParaRPr>
            </a:p>
          </p:txBody>
        </p:sp>
        <p:sp>
          <p:nvSpPr>
            <p:cNvPr id="8" name="KSO_GN3"/>
            <p:cNvSpPr>
              <a:spLocks noChangeArrowheads="1"/>
            </p:cNvSpPr>
            <p:nvPr/>
          </p:nvSpPr>
          <p:spPr bwMode="auto">
            <a:xfrm>
              <a:off x="3443263" y="3749144"/>
              <a:ext cx="1178105" cy="1178446"/>
            </a:xfrm>
            <a:prstGeom prst="ellipse">
              <a:avLst/>
            </a:prstGeom>
            <a:solidFill>
              <a:srgbClr val="1A25B8"/>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charset="-122"/>
                </a:defRPr>
              </a:lvl1pPr>
              <a:lvl2pPr marL="742950" indent="-285750" defTabSz="685800">
                <a:defRPr>
                  <a:solidFill>
                    <a:schemeClr val="tx1"/>
                  </a:solidFill>
                  <a:latin typeface="Calibri" panose="020F0502020204030204" pitchFamily="34" charset="0"/>
                  <a:ea typeface="微软雅黑" panose="020B0503020204020204" charset="-122"/>
                </a:defRPr>
              </a:lvl2pPr>
              <a:lvl3pPr marL="1143000" indent="-228600" defTabSz="685800">
                <a:defRPr>
                  <a:solidFill>
                    <a:schemeClr val="tx1"/>
                  </a:solidFill>
                  <a:latin typeface="Calibri" panose="020F0502020204030204" pitchFamily="34" charset="0"/>
                  <a:ea typeface="微软雅黑" panose="020B0503020204020204" charset="-122"/>
                </a:defRPr>
              </a:lvl3pPr>
              <a:lvl4pPr marL="1600200" indent="-228600" defTabSz="685800">
                <a:defRPr>
                  <a:solidFill>
                    <a:schemeClr val="tx1"/>
                  </a:solidFill>
                  <a:latin typeface="Calibri" panose="020F0502020204030204" pitchFamily="34" charset="0"/>
                  <a:ea typeface="微软雅黑" panose="020B0503020204020204" charset="-122"/>
                </a:defRPr>
              </a:lvl4pPr>
              <a:lvl5pPr marL="2057400" indent="-228600" defTabSz="685800">
                <a:defRPr>
                  <a:solidFill>
                    <a:schemeClr val="tx1"/>
                  </a:solidFill>
                  <a:latin typeface="Calibri" panose="020F0502020204030204" pitchFamily="3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fontAlgn="base">
                <a:lnSpc>
                  <a:spcPct val="130000"/>
                </a:lnSpc>
                <a:spcBef>
                  <a:spcPct val="0"/>
                </a:spcBef>
                <a:spcAft>
                  <a:spcPct val="0"/>
                </a:spcAft>
              </a:pPr>
              <a:r>
                <a:rPr lang="en-US" altLang="zh-CN" sz="4000" b="1" dirty="0">
                  <a:solidFill>
                    <a:schemeClr val="bg1"/>
                  </a:solidFill>
                  <a:latin typeface="+mn-lt"/>
                  <a:ea typeface="+mn-ea"/>
                  <a:cs typeface="+mn-ea"/>
                  <a:sym typeface="+mn-lt"/>
                </a:rPr>
                <a:t>03</a:t>
              </a:r>
              <a:endParaRPr lang="en-US" altLang="zh-CN" sz="4000" b="1" dirty="0">
                <a:solidFill>
                  <a:schemeClr val="bg1"/>
                </a:solidFill>
                <a:latin typeface="+mn-lt"/>
                <a:ea typeface="+mn-ea"/>
                <a:cs typeface="+mn-ea"/>
                <a:sym typeface="+mn-lt"/>
              </a:endParaRPr>
            </a:p>
          </p:txBody>
        </p:sp>
        <p:sp>
          <p:nvSpPr>
            <p:cNvPr id="9" name="KSO_GN2"/>
            <p:cNvSpPr>
              <a:spLocks noChangeArrowheads="1"/>
            </p:cNvSpPr>
            <p:nvPr/>
          </p:nvSpPr>
          <p:spPr bwMode="auto">
            <a:xfrm rot="10800000" flipV="1">
              <a:off x="4665398" y="4400265"/>
              <a:ext cx="840144" cy="840387"/>
            </a:xfrm>
            <a:prstGeom prst="ellipse">
              <a:avLst/>
            </a:prstGeom>
            <a:solidFill>
              <a:srgbClr val="E2087A"/>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charset="-122"/>
                </a:defRPr>
              </a:lvl1pPr>
              <a:lvl2pPr marL="742950" indent="-285750" defTabSz="685800">
                <a:defRPr>
                  <a:solidFill>
                    <a:schemeClr val="tx1"/>
                  </a:solidFill>
                  <a:latin typeface="Calibri" panose="020F0502020204030204" pitchFamily="34" charset="0"/>
                  <a:ea typeface="微软雅黑" panose="020B0503020204020204" charset="-122"/>
                </a:defRPr>
              </a:lvl2pPr>
              <a:lvl3pPr marL="1143000" indent="-228600" defTabSz="685800">
                <a:defRPr>
                  <a:solidFill>
                    <a:schemeClr val="tx1"/>
                  </a:solidFill>
                  <a:latin typeface="Calibri" panose="020F0502020204030204" pitchFamily="34" charset="0"/>
                  <a:ea typeface="微软雅黑" panose="020B0503020204020204" charset="-122"/>
                </a:defRPr>
              </a:lvl3pPr>
              <a:lvl4pPr marL="1600200" indent="-228600" defTabSz="685800">
                <a:defRPr>
                  <a:solidFill>
                    <a:schemeClr val="tx1"/>
                  </a:solidFill>
                  <a:latin typeface="Calibri" panose="020F0502020204030204" pitchFamily="34" charset="0"/>
                  <a:ea typeface="微软雅黑" panose="020B0503020204020204" charset="-122"/>
                </a:defRPr>
              </a:lvl4pPr>
              <a:lvl5pPr marL="2057400" indent="-228600" defTabSz="685800">
                <a:defRPr>
                  <a:solidFill>
                    <a:schemeClr val="tx1"/>
                  </a:solidFill>
                  <a:latin typeface="Calibri" panose="020F0502020204030204" pitchFamily="3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fontAlgn="base">
                <a:lnSpc>
                  <a:spcPct val="130000"/>
                </a:lnSpc>
                <a:spcBef>
                  <a:spcPct val="0"/>
                </a:spcBef>
                <a:spcAft>
                  <a:spcPct val="0"/>
                </a:spcAft>
              </a:pPr>
              <a:r>
                <a:rPr lang="en-US" altLang="zh-CN" sz="2700" b="1" dirty="0">
                  <a:solidFill>
                    <a:schemeClr val="bg1"/>
                  </a:solidFill>
                  <a:latin typeface="+mn-lt"/>
                  <a:ea typeface="+mn-ea"/>
                  <a:cs typeface="+mn-ea"/>
                  <a:sym typeface="+mn-lt"/>
                </a:rPr>
                <a:t>02</a:t>
              </a:r>
              <a:endParaRPr lang="en-US" altLang="zh-CN" sz="1500" b="1" dirty="0">
                <a:solidFill>
                  <a:schemeClr val="bg1"/>
                </a:solidFill>
                <a:latin typeface="+mn-lt"/>
                <a:ea typeface="+mn-ea"/>
                <a:cs typeface="+mn-ea"/>
                <a:sym typeface="+mn-lt"/>
              </a:endParaRPr>
            </a:p>
          </p:txBody>
        </p:sp>
        <p:sp>
          <p:nvSpPr>
            <p:cNvPr id="10" name="KSO_GN1"/>
            <p:cNvSpPr>
              <a:spLocks noChangeArrowheads="1"/>
            </p:cNvSpPr>
            <p:nvPr/>
          </p:nvSpPr>
          <p:spPr bwMode="auto">
            <a:xfrm>
              <a:off x="5466272" y="5018056"/>
              <a:ext cx="579532" cy="579700"/>
            </a:xfrm>
            <a:prstGeom prst="ellipse">
              <a:avLst/>
            </a:prstGeom>
            <a:solidFill>
              <a:srgbClr val="1A25B8"/>
            </a:solidFill>
            <a:ln>
              <a:noFill/>
            </a:ln>
          </p:spPr>
          <p:txBody>
            <a:bodyPr lIns="0" tIns="0" rIns="0" bIns="0" anchor="ctr"/>
            <a:lstStyle>
              <a:lvl1pPr defTabSz="685800">
                <a:defRPr>
                  <a:solidFill>
                    <a:schemeClr val="tx1"/>
                  </a:solidFill>
                  <a:latin typeface="Calibri" panose="020F0502020204030204" pitchFamily="34" charset="0"/>
                  <a:ea typeface="微软雅黑" panose="020B0503020204020204" charset="-122"/>
                </a:defRPr>
              </a:lvl1pPr>
              <a:lvl2pPr marL="742950" indent="-285750" defTabSz="685800">
                <a:defRPr>
                  <a:solidFill>
                    <a:schemeClr val="tx1"/>
                  </a:solidFill>
                  <a:latin typeface="Calibri" panose="020F0502020204030204" pitchFamily="34" charset="0"/>
                  <a:ea typeface="微软雅黑" panose="020B0503020204020204" charset="-122"/>
                </a:defRPr>
              </a:lvl2pPr>
              <a:lvl3pPr marL="1143000" indent="-228600" defTabSz="685800">
                <a:defRPr>
                  <a:solidFill>
                    <a:schemeClr val="tx1"/>
                  </a:solidFill>
                  <a:latin typeface="Calibri" panose="020F0502020204030204" pitchFamily="34" charset="0"/>
                  <a:ea typeface="微软雅黑" panose="020B0503020204020204" charset="-122"/>
                </a:defRPr>
              </a:lvl3pPr>
              <a:lvl4pPr marL="1600200" indent="-228600" defTabSz="685800">
                <a:defRPr>
                  <a:solidFill>
                    <a:schemeClr val="tx1"/>
                  </a:solidFill>
                  <a:latin typeface="Calibri" panose="020F0502020204030204" pitchFamily="34" charset="0"/>
                  <a:ea typeface="微软雅黑" panose="020B0503020204020204" charset="-122"/>
                </a:defRPr>
              </a:lvl4pPr>
              <a:lvl5pPr marL="2057400" indent="-228600" defTabSz="685800">
                <a:defRPr>
                  <a:solidFill>
                    <a:schemeClr val="tx1"/>
                  </a:solidFill>
                  <a:latin typeface="Calibri" panose="020F0502020204030204" pitchFamily="3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charset="-122"/>
                </a:defRPr>
              </a:lvl9pPr>
            </a:lstStyle>
            <a:p>
              <a:pPr algn="ctr" fontAlgn="base">
                <a:lnSpc>
                  <a:spcPct val="130000"/>
                </a:lnSpc>
                <a:spcBef>
                  <a:spcPct val="0"/>
                </a:spcBef>
                <a:spcAft>
                  <a:spcPct val="0"/>
                </a:spcAft>
              </a:pPr>
              <a:r>
                <a:rPr lang="en-US" altLang="zh-CN" sz="2700" b="1" dirty="0">
                  <a:solidFill>
                    <a:schemeClr val="bg1"/>
                  </a:solidFill>
                  <a:latin typeface="+mn-lt"/>
                  <a:ea typeface="+mn-ea"/>
                  <a:cs typeface="+mn-ea"/>
                  <a:sym typeface="+mn-lt"/>
                </a:rPr>
                <a:t>01</a:t>
              </a:r>
              <a:endParaRPr lang="en-US" altLang="zh-CN" sz="2700" b="1" dirty="0">
                <a:solidFill>
                  <a:schemeClr val="bg1"/>
                </a:solidFill>
                <a:latin typeface="+mn-lt"/>
                <a:ea typeface="+mn-ea"/>
                <a:cs typeface="+mn-ea"/>
                <a:sym typeface="+mn-lt"/>
              </a:endParaRPr>
            </a:p>
          </p:txBody>
        </p:sp>
      </p:grpSp>
      <p:sp>
        <p:nvSpPr>
          <p:cNvPr id="15" name="矩形 14"/>
          <p:cNvSpPr/>
          <p:nvPr/>
        </p:nvSpPr>
        <p:spPr>
          <a:xfrm>
            <a:off x="6442109" y="5081561"/>
            <a:ext cx="6448927" cy="553085"/>
          </a:xfrm>
          <a:prstGeom prst="rect">
            <a:avLst/>
          </a:prstGeom>
        </p:spPr>
        <p:txBody>
          <a:bodyPr wrap="square">
            <a:spAutoFit/>
          </a:bodyPr>
          <a:lstStyle/>
          <a:p>
            <a:pPr lvl="0">
              <a:lnSpc>
                <a:spcPct val="150000"/>
              </a:lnSpc>
            </a:pPr>
            <a:r>
              <a:rPr lang="en-US" altLang="zh-CN" sz="2000" b="1" dirty="0">
                <a:solidFill>
                  <a:schemeClr val="bg1"/>
                </a:solidFill>
                <a:cs typeface="+mn-ea"/>
                <a:sym typeface="+mn-lt"/>
              </a:rPr>
              <a:t> </a:t>
            </a:r>
            <a:r>
              <a:rPr lang="zh-CN" altLang="en-US" sz="2000" b="1" dirty="0">
                <a:solidFill>
                  <a:schemeClr val="bg1"/>
                </a:solidFill>
                <a:cs typeface="+mn-ea"/>
                <a:sym typeface="+mn-lt"/>
              </a:rPr>
              <a:t>登录页面</a:t>
            </a:r>
            <a:r>
              <a:rPr lang="en-US" altLang="zh-CN" sz="2000" b="1" dirty="0">
                <a:solidFill>
                  <a:schemeClr val="bg1"/>
                </a:solidFill>
                <a:cs typeface="+mn-ea"/>
                <a:sym typeface="+mn-lt"/>
              </a:rPr>
              <a:t> √</a:t>
            </a:r>
            <a:endParaRPr lang="en-US" altLang="zh-CN" sz="2000" b="1" dirty="0">
              <a:solidFill>
                <a:schemeClr val="bg1"/>
              </a:solidFill>
              <a:cs typeface="+mn-ea"/>
              <a:sym typeface="+mn-lt"/>
            </a:endParaRPr>
          </a:p>
        </p:txBody>
      </p:sp>
      <p:sp>
        <p:nvSpPr>
          <p:cNvPr id="16" name="矩形 15"/>
          <p:cNvSpPr/>
          <p:nvPr/>
        </p:nvSpPr>
        <p:spPr>
          <a:xfrm>
            <a:off x="5644148" y="4162670"/>
            <a:ext cx="6448927" cy="645160"/>
          </a:xfrm>
          <a:prstGeom prst="rect">
            <a:avLst/>
          </a:prstGeom>
        </p:spPr>
        <p:txBody>
          <a:bodyPr wrap="square">
            <a:spAutoFit/>
          </a:bodyPr>
          <a:lstStyle/>
          <a:p>
            <a:pPr lvl="0">
              <a:lnSpc>
                <a:spcPct val="150000"/>
              </a:lnSpc>
            </a:pPr>
            <a:r>
              <a:rPr lang="en-US" altLang="zh-CN" sz="2400" b="1" dirty="0">
                <a:solidFill>
                  <a:schemeClr val="bg1"/>
                </a:solidFill>
                <a:cs typeface="+mn-ea"/>
                <a:sym typeface="+mn-lt"/>
              </a:rPr>
              <a:t> </a:t>
            </a:r>
            <a:r>
              <a:rPr lang="zh-CN" altLang="en-US" sz="2400" b="1" dirty="0">
                <a:solidFill>
                  <a:schemeClr val="bg1"/>
                </a:solidFill>
                <a:cs typeface="+mn-ea"/>
                <a:sym typeface="+mn-lt"/>
              </a:rPr>
              <a:t>欢迎页面及侧边栏展示</a:t>
            </a:r>
            <a:r>
              <a:rPr lang="en-US" altLang="zh-CN" sz="2400" b="1" dirty="0">
                <a:solidFill>
                  <a:schemeClr val="bg1"/>
                </a:solidFill>
                <a:cs typeface="+mn-ea"/>
                <a:sym typeface="+mn-lt"/>
              </a:rPr>
              <a:t> √</a:t>
            </a:r>
            <a:endParaRPr lang="en-US" altLang="zh-CN" sz="2400" b="1" dirty="0">
              <a:solidFill>
                <a:schemeClr val="bg1"/>
              </a:solidFill>
              <a:cs typeface="+mn-ea"/>
              <a:sym typeface="+mn-lt"/>
            </a:endParaRPr>
          </a:p>
        </p:txBody>
      </p:sp>
      <p:sp>
        <p:nvSpPr>
          <p:cNvPr id="17" name="矩形 16"/>
          <p:cNvSpPr/>
          <p:nvPr/>
        </p:nvSpPr>
        <p:spPr>
          <a:xfrm>
            <a:off x="4415155" y="3292475"/>
            <a:ext cx="7061835" cy="645160"/>
          </a:xfrm>
          <a:prstGeom prst="rect">
            <a:avLst/>
          </a:prstGeom>
        </p:spPr>
        <p:txBody>
          <a:bodyPr wrap="square">
            <a:spAutoFit/>
          </a:bodyPr>
          <a:lstStyle/>
          <a:p>
            <a:pPr lvl="0">
              <a:lnSpc>
                <a:spcPct val="150000"/>
              </a:lnSpc>
            </a:pPr>
            <a:r>
              <a:rPr lang="zh-CN" altLang="en-US" sz="2400" b="1" dirty="0">
                <a:solidFill>
                  <a:schemeClr val="bg1"/>
                </a:solidFill>
                <a:cs typeface="+mn-ea"/>
                <a:sym typeface="+mn-lt"/>
              </a:rPr>
              <a:t>用户，权限管理及商品详情模块和增删改查功能</a:t>
            </a:r>
            <a:r>
              <a:rPr lang="en-US" altLang="zh-CN" sz="2400" b="1" dirty="0">
                <a:solidFill>
                  <a:schemeClr val="bg1"/>
                </a:solidFill>
                <a:cs typeface="+mn-ea"/>
                <a:sym typeface="+mn-lt"/>
              </a:rPr>
              <a:t>√</a:t>
            </a:r>
            <a:endParaRPr lang="en-US" altLang="zh-CN" sz="2400" b="1" dirty="0">
              <a:solidFill>
                <a:schemeClr val="bg1"/>
              </a:solidFill>
              <a:cs typeface="+mn-ea"/>
              <a:sym typeface="+mn-lt"/>
            </a:endParaRPr>
          </a:p>
        </p:txBody>
      </p:sp>
      <p:sp>
        <p:nvSpPr>
          <p:cNvPr id="18" name="矩形 17"/>
          <p:cNvSpPr/>
          <p:nvPr/>
        </p:nvSpPr>
        <p:spPr>
          <a:xfrm>
            <a:off x="5153527" y="2238131"/>
            <a:ext cx="6657473" cy="737235"/>
          </a:xfrm>
          <a:prstGeom prst="rect">
            <a:avLst/>
          </a:prstGeom>
        </p:spPr>
        <p:txBody>
          <a:bodyPr wrap="square">
            <a:spAutoFit/>
          </a:bodyPr>
          <a:lstStyle/>
          <a:p>
            <a:pPr lvl="0">
              <a:lnSpc>
                <a:spcPct val="150000"/>
              </a:lnSpc>
            </a:pPr>
            <a:r>
              <a:rPr lang="zh-CN" altLang="en-US" sz="2800" b="1" dirty="0">
                <a:solidFill>
                  <a:schemeClr val="bg1"/>
                </a:solidFill>
                <a:cs typeface="+mn-ea"/>
                <a:sym typeface="+mn-lt"/>
              </a:rPr>
              <a:t>订单详情和数据可视化</a:t>
            </a:r>
            <a:r>
              <a:rPr lang="en-US" altLang="zh-CN" sz="2800" b="1" dirty="0">
                <a:solidFill>
                  <a:schemeClr val="bg1"/>
                </a:solidFill>
                <a:cs typeface="+mn-ea"/>
                <a:sym typeface="+mn-lt"/>
              </a:rPr>
              <a:t>√</a:t>
            </a:r>
            <a:endParaRPr lang="en-US" altLang="zh-CN" sz="2800" b="1" dirty="0">
              <a:solidFill>
                <a:schemeClr val="bg1"/>
              </a:solidFill>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1+#ppt_w/2"/>
                                          </p:val>
                                        </p:tav>
                                        <p:tav tm="100000">
                                          <p:val>
                                            <p:strVal val="#ppt_x"/>
                                          </p:val>
                                        </p:tav>
                                      </p:tavLst>
                                    </p:anim>
                                    <p:anim calcmode="lin" valueType="num">
                                      <p:cBhvr additive="base">
                                        <p:cTn id="27"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sp>
        <p:nvSpPr>
          <p:cNvPr id="8" name="直角三角形 7"/>
          <p:cNvSpPr/>
          <p:nvPr/>
        </p:nvSpPr>
        <p:spPr>
          <a:xfrm>
            <a:off x="-214744" y="-331636"/>
            <a:ext cx="5203797" cy="7167317"/>
          </a:xfrm>
          <a:prstGeom prst="rtTriangle">
            <a:avLst/>
          </a:prstGeom>
          <a:gradFill>
            <a:gsLst>
              <a:gs pos="0">
                <a:srgbClr val="9EE256"/>
              </a:gs>
              <a:gs pos="100000">
                <a:srgbClr val="52762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4" name="组合 43"/>
          <p:cNvGrpSpPr/>
          <p:nvPr/>
        </p:nvGrpSpPr>
        <p:grpSpPr>
          <a:xfrm rot="1767638">
            <a:off x="-1438722" y="-2087913"/>
            <a:ext cx="3823256" cy="10810241"/>
            <a:chOff x="1066240" y="548032"/>
            <a:chExt cx="2267438" cy="5917685"/>
          </a:xfrm>
          <a:gradFill>
            <a:gsLst>
              <a:gs pos="0">
                <a:srgbClr val="14CD68"/>
              </a:gs>
              <a:gs pos="100000">
                <a:srgbClr val="035C7D"/>
              </a:gs>
            </a:gsLst>
            <a:lin ang="0" scaled="0"/>
          </a:gradFill>
        </p:grpSpPr>
        <p:sp>
          <p:nvSpPr>
            <p:cNvPr id="4" name="矩形 3"/>
            <p:cNvSpPr/>
            <p:nvPr/>
          </p:nvSpPr>
          <p:spPr>
            <a:xfrm>
              <a:off x="1066240" y="979317"/>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矩形 4"/>
            <p:cNvSpPr/>
            <p:nvPr/>
          </p:nvSpPr>
          <p:spPr>
            <a:xfrm>
              <a:off x="1822939" y="838200"/>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矩形 5"/>
            <p:cNvSpPr/>
            <p:nvPr/>
          </p:nvSpPr>
          <p:spPr>
            <a:xfrm>
              <a:off x="2348034" y="548032"/>
              <a:ext cx="985644" cy="57974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平行四边形 6"/>
            <p:cNvSpPr/>
            <p:nvPr/>
          </p:nvSpPr>
          <p:spPr>
            <a:xfrm rot="16200000">
              <a:off x="-377397" y="3950210"/>
              <a:ext cx="3724275" cy="371475"/>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2" name="组合 71"/>
          <p:cNvGrpSpPr/>
          <p:nvPr/>
        </p:nvGrpSpPr>
        <p:grpSpPr>
          <a:xfrm>
            <a:off x="909609" y="4322790"/>
            <a:ext cx="955991" cy="623601"/>
            <a:chOff x="2309496" y="961390"/>
            <a:chExt cx="955991" cy="623601"/>
          </a:xfrm>
          <a:gradFill flip="none" rotWithShape="1">
            <a:gsLst>
              <a:gs pos="0">
                <a:srgbClr val="120249">
                  <a:alpha val="36000"/>
                </a:srgbClr>
              </a:gs>
              <a:gs pos="100000">
                <a:srgbClr val="0B1051"/>
              </a:gs>
            </a:gsLst>
            <a:lin ang="16200000" scaled="1"/>
            <a:tileRect/>
          </a:gradFill>
        </p:grpSpPr>
        <p:sp>
          <p:nvSpPr>
            <p:cNvPr id="73" name="椭圆 72"/>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4" name="椭圆 73"/>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5" name="椭圆 74"/>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6" name="椭圆 75"/>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7" name="椭圆 76"/>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9" name="椭圆 78"/>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0" name="椭圆 79"/>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1" name="椭圆 80"/>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椭圆 81"/>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3" name="椭圆 82"/>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4" name="椭圆 83"/>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5" name="椭圆 84"/>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6" name="椭圆 85"/>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7" name="椭圆 86"/>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8" name="椭圆 87"/>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9" name="椭圆 88"/>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0" name="椭圆 89"/>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1" name="椭圆 90"/>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2" name="椭圆 91"/>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3" name="椭圆 92"/>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4" name="椭圆 93"/>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6" name="椭圆 95"/>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2788252" y="2294448"/>
            <a:ext cx="2277940" cy="2277940"/>
            <a:chOff x="3615567" y="2290030"/>
            <a:chExt cx="2277940" cy="2277940"/>
          </a:xfrm>
        </p:grpSpPr>
        <p:sp>
          <p:nvSpPr>
            <p:cNvPr id="97" name="椭圆 96"/>
            <p:cNvSpPr/>
            <p:nvPr/>
          </p:nvSpPr>
          <p:spPr>
            <a:xfrm>
              <a:off x="3615567" y="2290030"/>
              <a:ext cx="2277940" cy="2277940"/>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3999071" y="2828835"/>
              <a:ext cx="1588930" cy="119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cs typeface="+mn-ea"/>
                  <a:sym typeface="+mn-lt"/>
                </a:rPr>
                <a:t> </a:t>
              </a:r>
              <a:r>
                <a:rPr kumimoji="0" lang="en-US" altLang="zh-CN" sz="7200" b="0" i="0" u="none" strike="noStrike" kern="1200" cap="none" spc="0" normalizeH="0" baseline="0" noProof="0" dirty="0">
                  <a:ln>
                    <a:noFill/>
                  </a:ln>
                  <a:solidFill>
                    <a:prstClr val="white"/>
                  </a:solidFill>
                  <a:effectLst/>
                  <a:uLnTx/>
                  <a:uFillTx/>
                  <a:cs typeface="+mn-ea"/>
                  <a:sym typeface="+mn-lt"/>
                </a:rPr>
                <a:t>05</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grpSp>
      <p:sp>
        <p:nvSpPr>
          <p:cNvPr id="38" name="文本框 37"/>
          <p:cNvSpPr txBox="1"/>
          <p:nvPr/>
        </p:nvSpPr>
        <p:spPr>
          <a:xfrm>
            <a:off x="5385563" y="2598003"/>
            <a:ext cx="3986463"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solidFill>
                  <a:prstClr val="white"/>
                </a:solidFill>
                <a:effectLst/>
                <a:uLnTx/>
                <a:uFillTx/>
                <a:cs typeface="+mn-ea"/>
                <a:sym typeface="+mn-lt"/>
              </a:rPr>
              <a:t>项目总结</a:t>
            </a:r>
            <a:endParaRPr kumimoji="0" lang="zh-CN" altLang="en-US" sz="4800" b="0" i="0" u="none" strike="noStrike" kern="1200" cap="none" spc="0" normalizeH="0" baseline="0" noProof="0" dirty="0">
              <a:ln>
                <a:noFill/>
              </a:ln>
              <a:solidFill>
                <a:prstClr val="white"/>
              </a:solidFill>
              <a:effectLst/>
              <a:uLnTx/>
              <a:uFillTx/>
              <a:cs typeface="+mn-ea"/>
              <a:sym typeface="+mn-lt"/>
            </a:endParaRPr>
          </a:p>
        </p:txBody>
      </p:sp>
      <p:sp>
        <p:nvSpPr>
          <p:cNvPr id="39" name="矩形 38"/>
          <p:cNvSpPr/>
          <p:nvPr/>
        </p:nvSpPr>
        <p:spPr>
          <a:xfrm>
            <a:off x="5385563" y="3433418"/>
            <a:ext cx="5422232" cy="700576"/>
          </a:xfrm>
          <a:prstGeom prst="rect">
            <a:avLst/>
          </a:prstGeom>
        </p:spPr>
        <p:txBody>
          <a:bodyPr wrap="square">
            <a:spAutoFit/>
          </a:bodyPr>
          <a:lstStyle/>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solidFill>
                <a:effectLst/>
                <a:uLnTx/>
                <a:uFillTx/>
                <a:cs typeface="+mn-ea"/>
                <a:sym typeface="+mn-lt"/>
              </a:rPr>
              <a:t>A designer can use default text to simulate what text would look like. It looks even better with you using this text. </a:t>
            </a:r>
            <a:endParaRPr kumimoji="0" lang="en-US" altLang="zh-CN" sz="14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4" decel="100000"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1500" fill="hold"/>
                                        <p:tgtEl>
                                          <p:spTgt spid="38"/>
                                        </p:tgtEl>
                                        <p:attrNameLst>
                                          <p:attrName>ppt_x</p:attrName>
                                        </p:attrNameLst>
                                      </p:cBhvr>
                                      <p:tavLst>
                                        <p:tav tm="0">
                                          <p:val>
                                            <p:strVal val="#ppt_x"/>
                                          </p:val>
                                        </p:tav>
                                        <p:tav tm="100000">
                                          <p:val>
                                            <p:strVal val="#ppt_x"/>
                                          </p:val>
                                        </p:tav>
                                      </p:tavLst>
                                    </p:anim>
                                    <p:anim calcmode="lin" valueType="num">
                                      <p:cBhvr additive="base">
                                        <p:cTn id="13" dur="1500" fill="hold"/>
                                        <p:tgtEl>
                                          <p:spTgt spid="3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2" presetClass="entr" presetSubtype="8"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150472" y="208547"/>
            <a:ext cx="2624810" cy="521970"/>
            <a:chOff x="246724" y="208547"/>
            <a:chExt cx="2624810" cy="521970"/>
          </a:xfrm>
        </p:grpSpPr>
        <p:sp>
          <p:nvSpPr>
            <p:cNvPr id="34" name="椭圆 33"/>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nvSpPr>
          <p:spPr>
            <a:xfrm>
              <a:off x="465219" y="208547"/>
              <a:ext cx="24063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项目总结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sp>
        <p:nvSpPr>
          <p:cNvPr id="6" name="Freeform: Shape 5"/>
          <p:cNvSpPr/>
          <p:nvPr/>
        </p:nvSpPr>
        <p:spPr bwMode="auto">
          <a:xfrm>
            <a:off x="4245244" y="3571561"/>
            <a:ext cx="33703" cy="37592"/>
          </a:xfrm>
          <a:custGeom>
            <a:avLst/>
            <a:gdLst>
              <a:gd name="T0" fmla="*/ 5 w 11"/>
              <a:gd name="T1" fmla="*/ 12 h 12"/>
              <a:gd name="T2" fmla="*/ 3 w 11"/>
              <a:gd name="T3" fmla="*/ 11 h 12"/>
              <a:gd name="T4" fmla="*/ 1 w 11"/>
              <a:gd name="T5" fmla="*/ 5 h 12"/>
              <a:gd name="T6" fmla="*/ 3 w 11"/>
              <a:gd name="T7" fmla="*/ 3 h 12"/>
              <a:gd name="T8" fmla="*/ 9 w 11"/>
              <a:gd name="T9" fmla="*/ 2 h 12"/>
              <a:gd name="T10" fmla="*/ 10 w 11"/>
              <a:gd name="T11" fmla="*/ 8 h 12"/>
              <a:gd name="T12" fmla="*/ 9 w 11"/>
              <a:gd name="T13" fmla="*/ 10 h 12"/>
              <a:gd name="T14" fmla="*/ 5 w 11"/>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5" y="12"/>
                </a:moveTo>
                <a:cubicBezTo>
                  <a:pt x="4" y="12"/>
                  <a:pt x="3" y="11"/>
                  <a:pt x="3" y="11"/>
                </a:cubicBezTo>
                <a:cubicBezTo>
                  <a:pt x="1" y="10"/>
                  <a:pt x="0" y="7"/>
                  <a:pt x="1" y="5"/>
                </a:cubicBezTo>
                <a:cubicBezTo>
                  <a:pt x="3" y="3"/>
                  <a:pt x="3" y="3"/>
                  <a:pt x="3" y="3"/>
                </a:cubicBezTo>
                <a:cubicBezTo>
                  <a:pt x="4" y="1"/>
                  <a:pt x="7" y="0"/>
                  <a:pt x="9" y="2"/>
                </a:cubicBezTo>
                <a:cubicBezTo>
                  <a:pt x="11" y="3"/>
                  <a:pt x="11" y="6"/>
                  <a:pt x="10" y="8"/>
                </a:cubicBezTo>
                <a:cubicBezTo>
                  <a:pt x="9" y="10"/>
                  <a:pt x="9" y="10"/>
                  <a:pt x="9" y="10"/>
                </a:cubicBezTo>
                <a:cubicBezTo>
                  <a:pt x="8" y="11"/>
                  <a:pt x="6" y="12"/>
                  <a:pt x="5" y="12"/>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7" name="Freeform: Shape 6"/>
          <p:cNvSpPr/>
          <p:nvPr/>
        </p:nvSpPr>
        <p:spPr bwMode="auto">
          <a:xfrm>
            <a:off x="3931551" y="3624708"/>
            <a:ext cx="316285" cy="705160"/>
          </a:xfrm>
          <a:custGeom>
            <a:avLst/>
            <a:gdLst>
              <a:gd name="T0" fmla="*/ 4 w 103"/>
              <a:gd name="T1" fmla="*/ 230 h 230"/>
              <a:gd name="T2" fmla="*/ 1 w 103"/>
              <a:gd name="T3" fmla="*/ 221 h 230"/>
              <a:gd name="T4" fmla="*/ 10 w 103"/>
              <a:gd name="T5" fmla="*/ 223 h 230"/>
              <a:gd name="T6" fmla="*/ 5 w 103"/>
              <a:gd name="T7" fmla="*/ 230 h 230"/>
              <a:gd name="T8" fmla="*/ 9 w 103"/>
              <a:gd name="T9" fmla="*/ 209 h 230"/>
              <a:gd name="T10" fmla="*/ 7 w 103"/>
              <a:gd name="T11" fmla="*/ 200 h 230"/>
              <a:gd name="T12" fmla="*/ 15 w 103"/>
              <a:gd name="T13" fmla="*/ 202 h 230"/>
              <a:gd name="T14" fmla="*/ 10 w 103"/>
              <a:gd name="T15" fmla="*/ 209 h 230"/>
              <a:gd name="T16" fmla="*/ 14 w 103"/>
              <a:gd name="T17" fmla="*/ 189 h 230"/>
              <a:gd name="T18" fmla="*/ 13 w 103"/>
              <a:gd name="T19" fmla="*/ 179 h 230"/>
              <a:gd name="T20" fmla="*/ 21 w 103"/>
              <a:gd name="T21" fmla="*/ 181 h 230"/>
              <a:gd name="T22" fmla="*/ 16 w 103"/>
              <a:gd name="T23" fmla="*/ 189 h 230"/>
              <a:gd name="T24" fmla="*/ 21 w 103"/>
              <a:gd name="T25" fmla="*/ 168 h 230"/>
              <a:gd name="T26" fmla="*/ 19 w 103"/>
              <a:gd name="T27" fmla="*/ 158 h 230"/>
              <a:gd name="T28" fmla="*/ 28 w 103"/>
              <a:gd name="T29" fmla="*/ 161 h 230"/>
              <a:gd name="T30" fmla="*/ 22 w 103"/>
              <a:gd name="T31" fmla="*/ 168 h 230"/>
              <a:gd name="T32" fmla="*/ 28 w 103"/>
              <a:gd name="T33" fmla="*/ 148 h 230"/>
              <a:gd name="T34" fmla="*/ 27 w 103"/>
              <a:gd name="T35" fmla="*/ 138 h 230"/>
              <a:gd name="T36" fmla="*/ 35 w 103"/>
              <a:gd name="T37" fmla="*/ 141 h 230"/>
              <a:gd name="T38" fmla="*/ 29 w 103"/>
              <a:gd name="T39" fmla="*/ 148 h 230"/>
              <a:gd name="T40" fmla="*/ 35 w 103"/>
              <a:gd name="T41" fmla="*/ 127 h 230"/>
              <a:gd name="T42" fmla="*/ 34 w 103"/>
              <a:gd name="T43" fmla="*/ 118 h 230"/>
              <a:gd name="T44" fmla="*/ 43 w 103"/>
              <a:gd name="T45" fmla="*/ 121 h 230"/>
              <a:gd name="T46" fmla="*/ 37 w 103"/>
              <a:gd name="T47" fmla="*/ 128 h 230"/>
              <a:gd name="T48" fmla="*/ 43 w 103"/>
              <a:gd name="T49" fmla="*/ 108 h 230"/>
              <a:gd name="T50" fmla="*/ 43 w 103"/>
              <a:gd name="T51" fmla="*/ 98 h 230"/>
              <a:gd name="T52" fmla="*/ 51 w 103"/>
              <a:gd name="T53" fmla="*/ 101 h 230"/>
              <a:gd name="T54" fmla="*/ 45 w 103"/>
              <a:gd name="T55" fmla="*/ 108 h 230"/>
              <a:gd name="T56" fmla="*/ 52 w 103"/>
              <a:gd name="T57" fmla="*/ 88 h 230"/>
              <a:gd name="T58" fmla="*/ 52 w 103"/>
              <a:gd name="T59" fmla="*/ 78 h 230"/>
              <a:gd name="T60" fmla="*/ 60 w 103"/>
              <a:gd name="T61" fmla="*/ 82 h 230"/>
              <a:gd name="T62" fmla="*/ 54 w 103"/>
              <a:gd name="T63" fmla="*/ 88 h 230"/>
              <a:gd name="T64" fmla="*/ 62 w 103"/>
              <a:gd name="T65" fmla="*/ 68 h 230"/>
              <a:gd name="T66" fmla="*/ 62 w 103"/>
              <a:gd name="T67" fmla="*/ 59 h 230"/>
              <a:gd name="T68" fmla="*/ 69 w 103"/>
              <a:gd name="T69" fmla="*/ 63 h 230"/>
              <a:gd name="T70" fmla="*/ 64 w 103"/>
              <a:gd name="T71" fmla="*/ 69 h 230"/>
              <a:gd name="T72" fmla="*/ 71 w 103"/>
              <a:gd name="T73" fmla="*/ 49 h 230"/>
              <a:gd name="T74" fmla="*/ 72 w 103"/>
              <a:gd name="T75" fmla="*/ 40 h 230"/>
              <a:gd name="T76" fmla="*/ 80 w 103"/>
              <a:gd name="T77" fmla="*/ 44 h 230"/>
              <a:gd name="T78" fmla="*/ 74 w 103"/>
              <a:gd name="T79" fmla="*/ 50 h 230"/>
              <a:gd name="T80" fmla="*/ 82 w 103"/>
              <a:gd name="T81" fmla="*/ 31 h 230"/>
              <a:gd name="T82" fmla="*/ 83 w 103"/>
              <a:gd name="T83" fmla="*/ 21 h 230"/>
              <a:gd name="T84" fmla="*/ 90 w 103"/>
              <a:gd name="T85" fmla="*/ 25 h 230"/>
              <a:gd name="T86" fmla="*/ 84 w 103"/>
              <a:gd name="T87" fmla="*/ 31 h 230"/>
              <a:gd name="T88" fmla="*/ 93 w 103"/>
              <a:gd name="T89" fmla="*/ 12 h 230"/>
              <a:gd name="T90" fmla="*/ 94 w 103"/>
              <a:gd name="T91" fmla="*/ 2 h 230"/>
              <a:gd name="T92" fmla="*/ 101 w 103"/>
              <a:gd name="T93" fmla="*/ 7 h 230"/>
              <a:gd name="T94" fmla="*/ 95 w 103"/>
              <a:gd name="T95" fmla="*/ 1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3" h="230">
                <a:moveTo>
                  <a:pt x="5" y="230"/>
                </a:moveTo>
                <a:cubicBezTo>
                  <a:pt x="4" y="230"/>
                  <a:pt x="4" y="230"/>
                  <a:pt x="4" y="230"/>
                </a:cubicBezTo>
                <a:cubicBezTo>
                  <a:pt x="1" y="230"/>
                  <a:pt x="0" y="227"/>
                  <a:pt x="0" y="225"/>
                </a:cubicBezTo>
                <a:cubicBezTo>
                  <a:pt x="1" y="221"/>
                  <a:pt x="1" y="221"/>
                  <a:pt x="1" y="221"/>
                </a:cubicBezTo>
                <a:cubicBezTo>
                  <a:pt x="2" y="218"/>
                  <a:pt x="4" y="217"/>
                  <a:pt x="7" y="217"/>
                </a:cubicBezTo>
                <a:cubicBezTo>
                  <a:pt x="9" y="218"/>
                  <a:pt x="11" y="220"/>
                  <a:pt x="10" y="223"/>
                </a:cubicBezTo>
                <a:cubicBezTo>
                  <a:pt x="9" y="227"/>
                  <a:pt x="9" y="227"/>
                  <a:pt x="9" y="227"/>
                </a:cubicBezTo>
                <a:cubicBezTo>
                  <a:pt x="9" y="229"/>
                  <a:pt x="7" y="230"/>
                  <a:pt x="5" y="230"/>
                </a:cubicBezTo>
                <a:close/>
                <a:moveTo>
                  <a:pt x="10" y="209"/>
                </a:moveTo>
                <a:cubicBezTo>
                  <a:pt x="10" y="209"/>
                  <a:pt x="9" y="209"/>
                  <a:pt x="9" y="209"/>
                </a:cubicBezTo>
                <a:cubicBezTo>
                  <a:pt x="6" y="209"/>
                  <a:pt x="5" y="206"/>
                  <a:pt x="6" y="204"/>
                </a:cubicBezTo>
                <a:cubicBezTo>
                  <a:pt x="7" y="200"/>
                  <a:pt x="7" y="200"/>
                  <a:pt x="7" y="200"/>
                </a:cubicBezTo>
                <a:cubicBezTo>
                  <a:pt x="7" y="197"/>
                  <a:pt x="10" y="196"/>
                  <a:pt x="12" y="197"/>
                </a:cubicBezTo>
                <a:cubicBezTo>
                  <a:pt x="15" y="197"/>
                  <a:pt x="16" y="200"/>
                  <a:pt x="15" y="202"/>
                </a:cubicBezTo>
                <a:cubicBezTo>
                  <a:pt x="14" y="206"/>
                  <a:pt x="14" y="206"/>
                  <a:pt x="14" y="206"/>
                </a:cubicBezTo>
                <a:cubicBezTo>
                  <a:pt x="14" y="208"/>
                  <a:pt x="12" y="209"/>
                  <a:pt x="10" y="209"/>
                </a:cubicBezTo>
                <a:close/>
                <a:moveTo>
                  <a:pt x="16" y="189"/>
                </a:moveTo>
                <a:cubicBezTo>
                  <a:pt x="15" y="189"/>
                  <a:pt x="15" y="189"/>
                  <a:pt x="14" y="189"/>
                </a:cubicBezTo>
                <a:cubicBezTo>
                  <a:pt x="12" y="188"/>
                  <a:pt x="11" y="185"/>
                  <a:pt x="11" y="183"/>
                </a:cubicBezTo>
                <a:cubicBezTo>
                  <a:pt x="13" y="179"/>
                  <a:pt x="13" y="179"/>
                  <a:pt x="13" y="179"/>
                </a:cubicBezTo>
                <a:cubicBezTo>
                  <a:pt x="13" y="177"/>
                  <a:pt x="16" y="175"/>
                  <a:pt x="18" y="176"/>
                </a:cubicBezTo>
                <a:cubicBezTo>
                  <a:pt x="21" y="177"/>
                  <a:pt x="22" y="179"/>
                  <a:pt x="21" y="181"/>
                </a:cubicBezTo>
                <a:cubicBezTo>
                  <a:pt x="20" y="186"/>
                  <a:pt x="20" y="186"/>
                  <a:pt x="20" y="186"/>
                </a:cubicBezTo>
                <a:cubicBezTo>
                  <a:pt x="19" y="187"/>
                  <a:pt x="18" y="189"/>
                  <a:pt x="16" y="189"/>
                </a:cubicBezTo>
                <a:close/>
                <a:moveTo>
                  <a:pt x="22" y="168"/>
                </a:moveTo>
                <a:cubicBezTo>
                  <a:pt x="22" y="168"/>
                  <a:pt x="21" y="168"/>
                  <a:pt x="21" y="168"/>
                </a:cubicBezTo>
                <a:cubicBezTo>
                  <a:pt x="18" y="167"/>
                  <a:pt x="17" y="165"/>
                  <a:pt x="18" y="162"/>
                </a:cubicBezTo>
                <a:cubicBezTo>
                  <a:pt x="19" y="158"/>
                  <a:pt x="19" y="158"/>
                  <a:pt x="19" y="158"/>
                </a:cubicBezTo>
                <a:cubicBezTo>
                  <a:pt x="20" y="156"/>
                  <a:pt x="23" y="155"/>
                  <a:pt x="25" y="155"/>
                </a:cubicBezTo>
                <a:cubicBezTo>
                  <a:pt x="27" y="156"/>
                  <a:pt x="29" y="159"/>
                  <a:pt x="28" y="161"/>
                </a:cubicBezTo>
                <a:cubicBezTo>
                  <a:pt x="26" y="165"/>
                  <a:pt x="26" y="165"/>
                  <a:pt x="26" y="165"/>
                </a:cubicBezTo>
                <a:cubicBezTo>
                  <a:pt x="26" y="167"/>
                  <a:pt x="24" y="168"/>
                  <a:pt x="22" y="168"/>
                </a:cubicBezTo>
                <a:close/>
                <a:moveTo>
                  <a:pt x="29" y="148"/>
                </a:moveTo>
                <a:cubicBezTo>
                  <a:pt x="29" y="148"/>
                  <a:pt x="28" y="148"/>
                  <a:pt x="28" y="148"/>
                </a:cubicBezTo>
                <a:cubicBezTo>
                  <a:pt x="25" y="147"/>
                  <a:pt x="24" y="144"/>
                  <a:pt x="25" y="142"/>
                </a:cubicBezTo>
                <a:cubicBezTo>
                  <a:pt x="27" y="138"/>
                  <a:pt x="27" y="138"/>
                  <a:pt x="27" y="138"/>
                </a:cubicBezTo>
                <a:cubicBezTo>
                  <a:pt x="27" y="136"/>
                  <a:pt x="30" y="134"/>
                  <a:pt x="32" y="135"/>
                </a:cubicBezTo>
                <a:cubicBezTo>
                  <a:pt x="35" y="136"/>
                  <a:pt x="36" y="139"/>
                  <a:pt x="35" y="141"/>
                </a:cubicBezTo>
                <a:cubicBezTo>
                  <a:pt x="33" y="145"/>
                  <a:pt x="33" y="145"/>
                  <a:pt x="33" y="145"/>
                </a:cubicBezTo>
                <a:cubicBezTo>
                  <a:pt x="33" y="147"/>
                  <a:pt x="31" y="148"/>
                  <a:pt x="29" y="148"/>
                </a:cubicBezTo>
                <a:close/>
                <a:moveTo>
                  <a:pt x="37" y="128"/>
                </a:moveTo>
                <a:cubicBezTo>
                  <a:pt x="36" y="128"/>
                  <a:pt x="36" y="128"/>
                  <a:pt x="35" y="127"/>
                </a:cubicBezTo>
                <a:cubicBezTo>
                  <a:pt x="33" y="127"/>
                  <a:pt x="32" y="124"/>
                  <a:pt x="33" y="122"/>
                </a:cubicBezTo>
                <a:cubicBezTo>
                  <a:pt x="34" y="118"/>
                  <a:pt x="34" y="118"/>
                  <a:pt x="34" y="118"/>
                </a:cubicBezTo>
                <a:cubicBezTo>
                  <a:pt x="35" y="115"/>
                  <a:pt x="38" y="114"/>
                  <a:pt x="40" y="115"/>
                </a:cubicBezTo>
                <a:cubicBezTo>
                  <a:pt x="42" y="116"/>
                  <a:pt x="44" y="119"/>
                  <a:pt x="43" y="121"/>
                </a:cubicBezTo>
                <a:cubicBezTo>
                  <a:pt x="41" y="125"/>
                  <a:pt x="41" y="125"/>
                  <a:pt x="41" y="125"/>
                </a:cubicBezTo>
                <a:cubicBezTo>
                  <a:pt x="40" y="127"/>
                  <a:pt x="39" y="128"/>
                  <a:pt x="37" y="128"/>
                </a:cubicBezTo>
                <a:close/>
                <a:moveTo>
                  <a:pt x="45" y="108"/>
                </a:moveTo>
                <a:cubicBezTo>
                  <a:pt x="45" y="108"/>
                  <a:pt x="44" y="108"/>
                  <a:pt x="43" y="108"/>
                </a:cubicBezTo>
                <a:cubicBezTo>
                  <a:pt x="41" y="107"/>
                  <a:pt x="40" y="104"/>
                  <a:pt x="41" y="102"/>
                </a:cubicBezTo>
                <a:cubicBezTo>
                  <a:pt x="43" y="98"/>
                  <a:pt x="43" y="98"/>
                  <a:pt x="43" y="98"/>
                </a:cubicBezTo>
                <a:cubicBezTo>
                  <a:pt x="44" y="95"/>
                  <a:pt x="46" y="94"/>
                  <a:pt x="49" y="95"/>
                </a:cubicBezTo>
                <a:cubicBezTo>
                  <a:pt x="51" y="96"/>
                  <a:pt x="52" y="99"/>
                  <a:pt x="51" y="101"/>
                </a:cubicBezTo>
                <a:cubicBezTo>
                  <a:pt x="49" y="105"/>
                  <a:pt x="49" y="105"/>
                  <a:pt x="49" y="105"/>
                </a:cubicBezTo>
                <a:cubicBezTo>
                  <a:pt x="49" y="107"/>
                  <a:pt x="47" y="108"/>
                  <a:pt x="45" y="108"/>
                </a:cubicBezTo>
                <a:close/>
                <a:moveTo>
                  <a:pt x="54" y="88"/>
                </a:moveTo>
                <a:cubicBezTo>
                  <a:pt x="53" y="88"/>
                  <a:pt x="53" y="88"/>
                  <a:pt x="52" y="88"/>
                </a:cubicBezTo>
                <a:cubicBezTo>
                  <a:pt x="50" y="87"/>
                  <a:pt x="49" y="84"/>
                  <a:pt x="50" y="82"/>
                </a:cubicBezTo>
                <a:cubicBezTo>
                  <a:pt x="52" y="78"/>
                  <a:pt x="52" y="78"/>
                  <a:pt x="52" y="78"/>
                </a:cubicBezTo>
                <a:cubicBezTo>
                  <a:pt x="53" y="76"/>
                  <a:pt x="56" y="75"/>
                  <a:pt x="58" y="76"/>
                </a:cubicBezTo>
                <a:cubicBezTo>
                  <a:pt x="60" y="77"/>
                  <a:pt x="61" y="80"/>
                  <a:pt x="60" y="82"/>
                </a:cubicBezTo>
                <a:cubicBezTo>
                  <a:pt x="58" y="86"/>
                  <a:pt x="58" y="86"/>
                  <a:pt x="58" y="86"/>
                </a:cubicBezTo>
                <a:cubicBezTo>
                  <a:pt x="57" y="87"/>
                  <a:pt x="56" y="88"/>
                  <a:pt x="54" y="88"/>
                </a:cubicBezTo>
                <a:close/>
                <a:moveTo>
                  <a:pt x="64" y="69"/>
                </a:moveTo>
                <a:cubicBezTo>
                  <a:pt x="63" y="69"/>
                  <a:pt x="62" y="69"/>
                  <a:pt x="62" y="68"/>
                </a:cubicBezTo>
                <a:cubicBezTo>
                  <a:pt x="59" y="67"/>
                  <a:pt x="58" y="65"/>
                  <a:pt x="60" y="62"/>
                </a:cubicBezTo>
                <a:cubicBezTo>
                  <a:pt x="62" y="59"/>
                  <a:pt x="62" y="59"/>
                  <a:pt x="62" y="59"/>
                </a:cubicBezTo>
                <a:cubicBezTo>
                  <a:pt x="63" y="56"/>
                  <a:pt x="65" y="56"/>
                  <a:pt x="68" y="57"/>
                </a:cubicBezTo>
                <a:cubicBezTo>
                  <a:pt x="70" y="58"/>
                  <a:pt x="71" y="61"/>
                  <a:pt x="69" y="63"/>
                </a:cubicBezTo>
                <a:cubicBezTo>
                  <a:pt x="67" y="66"/>
                  <a:pt x="67" y="66"/>
                  <a:pt x="67" y="66"/>
                </a:cubicBezTo>
                <a:cubicBezTo>
                  <a:pt x="67" y="68"/>
                  <a:pt x="65" y="69"/>
                  <a:pt x="64" y="69"/>
                </a:cubicBezTo>
                <a:close/>
                <a:moveTo>
                  <a:pt x="74" y="50"/>
                </a:moveTo>
                <a:cubicBezTo>
                  <a:pt x="73" y="50"/>
                  <a:pt x="72" y="50"/>
                  <a:pt x="71" y="49"/>
                </a:cubicBezTo>
                <a:cubicBezTo>
                  <a:pt x="69" y="48"/>
                  <a:pt x="69" y="45"/>
                  <a:pt x="70" y="43"/>
                </a:cubicBezTo>
                <a:cubicBezTo>
                  <a:pt x="72" y="40"/>
                  <a:pt x="72" y="40"/>
                  <a:pt x="72" y="40"/>
                </a:cubicBezTo>
                <a:cubicBezTo>
                  <a:pt x="73" y="37"/>
                  <a:pt x="76" y="37"/>
                  <a:pt x="78" y="38"/>
                </a:cubicBezTo>
                <a:cubicBezTo>
                  <a:pt x="80" y="39"/>
                  <a:pt x="81" y="42"/>
                  <a:pt x="80" y="44"/>
                </a:cubicBezTo>
                <a:cubicBezTo>
                  <a:pt x="77" y="48"/>
                  <a:pt x="77" y="48"/>
                  <a:pt x="77" y="48"/>
                </a:cubicBezTo>
                <a:cubicBezTo>
                  <a:pt x="77" y="49"/>
                  <a:pt x="75" y="50"/>
                  <a:pt x="74" y="50"/>
                </a:cubicBezTo>
                <a:close/>
                <a:moveTo>
                  <a:pt x="84" y="31"/>
                </a:moveTo>
                <a:cubicBezTo>
                  <a:pt x="83" y="31"/>
                  <a:pt x="83" y="31"/>
                  <a:pt x="82" y="31"/>
                </a:cubicBezTo>
                <a:cubicBezTo>
                  <a:pt x="80" y="29"/>
                  <a:pt x="79" y="27"/>
                  <a:pt x="80" y="24"/>
                </a:cubicBezTo>
                <a:cubicBezTo>
                  <a:pt x="83" y="21"/>
                  <a:pt x="83" y="21"/>
                  <a:pt x="83" y="21"/>
                </a:cubicBezTo>
                <a:cubicBezTo>
                  <a:pt x="84" y="19"/>
                  <a:pt x="87" y="18"/>
                  <a:pt x="89" y="19"/>
                </a:cubicBezTo>
                <a:cubicBezTo>
                  <a:pt x="91" y="20"/>
                  <a:pt x="91" y="23"/>
                  <a:pt x="90" y="25"/>
                </a:cubicBezTo>
                <a:cubicBezTo>
                  <a:pt x="88" y="29"/>
                  <a:pt x="88" y="29"/>
                  <a:pt x="88" y="29"/>
                </a:cubicBezTo>
                <a:cubicBezTo>
                  <a:pt x="87" y="30"/>
                  <a:pt x="86" y="31"/>
                  <a:pt x="84" y="31"/>
                </a:cubicBezTo>
                <a:close/>
                <a:moveTo>
                  <a:pt x="95" y="13"/>
                </a:moveTo>
                <a:cubicBezTo>
                  <a:pt x="95" y="13"/>
                  <a:pt x="94" y="12"/>
                  <a:pt x="93" y="12"/>
                </a:cubicBezTo>
                <a:cubicBezTo>
                  <a:pt x="91" y="11"/>
                  <a:pt x="90" y="8"/>
                  <a:pt x="92" y="6"/>
                </a:cubicBezTo>
                <a:cubicBezTo>
                  <a:pt x="94" y="2"/>
                  <a:pt x="94" y="2"/>
                  <a:pt x="94" y="2"/>
                </a:cubicBezTo>
                <a:cubicBezTo>
                  <a:pt x="95" y="0"/>
                  <a:pt x="98" y="0"/>
                  <a:pt x="100" y="1"/>
                </a:cubicBezTo>
                <a:cubicBezTo>
                  <a:pt x="102" y="2"/>
                  <a:pt x="103" y="5"/>
                  <a:pt x="101" y="7"/>
                </a:cubicBezTo>
                <a:cubicBezTo>
                  <a:pt x="99" y="11"/>
                  <a:pt x="99" y="11"/>
                  <a:pt x="99" y="11"/>
                </a:cubicBezTo>
                <a:cubicBezTo>
                  <a:pt x="98" y="12"/>
                  <a:pt x="97" y="13"/>
                  <a:pt x="95" y="13"/>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8" name="Freeform: Shape 7"/>
          <p:cNvSpPr/>
          <p:nvPr/>
        </p:nvSpPr>
        <p:spPr bwMode="auto">
          <a:xfrm>
            <a:off x="3919885" y="4354496"/>
            <a:ext cx="31110" cy="24629"/>
          </a:xfrm>
          <a:custGeom>
            <a:avLst/>
            <a:gdLst>
              <a:gd name="T0" fmla="*/ 9 w 10"/>
              <a:gd name="T1" fmla="*/ 8 h 8"/>
              <a:gd name="T2" fmla="*/ 4 w 10"/>
              <a:gd name="T3" fmla="*/ 7 h 8"/>
              <a:gd name="T4" fmla="*/ 0 w 10"/>
              <a:gd name="T5" fmla="*/ 6 h 8"/>
              <a:gd name="T6" fmla="*/ 1 w 10"/>
              <a:gd name="T7" fmla="*/ 4 h 8"/>
              <a:gd name="T8" fmla="*/ 6 w 10"/>
              <a:gd name="T9" fmla="*/ 1 h 8"/>
              <a:gd name="T10" fmla="*/ 9 w 10"/>
              <a:gd name="T11" fmla="*/ 6 h 8"/>
              <a:gd name="T12" fmla="*/ 9 w 1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9" y="8"/>
                </a:moveTo>
                <a:cubicBezTo>
                  <a:pt x="4" y="7"/>
                  <a:pt x="4" y="7"/>
                  <a:pt x="4" y="7"/>
                </a:cubicBezTo>
                <a:cubicBezTo>
                  <a:pt x="0" y="6"/>
                  <a:pt x="0" y="6"/>
                  <a:pt x="0" y="6"/>
                </a:cubicBezTo>
                <a:cubicBezTo>
                  <a:pt x="1" y="4"/>
                  <a:pt x="1" y="4"/>
                  <a:pt x="1" y="4"/>
                </a:cubicBezTo>
                <a:cubicBezTo>
                  <a:pt x="1" y="2"/>
                  <a:pt x="3" y="0"/>
                  <a:pt x="6" y="1"/>
                </a:cubicBezTo>
                <a:cubicBezTo>
                  <a:pt x="8" y="1"/>
                  <a:pt x="10" y="3"/>
                  <a:pt x="9" y="6"/>
                </a:cubicBezTo>
                <a:lnTo>
                  <a:pt x="9" y="8"/>
                </a:ln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9" name="Freeform: Shape 8"/>
          <p:cNvSpPr/>
          <p:nvPr/>
        </p:nvSpPr>
        <p:spPr bwMode="auto">
          <a:xfrm>
            <a:off x="5649083" y="2639557"/>
            <a:ext cx="33703" cy="29814"/>
          </a:xfrm>
          <a:custGeom>
            <a:avLst/>
            <a:gdLst>
              <a:gd name="T0" fmla="*/ 4 w 11"/>
              <a:gd name="T1" fmla="*/ 10 h 10"/>
              <a:gd name="T2" fmla="*/ 0 w 11"/>
              <a:gd name="T3" fmla="*/ 6 h 10"/>
              <a:gd name="T4" fmla="*/ 4 w 11"/>
              <a:gd name="T5" fmla="*/ 1 h 10"/>
              <a:gd name="T6" fmla="*/ 6 w 11"/>
              <a:gd name="T7" fmla="*/ 0 h 10"/>
              <a:gd name="T8" fmla="*/ 11 w 11"/>
              <a:gd name="T9" fmla="*/ 4 h 10"/>
              <a:gd name="T10" fmla="*/ 7 w 11"/>
              <a:gd name="T11" fmla="*/ 9 h 10"/>
              <a:gd name="T12" fmla="*/ 5 w 11"/>
              <a:gd name="T13" fmla="*/ 9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2" y="10"/>
                  <a:pt x="1" y="8"/>
                  <a:pt x="0" y="6"/>
                </a:cubicBezTo>
                <a:cubicBezTo>
                  <a:pt x="0" y="4"/>
                  <a:pt x="1" y="1"/>
                  <a:pt x="4" y="1"/>
                </a:cubicBezTo>
                <a:cubicBezTo>
                  <a:pt x="6" y="0"/>
                  <a:pt x="6" y="0"/>
                  <a:pt x="6" y="0"/>
                </a:cubicBezTo>
                <a:cubicBezTo>
                  <a:pt x="8" y="0"/>
                  <a:pt x="10" y="1"/>
                  <a:pt x="11" y="4"/>
                </a:cubicBezTo>
                <a:cubicBezTo>
                  <a:pt x="11" y="6"/>
                  <a:pt x="10" y="9"/>
                  <a:pt x="7" y="9"/>
                </a:cubicBezTo>
                <a:cubicBezTo>
                  <a:pt x="5" y="9"/>
                  <a:pt x="5" y="9"/>
                  <a:pt x="5" y="9"/>
                </a:cubicBezTo>
                <a:lnTo>
                  <a:pt x="4" y="10"/>
                </a:ln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0" name="Freeform: Shape 9"/>
          <p:cNvSpPr/>
          <p:nvPr/>
        </p:nvSpPr>
        <p:spPr bwMode="auto">
          <a:xfrm>
            <a:off x="4898554" y="2651223"/>
            <a:ext cx="727197" cy="316285"/>
          </a:xfrm>
          <a:custGeom>
            <a:avLst/>
            <a:gdLst>
              <a:gd name="T0" fmla="*/ 2 w 237"/>
              <a:gd name="T1" fmla="*/ 101 h 103"/>
              <a:gd name="T2" fmla="*/ 7 w 237"/>
              <a:gd name="T3" fmla="*/ 93 h 103"/>
              <a:gd name="T4" fmla="*/ 11 w 237"/>
              <a:gd name="T5" fmla="*/ 100 h 103"/>
              <a:gd name="T6" fmla="*/ 5 w 237"/>
              <a:gd name="T7" fmla="*/ 103 h 103"/>
              <a:gd name="T8" fmla="*/ 20 w 237"/>
              <a:gd name="T9" fmla="*/ 90 h 103"/>
              <a:gd name="T10" fmla="*/ 26 w 237"/>
              <a:gd name="T11" fmla="*/ 81 h 103"/>
              <a:gd name="T12" fmla="*/ 30 w 237"/>
              <a:gd name="T13" fmla="*/ 89 h 103"/>
              <a:gd name="T14" fmla="*/ 24 w 237"/>
              <a:gd name="T15" fmla="*/ 92 h 103"/>
              <a:gd name="T16" fmla="*/ 39 w 237"/>
              <a:gd name="T17" fmla="*/ 79 h 103"/>
              <a:gd name="T18" fmla="*/ 45 w 237"/>
              <a:gd name="T19" fmla="*/ 70 h 103"/>
              <a:gd name="T20" fmla="*/ 49 w 237"/>
              <a:gd name="T21" fmla="*/ 78 h 103"/>
              <a:gd name="T22" fmla="*/ 43 w 237"/>
              <a:gd name="T23" fmla="*/ 81 h 103"/>
              <a:gd name="T24" fmla="*/ 59 w 237"/>
              <a:gd name="T25" fmla="*/ 68 h 103"/>
              <a:gd name="T26" fmla="*/ 65 w 237"/>
              <a:gd name="T27" fmla="*/ 60 h 103"/>
              <a:gd name="T28" fmla="*/ 69 w 237"/>
              <a:gd name="T29" fmla="*/ 68 h 103"/>
              <a:gd name="T30" fmla="*/ 63 w 237"/>
              <a:gd name="T31" fmla="*/ 71 h 103"/>
              <a:gd name="T32" fmla="*/ 79 w 237"/>
              <a:gd name="T33" fmla="*/ 58 h 103"/>
              <a:gd name="T34" fmla="*/ 85 w 237"/>
              <a:gd name="T35" fmla="*/ 50 h 103"/>
              <a:gd name="T36" fmla="*/ 88 w 237"/>
              <a:gd name="T37" fmla="*/ 58 h 103"/>
              <a:gd name="T38" fmla="*/ 83 w 237"/>
              <a:gd name="T39" fmla="*/ 61 h 103"/>
              <a:gd name="T40" fmla="*/ 99 w 237"/>
              <a:gd name="T41" fmla="*/ 49 h 103"/>
              <a:gd name="T42" fmla="*/ 105 w 237"/>
              <a:gd name="T43" fmla="*/ 41 h 103"/>
              <a:gd name="T44" fmla="*/ 108 w 237"/>
              <a:gd name="T45" fmla="*/ 50 h 103"/>
              <a:gd name="T46" fmla="*/ 103 w 237"/>
              <a:gd name="T47" fmla="*/ 52 h 103"/>
              <a:gd name="T48" fmla="*/ 119 w 237"/>
              <a:gd name="T49" fmla="*/ 40 h 103"/>
              <a:gd name="T50" fmla="*/ 125 w 237"/>
              <a:gd name="T51" fmla="*/ 33 h 103"/>
              <a:gd name="T52" fmla="*/ 129 w 237"/>
              <a:gd name="T53" fmla="*/ 41 h 103"/>
              <a:gd name="T54" fmla="*/ 123 w 237"/>
              <a:gd name="T55" fmla="*/ 43 h 103"/>
              <a:gd name="T56" fmla="*/ 139 w 237"/>
              <a:gd name="T57" fmla="*/ 32 h 103"/>
              <a:gd name="T58" fmla="*/ 146 w 237"/>
              <a:gd name="T59" fmla="*/ 25 h 103"/>
              <a:gd name="T60" fmla="*/ 149 w 237"/>
              <a:gd name="T61" fmla="*/ 33 h 103"/>
              <a:gd name="T62" fmla="*/ 143 w 237"/>
              <a:gd name="T63" fmla="*/ 35 h 103"/>
              <a:gd name="T64" fmla="*/ 160 w 237"/>
              <a:gd name="T65" fmla="*/ 25 h 103"/>
              <a:gd name="T66" fmla="*/ 167 w 237"/>
              <a:gd name="T67" fmla="*/ 18 h 103"/>
              <a:gd name="T68" fmla="*/ 170 w 237"/>
              <a:gd name="T69" fmla="*/ 26 h 103"/>
              <a:gd name="T70" fmla="*/ 164 w 237"/>
              <a:gd name="T71" fmla="*/ 28 h 103"/>
              <a:gd name="T72" fmla="*/ 181 w 237"/>
              <a:gd name="T73" fmla="*/ 18 h 103"/>
              <a:gd name="T74" fmla="*/ 188 w 237"/>
              <a:gd name="T75" fmla="*/ 11 h 103"/>
              <a:gd name="T76" fmla="*/ 191 w 237"/>
              <a:gd name="T77" fmla="*/ 20 h 103"/>
              <a:gd name="T78" fmla="*/ 185 w 237"/>
              <a:gd name="T79" fmla="*/ 21 h 103"/>
              <a:gd name="T80" fmla="*/ 202 w 237"/>
              <a:gd name="T81" fmla="*/ 12 h 103"/>
              <a:gd name="T82" fmla="*/ 210 w 237"/>
              <a:gd name="T83" fmla="*/ 6 h 103"/>
              <a:gd name="T84" fmla="*/ 212 w 237"/>
              <a:gd name="T85" fmla="*/ 14 h 103"/>
              <a:gd name="T86" fmla="*/ 207 w 237"/>
              <a:gd name="T87" fmla="*/ 15 h 103"/>
              <a:gd name="T88" fmla="*/ 224 w 237"/>
              <a:gd name="T89" fmla="*/ 7 h 103"/>
              <a:gd name="T90" fmla="*/ 231 w 237"/>
              <a:gd name="T91" fmla="*/ 0 h 103"/>
              <a:gd name="T92" fmla="*/ 233 w 237"/>
              <a:gd name="T93" fmla="*/ 9 h 103"/>
              <a:gd name="T94" fmla="*/ 228 w 237"/>
              <a:gd name="T95" fmla="*/ 1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103">
                <a:moveTo>
                  <a:pt x="5" y="103"/>
                </a:moveTo>
                <a:cubicBezTo>
                  <a:pt x="4" y="103"/>
                  <a:pt x="3" y="103"/>
                  <a:pt x="2" y="101"/>
                </a:cubicBezTo>
                <a:cubicBezTo>
                  <a:pt x="0" y="99"/>
                  <a:pt x="1" y="96"/>
                  <a:pt x="3" y="95"/>
                </a:cubicBezTo>
                <a:cubicBezTo>
                  <a:pt x="7" y="93"/>
                  <a:pt x="7" y="93"/>
                  <a:pt x="7" y="93"/>
                </a:cubicBezTo>
                <a:cubicBezTo>
                  <a:pt x="9" y="92"/>
                  <a:pt x="12" y="92"/>
                  <a:pt x="13" y="94"/>
                </a:cubicBezTo>
                <a:cubicBezTo>
                  <a:pt x="14" y="96"/>
                  <a:pt x="14" y="99"/>
                  <a:pt x="11" y="100"/>
                </a:cubicBezTo>
                <a:cubicBezTo>
                  <a:pt x="8" y="103"/>
                  <a:pt x="8" y="103"/>
                  <a:pt x="8" y="103"/>
                </a:cubicBezTo>
                <a:cubicBezTo>
                  <a:pt x="7" y="103"/>
                  <a:pt x="6" y="103"/>
                  <a:pt x="5" y="103"/>
                </a:cubicBezTo>
                <a:close/>
                <a:moveTo>
                  <a:pt x="24" y="92"/>
                </a:moveTo>
                <a:cubicBezTo>
                  <a:pt x="23" y="92"/>
                  <a:pt x="21" y="91"/>
                  <a:pt x="20" y="90"/>
                </a:cubicBezTo>
                <a:cubicBezTo>
                  <a:pt x="19" y="88"/>
                  <a:pt x="20" y="85"/>
                  <a:pt x="22" y="84"/>
                </a:cubicBezTo>
                <a:cubicBezTo>
                  <a:pt x="26" y="81"/>
                  <a:pt x="26" y="81"/>
                  <a:pt x="26" y="81"/>
                </a:cubicBezTo>
                <a:cubicBezTo>
                  <a:pt x="28" y="80"/>
                  <a:pt x="31" y="81"/>
                  <a:pt x="32" y="83"/>
                </a:cubicBezTo>
                <a:cubicBezTo>
                  <a:pt x="33" y="85"/>
                  <a:pt x="32" y="88"/>
                  <a:pt x="30" y="89"/>
                </a:cubicBezTo>
                <a:cubicBezTo>
                  <a:pt x="26" y="91"/>
                  <a:pt x="26" y="91"/>
                  <a:pt x="26" y="91"/>
                </a:cubicBezTo>
                <a:cubicBezTo>
                  <a:pt x="26" y="92"/>
                  <a:pt x="25" y="92"/>
                  <a:pt x="24" y="92"/>
                </a:cubicBezTo>
                <a:close/>
                <a:moveTo>
                  <a:pt x="43" y="81"/>
                </a:moveTo>
                <a:cubicBezTo>
                  <a:pt x="42" y="81"/>
                  <a:pt x="40" y="80"/>
                  <a:pt x="39" y="79"/>
                </a:cubicBezTo>
                <a:cubicBezTo>
                  <a:pt x="38" y="76"/>
                  <a:pt x="39" y="74"/>
                  <a:pt x="41" y="73"/>
                </a:cubicBezTo>
                <a:cubicBezTo>
                  <a:pt x="45" y="70"/>
                  <a:pt x="45" y="70"/>
                  <a:pt x="45" y="70"/>
                </a:cubicBezTo>
                <a:cubicBezTo>
                  <a:pt x="47" y="69"/>
                  <a:pt x="50" y="70"/>
                  <a:pt x="51" y="72"/>
                </a:cubicBezTo>
                <a:cubicBezTo>
                  <a:pt x="52" y="74"/>
                  <a:pt x="51" y="77"/>
                  <a:pt x="49" y="78"/>
                </a:cubicBezTo>
                <a:cubicBezTo>
                  <a:pt x="45" y="80"/>
                  <a:pt x="45" y="80"/>
                  <a:pt x="45" y="80"/>
                </a:cubicBezTo>
                <a:cubicBezTo>
                  <a:pt x="45" y="81"/>
                  <a:pt x="44" y="81"/>
                  <a:pt x="43" y="81"/>
                </a:cubicBezTo>
                <a:close/>
                <a:moveTo>
                  <a:pt x="63" y="71"/>
                </a:moveTo>
                <a:cubicBezTo>
                  <a:pt x="61" y="71"/>
                  <a:pt x="60" y="70"/>
                  <a:pt x="59" y="68"/>
                </a:cubicBezTo>
                <a:cubicBezTo>
                  <a:pt x="58" y="66"/>
                  <a:pt x="59" y="63"/>
                  <a:pt x="61" y="62"/>
                </a:cubicBezTo>
                <a:cubicBezTo>
                  <a:pt x="65" y="60"/>
                  <a:pt x="65" y="60"/>
                  <a:pt x="65" y="60"/>
                </a:cubicBezTo>
                <a:cubicBezTo>
                  <a:pt x="67" y="59"/>
                  <a:pt x="70" y="60"/>
                  <a:pt x="71" y="62"/>
                </a:cubicBezTo>
                <a:cubicBezTo>
                  <a:pt x="72" y="64"/>
                  <a:pt x="71" y="67"/>
                  <a:pt x="69" y="68"/>
                </a:cubicBezTo>
                <a:cubicBezTo>
                  <a:pt x="65" y="70"/>
                  <a:pt x="65" y="70"/>
                  <a:pt x="65" y="70"/>
                </a:cubicBezTo>
                <a:cubicBezTo>
                  <a:pt x="64" y="70"/>
                  <a:pt x="63" y="71"/>
                  <a:pt x="63" y="71"/>
                </a:cubicBezTo>
                <a:close/>
                <a:moveTo>
                  <a:pt x="83" y="61"/>
                </a:moveTo>
                <a:cubicBezTo>
                  <a:pt x="81" y="61"/>
                  <a:pt x="79" y="60"/>
                  <a:pt x="79" y="58"/>
                </a:cubicBezTo>
                <a:cubicBezTo>
                  <a:pt x="77" y="56"/>
                  <a:pt x="78" y="53"/>
                  <a:pt x="81" y="52"/>
                </a:cubicBezTo>
                <a:cubicBezTo>
                  <a:pt x="85" y="50"/>
                  <a:pt x="85" y="50"/>
                  <a:pt x="85" y="50"/>
                </a:cubicBezTo>
                <a:cubicBezTo>
                  <a:pt x="87" y="49"/>
                  <a:pt x="89" y="50"/>
                  <a:pt x="91" y="53"/>
                </a:cubicBezTo>
                <a:cubicBezTo>
                  <a:pt x="92" y="55"/>
                  <a:pt x="91" y="57"/>
                  <a:pt x="88" y="58"/>
                </a:cubicBezTo>
                <a:cubicBezTo>
                  <a:pt x="84" y="60"/>
                  <a:pt x="84" y="60"/>
                  <a:pt x="84" y="60"/>
                </a:cubicBezTo>
                <a:cubicBezTo>
                  <a:pt x="84" y="61"/>
                  <a:pt x="83" y="61"/>
                  <a:pt x="83" y="61"/>
                </a:cubicBezTo>
                <a:close/>
                <a:moveTo>
                  <a:pt x="103" y="52"/>
                </a:moveTo>
                <a:cubicBezTo>
                  <a:pt x="101" y="52"/>
                  <a:pt x="99" y="51"/>
                  <a:pt x="99" y="49"/>
                </a:cubicBezTo>
                <a:cubicBezTo>
                  <a:pt x="98" y="47"/>
                  <a:pt x="99" y="44"/>
                  <a:pt x="101" y="43"/>
                </a:cubicBezTo>
                <a:cubicBezTo>
                  <a:pt x="105" y="41"/>
                  <a:pt x="105" y="41"/>
                  <a:pt x="105" y="41"/>
                </a:cubicBezTo>
                <a:cubicBezTo>
                  <a:pt x="107" y="40"/>
                  <a:pt x="110" y="41"/>
                  <a:pt x="111" y="44"/>
                </a:cubicBezTo>
                <a:cubicBezTo>
                  <a:pt x="112" y="46"/>
                  <a:pt x="111" y="49"/>
                  <a:pt x="108" y="50"/>
                </a:cubicBezTo>
                <a:cubicBezTo>
                  <a:pt x="104" y="51"/>
                  <a:pt x="104" y="51"/>
                  <a:pt x="104" y="51"/>
                </a:cubicBezTo>
                <a:cubicBezTo>
                  <a:pt x="104" y="52"/>
                  <a:pt x="103" y="52"/>
                  <a:pt x="103" y="52"/>
                </a:cubicBezTo>
                <a:close/>
                <a:moveTo>
                  <a:pt x="123" y="43"/>
                </a:moveTo>
                <a:cubicBezTo>
                  <a:pt x="121" y="43"/>
                  <a:pt x="119" y="42"/>
                  <a:pt x="119" y="40"/>
                </a:cubicBezTo>
                <a:cubicBezTo>
                  <a:pt x="118" y="38"/>
                  <a:pt x="119" y="35"/>
                  <a:pt x="121" y="35"/>
                </a:cubicBezTo>
                <a:cubicBezTo>
                  <a:pt x="125" y="33"/>
                  <a:pt x="125" y="33"/>
                  <a:pt x="125" y="33"/>
                </a:cubicBezTo>
                <a:cubicBezTo>
                  <a:pt x="128" y="32"/>
                  <a:pt x="130" y="33"/>
                  <a:pt x="131" y="35"/>
                </a:cubicBezTo>
                <a:cubicBezTo>
                  <a:pt x="132" y="38"/>
                  <a:pt x="131" y="40"/>
                  <a:pt x="129" y="41"/>
                </a:cubicBezTo>
                <a:cubicBezTo>
                  <a:pt x="125" y="43"/>
                  <a:pt x="125" y="43"/>
                  <a:pt x="125" y="43"/>
                </a:cubicBezTo>
                <a:cubicBezTo>
                  <a:pt x="124" y="43"/>
                  <a:pt x="123" y="43"/>
                  <a:pt x="123" y="43"/>
                </a:cubicBezTo>
                <a:close/>
                <a:moveTo>
                  <a:pt x="143" y="35"/>
                </a:moveTo>
                <a:cubicBezTo>
                  <a:pt x="142" y="35"/>
                  <a:pt x="140" y="34"/>
                  <a:pt x="139" y="32"/>
                </a:cubicBezTo>
                <a:cubicBezTo>
                  <a:pt x="138" y="30"/>
                  <a:pt x="140" y="27"/>
                  <a:pt x="142" y="27"/>
                </a:cubicBezTo>
                <a:cubicBezTo>
                  <a:pt x="146" y="25"/>
                  <a:pt x="146" y="25"/>
                  <a:pt x="146" y="25"/>
                </a:cubicBezTo>
                <a:cubicBezTo>
                  <a:pt x="148" y="24"/>
                  <a:pt x="151" y="26"/>
                  <a:pt x="152" y="28"/>
                </a:cubicBezTo>
                <a:cubicBezTo>
                  <a:pt x="153" y="30"/>
                  <a:pt x="151" y="33"/>
                  <a:pt x="149" y="33"/>
                </a:cubicBezTo>
                <a:cubicBezTo>
                  <a:pt x="145" y="35"/>
                  <a:pt x="145" y="35"/>
                  <a:pt x="145" y="35"/>
                </a:cubicBezTo>
                <a:cubicBezTo>
                  <a:pt x="144" y="35"/>
                  <a:pt x="144" y="35"/>
                  <a:pt x="143" y="35"/>
                </a:cubicBezTo>
                <a:close/>
                <a:moveTo>
                  <a:pt x="164" y="28"/>
                </a:moveTo>
                <a:cubicBezTo>
                  <a:pt x="162" y="28"/>
                  <a:pt x="161" y="27"/>
                  <a:pt x="160" y="25"/>
                </a:cubicBezTo>
                <a:cubicBezTo>
                  <a:pt x="159" y="23"/>
                  <a:pt x="161" y="20"/>
                  <a:pt x="163" y="19"/>
                </a:cubicBezTo>
                <a:cubicBezTo>
                  <a:pt x="167" y="18"/>
                  <a:pt x="167" y="18"/>
                  <a:pt x="167" y="18"/>
                </a:cubicBezTo>
                <a:cubicBezTo>
                  <a:pt x="169" y="17"/>
                  <a:pt x="172" y="18"/>
                  <a:pt x="173" y="21"/>
                </a:cubicBezTo>
                <a:cubicBezTo>
                  <a:pt x="173" y="23"/>
                  <a:pt x="172" y="26"/>
                  <a:pt x="170" y="26"/>
                </a:cubicBezTo>
                <a:cubicBezTo>
                  <a:pt x="166" y="28"/>
                  <a:pt x="166" y="28"/>
                  <a:pt x="166" y="28"/>
                </a:cubicBezTo>
                <a:cubicBezTo>
                  <a:pt x="165" y="28"/>
                  <a:pt x="165" y="28"/>
                  <a:pt x="164" y="28"/>
                </a:cubicBezTo>
                <a:close/>
                <a:moveTo>
                  <a:pt x="185" y="21"/>
                </a:moveTo>
                <a:cubicBezTo>
                  <a:pt x="183" y="21"/>
                  <a:pt x="182" y="20"/>
                  <a:pt x="181" y="18"/>
                </a:cubicBezTo>
                <a:cubicBezTo>
                  <a:pt x="180" y="16"/>
                  <a:pt x="182" y="13"/>
                  <a:pt x="184" y="13"/>
                </a:cubicBezTo>
                <a:cubicBezTo>
                  <a:pt x="188" y="11"/>
                  <a:pt x="188" y="11"/>
                  <a:pt x="188" y="11"/>
                </a:cubicBezTo>
                <a:cubicBezTo>
                  <a:pt x="191" y="11"/>
                  <a:pt x="193" y="12"/>
                  <a:pt x="194" y="14"/>
                </a:cubicBezTo>
                <a:cubicBezTo>
                  <a:pt x="194" y="17"/>
                  <a:pt x="193" y="19"/>
                  <a:pt x="191" y="20"/>
                </a:cubicBezTo>
                <a:cubicBezTo>
                  <a:pt x="187" y="21"/>
                  <a:pt x="187" y="21"/>
                  <a:pt x="187" y="21"/>
                </a:cubicBezTo>
                <a:cubicBezTo>
                  <a:pt x="186" y="21"/>
                  <a:pt x="186" y="21"/>
                  <a:pt x="185" y="21"/>
                </a:cubicBezTo>
                <a:close/>
                <a:moveTo>
                  <a:pt x="207" y="15"/>
                </a:moveTo>
                <a:cubicBezTo>
                  <a:pt x="205" y="15"/>
                  <a:pt x="203" y="14"/>
                  <a:pt x="202" y="12"/>
                </a:cubicBezTo>
                <a:cubicBezTo>
                  <a:pt x="202" y="10"/>
                  <a:pt x="203" y="7"/>
                  <a:pt x="205" y="7"/>
                </a:cubicBezTo>
                <a:cubicBezTo>
                  <a:pt x="210" y="6"/>
                  <a:pt x="210" y="6"/>
                  <a:pt x="210" y="6"/>
                </a:cubicBezTo>
                <a:cubicBezTo>
                  <a:pt x="212" y="5"/>
                  <a:pt x="214" y="6"/>
                  <a:pt x="215" y="9"/>
                </a:cubicBezTo>
                <a:cubicBezTo>
                  <a:pt x="216" y="11"/>
                  <a:pt x="214" y="14"/>
                  <a:pt x="212" y="14"/>
                </a:cubicBezTo>
                <a:cubicBezTo>
                  <a:pt x="208" y="15"/>
                  <a:pt x="208" y="15"/>
                  <a:pt x="208" y="15"/>
                </a:cubicBezTo>
                <a:cubicBezTo>
                  <a:pt x="207" y="15"/>
                  <a:pt x="207" y="15"/>
                  <a:pt x="207" y="15"/>
                </a:cubicBezTo>
                <a:close/>
                <a:moveTo>
                  <a:pt x="228" y="10"/>
                </a:moveTo>
                <a:cubicBezTo>
                  <a:pt x="226" y="10"/>
                  <a:pt x="224" y="9"/>
                  <a:pt x="224" y="7"/>
                </a:cubicBezTo>
                <a:cubicBezTo>
                  <a:pt x="223" y="4"/>
                  <a:pt x="225" y="2"/>
                  <a:pt x="227" y="1"/>
                </a:cubicBezTo>
                <a:cubicBezTo>
                  <a:pt x="231" y="0"/>
                  <a:pt x="231" y="0"/>
                  <a:pt x="231" y="0"/>
                </a:cubicBezTo>
                <a:cubicBezTo>
                  <a:pt x="234" y="0"/>
                  <a:pt x="236" y="1"/>
                  <a:pt x="237" y="4"/>
                </a:cubicBezTo>
                <a:cubicBezTo>
                  <a:pt x="237" y="6"/>
                  <a:pt x="236" y="9"/>
                  <a:pt x="233" y="9"/>
                </a:cubicBezTo>
                <a:cubicBezTo>
                  <a:pt x="229" y="10"/>
                  <a:pt x="229" y="10"/>
                  <a:pt x="229" y="10"/>
                </a:cubicBezTo>
                <a:lnTo>
                  <a:pt x="228" y="10"/>
                </a:ln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1" name="Freeform: Shape 10"/>
          <p:cNvSpPr/>
          <p:nvPr/>
        </p:nvSpPr>
        <p:spPr bwMode="auto">
          <a:xfrm>
            <a:off x="4849296" y="2967508"/>
            <a:ext cx="36295" cy="33703"/>
          </a:xfrm>
          <a:custGeom>
            <a:avLst/>
            <a:gdLst>
              <a:gd name="T0" fmla="*/ 5 w 12"/>
              <a:gd name="T1" fmla="*/ 11 h 11"/>
              <a:gd name="T2" fmla="*/ 1 w 12"/>
              <a:gd name="T3" fmla="*/ 9 h 11"/>
              <a:gd name="T4" fmla="*/ 2 w 12"/>
              <a:gd name="T5" fmla="*/ 3 h 11"/>
              <a:gd name="T6" fmla="*/ 4 w 12"/>
              <a:gd name="T7" fmla="*/ 2 h 11"/>
              <a:gd name="T8" fmla="*/ 10 w 12"/>
              <a:gd name="T9" fmla="*/ 3 h 11"/>
              <a:gd name="T10" fmla="*/ 9 w 12"/>
              <a:gd name="T11" fmla="*/ 9 h 11"/>
              <a:gd name="T12" fmla="*/ 7 w 12"/>
              <a:gd name="T13" fmla="*/ 10 h 11"/>
              <a:gd name="T14" fmla="*/ 5 w 12"/>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5" y="11"/>
                </a:moveTo>
                <a:cubicBezTo>
                  <a:pt x="3" y="11"/>
                  <a:pt x="2" y="11"/>
                  <a:pt x="1" y="9"/>
                </a:cubicBezTo>
                <a:cubicBezTo>
                  <a:pt x="0" y="7"/>
                  <a:pt x="0" y="4"/>
                  <a:pt x="2" y="3"/>
                </a:cubicBezTo>
                <a:cubicBezTo>
                  <a:pt x="4" y="2"/>
                  <a:pt x="4" y="2"/>
                  <a:pt x="4" y="2"/>
                </a:cubicBezTo>
                <a:cubicBezTo>
                  <a:pt x="6" y="0"/>
                  <a:pt x="9" y="1"/>
                  <a:pt x="10" y="3"/>
                </a:cubicBezTo>
                <a:cubicBezTo>
                  <a:pt x="12" y="5"/>
                  <a:pt x="11" y="8"/>
                  <a:pt x="9" y="9"/>
                </a:cubicBezTo>
                <a:cubicBezTo>
                  <a:pt x="7" y="10"/>
                  <a:pt x="7" y="10"/>
                  <a:pt x="7" y="10"/>
                </a:cubicBezTo>
                <a:cubicBezTo>
                  <a:pt x="7" y="11"/>
                  <a:pt x="6" y="11"/>
                  <a:pt x="5" y="11"/>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2" name="Freeform: Shape 11"/>
          <p:cNvSpPr/>
          <p:nvPr/>
        </p:nvSpPr>
        <p:spPr bwMode="auto">
          <a:xfrm>
            <a:off x="7305692" y="2967508"/>
            <a:ext cx="37592" cy="33703"/>
          </a:xfrm>
          <a:custGeom>
            <a:avLst/>
            <a:gdLst>
              <a:gd name="T0" fmla="*/ 7 w 12"/>
              <a:gd name="T1" fmla="*/ 11 h 11"/>
              <a:gd name="T2" fmla="*/ 4 w 12"/>
              <a:gd name="T3" fmla="*/ 10 h 11"/>
              <a:gd name="T4" fmla="*/ 2 w 12"/>
              <a:gd name="T5" fmla="*/ 9 h 11"/>
              <a:gd name="T6" fmla="*/ 1 w 12"/>
              <a:gd name="T7" fmla="*/ 2 h 11"/>
              <a:gd name="T8" fmla="*/ 7 w 12"/>
              <a:gd name="T9" fmla="*/ 1 h 11"/>
              <a:gd name="T10" fmla="*/ 9 w 12"/>
              <a:gd name="T11" fmla="*/ 2 h 11"/>
              <a:gd name="T12" fmla="*/ 10 w 12"/>
              <a:gd name="T13" fmla="*/ 9 h 11"/>
              <a:gd name="T14" fmla="*/ 7 w 12"/>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11"/>
                </a:moveTo>
                <a:cubicBezTo>
                  <a:pt x="6" y="11"/>
                  <a:pt x="5" y="10"/>
                  <a:pt x="4" y="10"/>
                </a:cubicBezTo>
                <a:cubicBezTo>
                  <a:pt x="2" y="9"/>
                  <a:pt x="2" y="9"/>
                  <a:pt x="2" y="9"/>
                </a:cubicBezTo>
                <a:cubicBezTo>
                  <a:pt x="0" y="7"/>
                  <a:pt x="0" y="4"/>
                  <a:pt x="1" y="2"/>
                </a:cubicBezTo>
                <a:cubicBezTo>
                  <a:pt x="2" y="0"/>
                  <a:pt x="5" y="0"/>
                  <a:pt x="7" y="1"/>
                </a:cubicBezTo>
                <a:cubicBezTo>
                  <a:pt x="9" y="2"/>
                  <a:pt x="9" y="2"/>
                  <a:pt x="9" y="2"/>
                </a:cubicBezTo>
                <a:cubicBezTo>
                  <a:pt x="11" y="4"/>
                  <a:pt x="12" y="7"/>
                  <a:pt x="10" y="9"/>
                </a:cubicBezTo>
                <a:cubicBezTo>
                  <a:pt x="9" y="10"/>
                  <a:pt x="8" y="11"/>
                  <a:pt x="7" y="11"/>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3" name="Freeform: Shape 12"/>
          <p:cNvSpPr/>
          <p:nvPr/>
        </p:nvSpPr>
        <p:spPr bwMode="auto">
          <a:xfrm>
            <a:off x="6551274" y="2648630"/>
            <a:ext cx="738863" cy="318878"/>
          </a:xfrm>
          <a:custGeom>
            <a:avLst/>
            <a:gdLst>
              <a:gd name="T0" fmla="*/ 233 w 241"/>
              <a:gd name="T1" fmla="*/ 103 h 104"/>
              <a:gd name="T2" fmla="*/ 228 w 241"/>
              <a:gd name="T3" fmla="*/ 94 h 104"/>
              <a:gd name="T4" fmla="*/ 238 w 241"/>
              <a:gd name="T5" fmla="*/ 95 h 104"/>
              <a:gd name="T6" fmla="*/ 236 w 241"/>
              <a:gd name="T7" fmla="*/ 104 h 104"/>
              <a:gd name="T8" fmla="*/ 214 w 241"/>
              <a:gd name="T9" fmla="*/ 91 h 104"/>
              <a:gd name="T10" fmla="*/ 209 w 241"/>
              <a:gd name="T11" fmla="*/ 83 h 104"/>
              <a:gd name="T12" fmla="*/ 219 w 241"/>
              <a:gd name="T13" fmla="*/ 84 h 104"/>
              <a:gd name="T14" fmla="*/ 217 w 241"/>
              <a:gd name="T15" fmla="*/ 92 h 104"/>
              <a:gd name="T16" fmla="*/ 195 w 241"/>
              <a:gd name="T17" fmla="*/ 80 h 104"/>
              <a:gd name="T18" fmla="*/ 189 w 241"/>
              <a:gd name="T19" fmla="*/ 72 h 104"/>
              <a:gd name="T20" fmla="*/ 199 w 241"/>
              <a:gd name="T21" fmla="*/ 73 h 104"/>
              <a:gd name="T22" fmla="*/ 197 w 241"/>
              <a:gd name="T23" fmla="*/ 81 h 104"/>
              <a:gd name="T24" fmla="*/ 175 w 241"/>
              <a:gd name="T25" fmla="*/ 70 h 104"/>
              <a:gd name="T26" fmla="*/ 170 w 241"/>
              <a:gd name="T27" fmla="*/ 62 h 104"/>
              <a:gd name="T28" fmla="*/ 179 w 241"/>
              <a:gd name="T29" fmla="*/ 62 h 104"/>
              <a:gd name="T30" fmla="*/ 177 w 241"/>
              <a:gd name="T31" fmla="*/ 70 h 104"/>
              <a:gd name="T32" fmla="*/ 156 w 241"/>
              <a:gd name="T33" fmla="*/ 60 h 104"/>
              <a:gd name="T34" fmla="*/ 149 w 241"/>
              <a:gd name="T35" fmla="*/ 52 h 104"/>
              <a:gd name="T36" fmla="*/ 159 w 241"/>
              <a:gd name="T37" fmla="*/ 52 h 104"/>
              <a:gd name="T38" fmla="*/ 157 w 241"/>
              <a:gd name="T39" fmla="*/ 61 h 104"/>
              <a:gd name="T40" fmla="*/ 135 w 241"/>
              <a:gd name="T41" fmla="*/ 51 h 104"/>
              <a:gd name="T42" fmla="*/ 129 w 241"/>
              <a:gd name="T43" fmla="*/ 43 h 104"/>
              <a:gd name="T44" fmla="*/ 139 w 241"/>
              <a:gd name="T45" fmla="*/ 43 h 104"/>
              <a:gd name="T46" fmla="*/ 137 w 241"/>
              <a:gd name="T47" fmla="*/ 51 h 104"/>
              <a:gd name="T48" fmla="*/ 115 w 241"/>
              <a:gd name="T49" fmla="*/ 43 h 104"/>
              <a:gd name="T50" fmla="*/ 108 w 241"/>
              <a:gd name="T51" fmla="*/ 35 h 104"/>
              <a:gd name="T52" fmla="*/ 118 w 241"/>
              <a:gd name="T53" fmla="*/ 34 h 104"/>
              <a:gd name="T54" fmla="*/ 116 w 241"/>
              <a:gd name="T55" fmla="*/ 43 h 104"/>
              <a:gd name="T56" fmla="*/ 94 w 241"/>
              <a:gd name="T57" fmla="*/ 35 h 104"/>
              <a:gd name="T58" fmla="*/ 87 w 241"/>
              <a:gd name="T59" fmla="*/ 28 h 104"/>
              <a:gd name="T60" fmla="*/ 97 w 241"/>
              <a:gd name="T61" fmla="*/ 26 h 104"/>
              <a:gd name="T62" fmla="*/ 95 w 241"/>
              <a:gd name="T63" fmla="*/ 35 h 104"/>
              <a:gd name="T64" fmla="*/ 73 w 241"/>
              <a:gd name="T65" fmla="*/ 27 h 104"/>
              <a:gd name="T66" fmla="*/ 66 w 241"/>
              <a:gd name="T67" fmla="*/ 21 h 104"/>
              <a:gd name="T68" fmla="*/ 76 w 241"/>
              <a:gd name="T69" fmla="*/ 19 h 104"/>
              <a:gd name="T70" fmla="*/ 74 w 241"/>
              <a:gd name="T71" fmla="*/ 28 h 104"/>
              <a:gd name="T72" fmla="*/ 52 w 241"/>
              <a:gd name="T73" fmla="*/ 21 h 104"/>
              <a:gd name="T74" fmla="*/ 44 w 241"/>
              <a:gd name="T75" fmla="*/ 14 h 104"/>
              <a:gd name="T76" fmla="*/ 54 w 241"/>
              <a:gd name="T77" fmla="*/ 12 h 104"/>
              <a:gd name="T78" fmla="*/ 53 w 241"/>
              <a:gd name="T79" fmla="*/ 21 h 104"/>
              <a:gd name="T80" fmla="*/ 30 w 241"/>
              <a:gd name="T81" fmla="*/ 15 h 104"/>
              <a:gd name="T82" fmla="*/ 23 w 241"/>
              <a:gd name="T83" fmla="*/ 9 h 104"/>
              <a:gd name="T84" fmla="*/ 32 w 241"/>
              <a:gd name="T85" fmla="*/ 7 h 104"/>
              <a:gd name="T86" fmla="*/ 31 w 241"/>
              <a:gd name="T87" fmla="*/ 15 h 104"/>
              <a:gd name="T88" fmla="*/ 9 w 241"/>
              <a:gd name="T89" fmla="*/ 10 h 104"/>
              <a:gd name="T90" fmla="*/ 1 w 241"/>
              <a:gd name="T91" fmla="*/ 4 h 104"/>
              <a:gd name="T92" fmla="*/ 11 w 241"/>
              <a:gd name="T93" fmla="*/ 1 h 104"/>
              <a:gd name="T94" fmla="*/ 10 w 241"/>
              <a:gd name="T95" fmla="*/ 1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1" h="104">
                <a:moveTo>
                  <a:pt x="236" y="104"/>
                </a:moveTo>
                <a:cubicBezTo>
                  <a:pt x="235" y="104"/>
                  <a:pt x="234" y="103"/>
                  <a:pt x="233" y="103"/>
                </a:cubicBezTo>
                <a:cubicBezTo>
                  <a:pt x="230" y="101"/>
                  <a:pt x="230" y="101"/>
                  <a:pt x="230" y="101"/>
                </a:cubicBezTo>
                <a:cubicBezTo>
                  <a:pt x="228" y="99"/>
                  <a:pt x="227" y="96"/>
                  <a:pt x="228" y="94"/>
                </a:cubicBezTo>
                <a:cubicBezTo>
                  <a:pt x="230" y="92"/>
                  <a:pt x="232" y="92"/>
                  <a:pt x="234" y="93"/>
                </a:cubicBezTo>
                <a:cubicBezTo>
                  <a:pt x="238" y="95"/>
                  <a:pt x="238" y="95"/>
                  <a:pt x="238" y="95"/>
                </a:cubicBezTo>
                <a:cubicBezTo>
                  <a:pt x="240" y="97"/>
                  <a:pt x="241" y="99"/>
                  <a:pt x="240" y="101"/>
                </a:cubicBezTo>
                <a:cubicBezTo>
                  <a:pt x="239" y="103"/>
                  <a:pt x="237" y="104"/>
                  <a:pt x="236" y="104"/>
                </a:cubicBezTo>
                <a:close/>
                <a:moveTo>
                  <a:pt x="217" y="92"/>
                </a:moveTo>
                <a:cubicBezTo>
                  <a:pt x="216" y="92"/>
                  <a:pt x="215" y="92"/>
                  <a:pt x="214" y="91"/>
                </a:cubicBezTo>
                <a:cubicBezTo>
                  <a:pt x="211" y="89"/>
                  <a:pt x="211" y="89"/>
                  <a:pt x="211" y="89"/>
                </a:cubicBezTo>
                <a:cubicBezTo>
                  <a:pt x="209" y="88"/>
                  <a:pt x="208" y="85"/>
                  <a:pt x="209" y="83"/>
                </a:cubicBezTo>
                <a:cubicBezTo>
                  <a:pt x="210" y="81"/>
                  <a:pt x="213" y="80"/>
                  <a:pt x="215" y="81"/>
                </a:cubicBezTo>
                <a:cubicBezTo>
                  <a:pt x="219" y="84"/>
                  <a:pt x="219" y="84"/>
                  <a:pt x="219" y="84"/>
                </a:cubicBezTo>
                <a:cubicBezTo>
                  <a:pt x="221" y="85"/>
                  <a:pt x="222" y="88"/>
                  <a:pt x="221" y="90"/>
                </a:cubicBezTo>
                <a:cubicBezTo>
                  <a:pt x="220" y="91"/>
                  <a:pt x="218" y="92"/>
                  <a:pt x="217" y="92"/>
                </a:cubicBezTo>
                <a:close/>
                <a:moveTo>
                  <a:pt x="197" y="81"/>
                </a:moveTo>
                <a:cubicBezTo>
                  <a:pt x="197" y="81"/>
                  <a:pt x="196" y="81"/>
                  <a:pt x="195" y="80"/>
                </a:cubicBezTo>
                <a:cubicBezTo>
                  <a:pt x="191" y="78"/>
                  <a:pt x="191" y="78"/>
                  <a:pt x="191" y="78"/>
                </a:cubicBezTo>
                <a:cubicBezTo>
                  <a:pt x="189" y="77"/>
                  <a:pt x="188" y="74"/>
                  <a:pt x="189" y="72"/>
                </a:cubicBezTo>
                <a:cubicBezTo>
                  <a:pt x="191" y="70"/>
                  <a:pt x="193" y="69"/>
                  <a:pt x="195" y="70"/>
                </a:cubicBezTo>
                <a:cubicBezTo>
                  <a:pt x="199" y="73"/>
                  <a:pt x="199" y="73"/>
                  <a:pt x="199" y="73"/>
                </a:cubicBezTo>
                <a:cubicBezTo>
                  <a:pt x="202" y="74"/>
                  <a:pt x="202" y="76"/>
                  <a:pt x="201" y="79"/>
                </a:cubicBezTo>
                <a:cubicBezTo>
                  <a:pt x="200" y="80"/>
                  <a:pt x="199" y="81"/>
                  <a:pt x="197" y="81"/>
                </a:cubicBezTo>
                <a:close/>
                <a:moveTo>
                  <a:pt x="177" y="70"/>
                </a:moveTo>
                <a:cubicBezTo>
                  <a:pt x="177" y="70"/>
                  <a:pt x="176" y="70"/>
                  <a:pt x="175" y="70"/>
                </a:cubicBezTo>
                <a:cubicBezTo>
                  <a:pt x="172" y="68"/>
                  <a:pt x="172" y="68"/>
                  <a:pt x="172" y="68"/>
                </a:cubicBezTo>
                <a:cubicBezTo>
                  <a:pt x="169" y="67"/>
                  <a:pt x="168" y="64"/>
                  <a:pt x="170" y="62"/>
                </a:cubicBezTo>
                <a:cubicBezTo>
                  <a:pt x="171" y="60"/>
                  <a:pt x="173" y="59"/>
                  <a:pt x="175" y="60"/>
                </a:cubicBezTo>
                <a:cubicBezTo>
                  <a:pt x="179" y="62"/>
                  <a:pt x="179" y="62"/>
                  <a:pt x="179" y="62"/>
                </a:cubicBezTo>
                <a:cubicBezTo>
                  <a:pt x="182" y="63"/>
                  <a:pt x="183" y="66"/>
                  <a:pt x="181" y="68"/>
                </a:cubicBezTo>
                <a:cubicBezTo>
                  <a:pt x="181" y="70"/>
                  <a:pt x="179" y="70"/>
                  <a:pt x="177" y="70"/>
                </a:cubicBezTo>
                <a:close/>
                <a:moveTo>
                  <a:pt x="157" y="61"/>
                </a:moveTo>
                <a:cubicBezTo>
                  <a:pt x="157" y="61"/>
                  <a:pt x="156" y="60"/>
                  <a:pt x="156" y="60"/>
                </a:cubicBezTo>
                <a:cubicBezTo>
                  <a:pt x="151" y="58"/>
                  <a:pt x="151" y="58"/>
                  <a:pt x="151" y="58"/>
                </a:cubicBezTo>
                <a:cubicBezTo>
                  <a:pt x="149" y="57"/>
                  <a:pt x="148" y="55"/>
                  <a:pt x="149" y="52"/>
                </a:cubicBezTo>
                <a:cubicBezTo>
                  <a:pt x="150" y="50"/>
                  <a:pt x="153" y="49"/>
                  <a:pt x="155" y="50"/>
                </a:cubicBezTo>
                <a:cubicBezTo>
                  <a:pt x="159" y="52"/>
                  <a:pt x="159" y="52"/>
                  <a:pt x="159" y="52"/>
                </a:cubicBezTo>
                <a:cubicBezTo>
                  <a:pt x="161" y="53"/>
                  <a:pt x="162" y="56"/>
                  <a:pt x="161" y="58"/>
                </a:cubicBezTo>
                <a:cubicBezTo>
                  <a:pt x="161" y="60"/>
                  <a:pt x="159" y="61"/>
                  <a:pt x="157" y="61"/>
                </a:cubicBezTo>
                <a:close/>
                <a:moveTo>
                  <a:pt x="137" y="51"/>
                </a:moveTo>
                <a:cubicBezTo>
                  <a:pt x="136" y="51"/>
                  <a:pt x="136" y="51"/>
                  <a:pt x="135" y="51"/>
                </a:cubicBezTo>
                <a:cubicBezTo>
                  <a:pt x="131" y="49"/>
                  <a:pt x="131" y="49"/>
                  <a:pt x="131" y="49"/>
                </a:cubicBezTo>
                <a:cubicBezTo>
                  <a:pt x="129" y="48"/>
                  <a:pt x="128" y="46"/>
                  <a:pt x="129" y="43"/>
                </a:cubicBezTo>
                <a:cubicBezTo>
                  <a:pt x="130" y="41"/>
                  <a:pt x="132" y="40"/>
                  <a:pt x="135" y="41"/>
                </a:cubicBezTo>
                <a:cubicBezTo>
                  <a:pt x="139" y="43"/>
                  <a:pt x="139" y="43"/>
                  <a:pt x="139" y="43"/>
                </a:cubicBezTo>
                <a:cubicBezTo>
                  <a:pt x="141" y="44"/>
                  <a:pt x="142" y="46"/>
                  <a:pt x="141" y="49"/>
                </a:cubicBezTo>
                <a:cubicBezTo>
                  <a:pt x="140" y="50"/>
                  <a:pt x="139" y="51"/>
                  <a:pt x="137" y="51"/>
                </a:cubicBezTo>
                <a:close/>
                <a:moveTo>
                  <a:pt x="116" y="43"/>
                </a:moveTo>
                <a:cubicBezTo>
                  <a:pt x="116" y="43"/>
                  <a:pt x="115" y="43"/>
                  <a:pt x="115" y="43"/>
                </a:cubicBezTo>
                <a:cubicBezTo>
                  <a:pt x="111" y="41"/>
                  <a:pt x="111" y="41"/>
                  <a:pt x="111" y="41"/>
                </a:cubicBezTo>
                <a:cubicBezTo>
                  <a:pt x="108" y="40"/>
                  <a:pt x="107" y="37"/>
                  <a:pt x="108" y="35"/>
                </a:cubicBezTo>
                <a:cubicBezTo>
                  <a:pt x="109" y="33"/>
                  <a:pt x="112" y="32"/>
                  <a:pt x="114" y="33"/>
                </a:cubicBezTo>
                <a:cubicBezTo>
                  <a:pt x="118" y="34"/>
                  <a:pt x="118" y="34"/>
                  <a:pt x="118" y="34"/>
                </a:cubicBezTo>
                <a:cubicBezTo>
                  <a:pt x="120" y="35"/>
                  <a:pt x="121" y="38"/>
                  <a:pt x="120" y="40"/>
                </a:cubicBezTo>
                <a:cubicBezTo>
                  <a:pt x="120" y="42"/>
                  <a:pt x="118" y="43"/>
                  <a:pt x="116" y="43"/>
                </a:cubicBezTo>
                <a:close/>
                <a:moveTo>
                  <a:pt x="95" y="35"/>
                </a:moveTo>
                <a:cubicBezTo>
                  <a:pt x="95" y="35"/>
                  <a:pt x="94" y="35"/>
                  <a:pt x="94" y="35"/>
                </a:cubicBezTo>
                <a:cubicBezTo>
                  <a:pt x="90" y="33"/>
                  <a:pt x="90" y="33"/>
                  <a:pt x="90" y="33"/>
                </a:cubicBezTo>
                <a:cubicBezTo>
                  <a:pt x="87" y="32"/>
                  <a:pt x="86" y="30"/>
                  <a:pt x="87" y="28"/>
                </a:cubicBezTo>
                <a:cubicBezTo>
                  <a:pt x="88" y="25"/>
                  <a:pt x="90" y="24"/>
                  <a:pt x="93" y="25"/>
                </a:cubicBezTo>
                <a:cubicBezTo>
                  <a:pt x="97" y="26"/>
                  <a:pt x="97" y="26"/>
                  <a:pt x="97" y="26"/>
                </a:cubicBezTo>
                <a:cubicBezTo>
                  <a:pt x="99" y="27"/>
                  <a:pt x="100" y="30"/>
                  <a:pt x="100" y="32"/>
                </a:cubicBezTo>
                <a:cubicBezTo>
                  <a:pt x="99" y="34"/>
                  <a:pt x="97" y="35"/>
                  <a:pt x="95" y="35"/>
                </a:cubicBezTo>
                <a:close/>
                <a:moveTo>
                  <a:pt x="74" y="28"/>
                </a:moveTo>
                <a:cubicBezTo>
                  <a:pt x="74" y="28"/>
                  <a:pt x="73" y="28"/>
                  <a:pt x="73" y="27"/>
                </a:cubicBezTo>
                <a:cubicBezTo>
                  <a:pt x="69" y="26"/>
                  <a:pt x="69" y="26"/>
                  <a:pt x="69" y="26"/>
                </a:cubicBezTo>
                <a:cubicBezTo>
                  <a:pt x="66" y="25"/>
                  <a:pt x="65" y="23"/>
                  <a:pt x="66" y="21"/>
                </a:cubicBezTo>
                <a:cubicBezTo>
                  <a:pt x="67" y="18"/>
                  <a:pt x="69" y="17"/>
                  <a:pt x="71" y="18"/>
                </a:cubicBezTo>
                <a:cubicBezTo>
                  <a:pt x="76" y="19"/>
                  <a:pt x="76" y="19"/>
                  <a:pt x="76" y="19"/>
                </a:cubicBezTo>
                <a:cubicBezTo>
                  <a:pt x="78" y="20"/>
                  <a:pt x="79" y="22"/>
                  <a:pt x="78" y="25"/>
                </a:cubicBezTo>
                <a:cubicBezTo>
                  <a:pt x="78" y="27"/>
                  <a:pt x="76" y="28"/>
                  <a:pt x="74" y="28"/>
                </a:cubicBezTo>
                <a:close/>
                <a:moveTo>
                  <a:pt x="53" y="21"/>
                </a:moveTo>
                <a:cubicBezTo>
                  <a:pt x="52" y="21"/>
                  <a:pt x="52" y="21"/>
                  <a:pt x="52" y="21"/>
                </a:cubicBezTo>
                <a:cubicBezTo>
                  <a:pt x="47" y="20"/>
                  <a:pt x="47" y="20"/>
                  <a:pt x="47" y="20"/>
                </a:cubicBezTo>
                <a:cubicBezTo>
                  <a:pt x="45" y="19"/>
                  <a:pt x="44" y="17"/>
                  <a:pt x="44" y="14"/>
                </a:cubicBezTo>
                <a:cubicBezTo>
                  <a:pt x="45" y="12"/>
                  <a:pt x="47" y="11"/>
                  <a:pt x="50" y="11"/>
                </a:cubicBezTo>
                <a:cubicBezTo>
                  <a:pt x="54" y="12"/>
                  <a:pt x="54" y="12"/>
                  <a:pt x="54" y="12"/>
                </a:cubicBezTo>
                <a:cubicBezTo>
                  <a:pt x="56" y="13"/>
                  <a:pt x="58" y="16"/>
                  <a:pt x="57" y="18"/>
                </a:cubicBezTo>
                <a:cubicBezTo>
                  <a:pt x="57" y="20"/>
                  <a:pt x="55" y="21"/>
                  <a:pt x="53" y="21"/>
                </a:cubicBezTo>
                <a:close/>
                <a:moveTo>
                  <a:pt x="31" y="15"/>
                </a:moveTo>
                <a:cubicBezTo>
                  <a:pt x="31" y="15"/>
                  <a:pt x="31" y="15"/>
                  <a:pt x="30" y="15"/>
                </a:cubicBezTo>
                <a:cubicBezTo>
                  <a:pt x="26" y="14"/>
                  <a:pt x="26" y="14"/>
                  <a:pt x="26" y="14"/>
                </a:cubicBezTo>
                <a:cubicBezTo>
                  <a:pt x="24" y="13"/>
                  <a:pt x="22" y="11"/>
                  <a:pt x="23" y="9"/>
                </a:cubicBezTo>
                <a:cubicBezTo>
                  <a:pt x="23" y="6"/>
                  <a:pt x="26" y="5"/>
                  <a:pt x="28" y="5"/>
                </a:cubicBezTo>
                <a:cubicBezTo>
                  <a:pt x="32" y="7"/>
                  <a:pt x="32" y="7"/>
                  <a:pt x="32" y="7"/>
                </a:cubicBezTo>
                <a:cubicBezTo>
                  <a:pt x="35" y="7"/>
                  <a:pt x="36" y="10"/>
                  <a:pt x="36" y="12"/>
                </a:cubicBezTo>
                <a:cubicBezTo>
                  <a:pt x="35" y="14"/>
                  <a:pt x="33" y="15"/>
                  <a:pt x="31" y="15"/>
                </a:cubicBezTo>
                <a:close/>
                <a:moveTo>
                  <a:pt x="10" y="10"/>
                </a:moveTo>
                <a:cubicBezTo>
                  <a:pt x="9" y="10"/>
                  <a:pt x="9" y="10"/>
                  <a:pt x="9" y="10"/>
                </a:cubicBezTo>
                <a:cubicBezTo>
                  <a:pt x="4" y="9"/>
                  <a:pt x="4" y="9"/>
                  <a:pt x="4" y="9"/>
                </a:cubicBezTo>
                <a:cubicBezTo>
                  <a:pt x="2" y="8"/>
                  <a:pt x="0" y="6"/>
                  <a:pt x="1" y="4"/>
                </a:cubicBezTo>
                <a:cubicBezTo>
                  <a:pt x="1" y="1"/>
                  <a:pt x="4" y="0"/>
                  <a:pt x="6" y="0"/>
                </a:cubicBezTo>
                <a:cubicBezTo>
                  <a:pt x="11" y="1"/>
                  <a:pt x="11" y="1"/>
                  <a:pt x="11" y="1"/>
                </a:cubicBezTo>
                <a:cubicBezTo>
                  <a:pt x="13" y="2"/>
                  <a:pt x="14" y="4"/>
                  <a:pt x="14" y="7"/>
                </a:cubicBezTo>
                <a:cubicBezTo>
                  <a:pt x="13" y="9"/>
                  <a:pt x="12" y="10"/>
                  <a:pt x="10" y="10"/>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4" name="Freeform: Shape 13"/>
          <p:cNvSpPr/>
          <p:nvPr/>
        </p:nvSpPr>
        <p:spPr bwMode="auto">
          <a:xfrm>
            <a:off x="6492942" y="2635668"/>
            <a:ext cx="33703" cy="28518"/>
          </a:xfrm>
          <a:custGeom>
            <a:avLst/>
            <a:gdLst>
              <a:gd name="T0" fmla="*/ 7 w 11"/>
              <a:gd name="T1" fmla="*/ 9 h 9"/>
              <a:gd name="T2" fmla="*/ 6 w 11"/>
              <a:gd name="T3" fmla="*/ 9 h 9"/>
              <a:gd name="T4" fmla="*/ 4 w 11"/>
              <a:gd name="T5" fmla="*/ 9 h 9"/>
              <a:gd name="T6" fmla="*/ 0 w 11"/>
              <a:gd name="T7" fmla="*/ 4 h 9"/>
              <a:gd name="T8" fmla="*/ 5 w 11"/>
              <a:gd name="T9" fmla="*/ 0 h 9"/>
              <a:gd name="T10" fmla="*/ 7 w 11"/>
              <a:gd name="T11" fmla="*/ 1 h 9"/>
              <a:gd name="T12" fmla="*/ 11 w 11"/>
              <a:gd name="T13" fmla="*/ 6 h 9"/>
              <a:gd name="T14" fmla="*/ 7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7" y="9"/>
                </a:moveTo>
                <a:cubicBezTo>
                  <a:pt x="6" y="9"/>
                  <a:pt x="6" y="9"/>
                  <a:pt x="6" y="9"/>
                </a:cubicBezTo>
                <a:cubicBezTo>
                  <a:pt x="4" y="9"/>
                  <a:pt x="4" y="9"/>
                  <a:pt x="4" y="9"/>
                </a:cubicBezTo>
                <a:cubicBezTo>
                  <a:pt x="1" y="9"/>
                  <a:pt x="0" y="6"/>
                  <a:pt x="0" y="4"/>
                </a:cubicBezTo>
                <a:cubicBezTo>
                  <a:pt x="1" y="1"/>
                  <a:pt x="3" y="0"/>
                  <a:pt x="5" y="0"/>
                </a:cubicBezTo>
                <a:cubicBezTo>
                  <a:pt x="7" y="1"/>
                  <a:pt x="7" y="1"/>
                  <a:pt x="7" y="1"/>
                </a:cubicBezTo>
                <a:cubicBezTo>
                  <a:pt x="10" y="1"/>
                  <a:pt x="11" y="3"/>
                  <a:pt x="11" y="6"/>
                </a:cubicBezTo>
                <a:cubicBezTo>
                  <a:pt x="11" y="8"/>
                  <a:pt x="9" y="9"/>
                  <a:pt x="7" y="9"/>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5" name="Freeform: Shape 14"/>
          <p:cNvSpPr/>
          <p:nvPr/>
        </p:nvSpPr>
        <p:spPr bwMode="auto">
          <a:xfrm>
            <a:off x="8248066" y="4379126"/>
            <a:ext cx="29814" cy="33703"/>
          </a:xfrm>
          <a:custGeom>
            <a:avLst/>
            <a:gdLst>
              <a:gd name="T0" fmla="*/ 6 w 10"/>
              <a:gd name="T1" fmla="*/ 11 h 11"/>
              <a:gd name="T2" fmla="*/ 1 w 10"/>
              <a:gd name="T3" fmla="*/ 8 h 11"/>
              <a:gd name="T4" fmla="*/ 1 w 10"/>
              <a:gd name="T5" fmla="*/ 5 h 11"/>
              <a:gd name="T6" fmla="*/ 4 w 10"/>
              <a:gd name="T7" fmla="*/ 0 h 11"/>
              <a:gd name="T8" fmla="*/ 9 w 10"/>
              <a:gd name="T9" fmla="*/ 4 h 11"/>
              <a:gd name="T10" fmla="*/ 10 w 10"/>
              <a:gd name="T11" fmla="*/ 6 h 11"/>
              <a:gd name="T12" fmla="*/ 6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6" y="11"/>
                </a:moveTo>
                <a:cubicBezTo>
                  <a:pt x="3" y="11"/>
                  <a:pt x="2" y="10"/>
                  <a:pt x="1" y="8"/>
                </a:cubicBezTo>
                <a:cubicBezTo>
                  <a:pt x="1" y="5"/>
                  <a:pt x="1" y="5"/>
                  <a:pt x="1" y="5"/>
                </a:cubicBezTo>
                <a:cubicBezTo>
                  <a:pt x="0" y="3"/>
                  <a:pt x="2" y="1"/>
                  <a:pt x="4" y="0"/>
                </a:cubicBezTo>
                <a:cubicBezTo>
                  <a:pt x="7" y="0"/>
                  <a:pt x="9" y="1"/>
                  <a:pt x="9" y="4"/>
                </a:cubicBezTo>
                <a:cubicBezTo>
                  <a:pt x="10" y="6"/>
                  <a:pt x="10" y="6"/>
                  <a:pt x="10" y="6"/>
                </a:cubicBezTo>
                <a:cubicBezTo>
                  <a:pt x="10" y="8"/>
                  <a:pt x="9" y="11"/>
                  <a:pt x="6" y="11"/>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6" name="Freeform: Shape 15"/>
          <p:cNvSpPr/>
          <p:nvPr/>
        </p:nvSpPr>
        <p:spPr bwMode="auto">
          <a:xfrm>
            <a:off x="7934373" y="3605263"/>
            <a:ext cx="331840" cy="746640"/>
          </a:xfrm>
          <a:custGeom>
            <a:avLst/>
            <a:gdLst>
              <a:gd name="T0" fmla="*/ 99 w 108"/>
              <a:gd name="T1" fmla="*/ 240 h 243"/>
              <a:gd name="T2" fmla="*/ 101 w 108"/>
              <a:gd name="T3" fmla="*/ 230 h 243"/>
              <a:gd name="T4" fmla="*/ 108 w 108"/>
              <a:gd name="T5" fmla="*/ 238 h 243"/>
              <a:gd name="T6" fmla="*/ 103 w 108"/>
              <a:gd name="T7" fmla="*/ 243 h 243"/>
              <a:gd name="T8" fmla="*/ 94 w 108"/>
              <a:gd name="T9" fmla="*/ 218 h 243"/>
              <a:gd name="T10" fmla="*/ 96 w 108"/>
              <a:gd name="T11" fmla="*/ 208 h 243"/>
              <a:gd name="T12" fmla="*/ 102 w 108"/>
              <a:gd name="T13" fmla="*/ 216 h 243"/>
              <a:gd name="T14" fmla="*/ 98 w 108"/>
              <a:gd name="T15" fmla="*/ 221 h 243"/>
              <a:gd name="T16" fmla="*/ 88 w 108"/>
              <a:gd name="T17" fmla="*/ 196 h 243"/>
              <a:gd name="T18" fmla="*/ 90 w 108"/>
              <a:gd name="T19" fmla="*/ 186 h 243"/>
              <a:gd name="T20" fmla="*/ 96 w 108"/>
              <a:gd name="T21" fmla="*/ 193 h 243"/>
              <a:gd name="T22" fmla="*/ 92 w 108"/>
              <a:gd name="T23" fmla="*/ 199 h 243"/>
              <a:gd name="T24" fmla="*/ 81 w 108"/>
              <a:gd name="T25" fmla="*/ 174 h 243"/>
              <a:gd name="T26" fmla="*/ 83 w 108"/>
              <a:gd name="T27" fmla="*/ 164 h 243"/>
              <a:gd name="T28" fmla="*/ 90 w 108"/>
              <a:gd name="T29" fmla="*/ 172 h 243"/>
              <a:gd name="T30" fmla="*/ 85 w 108"/>
              <a:gd name="T31" fmla="*/ 177 h 243"/>
              <a:gd name="T32" fmla="*/ 74 w 108"/>
              <a:gd name="T33" fmla="*/ 153 h 243"/>
              <a:gd name="T34" fmla="*/ 75 w 108"/>
              <a:gd name="T35" fmla="*/ 143 h 243"/>
              <a:gd name="T36" fmla="*/ 82 w 108"/>
              <a:gd name="T37" fmla="*/ 150 h 243"/>
              <a:gd name="T38" fmla="*/ 78 w 108"/>
              <a:gd name="T39" fmla="*/ 156 h 243"/>
              <a:gd name="T40" fmla="*/ 66 w 108"/>
              <a:gd name="T41" fmla="*/ 132 h 243"/>
              <a:gd name="T42" fmla="*/ 67 w 108"/>
              <a:gd name="T43" fmla="*/ 122 h 243"/>
              <a:gd name="T44" fmla="*/ 74 w 108"/>
              <a:gd name="T45" fmla="*/ 129 h 243"/>
              <a:gd name="T46" fmla="*/ 70 w 108"/>
              <a:gd name="T47" fmla="*/ 135 h 243"/>
              <a:gd name="T48" fmla="*/ 57 w 108"/>
              <a:gd name="T49" fmla="*/ 111 h 243"/>
              <a:gd name="T50" fmla="*/ 58 w 108"/>
              <a:gd name="T51" fmla="*/ 101 h 243"/>
              <a:gd name="T52" fmla="*/ 65 w 108"/>
              <a:gd name="T53" fmla="*/ 107 h 243"/>
              <a:gd name="T54" fmla="*/ 61 w 108"/>
              <a:gd name="T55" fmla="*/ 114 h 243"/>
              <a:gd name="T56" fmla="*/ 48 w 108"/>
              <a:gd name="T57" fmla="*/ 90 h 243"/>
              <a:gd name="T58" fmla="*/ 48 w 108"/>
              <a:gd name="T59" fmla="*/ 80 h 243"/>
              <a:gd name="T60" fmla="*/ 56 w 108"/>
              <a:gd name="T61" fmla="*/ 87 h 243"/>
              <a:gd name="T62" fmla="*/ 52 w 108"/>
              <a:gd name="T63" fmla="*/ 93 h 243"/>
              <a:gd name="T64" fmla="*/ 38 w 108"/>
              <a:gd name="T65" fmla="*/ 70 h 243"/>
              <a:gd name="T66" fmla="*/ 38 w 108"/>
              <a:gd name="T67" fmla="*/ 60 h 243"/>
              <a:gd name="T68" fmla="*/ 46 w 108"/>
              <a:gd name="T69" fmla="*/ 66 h 243"/>
              <a:gd name="T70" fmla="*/ 42 w 108"/>
              <a:gd name="T71" fmla="*/ 73 h 243"/>
              <a:gd name="T72" fmla="*/ 27 w 108"/>
              <a:gd name="T73" fmla="*/ 50 h 243"/>
              <a:gd name="T74" fmla="*/ 27 w 108"/>
              <a:gd name="T75" fmla="*/ 40 h 243"/>
              <a:gd name="T76" fmla="*/ 35 w 108"/>
              <a:gd name="T77" fmla="*/ 46 h 243"/>
              <a:gd name="T78" fmla="*/ 31 w 108"/>
              <a:gd name="T79" fmla="*/ 53 h 243"/>
              <a:gd name="T80" fmla="*/ 16 w 108"/>
              <a:gd name="T81" fmla="*/ 31 h 243"/>
              <a:gd name="T82" fmla="*/ 15 w 108"/>
              <a:gd name="T83" fmla="*/ 21 h 243"/>
              <a:gd name="T84" fmla="*/ 24 w 108"/>
              <a:gd name="T85" fmla="*/ 26 h 243"/>
              <a:gd name="T86" fmla="*/ 20 w 108"/>
              <a:gd name="T87" fmla="*/ 33 h 243"/>
              <a:gd name="T88" fmla="*/ 4 w 108"/>
              <a:gd name="T89" fmla="*/ 11 h 243"/>
              <a:gd name="T90" fmla="*/ 3 w 108"/>
              <a:gd name="T91" fmla="*/ 1 h 243"/>
              <a:gd name="T92" fmla="*/ 12 w 108"/>
              <a:gd name="T93" fmla="*/ 7 h 243"/>
              <a:gd name="T94" fmla="*/ 8 w 108"/>
              <a:gd name="T95" fmla="*/ 1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 h="243">
                <a:moveTo>
                  <a:pt x="103" y="243"/>
                </a:moveTo>
                <a:cubicBezTo>
                  <a:pt x="101" y="243"/>
                  <a:pt x="100" y="242"/>
                  <a:pt x="99" y="240"/>
                </a:cubicBezTo>
                <a:cubicBezTo>
                  <a:pt x="98" y="235"/>
                  <a:pt x="98" y="235"/>
                  <a:pt x="98" y="235"/>
                </a:cubicBezTo>
                <a:cubicBezTo>
                  <a:pt x="97" y="233"/>
                  <a:pt x="99" y="231"/>
                  <a:pt x="101" y="230"/>
                </a:cubicBezTo>
                <a:cubicBezTo>
                  <a:pt x="104" y="229"/>
                  <a:pt x="106" y="231"/>
                  <a:pt x="107" y="233"/>
                </a:cubicBezTo>
                <a:cubicBezTo>
                  <a:pt x="108" y="238"/>
                  <a:pt x="108" y="238"/>
                  <a:pt x="108" y="238"/>
                </a:cubicBezTo>
                <a:cubicBezTo>
                  <a:pt x="108" y="240"/>
                  <a:pt x="107" y="243"/>
                  <a:pt x="104" y="243"/>
                </a:cubicBezTo>
                <a:lnTo>
                  <a:pt x="103" y="243"/>
                </a:lnTo>
                <a:close/>
                <a:moveTo>
                  <a:pt x="98" y="221"/>
                </a:moveTo>
                <a:cubicBezTo>
                  <a:pt x="96" y="221"/>
                  <a:pt x="94" y="220"/>
                  <a:pt x="94" y="218"/>
                </a:cubicBezTo>
                <a:cubicBezTo>
                  <a:pt x="93" y="213"/>
                  <a:pt x="93" y="213"/>
                  <a:pt x="93" y="213"/>
                </a:cubicBezTo>
                <a:cubicBezTo>
                  <a:pt x="92" y="211"/>
                  <a:pt x="93" y="209"/>
                  <a:pt x="96" y="208"/>
                </a:cubicBezTo>
                <a:cubicBezTo>
                  <a:pt x="98" y="207"/>
                  <a:pt x="101" y="209"/>
                  <a:pt x="101" y="211"/>
                </a:cubicBezTo>
                <a:cubicBezTo>
                  <a:pt x="102" y="216"/>
                  <a:pt x="102" y="216"/>
                  <a:pt x="102" y="216"/>
                </a:cubicBezTo>
                <a:cubicBezTo>
                  <a:pt x="103" y="218"/>
                  <a:pt x="102" y="220"/>
                  <a:pt x="99" y="221"/>
                </a:cubicBezTo>
                <a:cubicBezTo>
                  <a:pt x="99" y="221"/>
                  <a:pt x="98" y="221"/>
                  <a:pt x="98" y="221"/>
                </a:cubicBezTo>
                <a:close/>
                <a:moveTo>
                  <a:pt x="92" y="199"/>
                </a:moveTo>
                <a:cubicBezTo>
                  <a:pt x="90" y="199"/>
                  <a:pt x="88" y="198"/>
                  <a:pt x="88" y="196"/>
                </a:cubicBezTo>
                <a:cubicBezTo>
                  <a:pt x="87" y="192"/>
                  <a:pt x="87" y="192"/>
                  <a:pt x="87" y="192"/>
                </a:cubicBezTo>
                <a:cubicBezTo>
                  <a:pt x="86" y="189"/>
                  <a:pt x="87" y="187"/>
                  <a:pt x="90" y="186"/>
                </a:cubicBezTo>
                <a:cubicBezTo>
                  <a:pt x="92" y="185"/>
                  <a:pt x="94" y="187"/>
                  <a:pt x="95" y="189"/>
                </a:cubicBezTo>
                <a:cubicBezTo>
                  <a:pt x="96" y="193"/>
                  <a:pt x="96" y="193"/>
                  <a:pt x="96" y="193"/>
                </a:cubicBezTo>
                <a:cubicBezTo>
                  <a:pt x="97" y="196"/>
                  <a:pt x="96" y="198"/>
                  <a:pt x="93" y="199"/>
                </a:cubicBezTo>
                <a:cubicBezTo>
                  <a:pt x="93" y="199"/>
                  <a:pt x="92" y="199"/>
                  <a:pt x="92" y="199"/>
                </a:cubicBezTo>
                <a:close/>
                <a:moveTo>
                  <a:pt x="85" y="177"/>
                </a:moveTo>
                <a:cubicBezTo>
                  <a:pt x="84" y="177"/>
                  <a:pt x="82" y="176"/>
                  <a:pt x="81" y="174"/>
                </a:cubicBezTo>
                <a:cubicBezTo>
                  <a:pt x="80" y="170"/>
                  <a:pt x="80" y="170"/>
                  <a:pt x="80" y="170"/>
                </a:cubicBezTo>
                <a:cubicBezTo>
                  <a:pt x="79" y="168"/>
                  <a:pt x="80" y="165"/>
                  <a:pt x="83" y="164"/>
                </a:cubicBezTo>
                <a:cubicBezTo>
                  <a:pt x="85" y="164"/>
                  <a:pt x="87" y="165"/>
                  <a:pt x="88" y="167"/>
                </a:cubicBezTo>
                <a:cubicBezTo>
                  <a:pt x="90" y="172"/>
                  <a:pt x="90" y="172"/>
                  <a:pt x="90" y="172"/>
                </a:cubicBezTo>
                <a:cubicBezTo>
                  <a:pt x="90" y="174"/>
                  <a:pt x="89" y="176"/>
                  <a:pt x="87" y="177"/>
                </a:cubicBezTo>
                <a:cubicBezTo>
                  <a:pt x="86" y="177"/>
                  <a:pt x="86" y="177"/>
                  <a:pt x="85" y="177"/>
                </a:cubicBezTo>
                <a:close/>
                <a:moveTo>
                  <a:pt x="78" y="156"/>
                </a:moveTo>
                <a:cubicBezTo>
                  <a:pt x="76" y="156"/>
                  <a:pt x="74" y="155"/>
                  <a:pt x="74" y="153"/>
                </a:cubicBezTo>
                <a:cubicBezTo>
                  <a:pt x="72" y="149"/>
                  <a:pt x="72" y="149"/>
                  <a:pt x="72" y="149"/>
                </a:cubicBezTo>
                <a:cubicBezTo>
                  <a:pt x="71" y="146"/>
                  <a:pt x="73" y="144"/>
                  <a:pt x="75" y="143"/>
                </a:cubicBezTo>
                <a:cubicBezTo>
                  <a:pt x="77" y="142"/>
                  <a:pt x="80" y="143"/>
                  <a:pt x="81" y="146"/>
                </a:cubicBezTo>
                <a:cubicBezTo>
                  <a:pt x="82" y="150"/>
                  <a:pt x="82" y="150"/>
                  <a:pt x="82" y="150"/>
                </a:cubicBezTo>
                <a:cubicBezTo>
                  <a:pt x="83" y="152"/>
                  <a:pt x="82" y="155"/>
                  <a:pt x="79" y="156"/>
                </a:cubicBezTo>
                <a:cubicBezTo>
                  <a:pt x="79" y="156"/>
                  <a:pt x="78" y="156"/>
                  <a:pt x="78" y="156"/>
                </a:cubicBezTo>
                <a:close/>
                <a:moveTo>
                  <a:pt x="70" y="135"/>
                </a:moveTo>
                <a:cubicBezTo>
                  <a:pt x="68" y="135"/>
                  <a:pt x="66" y="134"/>
                  <a:pt x="66" y="132"/>
                </a:cubicBezTo>
                <a:cubicBezTo>
                  <a:pt x="64" y="128"/>
                  <a:pt x="64" y="128"/>
                  <a:pt x="64" y="128"/>
                </a:cubicBezTo>
                <a:cubicBezTo>
                  <a:pt x="63" y="125"/>
                  <a:pt x="64" y="123"/>
                  <a:pt x="67" y="122"/>
                </a:cubicBezTo>
                <a:cubicBezTo>
                  <a:pt x="69" y="121"/>
                  <a:pt x="71" y="122"/>
                  <a:pt x="72" y="124"/>
                </a:cubicBezTo>
                <a:cubicBezTo>
                  <a:pt x="74" y="129"/>
                  <a:pt x="74" y="129"/>
                  <a:pt x="74" y="129"/>
                </a:cubicBezTo>
                <a:cubicBezTo>
                  <a:pt x="75" y="131"/>
                  <a:pt x="74" y="133"/>
                  <a:pt x="72" y="134"/>
                </a:cubicBezTo>
                <a:cubicBezTo>
                  <a:pt x="71" y="135"/>
                  <a:pt x="70" y="135"/>
                  <a:pt x="70" y="135"/>
                </a:cubicBezTo>
                <a:close/>
                <a:moveTo>
                  <a:pt x="61" y="114"/>
                </a:moveTo>
                <a:cubicBezTo>
                  <a:pt x="59" y="114"/>
                  <a:pt x="58" y="113"/>
                  <a:pt x="57" y="111"/>
                </a:cubicBezTo>
                <a:cubicBezTo>
                  <a:pt x="55" y="107"/>
                  <a:pt x="55" y="107"/>
                  <a:pt x="55" y="107"/>
                </a:cubicBezTo>
                <a:cubicBezTo>
                  <a:pt x="54" y="105"/>
                  <a:pt x="55" y="102"/>
                  <a:pt x="58" y="101"/>
                </a:cubicBezTo>
                <a:cubicBezTo>
                  <a:pt x="60" y="100"/>
                  <a:pt x="62" y="101"/>
                  <a:pt x="63" y="103"/>
                </a:cubicBezTo>
                <a:cubicBezTo>
                  <a:pt x="65" y="107"/>
                  <a:pt x="65" y="107"/>
                  <a:pt x="65" y="107"/>
                </a:cubicBezTo>
                <a:cubicBezTo>
                  <a:pt x="66" y="110"/>
                  <a:pt x="65" y="112"/>
                  <a:pt x="63" y="113"/>
                </a:cubicBezTo>
                <a:cubicBezTo>
                  <a:pt x="62" y="114"/>
                  <a:pt x="62" y="114"/>
                  <a:pt x="61" y="114"/>
                </a:cubicBezTo>
                <a:close/>
                <a:moveTo>
                  <a:pt x="52" y="93"/>
                </a:moveTo>
                <a:cubicBezTo>
                  <a:pt x="50" y="93"/>
                  <a:pt x="49" y="92"/>
                  <a:pt x="48" y="90"/>
                </a:cubicBezTo>
                <a:cubicBezTo>
                  <a:pt x="46" y="86"/>
                  <a:pt x="46" y="86"/>
                  <a:pt x="46" y="86"/>
                </a:cubicBezTo>
                <a:cubicBezTo>
                  <a:pt x="45" y="84"/>
                  <a:pt x="46" y="81"/>
                  <a:pt x="48" y="80"/>
                </a:cubicBezTo>
                <a:cubicBezTo>
                  <a:pt x="50" y="79"/>
                  <a:pt x="53" y="80"/>
                  <a:pt x="54" y="83"/>
                </a:cubicBezTo>
                <a:cubicBezTo>
                  <a:pt x="56" y="87"/>
                  <a:pt x="56" y="87"/>
                  <a:pt x="56" y="87"/>
                </a:cubicBezTo>
                <a:cubicBezTo>
                  <a:pt x="57" y="89"/>
                  <a:pt x="56" y="91"/>
                  <a:pt x="54" y="93"/>
                </a:cubicBezTo>
                <a:cubicBezTo>
                  <a:pt x="53" y="93"/>
                  <a:pt x="52" y="93"/>
                  <a:pt x="52" y="93"/>
                </a:cubicBezTo>
                <a:close/>
                <a:moveTo>
                  <a:pt x="42" y="73"/>
                </a:moveTo>
                <a:cubicBezTo>
                  <a:pt x="40" y="73"/>
                  <a:pt x="39" y="72"/>
                  <a:pt x="38" y="70"/>
                </a:cubicBezTo>
                <a:cubicBezTo>
                  <a:pt x="36" y="66"/>
                  <a:pt x="36" y="66"/>
                  <a:pt x="36" y="66"/>
                </a:cubicBezTo>
                <a:cubicBezTo>
                  <a:pt x="35" y="64"/>
                  <a:pt x="35" y="61"/>
                  <a:pt x="38" y="60"/>
                </a:cubicBezTo>
                <a:cubicBezTo>
                  <a:pt x="40" y="59"/>
                  <a:pt x="42" y="60"/>
                  <a:pt x="44" y="62"/>
                </a:cubicBezTo>
                <a:cubicBezTo>
                  <a:pt x="46" y="66"/>
                  <a:pt x="46" y="66"/>
                  <a:pt x="46" y="66"/>
                </a:cubicBezTo>
                <a:cubicBezTo>
                  <a:pt x="47" y="68"/>
                  <a:pt x="46" y="71"/>
                  <a:pt x="44" y="72"/>
                </a:cubicBezTo>
                <a:cubicBezTo>
                  <a:pt x="43" y="72"/>
                  <a:pt x="42" y="73"/>
                  <a:pt x="42" y="73"/>
                </a:cubicBezTo>
                <a:close/>
                <a:moveTo>
                  <a:pt x="31" y="53"/>
                </a:moveTo>
                <a:cubicBezTo>
                  <a:pt x="29" y="53"/>
                  <a:pt x="28" y="52"/>
                  <a:pt x="27" y="50"/>
                </a:cubicBezTo>
                <a:cubicBezTo>
                  <a:pt x="25" y="46"/>
                  <a:pt x="25" y="46"/>
                  <a:pt x="25" y="46"/>
                </a:cubicBezTo>
                <a:cubicBezTo>
                  <a:pt x="24" y="44"/>
                  <a:pt x="25" y="41"/>
                  <a:pt x="27" y="40"/>
                </a:cubicBezTo>
                <a:cubicBezTo>
                  <a:pt x="29" y="39"/>
                  <a:pt x="32" y="40"/>
                  <a:pt x="33" y="42"/>
                </a:cubicBezTo>
                <a:cubicBezTo>
                  <a:pt x="35" y="46"/>
                  <a:pt x="35" y="46"/>
                  <a:pt x="35" y="46"/>
                </a:cubicBezTo>
                <a:cubicBezTo>
                  <a:pt x="36" y="48"/>
                  <a:pt x="35" y="51"/>
                  <a:pt x="33" y="52"/>
                </a:cubicBezTo>
                <a:cubicBezTo>
                  <a:pt x="33" y="52"/>
                  <a:pt x="32" y="53"/>
                  <a:pt x="31" y="53"/>
                </a:cubicBezTo>
                <a:close/>
                <a:moveTo>
                  <a:pt x="20" y="33"/>
                </a:moveTo>
                <a:cubicBezTo>
                  <a:pt x="18" y="33"/>
                  <a:pt x="17" y="32"/>
                  <a:pt x="16" y="31"/>
                </a:cubicBezTo>
                <a:cubicBezTo>
                  <a:pt x="14" y="27"/>
                  <a:pt x="14" y="27"/>
                  <a:pt x="14" y="27"/>
                </a:cubicBezTo>
                <a:cubicBezTo>
                  <a:pt x="12" y="25"/>
                  <a:pt x="13" y="22"/>
                  <a:pt x="15" y="21"/>
                </a:cubicBezTo>
                <a:cubicBezTo>
                  <a:pt x="17" y="19"/>
                  <a:pt x="20" y="20"/>
                  <a:pt x="21" y="22"/>
                </a:cubicBezTo>
                <a:cubicBezTo>
                  <a:pt x="24" y="26"/>
                  <a:pt x="24" y="26"/>
                  <a:pt x="24" y="26"/>
                </a:cubicBezTo>
                <a:cubicBezTo>
                  <a:pt x="25" y="28"/>
                  <a:pt x="24" y="31"/>
                  <a:pt x="22" y="32"/>
                </a:cubicBezTo>
                <a:cubicBezTo>
                  <a:pt x="21" y="33"/>
                  <a:pt x="21" y="33"/>
                  <a:pt x="20" y="33"/>
                </a:cubicBezTo>
                <a:close/>
                <a:moveTo>
                  <a:pt x="8" y="13"/>
                </a:moveTo>
                <a:cubicBezTo>
                  <a:pt x="6" y="13"/>
                  <a:pt x="5" y="13"/>
                  <a:pt x="4" y="11"/>
                </a:cubicBezTo>
                <a:cubicBezTo>
                  <a:pt x="2" y="8"/>
                  <a:pt x="2" y="8"/>
                  <a:pt x="2" y="8"/>
                </a:cubicBezTo>
                <a:cubicBezTo>
                  <a:pt x="0" y="6"/>
                  <a:pt x="1" y="3"/>
                  <a:pt x="3" y="1"/>
                </a:cubicBezTo>
                <a:cubicBezTo>
                  <a:pt x="5" y="0"/>
                  <a:pt x="8" y="1"/>
                  <a:pt x="9" y="3"/>
                </a:cubicBezTo>
                <a:cubicBezTo>
                  <a:pt x="12" y="7"/>
                  <a:pt x="12" y="7"/>
                  <a:pt x="12" y="7"/>
                </a:cubicBezTo>
                <a:cubicBezTo>
                  <a:pt x="13" y="9"/>
                  <a:pt x="12" y="11"/>
                  <a:pt x="10" y="13"/>
                </a:cubicBezTo>
                <a:cubicBezTo>
                  <a:pt x="9" y="13"/>
                  <a:pt x="9" y="13"/>
                  <a:pt x="8" y="13"/>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7" name="Freeform: Shape 16"/>
          <p:cNvSpPr/>
          <p:nvPr/>
        </p:nvSpPr>
        <p:spPr bwMode="auto">
          <a:xfrm>
            <a:off x="7900670" y="3553413"/>
            <a:ext cx="33703" cy="37592"/>
          </a:xfrm>
          <a:custGeom>
            <a:avLst/>
            <a:gdLst>
              <a:gd name="T0" fmla="*/ 6 w 11"/>
              <a:gd name="T1" fmla="*/ 12 h 12"/>
              <a:gd name="T2" fmla="*/ 3 w 11"/>
              <a:gd name="T3" fmla="*/ 10 h 12"/>
              <a:gd name="T4" fmla="*/ 1 w 11"/>
              <a:gd name="T5" fmla="*/ 8 h 12"/>
              <a:gd name="T6" fmla="*/ 3 w 11"/>
              <a:gd name="T7" fmla="*/ 2 h 12"/>
              <a:gd name="T8" fmla="*/ 9 w 11"/>
              <a:gd name="T9" fmla="*/ 3 h 12"/>
              <a:gd name="T10" fmla="*/ 10 w 11"/>
              <a:gd name="T11" fmla="*/ 5 h 12"/>
              <a:gd name="T12" fmla="*/ 9 w 11"/>
              <a:gd name="T13" fmla="*/ 11 h 12"/>
              <a:gd name="T14" fmla="*/ 6 w 11"/>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6" y="12"/>
                </a:moveTo>
                <a:cubicBezTo>
                  <a:pt x="5" y="12"/>
                  <a:pt x="3" y="11"/>
                  <a:pt x="3" y="10"/>
                </a:cubicBezTo>
                <a:cubicBezTo>
                  <a:pt x="1" y="8"/>
                  <a:pt x="1" y="8"/>
                  <a:pt x="1" y="8"/>
                </a:cubicBezTo>
                <a:cubicBezTo>
                  <a:pt x="0" y="6"/>
                  <a:pt x="0" y="3"/>
                  <a:pt x="3" y="2"/>
                </a:cubicBezTo>
                <a:cubicBezTo>
                  <a:pt x="5" y="0"/>
                  <a:pt x="7" y="1"/>
                  <a:pt x="9" y="3"/>
                </a:cubicBezTo>
                <a:cubicBezTo>
                  <a:pt x="10" y="5"/>
                  <a:pt x="10" y="5"/>
                  <a:pt x="10" y="5"/>
                </a:cubicBezTo>
                <a:cubicBezTo>
                  <a:pt x="11" y="7"/>
                  <a:pt x="11" y="9"/>
                  <a:pt x="9" y="11"/>
                </a:cubicBezTo>
                <a:cubicBezTo>
                  <a:pt x="8" y="11"/>
                  <a:pt x="7" y="12"/>
                  <a:pt x="6" y="12"/>
                </a:cubicBezTo>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8" name="Freeform: Shape 24"/>
          <p:cNvSpPr/>
          <p:nvPr/>
        </p:nvSpPr>
        <p:spPr bwMode="auto">
          <a:xfrm>
            <a:off x="3499900" y="4425791"/>
            <a:ext cx="779047" cy="779047"/>
          </a:xfrm>
          <a:custGeom>
            <a:avLst/>
            <a:gdLst>
              <a:gd name="T0" fmla="*/ 127 w 254"/>
              <a:gd name="T1" fmla="*/ 251 h 254"/>
              <a:gd name="T2" fmla="*/ 4 w 254"/>
              <a:gd name="T3" fmla="*/ 127 h 254"/>
              <a:gd name="T4" fmla="*/ 127 w 254"/>
              <a:gd name="T5" fmla="*/ 3 h 254"/>
              <a:gd name="T6" fmla="*/ 251 w 254"/>
              <a:gd name="T7" fmla="*/ 127 h 254"/>
              <a:gd name="T8" fmla="*/ 127 w 254"/>
              <a:gd name="T9" fmla="*/ 251 h 254"/>
              <a:gd name="T10" fmla="*/ 127 w 254"/>
              <a:gd name="T11" fmla="*/ 0 h 254"/>
              <a:gd name="T12" fmla="*/ 0 w 254"/>
              <a:gd name="T13" fmla="*/ 127 h 254"/>
              <a:gd name="T14" fmla="*/ 127 w 254"/>
              <a:gd name="T15" fmla="*/ 254 h 254"/>
              <a:gd name="T16" fmla="*/ 254 w 254"/>
              <a:gd name="T17" fmla="*/ 127 h 254"/>
              <a:gd name="T18" fmla="*/ 127 w 254"/>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4">
                <a:moveTo>
                  <a:pt x="127" y="251"/>
                </a:moveTo>
                <a:cubicBezTo>
                  <a:pt x="59" y="251"/>
                  <a:pt x="4" y="196"/>
                  <a:pt x="4" y="127"/>
                </a:cubicBezTo>
                <a:cubicBezTo>
                  <a:pt x="4" y="59"/>
                  <a:pt x="59" y="3"/>
                  <a:pt x="127" y="3"/>
                </a:cubicBezTo>
                <a:cubicBezTo>
                  <a:pt x="196" y="3"/>
                  <a:pt x="251" y="59"/>
                  <a:pt x="251" y="127"/>
                </a:cubicBezTo>
                <a:cubicBezTo>
                  <a:pt x="251" y="196"/>
                  <a:pt x="196" y="251"/>
                  <a:pt x="127" y="251"/>
                </a:cubicBezTo>
                <a:moveTo>
                  <a:pt x="127" y="0"/>
                </a:moveTo>
                <a:cubicBezTo>
                  <a:pt x="57" y="0"/>
                  <a:pt x="0" y="57"/>
                  <a:pt x="0" y="127"/>
                </a:cubicBezTo>
                <a:cubicBezTo>
                  <a:pt x="0" y="197"/>
                  <a:pt x="57" y="254"/>
                  <a:pt x="127" y="254"/>
                </a:cubicBezTo>
                <a:cubicBezTo>
                  <a:pt x="197" y="254"/>
                  <a:pt x="254" y="197"/>
                  <a:pt x="254" y="127"/>
                </a:cubicBezTo>
                <a:cubicBezTo>
                  <a:pt x="254" y="57"/>
                  <a:pt x="197" y="0"/>
                  <a:pt x="127" y="0"/>
                </a:cubicBezTo>
              </a:path>
            </a:pathLst>
          </a:custGeom>
          <a:solidFill>
            <a:srgbClr val="021F59"/>
          </a:solidFill>
          <a:ln w="9525">
            <a:solidFill>
              <a:srgbClr val="1A25B8"/>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chemeClr val="bg1"/>
              </a:solidFill>
              <a:effectLst/>
              <a:uLnTx/>
              <a:uFillTx/>
              <a:cs typeface="+mn-ea"/>
              <a:sym typeface="+mn-lt"/>
            </a:endParaRPr>
          </a:p>
        </p:txBody>
      </p:sp>
      <p:sp>
        <p:nvSpPr>
          <p:cNvPr id="19" name="Oval 25"/>
          <p:cNvSpPr/>
          <p:nvPr/>
        </p:nvSpPr>
        <p:spPr bwMode="auto">
          <a:xfrm>
            <a:off x="3594526" y="4520416"/>
            <a:ext cx="592387" cy="592387"/>
          </a:xfrm>
          <a:prstGeom prst="ellipse">
            <a:avLst/>
          </a:prstGeom>
          <a:solidFill>
            <a:srgbClr val="1A25B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schemeClr val="bg1"/>
                </a:solidFill>
                <a:effectLst/>
                <a:uLnTx/>
                <a:uFillTx/>
                <a:cs typeface="+mn-ea"/>
                <a:sym typeface="+mn-lt"/>
              </a:rPr>
              <a:t>1</a:t>
            </a:r>
            <a:endParaRPr kumimoji="0" lang="en-US" sz="1800" b="0" i="0" u="none" strike="noStrike" kern="1200" cap="none" spc="0" normalizeH="0" baseline="0" noProof="0">
              <a:ln>
                <a:noFill/>
              </a:ln>
              <a:solidFill>
                <a:schemeClr val="bg1"/>
              </a:solidFill>
              <a:effectLst/>
              <a:uLnTx/>
              <a:uFillTx/>
              <a:cs typeface="+mn-ea"/>
              <a:sym typeface="+mn-lt"/>
            </a:endParaRPr>
          </a:p>
        </p:txBody>
      </p:sp>
      <p:sp>
        <p:nvSpPr>
          <p:cNvPr id="20" name="Freeform: Shape 26"/>
          <p:cNvSpPr/>
          <p:nvPr/>
        </p:nvSpPr>
        <p:spPr bwMode="auto">
          <a:xfrm>
            <a:off x="7896097" y="4412143"/>
            <a:ext cx="779047" cy="779047"/>
          </a:xfrm>
          <a:custGeom>
            <a:avLst/>
            <a:gdLst>
              <a:gd name="T0" fmla="*/ 127 w 254"/>
              <a:gd name="T1" fmla="*/ 251 h 254"/>
              <a:gd name="T2" fmla="*/ 3 w 254"/>
              <a:gd name="T3" fmla="*/ 127 h 254"/>
              <a:gd name="T4" fmla="*/ 127 w 254"/>
              <a:gd name="T5" fmla="*/ 3 h 254"/>
              <a:gd name="T6" fmla="*/ 250 w 254"/>
              <a:gd name="T7" fmla="*/ 127 h 254"/>
              <a:gd name="T8" fmla="*/ 127 w 254"/>
              <a:gd name="T9" fmla="*/ 251 h 254"/>
              <a:gd name="T10" fmla="*/ 127 w 254"/>
              <a:gd name="T11" fmla="*/ 0 h 254"/>
              <a:gd name="T12" fmla="*/ 0 w 254"/>
              <a:gd name="T13" fmla="*/ 127 h 254"/>
              <a:gd name="T14" fmla="*/ 127 w 254"/>
              <a:gd name="T15" fmla="*/ 254 h 254"/>
              <a:gd name="T16" fmla="*/ 254 w 254"/>
              <a:gd name="T17" fmla="*/ 127 h 254"/>
              <a:gd name="T18" fmla="*/ 127 w 254"/>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4">
                <a:moveTo>
                  <a:pt x="127" y="251"/>
                </a:moveTo>
                <a:cubicBezTo>
                  <a:pt x="58" y="251"/>
                  <a:pt x="3" y="196"/>
                  <a:pt x="3" y="127"/>
                </a:cubicBezTo>
                <a:cubicBezTo>
                  <a:pt x="3" y="59"/>
                  <a:pt x="58" y="3"/>
                  <a:pt x="127" y="3"/>
                </a:cubicBezTo>
                <a:cubicBezTo>
                  <a:pt x="195" y="3"/>
                  <a:pt x="250" y="59"/>
                  <a:pt x="250" y="127"/>
                </a:cubicBezTo>
                <a:cubicBezTo>
                  <a:pt x="250" y="196"/>
                  <a:pt x="195" y="251"/>
                  <a:pt x="127" y="251"/>
                </a:cubicBezTo>
                <a:moveTo>
                  <a:pt x="127" y="0"/>
                </a:moveTo>
                <a:cubicBezTo>
                  <a:pt x="57" y="0"/>
                  <a:pt x="0" y="57"/>
                  <a:pt x="0" y="127"/>
                </a:cubicBezTo>
                <a:cubicBezTo>
                  <a:pt x="0" y="197"/>
                  <a:pt x="57" y="254"/>
                  <a:pt x="127" y="254"/>
                </a:cubicBezTo>
                <a:cubicBezTo>
                  <a:pt x="197" y="254"/>
                  <a:pt x="254" y="197"/>
                  <a:pt x="254" y="127"/>
                </a:cubicBezTo>
                <a:cubicBezTo>
                  <a:pt x="254" y="57"/>
                  <a:pt x="197" y="0"/>
                  <a:pt x="127" y="0"/>
                </a:cubicBezTo>
              </a:path>
            </a:pathLst>
          </a:custGeom>
          <a:noFill/>
          <a:ln w="9525">
            <a:solidFill>
              <a:srgbClr val="1A25B8"/>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solidFill>
              <a:effectLst/>
              <a:uLnTx/>
              <a:uFillTx/>
              <a:cs typeface="+mn-ea"/>
              <a:sym typeface="+mn-lt"/>
            </a:endParaRPr>
          </a:p>
        </p:txBody>
      </p:sp>
      <p:sp>
        <p:nvSpPr>
          <p:cNvPr id="21" name="Oval 27"/>
          <p:cNvSpPr/>
          <p:nvPr/>
        </p:nvSpPr>
        <p:spPr bwMode="auto">
          <a:xfrm>
            <a:off x="8001778" y="4520416"/>
            <a:ext cx="592387" cy="592387"/>
          </a:xfrm>
          <a:prstGeom prst="ellipse">
            <a:avLst/>
          </a:prstGeom>
          <a:solidFill>
            <a:srgbClr val="1A25B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chemeClr val="bg1"/>
                </a:solidFill>
                <a:effectLst/>
                <a:uLnTx/>
                <a:uFillTx/>
                <a:cs typeface="+mn-ea"/>
                <a:sym typeface="+mn-lt"/>
              </a:rPr>
              <a:t>5</a:t>
            </a:r>
            <a:endParaRPr kumimoji="0" lang="en-US" sz="1800" b="0" i="0" u="none" strike="noStrike" kern="1200" cap="none" spc="0" normalizeH="0" baseline="0" noProof="0" dirty="0">
              <a:ln>
                <a:noFill/>
              </a:ln>
              <a:solidFill>
                <a:schemeClr val="bg1"/>
              </a:solidFill>
              <a:effectLst/>
              <a:uLnTx/>
              <a:uFillTx/>
              <a:cs typeface="+mn-ea"/>
              <a:sym typeface="+mn-lt"/>
            </a:endParaRPr>
          </a:p>
        </p:txBody>
      </p:sp>
      <p:sp>
        <p:nvSpPr>
          <p:cNvPr id="22" name="Freeform: Shape 28"/>
          <p:cNvSpPr/>
          <p:nvPr/>
        </p:nvSpPr>
        <p:spPr bwMode="auto">
          <a:xfrm>
            <a:off x="5691174" y="2222164"/>
            <a:ext cx="779047" cy="779047"/>
          </a:xfrm>
          <a:custGeom>
            <a:avLst/>
            <a:gdLst>
              <a:gd name="T0" fmla="*/ 127 w 254"/>
              <a:gd name="T1" fmla="*/ 251 h 254"/>
              <a:gd name="T2" fmla="*/ 3 w 254"/>
              <a:gd name="T3" fmla="*/ 127 h 254"/>
              <a:gd name="T4" fmla="*/ 127 w 254"/>
              <a:gd name="T5" fmla="*/ 3 h 254"/>
              <a:gd name="T6" fmla="*/ 251 w 254"/>
              <a:gd name="T7" fmla="*/ 127 h 254"/>
              <a:gd name="T8" fmla="*/ 127 w 254"/>
              <a:gd name="T9" fmla="*/ 251 h 254"/>
              <a:gd name="T10" fmla="*/ 127 w 254"/>
              <a:gd name="T11" fmla="*/ 0 h 254"/>
              <a:gd name="T12" fmla="*/ 0 w 254"/>
              <a:gd name="T13" fmla="*/ 127 h 254"/>
              <a:gd name="T14" fmla="*/ 127 w 254"/>
              <a:gd name="T15" fmla="*/ 254 h 254"/>
              <a:gd name="T16" fmla="*/ 254 w 254"/>
              <a:gd name="T17" fmla="*/ 127 h 254"/>
              <a:gd name="T18" fmla="*/ 127 w 254"/>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4">
                <a:moveTo>
                  <a:pt x="127" y="251"/>
                </a:moveTo>
                <a:cubicBezTo>
                  <a:pt x="59" y="251"/>
                  <a:pt x="3" y="195"/>
                  <a:pt x="3" y="127"/>
                </a:cubicBezTo>
                <a:cubicBezTo>
                  <a:pt x="3" y="58"/>
                  <a:pt x="59" y="3"/>
                  <a:pt x="127" y="3"/>
                </a:cubicBezTo>
                <a:cubicBezTo>
                  <a:pt x="195" y="3"/>
                  <a:pt x="251" y="58"/>
                  <a:pt x="251" y="127"/>
                </a:cubicBezTo>
                <a:cubicBezTo>
                  <a:pt x="251" y="195"/>
                  <a:pt x="195" y="251"/>
                  <a:pt x="127" y="251"/>
                </a:cubicBezTo>
                <a:moveTo>
                  <a:pt x="127" y="0"/>
                </a:moveTo>
                <a:cubicBezTo>
                  <a:pt x="57" y="0"/>
                  <a:pt x="0" y="57"/>
                  <a:pt x="0" y="127"/>
                </a:cubicBezTo>
                <a:cubicBezTo>
                  <a:pt x="0" y="197"/>
                  <a:pt x="57" y="254"/>
                  <a:pt x="127" y="254"/>
                </a:cubicBezTo>
                <a:cubicBezTo>
                  <a:pt x="197" y="254"/>
                  <a:pt x="254" y="197"/>
                  <a:pt x="254" y="127"/>
                </a:cubicBezTo>
                <a:cubicBezTo>
                  <a:pt x="254" y="57"/>
                  <a:pt x="197" y="0"/>
                  <a:pt x="127" y="0"/>
                </a:cubicBezTo>
              </a:path>
            </a:pathLst>
          </a:custGeom>
          <a:noFill/>
          <a:ln w="9525">
            <a:solidFill>
              <a:srgbClr val="1A25B8"/>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solidFill>
              <a:effectLst/>
              <a:uLnTx/>
              <a:uFillTx/>
              <a:cs typeface="+mn-ea"/>
              <a:sym typeface="+mn-lt"/>
            </a:endParaRPr>
          </a:p>
        </p:txBody>
      </p:sp>
      <p:sp>
        <p:nvSpPr>
          <p:cNvPr id="23" name="Oval 29"/>
          <p:cNvSpPr/>
          <p:nvPr/>
        </p:nvSpPr>
        <p:spPr bwMode="auto">
          <a:xfrm>
            <a:off x="5799449" y="2314198"/>
            <a:ext cx="592387" cy="592387"/>
          </a:xfrm>
          <a:prstGeom prst="ellipse">
            <a:avLst/>
          </a:prstGeom>
          <a:solidFill>
            <a:srgbClr val="1A25B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schemeClr val="bg1"/>
                </a:solidFill>
                <a:effectLst/>
                <a:uLnTx/>
                <a:uFillTx/>
                <a:cs typeface="+mn-ea"/>
                <a:sym typeface="+mn-lt"/>
              </a:rPr>
              <a:t>3</a:t>
            </a:r>
            <a:endParaRPr kumimoji="0" lang="en-US" sz="1800" b="0" i="0" u="none" strike="noStrike" kern="1200" cap="none" spc="0" normalizeH="0" baseline="0" noProof="0">
              <a:ln>
                <a:noFill/>
              </a:ln>
              <a:solidFill>
                <a:schemeClr val="bg1"/>
              </a:solidFill>
              <a:effectLst/>
              <a:uLnTx/>
              <a:uFillTx/>
              <a:cs typeface="+mn-ea"/>
              <a:sym typeface="+mn-lt"/>
            </a:endParaRPr>
          </a:p>
        </p:txBody>
      </p:sp>
      <p:sp>
        <p:nvSpPr>
          <p:cNvPr id="24" name="Freeform: Shape 30"/>
          <p:cNvSpPr/>
          <p:nvPr/>
        </p:nvSpPr>
        <p:spPr bwMode="auto">
          <a:xfrm>
            <a:off x="4119508" y="2866400"/>
            <a:ext cx="842563" cy="779047"/>
          </a:xfrm>
          <a:custGeom>
            <a:avLst/>
            <a:gdLst>
              <a:gd name="T0" fmla="*/ 136 w 275"/>
              <a:gd name="T1" fmla="*/ 251 h 254"/>
              <a:gd name="T2" fmla="*/ 48 w 275"/>
              <a:gd name="T3" fmla="*/ 215 h 254"/>
              <a:gd name="T4" fmla="*/ 48 w 275"/>
              <a:gd name="T5" fmla="*/ 40 h 254"/>
              <a:gd name="T6" fmla="*/ 136 w 275"/>
              <a:gd name="T7" fmla="*/ 3 h 254"/>
              <a:gd name="T8" fmla="*/ 223 w 275"/>
              <a:gd name="T9" fmla="*/ 40 h 254"/>
              <a:gd name="T10" fmla="*/ 223 w 275"/>
              <a:gd name="T11" fmla="*/ 215 h 254"/>
              <a:gd name="T12" fmla="*/ 136 w 275"/>
              <a:gd name="T13" fmla="*/ 251 h 254"/>
              <a:gd name="T14" fmla="*/ 136 w 275"/>
              <a:gd name="T15" fmla="*/ 0 h 254"/>
              <a:gd name="T16" fmla="*/ 46 w 275"/>
              <a:gd name="T17" fmla="*/ 37 h 254"/>
              <a:gd name="T18" fmla="*/ 9 w 275"/>
              <a:gd name="T19" fmla="*/ 127 h 254"/>
              <a:gd name="T20" fmla="*/ 46 w 275"/>
              <a:gd name="T21" fmla="*/ 217 h 254"/>
              <a:gd name="T22" fmla="*/ 136 w 275"/>
              <a:gd name="T23" fmla="*/ 254 h 254"/>
              <a:gd name="T24" fmla="*/ 136 w 275"/>
              <a:gd name="T25" fmla="*/ 254 h 254"/>
              <a:gd name="T26" fmla="*/ 226 w 275"/>
              <a:gd name="T27" fmla="*/ 217 h 254"/>
              <a:gd name="T28" fmla="*/ 226 w 275"/>
              <a:gd name="T29" fmla="*/ 37 h 254"/>
              <a:gd name="T30" fmla="*/ 136 w 275"/>
              <a:gd name="T31"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54">
                <a:moveTo>
                  <a:pt x="136" y="251"/>
                </a:moveTo>
                <a:cubicBezTo>
                  <a:pt x="103" y="251"/>
                  <a:pt x="72" y="238"/>
                  <a:pt x="48" y="215"/>
                </a:cubicBezTo>
                <a:cubicBezTo>
                  <a:pt x="0" y="166"/>
                  <a:pt x="0" y="88"/>
                  <a:pt x="48" y="40"/>
                </a:cubicBezTo>
                <a:cubicBezTo>
                  <a:pt x="72" y="16"/>
                  <a:pt x="103" y="3"/>
                  <a:pt x="136" y="3"/>
                </a:cubicBezTo>
                <a:cubicBezTo>
                  <a:pt x="169" y="3"/>
                  <a:pt x="200" y="16"/>
                  <a:pt x="223" y="40"/>
                </a:cubicBezTo>
                <a:cubicBezTo>
                  <a:pt x="272" y="88"/>
                  <a:pt x="272" y="166"/>
                  <a:pt x="223" y="215"/>
                </a:cubicBezTo>
                <a:cubicBezTo>
                  <a:pt x="200" y="238"/>
                  <a:pt x="169" y="251"/>
                  <a:pt x="136" y="251"/>
                </a:cubicBezTo>
                <a:moveTo>
                  <a:pt x="136" y="0"/>
                </a:moveTo>
                <a:cubicBezTo>
                  <a:pt x="102" y="0"/>
                  <a:pt x="70" y="13"/>
                  <a:pt x="46" y="37"/>
                </a:cubicBezTo>
                <a:cubicBezTo>
                  <a:pt x="22" y="61"/>
                  <a:pt x="9" y="93"/>
                  <a:pt x="9" y="127"/>
                </a:cubicBezTo>
                <a:cubicBezTo>
                  <a:pt x="9" y="161"/>
                  <a:pt x="22" y="193"/>
                  <a:pt x="46" y="217"/>
                </a:cubicBezTo>
                <a:cubicBezTo>
                  <a:pt x="70" y="241"/>
                  <a:pt x="102" y="254"/>
                  <a:pt x="136" y="254"/>
                </a:cubicBezTo>
                <a:cubicBezTo>
                  <a:pt x="136" y="254"/>
                  <a:pt x="136" y="254"/>
                  <a:pt x="136" y="254"/>
                </a:cubicBezTo>
                <a:cubicBezTo>
                  <a:pt x="170" y="254"/>
                  <a:pt x="202" y="241"/>
                  <a:pt x="226" y="217"/>
                </a:cubicBezTo>
                <a:cubicBezTo>
                  <a:pt x="275" y="167"/>
                  <a:pt x="275" y="87"/>
                  <a:pt x="226" y="37"/>
                </a:cubicBezTo>
                <a:cubicBezTo>
                  <a:pt x="202" y="13"/>
                  <a:pt x="170" y="0"/>
                  <a:pt x="136" y="0"/>
                </a:cubicBezTo>
              </a:path>
            </a:pathLst>
          </a:custGeom>
          <a:noFill/>
          <a:ln w="9525">
            <a:solidFill>
              <a:srgbClr val="E2087A"/>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solidFill>
              <a:effectLst/>
              <a:uLnTx/>
              <a:uFillTx/>
              <a:cs typeface="+mn-ea"/>
              <a:sym typeface="+mn-lt"/>
            </a:endParaRPr>
          </a:p>
        </p:txBody>
      </p:sp>
      <p:sp>
        <p:nvSpPr>
          <p:cNvPr id="25" name="Freeform: Shape 31"/>
          <p:cNvSpPr/>
          <p:nvPr/>
        </p:nvSpPr>
        <p:spPr bwMode="auto">
          <a:xfrm>
            <a:off x="4211541" y="2961027"/>
            <a:ext cx="649422" cy="592387"/>
          </a:xfrm>
          <a:custGeom>
            <a:avLst/>
            <a:gdLst>
              <a:gd name="T0" fmla="*/ 106 w 212"/>
              <a:gd name="T1" fmla="*/ 0 h 193"/>
              <a:gd name="T2" fmla="*/ 38 w 212"/>
              <a:gd name="T3" fmla="*/ 28 h 193"/>
              <a:gd name="T4" fmla="*/ 38 w 212"/>
              <a:gd name="T5" fmla="*/ 164 h 193"/>
              <a:gd name="T6" fmla="*/ 106 w 212"/>
              <a:gd name="T7" fmla="*/ 193 h 193"/>
              <a:gd name="T8" fmla="*/ 174 w 212"/>
              <a:gd name="T9" fmla="*/ 164 h 193"/>
              <a:gd name="T10" fmla="*/ 174 w 212"/>
              <a:gd name="T11" fmla="*/ 28 h 193"/>
              <a:gd name="T12" fmla="*/ 106 w 212"/>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212" h="193">
                <a:moveTo>
                  <a:pt x="106" y="0"/>
                </a:moveTo>
                <a:cubicBezTo>
                  <a:pt x="81" y="0"/>
                  <a:pt x="57" y="9"/>
                  <a:pt x="38" y="28"/>
                </a:cubicBezTo>
                <a:cubicBezTo>
                  <a:pt x="0" y="66"/>
                  <a:pt x="0" y="127"/>
                  <a:pt x="38" y="164"/>
                </a:cubicBezTo>
                <a:cubicBezTo>
                  <a:pt x="57" y="183"/>
                  <a:pt x="81" y="193"/>
                  <a:pt x="106" y="193"/>
                </a:cubicBezTo>
                <a:cubicBezTo>
                  <a:pt x="131" y="193"/>
                  <a:pt x="155" y="183"/>
                  <a:pt x="174" y="164"/>
                </a:cubicBezTo>
                <a:cubicBezTo>
                  <a:pt x="212" y="127"/>
                  <a:pt x="212" y="66"/>
                  <a:pt x="174" y="28"/>
                </a:cubicBezTo>
                <a:cubicBezTo>
                  <a:pt x="155" y="9"/>
                  <a:pt x="131" y="0"/>
                  <a:pt x="106" y="0"/>
                </a:cubicBezTo>
              </a:path>
            </a:pathLst>
          </a:custGeom>
          <a:solidFill>
            <a:srgbClr val="E2087A"/>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schemeClr val="bg1"/>
                </a:solidFill>
                <a:effectLst/>
                <a:uLnTx/>
                <a:uFillTx/>
                <a:cs typeface="+mn-ea"/>
                <a:sym typeface="+mn-lt"/>
              </a:rPr>
              <a:t>2</a:t>
            </a:r>
            <a:endParaRPr kumimoji="0" lang="en-US" sz="1800" b="0" i="0" u="none" strike="noStrike" kern="1200" cap="none" spc="0" normalizeH="0" baseline="0" noProof="0">
              <a:ln>
                <a:noFill/>
              </a:ln>
              <a:solidFill>
                <a:schemeClr val="bg1"/>
              </a:solidFill>
              <a:effectLst/>
              <a:uLnTx/>
              <a:uFillTx/>
              <a:cs typeface="+mn-ea"/>
              <a:sym typeface="+mn-lt"/>
            </a:endParaRPr>
          </a:p>
        </p:txBody>
      </p:sp>
      <p:sp>
        <p:nvSpPr>
          <p:cNvPr id="26" name="Freeform: Shape 32"/>
          <p:cNvSpPr/>
          <p:nvPr/>
        </p:nvSpPr>
        <p:spPr bwMode="auto">
          <a:xfrm>
            <a:off x="7262915" y="2866400"/>
            <a:ext cx="816638" cy="779047"/>
          </a:xfrm>
          <a:custGeom>
            <a:avLst/>
            <a:gdLst>
              <a:gd name="T0" fmla="*/ 127 w 266"/>
              <a:gd name="T1" fmla="*/ 251 h 254"/>
              <a:gd name="T2" fmla="*/ 40 w 266"/>
              <a:gd name="T3" fmla="*/ 215 h 254"/>
              <a:gd name="T4" fmla="*/ 3 w 266"/>
              <a:gd name="T5" fmla="*/ 127 h 254"/>
              <a:gd name="T6" fmla="*/ 40 w 266"/>
              <a:gd name="T7" fmla="*/ 40 h 254"/>
              <a:gd name="T8" fmla="*/ 127 w 266"/>
              <a:gd name="T9" fmla="*/ 3 h 254"/>
              <a:gd name="T10" fmla="*/ 215 w 266"/>
              <a:gd name="T11" fmla="*/ 40 h 254"/>
              <a:gd name="T12" fmla="*/ 215 w 266"/>
              <a:gd name="T13" fmla="*/ 215 h 254"/>
              <a:gd name="T14" fmla="*/ 127 w 266"/>
              <a:gd name="T15" fmla="*/ 251 h 254"/>
              <a:gd name="T16" fmla="*/ 127 w 266"/>
              <a:gd name="T17" fmla="*/ 0 h 254"/>
              <a:gd name="T18" fmla="*/ 37 w 266"/>
              <a:gd name="T19" fmla="*/ 37 h 254"/>
              <a:gd name="T20" fmla="*/ 0 w 266"/>
              <a:gd name="T21" fmla="*/ 127 h 254"/>
              <a:gd name="T22" fmla="*/ 37 w 266"/>
              <a:gd name="T23" fmla="*/ 217 h 254"/>
              <a:gd name="T24" fmla="*/ 127 w 266"/>
              <a:gd name="T25" fmla="*/ 254 h 254"/>
              <a:gd name="T26" fmla="*/ 217 w 266"/>
              <a:gd name="T27" fmla="*/ 217 h 254"/>
              <a:gd name="T28" fmla="*/ 217 w 266"/>
              <a:gd name="T29" fmla="*/ 37 h 254"/>
              <a:gd name="T30" fmla="*/ 127 w 266"/>
              <a:gd name="T31"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 h="254">
                <a:moveTo>
                  <a:pt x="127" y="251"/>
                </a:moveTo>
                <a:cubicBezTo>
                  <a:pt x="94" y="251"/>
                  <a:pt x="63" y="238"/>
                  <a:pt x="40" y="215"/>
                </a:cubicBezTo>
                <a:cubicBezTo>
                  <a:pt x="16" y="191"/>
                  <a:pt x="3" y="160"/>
                  <a:pt x="3" y="127"/>
                </a:cubicBezTo>
                <a:cubicBezTo>
                  <a:pt x="3" y="94"/>
                  <a:pt x="16" y="63"/>
                  <a:pt x="40" y="40"/>
                </a:cubicBezTo>
                <a:cubicBezTo>
                  <a:pt x="63" y="16"/>
                  <a:pt x="94" y="3"/>
                  <a:pt x="127" y="3"/>
                </a:cubicBezTo>
                <a:cubicBezTo>
                  <a:pt x="160" y="3"/>
                  <a:pt x="191" y="16"/>
                  <a:pt x="215" y="40"/>
                </a:cubicBezTo>
                <a:cubicBezTo>
                  <a:pt x="263" y="88"/>
                  <a:pt x="263" y="166"/>
                  <a:pt x="215" y="215"/>
                </a:cubicBezTo>
                <a:cubicBezTo>
                  <a:pt x="191" y="238"/>
                  <a:pt x="160" y="251"/>
                  <a:pt x="127" y="251"/>
                </a:cubicBezTo>
                <a:moveTo>
                  <a:pt x="127" y="0"/>
                </a:moveTo>
                <a:cubicBezTo>
                  <a:pt x="93" y="0"/>
                  <a:pt x="61" y="13"/>
                  <a:pt x="37" y="37"/>
                </a:cubicBezTo>
                <a:cubicBezTo>
                  <a:pt x="13" y="61"/>
                  <a:pt x="0" y="93"/>
                  <a:pt x="0" y="127"/>
                </a:cubicBezTo>
                <a:cubicBezTo>
                  <a:pt x="0" y="161"/>
                  <a:pt x="13" y="193"/>
                  <a:pt x="37" y="217"/>
                </a:cubicBezTo>
                <a:cubicBezTo>
                  <a:pt x="61" y="241"/>
                  <a:pt x="93" y="254"/>
                  <a:pt x="127" y="254"/>
                </a:cubicBezTo>
                <a:cubicBezTo>
                  <a:pt x="161" y="254"/>
                  <a:pt x="193" y="241"/>
                  <a:pt x="217" y="217"/>
                </a:cubicBezTo>
                <a:cubicBezTo>
                  <a:pt x="266" y="167"/>
                  <a:pt x="266" y="87"/>
                  <a:pt x="217" y="37"/>
                </a:cubicBezTo>
                <a:cubicBezTo>
                  <a:pt x="193" y="13"/>
                  <a:pt x="161" y="0"/>
                  <a:pt x="127" y="0"/>
                </a:cubicBezTo>
              </a:path>
            </a:pathLst>
          </a:custGeom>
          <a:noFill/>
          <a:ln w="9525">
            <a:solidFill>
              <a:srgbClr val="E2087A"/>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solidFill>
              <a:effectLst/>
              <a:uLnTx/>
              <a:uFillTx/>
              <a:cs typeface="+mn-ea"/>
              <a:sym typeface="+mn-lt"/>
            </a:endParaRPr>
          </a:p>
        </p:txBody>
      </p:sp>
      <p:sp>
        <p:nvSpPr>
          <p:cNvPr id="27" name="Freeform: Shape 33"/>
          <p:cNvSpPr/>
          <p:nvPr/>
        </p:nvSpPr>
        <p:spPr bwMode="auto">
          <a:xfrm>
            <a:off x="7327728" y="2961027"/>
            <a:ext cx="649422" cy="592387"/>
          </a:xfrm>
          <a:custGeom>
            <a:avLst/>
            <a:gdLst>
              <a:gd name="T0" fmla="*/ 106 w 212"/>
              <a:gd name="T1" fmla="*/ 0 h 193"/>
              <a:gd name="T2" fmla="*/ 38 w 212"/>
              <a:gd name="T3" fmla="*/ 28 h 193"/>
              <a:gd name="T4" fmla="*/ 38 w 212"/>
              <a:gd name="T5" fmla="*/ 164 h 193"/>
              <a:gd name="T6" fmla="*/ 106 w 212"/>
              <a:gd name="T7" fmla="*/ 193 h 193"/>
              <a:gd name="T8" fmla="*/ 174 w 212"/>
              <a:gd name="T9" fmla="*/ 164 h 193"/>
              <a:gd name="T10" fmla="*/ 174 w 212"/>
              <a:gd name="T11" fmla="*/ 28 h 193"/>
              <a:gd name="T12" fmla="*/ 106 w 212"/>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212" h="193">
                <a:moveTo>
                  <a:pt x="106" y="0"/>
                </a:moveTo>
                <a:cubicBezTo>
                  <a:pt x="81" y="0"/>
                  <a:pt x="57" y="9"/>
                  <a:pt x="38" y="28"/>
                </a:cubicBezTo>
                <a:cubicBezTo>
                  <a:pt x="0" y="66"/>
                  <a:pt x="0" y="127"/>
                  <a:pt x="38" y="164"/>
                </a:cubicBezTo>
                <a:cubicBezTo>
                  <a:pt x="57" y="183"/>
                  <a:pt x="81" y="193"/>
                  <a:pt x="106" y="193"/>
                </a:cubicBezTo>
                <a:cubicBezTo>
                  <a:pt x="131" y="193"/>
                  <a:pt x="155" y="183"/>
                  <a:pt x="174" y="164"/>
                </a:cubicBezTo>
                <a:cubicBezTo>
                  <a:pt x="212" y="127"/>
                  <a:pt x="212" y="66"/>
                  <a:pt x="174" y="28"/>
                </a:cubicBezTo>
                <a:cubicBezTo>
                  <a:pt x="155" y="9"/>
                  <a:pt x="131" y="0"/>
                  <a:pt x="106" y="0"/>
                </a:cubicBezTo>
              </a:path>
            </a:pathLst>
          </a:custGeom>
          <a:solidFill>
            <a:srgbClr val="E2087A"/>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schemeClr val="bg1"/>
                </a:solidFill>
                <a:effectLst/>
                <a:uLnTx/>
                <a:uFillTx/>
                <a:cs typeface="+mn-ea"/>
                <a:sym typeface="+mn-lt"/>
              </a:rPr>
              <a:t>4</a:t>
            </a:r>
            <a:endParaRPr kumimoji="0" lang="en-US" sz="1800" b="0" i="0" u="none" strike="noStrike" kern="1200" cap="none" spc="0" normalizeH="0" baseline="0" noProof="0">
              <a:ln>
                <a:noFill/>
              </a:ln>
              <a:solidFill>
                <a:schemeClr val="bg1"/>
              </a:solidFill>
              <a:effectLst/>
              <a:uLnTx/>
              <a:uFillTx/>
              <a:cs typeface="+mn-ea"/>
              <a:sym typeface="+mn-lt"/>
            </a:endParaRPr>
          </a:p>
        </p:txBody>
      </p:sp>
      <p:grpSp>
        <p:nvGrpSpPr>
          <p:cNvPr id="36" name="组合 35"/>
          <p:cNvGrpSpPr/>
          <p:nvPr/>
        </p:nvGrpSpPr>
        <p:grpSpPr>
          <a:xfrm>
            <a:off x="8882495" y="4351691"/>
            <a:ext cx="2863334" cy="1476375"/>
            <a:chOff x="893763" y="3420729"/>
            <a:chExt cx="2863334" cy="1476375"/>
          </a:xfrm>
        </p:grpSpPr>
        <p:sp>
          <p:nvSpPr>
            <p:cNvPr id="37" name="矩形 36"/>
            <p:cNvSpPr/>
            <p:nvPr/>
          </p:nvSpPr>
          <p:spPr>
            <a:xfrm>
              <a:off x="893763" y="3420729"/>
              <a:ext cx="2863334" cy="147637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公共样式的导出和引入使用</a:t>
              </a:r>
              <a:endParaRPr kumimoji="0" lang="zh-CN" altLang="en-US" sz="2000" b="1" i="0" u="none" strike="noStrike" kern="1200" cap="none" spc="0" normalizeH="0" baseline="0" noProof="0" dirty="0">
                <a:ln>
                  <a:noFill/>
                </a:ln>
                <a:solidFill>
                  <a:schemeClr val="bg1"/>
                </a:solidFill>
                <a:effectLst/>
                <a:uLnTx/>
                <a:uFillTx/>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sp>
          <p:nvSpPr>
            <p:cNvPr id="38" name="矩形 37"/>
            <p:cNvSpPr/>
            <p:nvPr/>
          </p:nvSpPr>
          <p:spPr>
            <a:xfrm>
              <a:off x="893763" y="3590253"/>
              <a:ext cx="2242185" cy="206375"/>
            </a:xfrm>
            <a:prstGeom prst="rect">
              <a:avLst/>
            </a:prstGeom>
          </p:spPr>
          <p:txBody>
            <a:bodyPr wrap="square">
              <a:noAutofit/>
              <a:scene3d>
                <a:camera prst="orthographicFront"/>
                <a:lightRig rig="threePt" dir="t"/>
              </a:scene3d>
              <a:sp3d contourW="12700"/>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grpSp>
      <p:grpSp>
        <p:nvGrpSpPr>
          <p:cNvPr id="39" name="组合 38"/>
          <p:cNvGrpSpPr/>
          <p:nvPr/>
        </p:nvGrpSpPr>
        <p:grpSpPr>
          <a:xfrm>
            <a:off x="262623" y="4425965"/>
            <a:ext cx="2979420" cy="2399665"/>
            <a:chOff x="137707" y="3413358"/>
            <a:chExt cx="2979420" cy="2399665"/>
          </a:xfrm>
        </p:grpSpPr>
        <p:sp>
          <p:nvSpPr>
            <p:cNvPr id="40" name="矩形 39"/>
            <p:cNvSpPr/>
            <p:nvPr/>
          </p:nvSpPr>
          <p:spPr>
            <a:xfrm>
              <a:off x="276137" y="3677812"/>
              <a:ext cx="2840550" cy="46037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5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cs typeface="+mn-ea"/>
                <a:sym typeface="+mn-lt"/>
              </a:endParaRPr>
            </a:p>
          </p:txBody>
        </p:sp>
        <p:sp>
          <p:nvSpPr>
            <p:cNvPr id="41" name="矩形 40"/>
            <p:cNvSpPr/>
            <p:nvPr/>
          </p:nvSpPr>
          <p:spPr>
            <a:xfrm>
              <a:off x="137707" y="3413358"/>
              <a:ext cx="2979420" cy="239966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5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项目前期准备工作</a:t>
              </a:r>
              <a:endParaRPr lang="zh-CN" altLang="en-US" sz="2000" b="1" noProof="0" dirty="0">
                <a:ln>
                  <a:noFill/>
                </a:ln>
                <a:solidFill>
                  <a:schemeClr val="bg1"/>
                </a:solidFill>
                <a:effectLst/>
                <a:uLnTx/>
                <a:uFillTx/>
                <a:cs typeface="+mn-ea"/>
                <a:sym typeface="+mn-lt"/>
              </a:endParaRPr>
            </a:p>
            <a:p>
              <a:pPr marL="0" marR="0" lvl="0" indent="0" algn="r" defTabSz="914400" rtl="0" eaLnBrk="1" fontAlgn="auto" latinLnBrk="0" hangingPunct="1">
                <a:lnSpc>
                  <a:spcPct val="15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详细阅读文档和</a:t>
              </a:r>
              <a:endParaRPr lang="zh-CN" altLang="en-US" sz="2000" b="1" noProof="0" dirty="0">
                <a:ln>
                  <a:noFill/>
                </a:ln>
                <a:solidFill>
                  <a:schemeClr val="bg1"/>
                </a:solidFill>
                <a:effectLst/>
                <a:uLnTx/>
                <a:uFillTx/>
                <a:cs typeface="+mn-ea"/>
                <a:sym typeface="+mn-lt"/>
              </a:endParaRPr>
            </a:p>
            <a:p>
              <a:pPr marL="0" marR="0" lvl="0" indent="0" algn="r" defTabSz="914400" rtl="0" eaLnBrk="1" fontAlgn="auto" latinLnBrk="0" hangingPunct="1">
                <a:lnSpc>
                  <a:spcPct val="15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对业务需求进行</a:t>
              </a:r>
              <a:endParaRPr lang="zh-CN" altLang="en-US" sz="2000" b="1" noProof="0" dirty="0">
                <a:ln>
                  <a:noFill/>
                </a:ln>
                <a:solidFill>
                  <a:schemeClr val="bg1"/>
                </a:solidFill>
                <a:effectLst/>
                <a:uLnTx/>
                <a:uFillTx/>
                <a:cs typeface="+mn-ea"/>
                <a:sym typeface="+mn-lt"/>
              </a:endParaRPr>
            </a:p>
            <a:p>
              <a:pPr marL="0" marR="0" lvl="0" indent="0" algn="r" defTabSz="914400" rtl="0" eaLnBrk="1" fontAlgn="auto" latinLnBrk="0" hangingPunct="1">
                <a:lnSpc>
                  <a:spcPct val="15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业务逻辑分析</a:t>
              </a:r>
              <a:endParaRPr kumimoji="0" lang="zh-CN" altLang="en-US" sz="2000" b="1" i="0" u="none" strike="noStrike" kern="1200" cap="none" spc="0" normalizeH="0" baseline="0" noProof="0" dirty="0">
                <a:ln>
                  <a:noFill/>
                </a:ln>
                <a:solidFill>
                  <a:schemeClr val="bg1"/>
                </a:solidFill>
                <a:effectLst/>
                <a:uLnTx/>
                <a:uFillTx/>
                <a:cs typeface="+mn-ea"/>
                <a:sym typeface="+mn-lt"/>
              </a:endParaRPr>
            </a:p>
            <a:p>
              <a:pPr marL="0" marR="0" lvl="0" indent="0" algn="r" defTabSz="914400" rtl="0" eaLnBrk="1" fontAlgn="auto" latinLnBrk="0" hangingPunct="1">
                <a:lnSpc>
                  <a:spcPct val="15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grpSp>
      <p:grpSp>
        <p:nvGrpSpPr>
          <p:cNvPr id="42" name="组合 41"/>
          <p:cNvGrpSpPr/>
          <p:nvPr/>
        </p:nvGrpSpPr>
        <p:grpSpPr>
          <a:xfrm>
            <a:off x="604157" y="2511831"/>
            <a:ext cx="3328281" cy="1068999"/>
            <a:chOff x="-211594" y="3161898"/>
            <a:chExt cx="3328281" cy="1068999"/>
          </a:xfrm>
        </p:grpSpPr>
        <p:sp>
          <p:nvSpPr>
            <p:cNvPr id="43" name="矩形 42"/>
            <p:cNvSpPr/>
            <p:nvPr/>
          </p:nvSpPr>
          <p:spPr>
            <a:xfrm>
              <a:off x="-211594" y="3677812"/>
              <a:ext cx="3328281" cy="55308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1"/>
                  </a:solidFill>
                  <a:effectLst/>
                  <a:uLnTx/>
                  <a:uFillTx/>
                  <a:cs typeface="+mn-ea"/>
                  <a:sym typeface="+mn-lt"/>
                </a:rPr>
                <a:t>文档</a:t>
              </a:r>
              <a:r>
                <a:rPr kumimoji="0" lang="en-US" altLang="zh-CN" sz="2000" b="1" i="0" u="none" strike="noStrike" kern="1200" cap="none" spc="0" normalizeH="0" baseline="0" noProof="0" dirty="0">
                  <a:ln>
                    <a:noFill/>
                  </a:ln>
                  <a:solidFill>
                    <a:schemeClr val="bg1"/>
                  </a:solidFill>
                  <a:effectLst/>
                  <a:uLnTx/>
                  <a:uFillTx/>
                  <a:cs typeface="+mn-ea"/>
                  <a:sym typeface="+mn-lt"/>
                </a:rPr>
                <a:t>api</a:t>
              </a:r>
              <a:r>
                <a:rPr kumimoji="0" lang="zh-CN" altLang="en-US" sz="2000" b="1" i="0" u="none" strike="noStrike" kern="1200" cap="none" spc="0" normalizeH="0" baseline="0" noProof="0" dirty="0">
                  <a:ln>
                    <a:noFill/>
                  </a:ln>
                  <a:solidFill>
                    <a:schemeClr val="bg1"/>
                  </a:solidFill>
                  <a:effectLst/>
                  <a:uLnTx/>
                  <a:uFillTx/>
                  <a:cs typeface="+mn-ea"/>
                  <a:sym typeface="+mn-lt"/>
                </a:rPr>
                <a:t>的封装导出</a:t>
              </a: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sp>
          <p:nvSpPr>
            <p:cNvPr id="44" name="矩形 43"/>
            <p:cNvSpPr/>
            <p:nvPr/>
          </p:nvSpPr>
          <p:spPr>
            <a:xfrm>
              <a:off x="874713" y="3161898"/>
              <a:ext cx="2241974" cy="55308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bg1"/>
                  </a:solidFill>
                  <a:effectLst/>
                  <a:uLnTx/>
                  <a:uFillTx/>
                  <a:cs typeface="+mn-ea"/>
                  <a:sym typeface="+mn-lt"/>
                </a:rPr>
                <a:t>axios</a:t>
              </a:r>
              <a:r>
                <a:rPr kumimoji="0" lang="zh-CN" altLang="en-US" sz="2000" b="0" i="0" u="none" strike="noStrike" kern="0" cap="none" spc="0" normalizeH="0" baseline="0" noProof="0" dirty="0">
                  <a:ln>
                    <a:noFill/>
                  </a:ln>
                  <a:solidFill>
                    <a:schemeClr val="bg1"/>
                  </a:solidFill>
                  <a:effectLst/>
                  <a:uLnTx/>
                  <a:uFillTx/>
                  <a:cs typeface="+mn-ea"/>
                  <a:sym typeface="+mn-lt"/>
                </a:rPr>
                <a:t>的二次封装</a:t>
              </a:r>
              <a:endParaRPr kumimoji="0" lang="zh-CN" altLang="en-US" sz="2000" b="0" i="0" u="none" strike="noStrike" kern="0" cap="none" spc="0" normalizeH="0" baseline="0" noProof="0" dirty="0">
                <a:ln>
                  <a:noFill/>
                </a:ln>
                <a:solidFill>
                  <a:schemeClr val="bg1"/>
                </a:solidFill>
                <a:effectLst/>
                <a:uLnTx/>
                <a:uFillTx/>
                <a:cs typeface="+mn-ea"/>
                <a:sym typeface="+mn-lt"/>
              </a:endParaRPr>
            </a:p>
          </p:txBody>
        </p:sp>
      </p:grpSp>
      <p:grpSp>
        <p:nvGrpSpPr>
          <p:cNvPr id="45" name="组合 44"/>
          <p:cNvGrpSpPr/>
          <p:nvPr/>
        </p:nvGrpSpPr>
        <p:grpSpPr>
          <a:xfrm>
            <a:off x="8290477" y="2511831"/>
            <a:ext cx="2814942" cy="1014730"/>
            <a:chOff x="874713" y="3243543"/>
            <a:chExt cx="2814942" cy="1014730"/>
          </a:xfrm>
        </p:grpSpPr>
        <p:sp>
          <p:nvSpPr>
            <p:cNvPr id="46" name="矩形 45"/>
            <p:cNvSpPr/>
            <p:nvPr/>
          </p:nvSpPr>
          <p:spPr>
            <a:xfrm>
              <a:off x="874713" y="3726799"/>
              <a:ext cx="2814942" cy="46037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cs typeface="+mn-ea"/>
                <a:sym typeface="+mn-lt"/>
              </a:endParaRPr>
            </a:p>
          </p:txBody>
        </p:sp>
        <p:sp>
          <p:nvSpPr>
            <p:cNvPr id="47" name="矩形 46"/>
            <p:cNvSpPr/>
            <p:nvPr/>
          </p:nvSpPr>
          <p:spPr>
            <a:xfrm>
              <a:off x="874713" y="3243543"/>
              <a:ext cx="2241974" cy="101473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1"/>
                  </a:solidFill>
                  <a:effectLst/>
                  <a:uLnTx/>
                  <a:uFillTx/>
                  <a:cs typeface="+mn-ea"/>
                  <a:sym typeface="+mn-lt"/>
                </a:rPr>
                <a:t>公共组件的封装，如面包屑等</a:t>
              </a: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grpSp>
      <p:grpSp>
        <p:nvGrpSpPr>
          <p:cNvPr id="48" name="组合 47"/>
          <p:cNvGrpSpPr/>
          <p:nvPr/>
        </p:nvGrpSpPr>
        <p:grpSpPr>
          <a:xfrm>
            <a:off x="4278944" y="885940"/>
            <a:ext cx="3523752" cy="1014730"/>
            <a:chOff x="746443" y="3243543"/>
            <a:chExt cx="3523752" cy="1014730"/>
          </a:xfrm>
        </p:grpSpPr>
        <p:sp>
          <p:nvSpPr>
            <p:cNvPr id="49" name="矩形 48"/>
            <p:cNvSpPr/>
            <p:nvPr/>
          </p:nvSpPr>
          <p:spPr>
            <a:xfrm>
              <a:off x="874713" y="3726799"/>
              <a:ext cx="3395482" cy="46037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cs typeface="+mn-ea"/>
                <a:sym typeface="+mn-lt"/>
              </a:endParaRPr>
            </a:p>
          </p:txBody>
        </p:sp>
        <p:sp>
          <p:nvSpPr>
            <p:cNvPr id="50" name="矩形 49"/>
            <p:cNvSpPr/>
            <p:nvPr/>
          </p:nvSpPr>
          <p:spPr>
            <a:xfrm>
              <a:off x="746443" y="3243543"/>
              <a:ext cx="3244215" cy="10147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0" cap="none" spc="0" normalizeH="0" baseline="0" noProof="0" dirty="0">
                  <a:ln>
                    <a:noFill/>
                  </a:ln>
                  <a:solidFill>
                    <a:schemeClr val="bg1"/>
                  </a:solidFill>
                  <a:effectLst/>
                  <a:uLnTx/>
                  <a:uFillTx/>
                  <a:cs typeface="+mn-ea"/>
                  <a:sym typeface="+mn-lt"/>
                </a:rPr>
                <a:t>element</a:t>
              </a:r>
              <a:r>
                <a:rPr kumimoji="0" lang="zh-CN" altLang="en-US" sz="2000" b="0" i="0" u="none" strike="noStrike" kern="0" cap="none" spc="0" normalizeH="0" baseline="0" noProof="0" dirty="0">
                  <a:ln>
                    <a:noFill/>
                  </a:ln>
                  <a:solidFill>
                    <a:schemeClr val="bg1"/>
                  </a:solidFill>
                  <a:effectLst/>
                  <a:uLnTx/>
                  <a:uFillTx/>
                  <a:cs typeface="+mn-ea"/>
                  <a:sym typeface="+mn-lt"/>
                </a:rPr>
                <a:t>组件库按需引入</a:t>
              </a:r>
              <a:endParaRPr kumimoji="0" lang="zh-CN" altLang="en-US" sz="2000" b="0" i="0" u="none" strike="noStrike" kern="0" cap="none" spc="0" normalizeH="0" baseline="0" noProof="0" dirty="0">
                <a:ln>
                  <a:noFill/>
                </a:ln>
                <a:solidFill>
                  <a:schemeClr val="bg1"/>
                </a:solidFill>
                <a:effectLst/>
                <a:uLnTx/>
                <a:uFillTx/>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0" cap="none" spc="0" normalizeH="0" baseline="0" noProof="0" dirty="0">
                  <a:ln>
                    <a:noFill/>
                  </a:ln>
                  <a:solidFill>
                    <a:schemeClr val="bg1"/>
                  </a:solidFill>
                  <a:effectLst/>
                  <a:uLnTx/>
                  <a:uFillTx/>
                  <a:cs typeface="+mn-ea"/>
                  <a:sym typeface="+mn-lt"/>
                </a:rPr>
                <a:t>ECharts实现数据可视化</a:t>
              </a:r>
              <a:endParaRPr kumimoji="0" lang="zh-CN" altLang="en-US" sz="2000" b="0" i="0" u="none" strike="noStrike" kern="0" cap="none" spc="0" normalizeH="0" baseline="0" noProof="0" dirty="0">
                <a:ln>
                  <a:noFill/>
                </a:ln>
                <a:solidFill>
                  <a:schemeClr val="bg1"/>
                </a:solidFill>
                <a:effectLst/>
                <a:uLnTx/>
                <a:uFillTx/>
                <a:cs typeface="+mn-ea"/>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anim calcmode="lin" valueType="num">
                                      <p:cBhvr>
                                        <p:cTn id="83" dur="1000" fill="hold"/>
                                        <p:tgtEl>
                                          <p:spTgt spid="21"/>
                                        </p:tgtEl>
                                        <p:attrNameLst>
                                          <p:attrName>ppt_x</p:attrName>
                                        </p:attrNameLst>
                                      </p:cBhvr>
                                      <p:tavLst>
                                        <p:tav tm="0">
                                          <p:val>
                                            <p:strVal val="#ppt_x"/>
                                          </p:val>
                                        </p:tav>
                                        <p:tav tm="100000">
                                          <p:val>
                                            <p:strVal val="#ppt_x"/>
                                          </p:val>
                                        </p:tav>
                                      </p:tavLst>
                                    </p:anim>
                                    <p:anim calcmode="lin" valueType="num">
                                      <p:cBhvr>
                                        <p:cTn id="84" dur="1000" fill="hold"/>
                                        <p:tgtEl>
                                          <p:spTgt spid="2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1000"/>
                                        <p:tgtEl>
                                          <p:spTgt spid="23"/>
                                        </p:tgtEl>
                                      </p:cBhvr>
                                    </p:animEffect>
                                    <p:anim calcmode="lin" valueType="num">
                                      <p:cBhvr>
                                        <p:cTn id="93" dur="1000" fill="hold"/>
                                        <p:tgtEl>
                                          <p:spTgt spid="23"/>
                                        </p:tgtEl>
                                        <p:attrNameLst>
                                          <p:attrName>ppt_x</p:attrName>
                                        </p:attrNameLst>
                                      </p:cBhvr>
                                      <p:tavLst>
                                        <p:tav tm="0">
                                          <p:val>
                                            <p:strVal val="#ppt_x"/>
                                          </p:val>
                                        </p:tav>
                                        <p:tav tm="100000">
                                          <p:val>
                                            <p:strVal val="#ppt_x"/>
                                          </p:val>
                                        </p:tav>
                                      </p:tavLst>
                                    </p:anim>
                                    <p:anim calcmode="lin" valueType="num">
                                      <p:cBhvr>
                                        <p:cTn id="94" dur="1000" fill="hold"/>
                                        <p:tgtEl>
                                          <p:spTgt spid="23"/>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1000"/>
                                        <p:tgtEl>
                                          <p:spTgt spid="24"/>
                                        </p:tgtEl>
                                      </p:cBhvr>
                                    </p:animEffect>
                                    <p:anim calcmode="lin" valueType="num">
                                      <p:cBhvr>
                                        <p:cTn id="98" dur="1000" fill="hold"/>
                                        <p:tgtEl>
                                          <p:spTgt spid="24"/>
                                        </p:tgtEl>
                                        <p:attrNameLst>
                                          <p:attrName>ppt_x</p:attrName>
                                        </p:attrNameLst>
                                      </p:cBhvr>
                                      <p:tavLst>
                                        <p:tav tm="0">
                                          <p:val>
                                            <p:strVal val="#ppt_x"/>
                                          </p:val>
                                        </p:tav>
                                        <p:tav tm="100000">
                                          <p:val>
                                            <p:strVal val="#ppt_x"/>
                                          </p:val>
                                        </p:tav>
                                      </p:tavLst>
                                    </p:anim>
                                    <p:anim calcmode="lin" valueType="num">
                                      <p:cBhvr>
                                        <p:cTn id="99" dur="1000" fill="hold"/>
                                        <p:tgtEl>
                                          <p:spTgt spid="2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1000"/>
                                        <p:tgtEl>
                                          <p:spTgt spid="26"/>
                                        </p:tgtEl>
                                      </p:cBhvr>
                                    </p:animEffect>
                                    <p:anim calcmode="lin" valueType="num">
                                      <p:cBhvr>
                                        <p:cTn id="108" dur="1000" fill="hold"/>
                                        <p:tgtEl>
                                          <p:spTgt spid="26"/>
                                        </p:tgtEl>
                                        <p:attrNameLst>
                                          <p:attrName>ppt_x</p:attrName>
                                        </p:attrNameLst>
                                      </p:cBhvr>
                                      <p:tavLst>
                                        <p:tav tm="0">
                                          <p:val>
                                            <p:strVal val="#ppt_x"/>
                                          </p:val>
                                        </p:tav>
                                        <p:tav tm="100000">
                                          <p:val>
                                            <p:strVal val="#ppt_x"/>
                                          </p:val>
                                        </p:tav>
                                      </p:tavLst>
                                    </p:anim>
                                    <p:anim calcmode="lin" valueType="num">
                                      <p:cBhvr>
                                        <p:cTn id="109" dur="1000" fill="hold"/>
                                        <p:tgtEl>
                                          <p:spTgt spid="26"/>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1000"/>
                                        <p:tgtEl>
                                          <p:spTgt spid="27"/>
                                        </p:tgtEl>
                                      </p:cBhvr>
                                    </p:animEffect>
                                    <p:anim calcmode="lin" valueType="num">
                                      <p:cBhvr>
                                        <p:cTn id="113" dur="1000" fill="hold"/>
                                        <p:tgtEl>
                                          <p:spTgt spid="27"/>
                                        </p:tgtEl>
                                        <p:attrNameLst>
                                          <p:attrName>ppt_x</p:attrName>
                                        </p:attrNameLst>
                                      </p:cBhvr>
                                      <p:tavLst>
                                        <p:tav tm="0">
                                          <p:val>
                                            <p:strVal val="#ppt_x"/>
                                          </p:val>
                                        </p:tav>
                                        <p:tav tm="100000">
                                          <p:val>
                                            <p:strVal val="#ppt_x"/>
                                          </p:val>
                                        </p:tav>
                                      </p:tavLst>
                                    </p:anim>
                                    <p:anim calcmode="lin" valueType="num">
                                      <p:cBhvr>
                                        <p:cTn id="114" dur="1000" fill="hold"/>
                                        <p:tgtEl>
                                          <p:spTgt spid="27"/>
                                        </p:tgtEl>
                                        <p:attrNameLst>
                                          <p:attrName>ppt_y</p:attrName>
                                        </p:attrNameLst>
                                      </p:cBhvr>
                                      <p:tavLst>
                                        <p:tav tm="0">
                                          <p:val>
                                            <p:strVal val="#ppt_y+.1"/>
                                          </p:val>
                                        </p:tav>
                                        <p:tav tm="100000">
                                          <p:val>
                                            <p:strVal val="#ppt_y"/>
                                          </p:val>
                                        </p:tav>
                                      </p:tavLst>
                                    </p:anim>
                                  </p:childTnLst>
                                </p:cTn>
                              </p:par>
                            </p:childTnLst>
                          </p:cTn>
                        </p:par>
                        <p:par>
                          <p:cTn id="115" fill="hold">
                            <p:stCondLst>
                              <p:cond delay="1000"/>
                            </p:stCondLst>
                            <p:childTnLst>
                              <p:par>
                                <p:cTn id="116" presetID="2" presetClass="entr" presetSubtype="8" fill="hold" nodeType="afterEffect">
                                  <p:stCondLst>
                                    <p:cond delay="0"/>
                                  </p:stCondLst>
                                  <p:childTnLst>
                                    <p:set>
                                      <p:cBhvr>
                                        <p:cTn id="117" dur="1" fill="hold">
                                          <p:stCondLst>
                                            <p:cond delay="0"/>
                                          </p:stCondLst>
                                        </p:cTn>
                                        <p:tgtEl>
                                          <p:spTgt spid="42"/>
                                        </p:tgtEl>
                                        <p:attrNameLst>
                                          <p:attrName>style.visibility</p:attrName>
                                        </p:attrNameLst>
                                      </p:cBhvr>
                                      <p:to>
                                        <p:strVal val="visible"/>
                                      </p:to>
                                    </p:set>
                                    <p:anim calcmode="lin" valueType="num">
                                      <p:cBhvr additive="base">
                                        <p:cTn id="118" dur="500" fill="hold"/>
                                        <p:tgtEl>
                                          <p:spTgt spid="42"/>
                                        </p:tgtEl>
                                        <p:attrNameLst>
                                          <p:attrName>ppt_x</p:attrName>
                                        </p:attrNameLst>
                                      </p:cBhvr>
                                      <p:tavLst>
                                        <p:tav tm="0">
                                          <p:val>
                                            <p:strVal val="0-#ppt_w/2"/>
                                          </p:val>
                                        </p:tav>
                                        <p:tav tm="100000">
                                          <p:val>
                                            <p:strVal val="#ppt_x"/>
                                          </p:val>
                                        </p:tav>
                                      </p:tavLst>
                                    </p:anim>
                                    <p:anim calcmode="lin" valueType="num">
                                      <p:cBhvr additive="base">
                                        <p:cTn id="119" dur="500" fill="hold"/>
                                        <p:tgtEl>
                                          <p:spTgt spid="42"/>
                                        </p:tgtEl>
                                        <p:attrNameLst>
                                          <p:attrName>ppt_y</p:attrName>
                                        </p:attrNameLst>
                                      </p:cBhvr>
                                      <p:tavLst>
                                        <p:tav tm="0">
                                          <p:val>
                                            <p:strVal val="#ppt_y"/>
                                          </p:val>
                                        </p:tav>
                                        <p:tav tm="100000">
                                          <p:val>
                                            <p:strVal val="#ppt_y"/>
                                          </p:val>
                                        </p:tav>
                                      </p:tavLst>
                                    </p:anim>
                                  </p:childTnLst>
                                </p:cTn>
                              </p:par>
                              <p:par>
                                <p:cTn id="120" presetID="2" presetClass="entr" presetSubtype="8" fill="hold" nodeType="withEffect">
                                  <p:stCondLst>
                                    <p:cond delay="0"/>
                                  </p:stCondLst>
                                  <p:childTnLst>
                                    <p:set>
                                      <p:cBhvr>
                                        <p:cTn id="121" dur="1" fill="hold">
                                          <p:stCondLst>
                                            <p:cond delay="0"/>
                                          </p:stCondLst>
                                        </p:cTn>
                                        <p:tgtEl>
                                          <p:spTgt spid="39"/>
                                        </p:tgtEl>
                                        <p:attrNameLst>
                                          <p:attrName>style.visibility</p:attrName>
                                        </p:attrNameLst>
                                      </p:cBhvr>
                                      <p:to>
                                        <p:strVal val="visible"/>
                                      </p:to>
                                    </p:set>
                                    <p:anim calcmode="lin" valueType="num">
                                      <p:cBhvr additive="base">
                                        <p:cTn id="122" dur="500" fill="hold"/>
                                        <p:tgtEl>
                                          <p:spTgt spid="39"/>
                                        </p:tgtEl>
                                        <p:attrNameLst>
                                          <p:attrName>ppt_x</p:attrName>
                                        </p:attrNameLst>
                                      </p:cBhvr>
                                      <p:tavLst>
                                        <p:tav tm="0">
                                          <p:val>
                                            <p:strVal val="0-#ppt_w/2"/>
                                          </p:val>
                                        </p:tav>
                                        <p:tav tm="100000">
                                          <p:val>
                                            <p:strVal val="#ppt_x"/>
                                          </p:val>
                                        </p:tav>
                                      </p:tavLst>
                                    </p:anim>
                                    <p:anim calcmode="lin" valueType="num">
                                      <p:cBhvr additive="base">
                                        <p:cTn id="123" dur="500" fill="hold"/>
                                        <p:tgtEl>
                                          <p:spTgt spid="39"/>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45"/>
                                        </p:tgtEl>
                                        <p:attrNameLst>
                                          <p:attrName>style.visibility</p:attrName>
                                        </p:attrNameLst>
                                      </p:cBhvr>
                                      <p:to>
                                        <p:strVal val="visible"/>
                                      </p:to>
                                    </p:set>
                                    <p:anim calcmode="lin" valueType="num">
                                      <p:cBhvr additive="base">
                                        <p:cTn id="126" dur="500" fill="hold"/>
                                        <p:tgtEl>
                                          <p:spTgt spid="45"/>
                                        </p:tgtEl>
                                        <p:attrNameLst>
                                          <p:attrName>ppt_x</p:attrName>
                                        </p:attrNameLst>
                                      </p:cBhvr>
                                      <p:tavLst>
                                        <p:tav tm="0">
                                          <p:val>
                                            <p:strVal val="1+#ppt_w/2"/>
                                          </p:val>
                                        </p:tav>
                                        <p:tav tm="100000">
                                          <p:val>
                                            <p:strVal val="#ppt_x"/>
                                          </p:val>
                                        </p:tav>
                                      </p:tavLst>
                                    </p:anim>
                                    <p:anim calcmode="lin" valueType="num">
                                      <p:cBhvr additive="base">
                                        <p:cTn id="127" dur="500" fill="hold"/>
                                        <p:tgtEl>
                                          <p:spTgt spid="45"/>
                                        </p:tgtEl>
                                        <p:attrNameLst>
                                          <p:attrName>ppt_y</p:attrName>
                                        </p:attrNameLst>
                                      </p:cBhvr>
                                      <p:tavLst>
                                        <p:tav tm="0">
                                          <p:val>
                                            <p:strVal val="#ppt_y"/>
                                          </p:val>
                                        </p:tav>
                                        <p:tav tm="100000">
                                          <p:val>
                                            <p:strVal val="#ppt_y"/>
                                          </p:val>
                                        </p:tav>
                                      </p:tavLst>
                                    </p:anim>
                                  </p:childTnLst>
                                </p:cTn>
                              </p:par>
                              <p:par>
                                <p:cTn id="128" presetID="2" presetClass="entr" presetSubtype="2" fill="hold" nodeType="withEffect">
                                  <p:stCondLst>
                                    <p:cond delay="0"/>
                                  </p:stCondLst>
                                  <p:childTnLst>
                                    <p:set>
                                      <p:cBhvr>
                                        <p:cTn id="129" dur="1" fill="hold">
                                          <p:stCondLst>
                                            <p:cond delay="0"/>
                                          </p:stCondLst>
                                        </p:cTn>
                                        <p:tgtEl>
                                          <p:spTgt spid="36"/>
                                        </p:tgtEl>
                                        <p:attrNameLst>
                                          <p:attrName>style.visibility</p:attrName>
                                        </p:attrNameLst>
                                      </p:cBhvr>
                                      <p:to>
                                        <p:strVal val="visible"/>
                                      </p:to>
                                    </p:set>
                                    <p:anim calcmode="lin" valueType="num">
                                      <p:cBhvr additive="base">
                                        <p:cTn id="130" dur="500" fill="hold"/>
                                        <p:tgtEl>
                                          <p:spTgt spid="36"/>
                                        </p:tgtEl>
                                        <p:attrNameLst>
                                          <p:attrName>ppt_x</p:attrName>
                                        </p:attrNameLst>
                                      </p:cBhvr>
                                      <p:tavLst>
                                        <p:tav tm="0">
                                          <p:val>
                                            <p:strVal val="1+#ppt_w/2"/>
                                          </p:val>
                                        </p:tav>
                                        <p:tav tm="100000">
                                          <p:val>
                                            <p:strVal val="#ppt_x"/>
                                          </p:val>
                                        </p:tav>
                                      </p:tavLst>
                                    </p:anim>
                                    <p:anim calcmode="lin" valueType="num">
                                      <p:cBhvr additive="base">
                                        <p:cTn id="131" dur="500" fill="hold"/>
                                        <p:tgtEl>
                                          <p:spTgt spid="36"/>
                                        </p:tgtEl>
                                        <p:attrNameLst>
                                          <p:attrName>ppt_y</p:attrName>
                                        </p:attrNameLst>
                                      </p:cBhvr>
                                      <p:tavLst>
                                        <p:tav tm="0">
                                          <p:val>
                                            <p:strVal val="#ppt_y"/>
                                          </p:val>
                                        </p:tav>
                                        <p:tav tm="100000">
                                          <p:val>
                                            <p:strVal val="#ppt_y"/>
                                          </p:val>
                                        </p:tav>
                                      </p:tavLst>
                                    </p:anim>
                                  </p:childTnLst>
                                </p:cTn>
                              </p:par>
                              <p:par>
                                <p:cTn id="132" presetID="2" presetClass="entr" presetSubtype="2" fill="hold" nodeType="withEffect">
                                  <p:stCondLst>
                                    <p:cond delay="0"/>
                                  </p:stCondLst>
                                  <p:childTnLst>
                                    <p:set>
                                      <p:cBhvr>
                                        <p:cTn id="133" dur="1" fill="hold">
                                          <p:stCondLst>
                                            <p:cond delay="0"/>
                                          </p:stCondLst>
                                        </p:cTn>
                                        <p:tgtEl>
                                          <p:spTgt spid="48"/>
                                        </p:tgtEl>
                                        <p:attrNameLst>
                                          <p:attrName>style.visibility</p:attrName>
                                        </p:attrNameLst>
                                      </p:cBhvr>
                                      <p:to>
                                        <p:strVal val="visible"/>
                                      </p:to>
                                    </p:set>
                                    <p:anim calcmode="lin" valueType="num">
                                      <p:cBhvr additive="base">
                                        <p:cTn id="134" dur="500" fill="hold"/>
                                        <p:tgtEl>
                                          <p:spTgt spid="48"/>
                                        </p:tgtEl>
                                        <p:attrNameLst>
                                          <p:attrName>ppt_x</p:attrName>
                                        </p:attrNameLst>
                                      </p:cBhvr>
                                      <p:tavLst>
                                        <p:tav tm="0">
                                          <p:val>
                                            <p:strVal val="1+#ppt_w/2"/>
                                          </p:val>
                                        </p:tav>
                                        <p:tav tm="100000">
                                          <p:val>
                                            <p:strVal val="#ppt_x"/>
                                          </p:val>
                                        </p:tav>
                                      </p:tavLst>
                                    </p:anim>
                                    <p:anim calcmode="lin" valueType="num">
                                      <p:cBhvr additive="base">
                                        <p:cTn id="135"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sp>
        <p:nvSpPr>
          <p:cNvPr id="8" name="直角三角形 7"/>
          <p:cNvSpPr/>
          <p:nvPr/>
        </p:nvSpPr>
        <p:spPr>
          <a:xfrm>
            <a:off x="-214744" y="-331636"/>
            <a:ext cx="5203797" cy="7167317"/>
          </a:xfrm>
          <a:prstGeom prst="rtTriangle">
            <a:avLst/>
          </a:prstGeom>
          <a:gradFill>
            <a:gsLst>
              <a:gs pos="0">
                <a:srgbClr val="14CD68"/>
              </a:gs>
              <a:gs pos="100000">
                <a:srgbClr val="035C7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 name="直角三角形 8"/>
          <p:cNvSpPr/>
          <p:nvPr/>
        </p:nvSpPr>
        <p:spPr>
          <a:xfrm flipH="1">
            <a:off x="7507046" y="-298218"/>
            <a:ext cx="4673618" cy="7167317"/>
          </a:xfrm>
          <a:prstGeom prst="rtTriangle">
            <a:avLst/>
          </a:prstGeom>
          <a:gradFill>
            <a:gsLst>
              <a:gs pos="0">
                <a:srgbClr val="14CD68"/>
              </a:gs>
              <a:gs pos="100000">
                <a:srgbClr val="035C7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4" name="组合 43"/>
          <p:cNvGrpSpPr/>
          <p:nvPr/>
        </p:nvGrpSpPr>
        <p:grpSpPr>
          <a:xfrm rot="1767638">
            <a:off x="-1438722" y="-2087913"/>
            <a:ext cx="3823256" cy="10810241"/>
            <a:chOff x="1066240" y="548032"/>
            <a:chExt cx="2267438" cy="5917685"/>
          </a:xfrm>
          <a:gradFill>
            <a:gsLst>
              <a:gs pos="0">
                <a:srgbClr val="14CD68"/>
              </a:gs>
              <a:gs pos="100000">
                <a:srgbClr val="035C7D"/>
              </a:gs>
            </a:gsLst>
            <a:lin ang="0" scaled="0"/>
          </a:gradFill>
        </p:grpSpPr>
        <p:sp>
          <p:nvSpPr>
            <p:cNvPr id="4" name="矩形 3"/>
            <p:cNvSpPr/>
            <p:nvPr/>
          </p:nvSpPr>
          <p:spPr>
            <a:xfrm>
              <a:off x="1066240" y="979317"/>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矩形 4"/>
            <p:cNvSpPr/>
            <p:nvPr/>
          </p:nvSpPr>
          <p:spPr>
            <a:xfrm>
              <a:off x="1822939" y="838200"/>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矩形 5"/>
            <p:cNvSpPr/>
            <p:nvPr/>
          </p:nvSpPr>
          <p:spPr>
            <a:xfrm>
              <a:off x="2348034" y="548032"/>
              <a:ext cx="985644" cy="57974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平行四边形 6"/>
            <p:cNvSpPr/>
            <p:nvPr/>
          </p:nvSpPr>
          <p:spPr>
            <a:xfrm rot="16200000">
              <a:off x="-377397" y="3950210"/>
              <a:ext cx="3724275" cy="371475"/>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0" name="直角三角形 9"/>
          <p:cNvSpPr/>
          <p:nvPr/>
        </p:nvSpPr>
        <p:spPr>
          <a:xfrm flipH="1">
            <a:off x="8108491" y="693206"/>
            <a:ext cx="4083509" cy="6189826"/>
          </a:xfrm>
          <a:prstGeom prst="rtTriangle">
            <a:avLst/>
          </a:prstGeom>
          <a:gradFill>
            <a:gsLst>
              <a:gs pos="0">
                <a:srgbClr val="14CD68"/>
              </a:gs>
              <a:gs pos="100000">
                <a:srgbClr val="035C7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5" name="组合 44"/>
          <p:cNvGrpSpPr/>
          <p:nvPr/>
        </p:nvGrpSpPr>
        <p:grpSpPr>
          <a:xfrm rot="1957148">
            <a:off x="9326101" y="2013369"/>
            <a:ext cx="798688" cy="5866044"/>
            <a:chOff x="12907453" y="2528033"/>
            <a:chExt cx="681038" cy="3876675"/>
          </a:xfrm>
          <a:gradFill>
            <a:gsLst>
              <a:gs pos="0">
                <a:srgbClr val="9EE256"/>
              </a:gs>
              <a:gs pos="100000">
                <a:srgbClr val="52762D"/>
              </a:gs>
            </a:gsLst>
            <a:lin ang="0" scaled="0"/>
          </a:gradFill>
        </p:grpSpPr>
        <p:sp>
          <p:nvSpPr>
            <p:cNvPr id="11" name="平行四边形 10"/>
            <p:cNvSpPr/>
            <p:nvPr/>
          </p:nvSpPr>
          <p:spPr>
            <a:xfrm rot="16200000">
              <a:off x="11309634" y="4125852"/>
              <a:ext cx="3724275" cy="528638"/>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2" name="平行四边形 11"/>
            <p:cNvSpPr/>
            <p:nvPr/>
          </p:nvSpPr>
          <p:spPr>
            <a:xfrm rot="16200000">
              <a:off x="11462034" y="4278252"/>
              <a:ext cx="3724275" cy="528638"/>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6" name="椭圆 15"/>
          <p:cNvSpPr/>
          <p:nvPr/>
        </p:nvSpPr>
        <p:spPr>
          <a:xfrm>
            <a:off x="2051462" y="1852804"/>
            <a:ext cx="2277940" cy="2277940"/>
          </a:xfrm>
          <a:prstGeom prst="ellipse">
            <a:avLst/>
          </a:prstGeom>
          <a:gradFill>
            <a:gsLst>
              <a:gs pos="4000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3" name="组合 42"/>
          <p:cNvGrpSpPr/>
          <p:nvPr/>
        </p:nvGrpSpPr>
        <p:grpSpPr>
          <a:xfrm>
            <a:off x="3717841" y="5091679"/>
            <a:ext cx="955991" cy="623601"/>
            <a:chOff x="2309496" y="961390"/>
            <a:chExt cx="955991" cy="623601"/>
          </a:xfrm>
          <a:gradFill flip="none" rotWithShape="1">
            <a:gsLst>
              <a:gs pos="0">
                <a:srgbClr val="120249">
                  <a:alpha val="30000"/>
                </a:srgbClr>
              </a:gs>
              <a:gs pos="100000">
                <a:srgbClr val="B30660"/>
              </a:gs>
            </a:gsLst>
            <a:lin ang="16200000" scaled="1"/>
            <a:tileRect/>
          </a:gradFill>
        </p:grpSpPr>
        <p:sp>
          <p:nvSpPr>
            <p:cNvPr id="18" name="椭圆 17"/>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9" name="椭圆 18"/>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椭圆 19"/>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1" name="椭圆 20"/>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2" name="椭圆 21"/>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3" name="椭圆 22"/>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4" name="椭圆 23"/>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5" name="椭圆 24"/>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椭圆 25"/>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7" name="椭圆 26"/>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8" name="椭圆 27"/>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9" name="椭圆 28"/>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1" name="椭圆 30"/>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椭圆 31"/>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3" name="椭圆 32"/>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椭圆 33"/>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5" name="椭圆 34"/>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6" name="椭圆 35"/>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7" name="椭圆 36"/>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椭圆 37"/>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9" name="椭圆 38"/>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0" name="椭圆 39"/>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1" name="椭圆 40"/>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2" name="椭圆 41"/>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46" name="椭圆 45"/>
          <p:cNvSpPr/>
          <p:nvPr/>
        </p:nvSpPr>
        <p:spPr>
          <a:xfrm>
            <a:off x="6952845" y="4371161"/>
            <a:ext cx="2277940" cy="2277940"/>
          </a:xfrm>
          <a:prstGeom prst="ellipse">
            <a:avLst/>
          </a:prstGeom>
          <a:gradFill>
            <a:gsLst>
              <a:gs pos="4000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7" name="组合 46"/>
          <p:cNvGrpSpPr/>
          <p:nvPr/>
        </p:nvGrpSpPr>
        <p:grpSpPr>
          <a:xfrm>
            <a:off x="8949252" y="1693148"/>
            <a:ext cx="955991" cy="623601"/>
            <a:chOff x="2309496" y="961390"/>
            <a:chExt cx="955991" cy="623601"/>
          </a:xfrm>
          <a:gradFill flip="none" rotWithShape="1">
            <a:gsLst>
              <a:gs pos="0">
                <a:srgbClr val="120249">
                  <a:alpha val="0"/>
                </a:srgbClr>
              </a:gs>
              <a:gs pos="100000">
                <a:srgbClr val="B30660"/>
              </a:gs>
            </a:gsLst>
            <a:lin ang="16200000" scaled="1"/>
            <a:tileRect/>
          </a:gradFill>
        </p:grpSpPr>
        <p:sp>
          <p:nvSpPr>
            <p:cNvPr id="48" name="椭圆 47"/>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9" name="椭圆 48"/>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椭圆 49"/>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1" name="椭圆 50"/>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2" name="椭圆 51"/>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3" name="椭圆 52"/>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4" name="椭圆 53"/>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5" name="椭圆 54"/>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6" name="椭圆 55"/>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8" name="椭圆 57"/>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9" name="椭圆 58"/>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0" name="椭圆 59"/>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1" name="椭圆 60"/>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2" name="椭圆 61"/>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3" name="椭圆 62"/>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4" name="椭圆 63"/>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5" name="椭圆 64"/>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6" name="椭圆 65"/>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7" name="椭圆 66"/>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8" name="椭圆 67"/>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9" name="椭圆 68"/>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0" name="椭圆 69"/>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1" name="椭圆 70"/>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2" name="组合 71"/>
          <p:cNvGrpSpPr/>
          <p:nvPr/>
        </p:nvGrpSpPr>
        <p:grpSpPr>
          <a:xfrm>
            <a:off x="909609" y="4322790"/>
            <a:ext cx="955991" cy="623601"/>
            <a:chOff x="2309496" y="961390"/>
            <a:chExt cx="955991" cy="623601"/>
          </a:xfrm>
          <a:gradFill flip="none" rotWithShape="1">
            <a:gsLst>
              <a:gs pos="0">
                <a:srgbClr val="120249">
                  <a:alpha val="36000"/>
                </a:srgbClr>
              </a:gs>
              <a:gs pos="100000">
                <a:srgbClr val="0B1051"/>
              </a:gs>
            </a:gsLst>
            <a:lin ang="16200000" scaled="1"/>
            <a:tileRect/>
          </a:gradFill>
        </p:grpSpPr>
        <p:sp>
          <p:nvSpPr>
            <p:cNvPr id="73" name="椭圆 72"/>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4" name="椭圆 73"/>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5" name="椭圆 74"/>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6" name="椭圆 75"/>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7" name="椭圆 76"/>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9" name="椭圆 78"/>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0" name="椭圆 79"/>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1" name="椭圆 80"/>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椭圆 81"/>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3" name="椭圆 82"/>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4" name="椭圆 83"/>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5" name="椭圆 84"/>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6" name="椭圆 85"/>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7" name="椭圆 86"/>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8" name="椭圆 87"/>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9" name="椭圆 88"/>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0" name="椭圆 89"/>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1" name="椭圆 90"/>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2" name="椭圆 91"/>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3" name="椭圆 92"/>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4" name="椭圆 93"/>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6" name="椭圆 95"/>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01" name="文本框 100"/>
          <p:cNvSpPr txBox="1"/>
          <p:nvPr/>
        </p:nvSpPr>
        <p:spPr>
          <a:xfrm>
            <a:off x="3034031" y="2124011"/>
            <a:ext cx="6196964" cy="13220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w="22225">
                  <a:noFill/>
                </a:ln>
                <a:solidFill>
                  <a:prstClr val="white"/>
                </a:solidFill>
                <a:effectLst/>
                <a:uLnTx/>
                <a:uFillTx/>
                <a:cs typeface="+mn-ea"/>
                <a:sym typeface="+mn-lt"/>
              </a:rPr>
              <a:t>感谢观看</a:t>
            </a:r>
            <a:endParaRPr kumimoji="0" lang="zh-CN" altLang="en-US" sz="8000" b="1" i="0" u="none" strike="noStrike" kern="1200" cap="none" spc="0" normalizeH="0" baseline="0" noProof="0" dirty="0">
              <a:ln w="22225">
                <a:noFill/>
              </a:ln>
              <a:solidFill>
                <a:prstClr val="white"/>
              </a:solidFill>
              <a:effectLst/>
              <a:uLnTx/>
              <a:uFillTx/>
              <a:cs typeface="+mn-ea"/>
              <a:sym typeface="+mn-lt"/>
            </a:endParaRPr>
          </a:p>
        </p:txBody>
      </p:sp>
      <p:sp>
        <p:nvSpPr>
          <p:cNvPr id="102" name="文本框 101"/>
          <p:cNvSpPr txBox="1"/>
          <p:nvPr/>
        </p:nvSpPr>
        <p:spPr>
          <a:xfrm>
            <a:off x="3309102" y="3387276"/>
            <a:ext cx="5646822"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white">
                    <a:lumMod val="95000"/>
                  </a:prstClr>
                </a:solidFill>
                <a:effectLst/>
                <a:uLnTx/>
                <a:uFillTx/>
                <a:cs typeface="+mn-ea"/>
                <a:sym typeface="+mn-lt"/>
              </a:rPr>
              <a:t>Powerpion</a:t>
            </a:r>
            <a:endParaRPr kumimoji="0" lang="zh-CN" altLang="en-US" sz="2000" b="0" i="0" u="none" strike="noStrike" kern="1200" cap="none" spc="0" normalizeH="0" baseline="0" noProof="0" dirty="0">
              <a:ln>
                <a:noFill/>
              </a:ln>
              <a:solidFill>
                <a:prstClr val="white">
                  <a:lumMod val="95000"/>
                </a:prstClr>
              </a:solidFill>
              <a:effectLst/>
              <a:uLnTx/>
              <a:uFillTx/>
              <a:cs typeface="+mn-ea"/>
              <a:sym typeface="+mn-lt"/>
            </a:endParaRPr>
          </a:p>
        </p:txBody>
      </p:sp>
      <p:sp>
        <p:nvSpPr>
          <p:cNvPr id="97" name="TextBox 96"/>
          <p:cNvSpPr txBox="1"/>
          <p:nvPr/>
        </p:nvSpPr>
        <p:spPr>
          <a:xfrm>
            <a:off x="3989622" y="4693868"/>
            <a:ext cx="4263390" cy="3987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smtClean="0">
                <a:ln>
                  <a:noFill/>
                </a:ln>
                <a:solidFill>
                  <a:schemeClr val="bg1"/>
                </a:solidFill>
                <a:effectLst/>
                <a:uLnTx/>
                <a:uFillTx/>
              </a:rPr>
              <a:t>汇报人：张建雨</a:t>
            </a:r>
            <a:r>
              <a:rPr kumimoji="0" lang="en-US" altLang="zh-CN" sz="2000" b="0" i="0" u="none" strike="noStrike" kern="0" cap="none" spc="0" normalizeH="0" baseline="0" noProof="0" dirty="0" smtClean="0">
                <a:ln>
                  <a:noFill/>
                </a:ln>
                <a:solidFill>
                  <a:schemeClr val="bg1"/>
                </a:solidFill>
                <a:effectLst/>
                <a:uLnTx/>
                <a:uFillTx/>
              </a:rPr>
              <a:t>   </a:t>
            </a:r>
            <a:r>
              <a:rPr kumimoji="0" lang="zh-CN" altLang="en-US" sz="2000" b="0" i="0" u="none" strike="noStrike" kern="0" cap="none" spc="0" normalizeH="0" baseline="0" noProof="0" dirty="0" smtClean="0">
                <a:ln>
                  <a:noFill/>
                </a:ln>
                <a:solidFill>
                  <a:schemeClr val="bg1"/>
                </a:solidFill>
                <a:effectLst/>
                <a:uLnTx/>
                <a:uFillTx/>
              </a:rPr>
              <a:t>时间：</a:t>
            </a:r>
            <a:r>
              <a:rPr kumimoji="0" lang="en-US" altLang="zh-CN" sz="2000" b="0" i="0" u="none" strike="noStrike" kern="0" cap="none" spc="0" normalizeH="0" baseline="0" noProof="0" dirty="0" smtClean="0">
                <a:ln>
                  <a:noFill/>
                </a:ln>
                <a:solidFill>
                  <a:schemeClr val="bg1"/>
                </a:solidFill>
                <a:effectLst/>
                <a:uLnTx/>
                <a:uFillTx/>
              </a:rPr>
              <a:t>2022.12.15</a:t>
            </a:r>
            <a:endParaRPr kumimoji="0" lang="zh-CN" altLang="en-US" sz="2000" b="0" i="0" u="none" strike="noStrike" kern="0" cap="none" spc="0" normalizeH="0" baseline="0" noProof="0" dirty="0" smtClean="0">
              <a:ln>
                <a:noFill/>
              </a:ln>
              <a:solidFill>
                <a:schemeClr val="bg1"/>
              </a:solidFill>
              <a:effectLst/>
              <a:uLnTx/>
              <a:uFillTx/>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1500" fill="hold"/>
                                        <p:tgtEl>
                                          <p:spTgt spid="101"/>
                                        </p:tgtEl>
                                        <p:attrNameLst>
                                          <p:attrName>ppt_x</p:attrName>
                                        </p:attrNameLst>
                                      </p:cBhvr>
                                      <p:tavLst>
                                        <p:tav tm="0">
                                          <p:val>
                                            <p:strVal val="#ppt_x"/>
                                          </p:val>
                                        </p:tav>
                                        <p:tav tm="100000">
                                          <p:val>
                                            <p:strVal val="#ppt_x"/>
                                          </p:val>
                                        </p:tav>
                                      </p:tavLst>
                                    </p:anim>
                                    <p:anim calcmode="lin" valueType="num">
                                      <p:cBhvr additive="base">
                                        <p:cTn id="8" dur="1500" fill="hold"/>
                                        <p:tgtEl>
                                          <p:spTgt spid="101"/>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14" presetClass="entr" presetSubtype="10" fill="hold" grpId="0" nodeType="after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randombar(horizontal)">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sp>
        <p:nvSpPr>
          <p:cNvPr id="9" name="直角三角形 8"/>
          <p:cNvSpPr/>
          <p:nvPr/>
        </p:nvSpPr>
        <p:spPr>
          <a:xfrm flipH="1">
            <a:off x="7507046" y="-298218"/>
            <a:ext cx="4673618" cy="7167317"/>
          </a:xfrm>
          <a:prstGeom prst="rtTriangle">
            <a:avLst/>
          </a:prstGeom>
          <a:solidFill>
            <a:srgbClr val="120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4" name="组合 43"/>
          <p:cNvGrpSpPr/>
          <p:nvPr/>
        </p:nvGrpSpPr>
        <p:grpSpPr>
          <a:xfrm rot="1767638">
            <a:off x="-1549112" y="-1668036"/>
            <a:ext cx="3514521" cy="10280171"/>
            <a:chOff x="1066240" y="838200"/>
            <a:chExt cx="2084338" cy="5627517"/>
          </a:xfrm>
        </p:grpSpPr>
        <p:sp>
          <p:nvSpPr>
            <p:cNvPr id="4" name="矩形 3"/>
            <p:cNvSpPr/>
            <p:nvPr/>
          </p:nvSpPr>
          <p:spPr>
            <a:xfrm>
              <a:off x="1066240" y="979317"/>
              <a:ext cx="1327639" cy="5486400"/>
            </a:xfrm>
            <a:prstGeom prst="rect">
              <a:avLst/>
            </a:prstGeom>
            <a:gradFill>
              <a:gsLst>
                <a:gs pos="0">
                  <a:srgbClr val="9EE256"/>
                </a:gs>
                <a:gs pos="100000">
                  <a:srgbClr val="52762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矩形 4"/>
            <p:cNvSpPr/>
            <p:nvPr/>
          </p:nvSpPr>
          <p:spPr>
            <a:xfrm>
              <a:off x="1822939" y="838200"/>
              <a:ext cx="1327639" cy="5486400"/>
            </a:xfrm>
            <a:prstGeom prst="rect">
              <a:avLst/>
            </a:prstGeom>
            <a:gradFill>
              <a:gsLst>
                <a:gs pos="0">
                  <a:srgbClr val="14CD68"/>
                </a:gs>
                <a:gs pos="100000">
                  <a:srgbClr val="035C7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0" name="直角三角形 9"/>
          <p:cNvSpPr/>
          <p:nvPr/>
        </p:nvSpPr>
        <p:spPr>
          <a:xfrm flipH="1">
            <a:off x="8108491" y="693206"/>
            <a:ext cx="4083509" cy="6189826"/>
          </a:xfrm>
          <a:prstGeom prst="rtTriangle">
            <a:avLst/>
          </a:prstGeom>
          <a:gradFill>
            <a:gsLst>
              <a:gs pos="0">
                <a:srgbClr val="9EE256"/>
              </a:gs>
              <a:gs pos="100000">
                <a:srgbClr val="52762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5" name="组合 44"/>
          <p:cNvGrpSpPr/>
          <p:nvPr/>
        </p:nvGrpSpPr>
        <p:grpSpPr>
          <a:xfrm rot="1957148">
            <a:off x="9326101" y="2013369"/>
            <a:ext cx="798688" cy="5866044"/>
            <a:chOff x="12907453" y="2528033"/>
            <a:chExt cx="681038" cy="3876675"/>
          </a:xfrm>
          <a:gradFill>
            <a:gsLst>
              <a:gs pos="0">
                <a:srgbClr val="14CD68"/>
              </a:gs>
              <a:gs pos="100000">
                <a:srgbClr val="035C7D"/>
              </a:gs>
            </a:gsLst>
            <a:lin ang="0" scaled="0"/>
          </a:gradFill>
        </p:grpSpPr>
        <p:sp>
          <p:nvSpPr>
            <p:cNvPr id="11" name="平行四边形 10"/>
            <p:cNvSpPr/>
            <p:nvPr/>
          </p:nvSpPr>
          <p:spPr>
            <a:xfrm rot="16200000">
              <a:off x="11309634" y="4125852"/>
              <a:ext cx="3724275" cy="528638"/>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2" name="平行四边形 11"/>
            <p:cNvSpPr/>
            <p:nvPr/>
          </p:nvSpPr>
          <p:spPr>
            <a:xfrm rot="16200000">
              <a:off x="11462034" y="4278252"/>
              <a:ext cx="3724275" cy="528638"/>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47" name="组合 46"/>
          <p:cNvGrpSpPr/>
          <p:nvPr/>
        </p:nvGrpSpPr>
        <p:grpSpPr>
          <a:xfrm>
            <a:off x="9791462" y="802811"/>
            <a:ext cx="955991" cy="623601"/>
            <a:chOff x="2309496" y="961390"/>
            <a:chExt cx="955991" cy="623601"/>
          </a:xfrm>
          <a:gradFill flip="none" rotWithShape="1">
            <a:gsLst>
              <a:gs pos="0">
                <a:srgbClr val="120249">
                  <a:alpha val="0"/>
                </a:srgbClr>
              </a:gs>
              <a:gs pos="100000">
                <a:srgbClr val="B30660"/>
              </a:gs>
            </a:gsLst>
            <a:lin ang="16200000" scaled="1"/>
            <a:tileRect/>
          </a:gradFill>
        </p:grpSpPr>
        <p:sp>
          <p:nvSpPr>
            <p:cNvPr id="48" name="椭圆 47"/>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9" name="椭圆 48"/>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椭圆 49"/>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1" name="椭圆 50"/>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2" name="椭圆 51"/>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3" name="椭圆 52"/>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4" name="椭圆 53"/>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5" name="椭圆 54"/>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6" name="椭圆 55"/>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8" name="椭圆 57"/>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9" name="椭圆 58"/>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0" name="椭圆 59"/>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1" name="椭圆 60"/>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2" name="椭圆 61"/>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3" name="椭圆 62"/>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4" name="椭圆 63"/>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5" name="椭圆 64"/>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6" name="椭圆 65"/>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7" name="椭圆 66"/>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8" name="椭圆 67"/>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9" name="椭圆 68"/>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0" name="椭圆 69"/>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1" name="椭圆 70"/>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74" name="文本框 73"/>
          <p:cNvSpPr txBox="1"/>
          <p:nvPr/>
        </p:nvSpPr>
        <p:spPr>
          <a:xfrm>
            <a:off x="1381694" y="696264"/>
            <a:ext cx="4281169" cy="92333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w="22225">
                  <a:noFill/>
                </a:ln>
                <a:solidFill>
                  <a:prstClr val="white"/>
                </a:solidFill>
                <a:effectLst/>
                <a:uLnTx/>
                <a:uFillTx/>
                <a:cs typeface="+mn-ea"/>
                <a:sym typeface="+mn-lt"/>
              </a:rPr>
              <a:t>content</a:t>
            </a:r>
            <a:endParaRPr kumimoji="0" lang="zh-CN" altLang="en-US" sz="5400" b="0" i="0" u="none" strike="noStrike" kern="1200" cap="none" spc="0" normalizeH="0" baseline="0" noProof="0" dirty="0">
              <a:ln w="22225">
                <a:noFill/>
              </a:ln>
              <a:solidFill>
                <a:prstClr val="white"/>
              </a:solidFill>
              <a:effectLst/>
              <a:uLnTx/>
              <a:uFillTx/>
              <a:cs typeface="+mn-ea"/>
              <a:sym typeface="+mn-lt"/>
            </a:endParaRPr>
          </a:p>
        </p:txBody>
      </p:sp>
      <p:grpSp>
        <p:nvGrpSpPr>
          <p:cNvPr id="75" name="组合 74"/>
          <p:cNvGrpSpPr/>
          <p:nvPr/>
        </p:nvGrpSpPr>
        <p:grpSpPr>
          <a:xfrm>
            <a:off x="4819740" y="2551288"/>
            <a:ext cx="3288631" cy="521970"/>
            <a:chOff x="3705727" y="1809144"/>
            <a:chExt cx="3288631" cy="521970"/>
          </a:xfrm>
        </p:grpSpPr>
        <p:sp>
          <p:nvSpPr>
            <p:cNvPr id="76" name="矩形: 圆角 75"/>
            <p:cNvSpPr/>
            <p:nvPr/>
          </p:nvSpPr>
          <p:spPr>
            <a:xfrm>
              <a:off x="3705727" y="1830123"/>
              <a:ext cx="802105" cy="481263"/>
            </a:xfrm>
            <a:prstGeom prst="roundRect">
              <a:avLst>
                <a:gd name="adj" fmla="val 50000"/>
              </a:avLst>
            </a:prstGeom>
            <a:solidFill>
              <a:srgbClr val="151F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prstClr val="white"/>
                  </a:solidFill>
                  <a:effectLst/>
                  <a:uLnTx/>
                  <a:uFillTx/>
                  <a:cs typeface="+mn-ea"/>
                  <a:sym typeface="+mn-lt"/>
                </a:rPr>
                <a:t>02</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77" name="文本框 76"/>
            <p:cNvSpPr txBox="1"/>
            <p:nvPr/>
          </p:nvSpPr>
          <p:spPr>
            <a:xfrm>
              <a:off x="4555958" y="1809144"/>
              <a:ext cx="2438400" cy="5219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prstClr val="white"/>
                  </a:solidFill>
                  <a:effectLst/>
                  <a:uLnTx/>
                  <a:uFillTx/>
                  <a:cs typeface="+mn-ea"/>
                  <a:sym typeface="+mn-lt"/>
                </a:rPr>
                <a:t>项目介绍</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grpSp>
      <p:grpSp>
        <p:nvGrpSpPr>
          <p:cNvPr id="78" name="组合 77"/>
          <p:cNvGrpSpPr/>
          <p:nvPr/>
        </p:nvGrpSpPr>
        <p:grpSpPr>
          <a:xfrm>
            <a:off x="4348328" y="3551847"/>
            <a:ext cx="3288631" cy="521970"/>
            <a:chOff x="3705727" y="1809144"/>
            <a:chExt cx="3288631" cy="521970"/>
          </a:xfrm>
        </p:grpSpPr>
        <p:sp>
          <p:nvSpPr>
            <p:cNvPr id="79" name="矩形: 圆角 78"/>
            <p:cNvSpPr/>
            <p:nvPr/>
          </p:nvSpPr>
          <p:spPr>
            <a:xfrm>
              <a:off x="3705727" y="1830123"/>
              <a:ext cx="802105" cy="481263"/>
            </a:xfrm>
            <a:prstGeom prst="roundRect">
              <a:avLst>
                <a:gd name="adj" fmla="val 50000"/>
              </a:avLst>
            </a:prstGeom>
            <a:solidFill>
              <a:srgbClr val="AB06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prstClr val="white"/>
                  </a:solidFill>
                  <a:effectLst/>
                  <a:uLnTx/>
                  <a:uFillTx/>
                  <a:cs typeface="+mn-ea"/>
                  <a:sym typeface="+mn-lt"/>
                </a:rPr>
                <a:t>03</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80" name="文本框 79"/>
            <p:cNvSpPr txBox="1"/>
            <p:nvPr/>
          </p:nvSpPr>
          <p:spPr>
            <a:xfrm>
              <a:off x="4555958" y="1809144"/>
              <a:ext cx="2438400" cy="5219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kern="0" noProof="0" dirty="0">
                  <a:ln>
                    <a:noFill/>
                  </a:ln>
                  <a:solidFill>
                    <a:prstClr val="white"/>
                  </a:solidFill>
                  <a:effectLst/>
                  <a:uLnTx/>
                  <a:uFillTx/>
                  <a:cs typeface="+mn-ea"/>
                  <a:sym typeface="+mn-lt"/>
                </a:rPr>
                <a:t>项目内容概述</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grpSp>
      <p:grpSp>
        <p:nvGrpSpPr>
          <p:cNvPr id="84" name="组合 83"/>
          <p:cNvGrpSpPr/>
          <p:nvPr/>
        </p:nvGrpSpPr>
        <p:grpSpPr>
          <a:xfrm>
            <a:off x="3923664" y="4539505"/>
            <a:ext cx="3288631" cy="521970"/>
            <a:chOff x="3705727" y="1809144"/>
            <a:chExt cx="3288631" cy="521970"/>
          </a:xfrm>
        </p:grpSpPr>
        <p:sp>
          <p:nvSpPr>
            <p:cNvPr id="85" name="矩形: 圆角 84"/>
            <p:cNvSpPr/>
            <p:nvPr/>
          </p:nvSpPr>
          <p:spPr>
            <a:xfrm>
              <a:off x="3705727" y="1830123"/>
              <a:ext cx="802105" cy="481263"/>
            </a:xfrm>
            <a:prstGeom prst="roundRect">
              <a:avLst>
                <a:gd name="adj" fmla="val 50000"/>
              </a:avLst>
            </a:prstGeom>
            <a:solidFill>
              <a:srgbClr val="AB06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prstClr val="white"/>
                  </a:solidFill>
                  <a:effectLst/>
                  <a:uLnTx/>
                  <a:uFillTx/>
                  <a:cs typeface="+mn-ea"/>
                  <a:sym typeface="+mn-lt"/>
                </a:rPr>
                <a:t>04</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86" name="文本框 85"/>
            <p:cNvSpPr txBox="1"/>
            <p:nvPr/>
          </p:nvSpPr>
          <p:spPr>
            <a:xfrm>
              <a:off x="4555958" y="1809144"/>
              <a:ext cx="2438400" cy="5219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kern="0" noProof="0" dirty="0">
                  <a:ln>
                    <a:noFill/>
                  </a:ln>
                  <a:solidFill>
                    <a:prstClr val="white"/>
                  </a:solidFill>
                  <a:effectLst/>
                  <a:uLnTx/>
                  <a:uFillTx/>
                  <a:cs typeface="+mn-ea"/>
                  <a:sym typeface="+mn-lt"/>
                </a:rPr>
                <a:t>项目完成情况</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grpSp>
      <p:sp>
        <p:nvSpPr>
          <p:cNvPr id="7" name="文本框 6"/>
          <p:cNvSpPr txBox="1"/>
          <p:nvPr/>
        </p:nvSpPr>
        <p:spPr>
          <a:xfrm>
            <a:off x="10567035" y="93980"/>
            <a:ext cx="4064000" cy="368300"/>
          </a:xfrm>
          <a:prstGeom prst="rect">
            <a:avLst/>
          </a:prstGeom>
          <a:noFill/>
        </p:spPr>
        <p:txBody>
          <a:bodyPr wrap="square" rtlCol="0">
            <a:spAutoFit/>
          </a:bodyPr>
          <a:p>
            <a:endParaRPr lang="zh-CN" altLang="en-US"/>
          </a:p>
        </p:txBody>
      </p:sp>
      <p:grpSp>
        <p:nvGrpSpPr>
          <p:cNvPr id="16" name="组合 15"/>
          <p:cNvGrpSpPr/>
          <p:nvPr/>
        </p:nvGrpSpPr>
        <p:grpSpPr>
          <a:xfrm>
            <a:off x="3590289" y="5465335"/>
            <a:ext cx="3288631" cy="521970"/>
            <a:chOff x="3705727" y="1809144"/>
            <a:chExt cx="3288631" cy="521970"/>
          </a:xfrm>
        </p:grpSpPr>
        <p:sp>
          <p:nvSpPr>
            <p:cNvPr id="17" name="矩形: 圆角 84"/>
            <p:cNvSpPr/>
            <p:nvPr/>
          </p:nvSpPr>
          <p:spPr>
            <a:xfrm>
              <a:off x="3705727" y="1830123"/>
              <a:ext cx="802105" cy="481263"/>
            </a:xfrm>
            <a:prstGeom prst="roundRect">
              <a:avLst>
                <a:gd name="adj" fmla="val 50000"/>
              </a:avLst>
            </a:prstGeom>
            <a:solidFill>
              <a:srgbClr val="AB065F"/>
            </a:solid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prstClr val="white"/>
                  </a:solidFill>
                  <a:effectLst/>
                  <a:uLnTx/>
                  <a:uFillTx/>
                  <a:cs typeface="+mn-ea"/>
                  <a:sym typeface="+mn-lt"/>
                </a:rPr>
                <a:t>05</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18" name="文本框 17"/>
            <p:cNvSpPr txBox="1"/>
            <p:nvPr/>
          </p:nvSpPr>
          <p:spPr>
            <a:xfrm>
              <a:off x="4555958" y="1809144"/>
              <a:ext cx="2438400" cy="521970"/>
            </a:xfrm>
            <a:prstGeom prst="rect">
              <a:avLst/>
            </a:prstGeom>
            <a:noFill/>
          </p:spPr>
          <p:txBody>
            <a:bodyPr wrap="square" rtlCol="0">
              <a:spAutoFit/>
            </a:bodyPr>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prstClr val="white"/>
                  </a:solidFill>
                  <a:effectLst/>
                  <a:uLnTx/>
                  <a:uFillTx/>
                  <a:cs typeface="+mn-ea"/>
                  <a:sym typeface="+mn-lt"/>
                </a:rPr>
                <a:t>项目总结</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grpSp>
      <p:grpSp>
        <p:nvGrpSpPr>
          <p:cNvPr id="19" name="组合 18"/>
          <p:cNvGrpSpPr/>
          <p:nvPr/>
        </p:nvGrpSpPr>
        <p:grpSpPr>
          <a:xfrm>
            <a:off x="5384890" y="1619743"/>
            <a:ext cx="3288631" cy="521970"/>
            <a:chOff x="3705727" y="1809144"/>
            <a:chExt cx="3288631" cy="521970"/>
          </a:xfrm>
        </p:grpSpPr>
        <p:sp>
          <p:nvSpPr>
            <p:cNvPr id="20" name="矩形: 圆角 75"/>
            <p:cNvSpPr/>
            <p:nvPr/>
          </p:nvSpPr>
          <p:spPr>
            <a:xfrm>
              <a:off x="3705727" y="1830123"/>
              <a:ext cx="802105" cy="481263"/>
            </a:xfrm>
            <a:prstGeom prst="roundRect">
              <a:avLst>
                <a:gd name="adj" fmla="val 50000"/>
              </a:avLst>
            </a:prstGeom>
            <a:solidFill>
              <a:srgbClr val="151F9B"/>
            </a:solid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prstClr val="white"/>
                  </a:solidFill>
                  <a:effectLst/>
                  <a:uLnTx/>
                  <a:uFillTx/>
                  <a:cs typeface="+mn-ea"/>
                  <a:sym typeface="+mn-lt"/>
                </a:rPr>
                <a:t>01</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sp>
          <p:nvSpPr>
            <p:cNvPr id="21" name="文本框 20"/>
            <p:cNvSpPr txBox="1"/>
            <p:nvPr/>
          </p:nvSpPr>
          <p:spPr>
            <a:xfrm>
              <a:off x="4555958" y="1809144"/>
              <a:ext cx="2438400" cy="521970"/>
            </a:xfrm>
            <a:prstGeom prst="rect">
              <a:avLst/>
            </a:prstGeom>
            <a:noFill/>
          </p:spPr>
          <p:txBody>
            <a:bodyPr wrap="square" rtlCol="0">
              <a:spAutoFit/>
            </a:bodyPr>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prstClr val="white"/>
                  </a:solidFill>
                  <a:effectLst/>
                  <a:uLnTx/>
                  <a:uFillTx/>
                  <a:cs typeface="+mn-ea"/>
                  <a:sym typeface="+mn-lt"/>
                </a:rPr>
                <a:t>后台的重要</a:t>
              </a:r>
              <a:r>
                <a:rPr kumimoji="0" lang="zh-CN" altLang="en-US" sz="2800" b="0" i="0" u="none" strike="noStrike" kern="0" cap="none" spc="0" normalizeH="0" baseline="0" noProof="0" dirty="0">
                  <a:ln>
                    <a:noFill/>
                  </a:ln>
                  <a:solidFill>
                    <a:prstClr val="white"/>
                  </a:solidFill>
                  <a:effectLst/>
                  <a:uLnTx/>
                  <a:uFillTx/>
                  <a:cs typeface="+mn-ea"/>
                  <a:sym typeface="+mn-lt"/>
                </a:rPr>
                <a:t>性</a:t>
              </a:r>
              <a:endParaRPr kumimoji="0" lang="zh-CN" altLang="en-US" sz="2800" b="0" i="0" u="none" strike="noStrike" kern="0" cap="none" spc="0" normalizeH="0" baseline="0" noProof="0" dirty="0">
                <a:ln>
                  <a:noFill/>
                </a:ln>
                <a:solidFill>
                  <a:prstClr val="white"/>
                </a:solidFill>
                <a:effectLst/>
                <a:uLnTx/>
                <a:uFillTx/>
                <a:cs typeface="+mn-ea"/>
                <a:sym typeface="+mn-lt"/>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1500" fill="hold"/>
                                        <p:tgtEl>
                                          <p:spTgt spid="74"/>
                                        </p:tgtEl>
                                        <p:attrNameLst>
                                          <p:attrName>ppt_x</p:attrName>
                                        </p:attrNameLst>
                                      </p:cBhvr>
                                      <p:tavLst>
                                        <p:tav tm="0">
                                          <p:val>
                                            <p:strVal val="0-#ppt_w/2"/>
                                          </p:val>
                                        </p:tav>
                                        <p:tav tm="100000">
                                          <p:val>
                                            <p:strVal val="#ppt_x"/>
                                          </p:val>
                                        </p:tav>
                                      </p:tavLst>
                                    </p:anim>
                                    <p:anim calcmode="lin" valueType="num">
                                      <p:cBhvr additive="base">
                                        <p:cTn id="8" dur="1500" fill="hold"/>
                                        <p:tgtEl>
                                          <p:spTgt spid="74"/>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5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1500" fill="hold"/>
                                        <p:tgtEl>
                                          <p:spTgt spid="75"/>
                                        </p:tgtEl>
                                        <p:attrNameLst>
                                          <p:attrName>ppt_x</p:attrName>
                                        </p:attrNameLst>
                                      </p:cBhvr>
                                      <p:tavLst>
                                        <p:tav tm="0">
                                          <p:val>
                                            <p:strVal val="0-#ppt_w/2"/>
                                          </p:val>
                                        </p:tav>
                                        <p:tav tm="100000">
                                          <p:val>
                                            <p:strVal val="#ppt_x"/>
                                          </p:val>
                                        </p:tav>
                                      </p:tavLst>
                                    </p:anim>
                                    <p:anim calcmode="lin" valueType="num">
                                      <p:cBhvr additive="base">
                                        <p:cTn id="12" dur="1500" fill="hold"/>
                                        <p:tgtEl>
                                          <p:spTgt spid="75"/>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1500" fill="hold"/>
                                        <p:tgtEl>
                                          <p:spTgt spid="78"/>
                                        </p:tgtEl>
                                        <p:attrNameLst>
                                          <p:attrName>ppt_x</p:attrName>
                                        </p:attrNameLst>
                                      </p:cBhvr>
                                      <p:tavLst>
                                        <p:tav tm="0">
                                          <p:val>
                                            <p:strVal val="0-#ppt_w/2"/>
                                          </p:val>
                                        </p:tav>
                                        <p:tav tm="100000">
                                          <p:val>
                                            <p:strVal val="#ppt_x"/>
                                          </p:val>
                                        </p:tav>
                                      </p:tavLst>
                                    </p:anim>
                                    <p:anim calcmode="lin" valueType="num">
                                      <p:cBhvr additive="base">
                                        <p:cTn id="16" dur="1500" fill="hold"/>
                                        <p:tgtEl>
                                          <p:spTgt spid="78"/>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1500" fill="hold"/>
                                        <p:tgtEl>
                                          <p:spTgt spid="84"/>
                                        </p:tgtEl>
                                        <p:attrNameLst>
                                          <p:attrName>ppt_x</p:attrName>
                                        </p:attrNameLst>
                                      </p:cBhvr>
                                      <p:tavLst>
                                        <p:tav tm="0">
                                          <p:val>
                                            <p:strVal val="0-#ppt_w/2"/>
                                          </p:val>
                                        </p:tav>
                                        <p:tav tm="100000">
                                          <p:val>
                                            <p:strVal val="#ppt_x"/>
                                          </p:val>
                                        </p:tav>
                                      </p:tavLst>
                                    </p:anim>
                                    <p:anim calcmode="lin" valueType="num">
                                      <p:cBhvr additive="base">
                                        <p:cTn id="20" dur="1500" fill="hold"/>
                                        <p:tgtEl>
                                          <p:spTgt spid="84"/>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0-#ppt_w/2"/>
                                          </p:val>
                                        </p:tav>
                                        <p:tav tm="100000">
                                          <p:val>
                                            <p:strVal val="#ppt_x"/>
                                          </p:val>
                                        </p:tav>
                                      </p:tavLst>
                                    </p:anim>
                                    <p:anim calcmode="lin" valueType="num">
                                      <p:cBhvr additive="base">
                                        <p:cTn id="24" dur="1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5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1500" fill="hold"/>
                                        <p:tgtEl>
                                          <p:spTgt spid="19"/>
                                        </p:tgtEl>
                                        <p:attrNameLst>
                                          <p:attrName>ppt_x</p:attrName>
                                        </p:attrNameLst>
                                      </p:cBhvr>
                                      <p:tavLst>
                                        <p:tav tm="0">
                                          <p:val>
                                            <p:strVal val="0-#ppt_w/2"/>
                                          </p:val>
                                        </p:tav>
                                        <p:tav tm="100000">
                                          <p:val>
                                            <p:strVal val="#ppt_x"/>
                                          </p:val>
                                        </p:tav>
                                      </p:tavLst>
                                    </p:anim>
                                    <p:anim calcmode="lin" valueType="num">
                                      <p:cBhvr additive="base">
                                        <p:cTn id="28" dur="1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sp>
        <p:nvSpPr>
          <p:cNvPr id="8" name="直角三角形 7"/>
          <p:cNvSpPr/>
          <p:nvPr/>
        </p:nvSpPr>
        <p:spPr>
          <a:xfrm>
            <a:off x="-214744" y="-331636"/>
            <a:ext cx="5203797" cy="7167317"/>
          </a:xfrm>
          <a:prstGeom prst="rtTriangle">
            <a:avLst/>
          </a:prstGeom>
          <a:gradFill>
            <a:gsLst>
              <a:gs pos="0">
                <a:srgbClr val="14CD68"/>
              </a:gs>
              <a:gs pos="100000">
                <a:srgbClr val="035C7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4" name="组合 43"/>
          <p:cNvGrpSpPr/>
          <p:nvPr/>
        </p:nvGrpSpPr>
        <p:grpSpPr>
          <a:xfrm rot="1767638">
            <a:off x="-1438722" y="-2087913"/>
            <a:ext cx="3823256" cy="10810241"/>
            <a:chOff x="1066240" y="548032"/>
            <a:chExt cx="2267438" cy="5917685"/>
          </a:xfrm>
          <a:gradFill>
            <a:gsLst>
              <a:gs pos="0">
                <a:srgbClr val="14CD68"/>
              </a:gs>
              <a:gs pos="100000">
                <a:srgbClr val="035C7D"/>
              </a:gs>
            </a:gsLst>
            <a:lin ang="0" scaled="0"/>
          </a:gradFill>
        </p:grpSpPr>
        <p:sp>
          <p:nvSpPr>
            <p:cNvPr id="4" name="矩形 3"/>
            <p:cNvSpPr/>
            <p:nvPr/>
          </p:nvSpPr>
          <p:spPr>
            <a:xfrm>
              <a:off x="1066240" y="979317"/>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矩形 4"/>
            <p:cNvSpPr/>
            <p:nvPr/>
          </p:nvSpPr>
          <p:spPr>
            <a:xfrm>
              <a:off x="1822939" y="838200"/>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矩形 5"/>
            <p:cNvSpPr/>
            <p:nvPr/>
          </p:nvSpPr>
          <p:spPr>
            <a:xfrm>
              <a:off x="2348034" y="548032"/>
              <a:ext cx="985644" cy="57974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平行四边形 6"/>
            <p:cNvSpPr/>
            <p:nvPr/>
          </p:nvSpPr>
          <p:spPr>
            <a:xfrm rot="16200000">
              <a:off x="-377397" y="3950210"/>
              <a:ext cx="3724275" cy="371475"/>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2" name="组合 71"/>
          <p:cNvGrpSpPr/>
          <p:nvPr/>
        </p:nvGrpSpPr>
        <p:grpSpPr>
          <a:xfrm>
            <a:off x="909609" y="4322790"/>
            <a:ext cx="955991" cy="623601"/>
            <a:chOff x="2309496" y="961390"/>
            <a:chExt cx="955991" cy="623601"/>
          </a:xfrm>
          <a:gradFill flip="none" rotWithShape="1">
            <a:gsLst>
              <a:gs pos="0">
                <a:srgbClr val="120249">
                  <a:alpha val="36000"/>
                </a:srgbClr>
              </a:gs>
              <a:gs pos="100000">
                <a:srgbClr val="0B1051"/>
              </a:gs>
            </a:gsLst>
            <a:lin ang="16200000" scaled="1"/>
            <a:tileRect/>
          </a:gradFill>
        </p:grpSpPr>
        <p:sp>
          <p:nvSpPr>
            <p:cNvPr id="73" name="椭圆 72"/>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4" name="椭圆 73"/>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5" name="椭圆 74"/>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6" name="椭圆 75"/>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7" name="椭圆 76"/>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9" name="椭圆 78"/>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0" name="椭圆 79"/>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1" name="椭圆 80"/>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椭圆 81"/>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3" name="椭圆 82"/>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4" name="椭圆 83"/>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5" name="椭圆 84"/>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6" name="椭圆 85"/>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7" name="椭圆 86"/>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8" name="椭圆 87"/>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9" name="椭圆 88"/>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0" name="椭圆 89"/>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1" name="椭圆 90"/>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2" name="椭圆 91"/>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3" name="椭圆 92"/>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4" name="椭圆 93"/>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6" name="椭圆 95"/>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2788252" y="2294448"/>
            <a:ext cx="2277940" cy="2277940"/>
            <a:chOff x="3615567" y="2290030"/>
            <a:chExt cx="2277940" cy="2277940"/>
          </a:xfrm>
        </p:grpSpPr>
        <p:sp>
          <p:nvSpPr>
            <p:cNvPr id="97" name="椭圆 96"/>
            <p:cNvSpPr/>
            <p:nvPr/>
          </p:nvSpPr>
          <p:spPr>
            <a:xfrm>
              <a:off x="3615567" y="2290030"/>
              <a:ext cx="2277940" cy="2277940"/>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3999071" y="2828835"/>
              <a:ext cx="1588930" cy="1198880"/>
            </a:xfrm>
            <a:prstGeom prst="rect">
              <a:avLst/>
            </a:prstGeom>
            <a:noFill/>
          </p:spPr>
          <p:txBody>
            <a:bodyPr wrap="square" rtlCol="0">
              <a:spAutoFit/>
            </a:bodyPr>
            <a:lstStyle/>
            <a:p>
              <a:pPr algn="ctr"/>
              <a:r>
                <a:rPr lang="en-US" altLang="zh-CN" sz="3200" dirty="0">
                  <a:solidFill>
                    <a:prstClr val="white"/>
                  </a:solidFill>
                  <a:cs typeface="+mn-ea"/>
                  <a:sym typeface="+mn-lt"/>
                </a:rPr>
                <a:t> </a:t>
              </a:r>
              <a:r>
                <a:rPr lang="en-US" altLang="zh-CN" sz="7200" dirty="0">
                  <a:solidFill>
                    <a:prstClr val="white"/>
                  </a:solidFill>
                  <a:cs typeface="+mn-ea"/>
                  <a:sym typeface="+mn-lt"/>
                </a:rPr>
                <a:t>01</a:t>
              </a:r>
              <a:endParaRPr lang="zh-CN" altLang="en-US" sz="3600" dirty="0">
                <a:solidFill>
                  <a:prstClr val="white"/>
                </a:solidFill>
                <a:cs typeface="+mn-ea"/>
                <a:sym typeface="+mn-lt"/>
              </a:endParaRPr>
            </a:p>
          </p:txBody>
        </p:sp>
      </p:grpSp>
      <p:sp>
        <p:nvSpPr>
          <p:cNvPr id="38" name="文本框 37"/>
          <p:cNvSpPr txBox="1"/>
          <p:nvPr/>
        </p:nvSpPr>
        <p:spPr>
          <a:xfrm>
            <a:off x="5385435" y="2597785"/>
            <a:ext cx="4858385" cy="645160"/>
          </a:xfrm>
          <a:prstGeom prst="rect">
            <a:avLst/>
          </a:prstGeom>
          <a:noFill/>
        </p:spPr>
        <p:txBody>
          <a:bodyPr wrap="square" rtlCol="0">
            <a:spAutoFit/>
          </a:bodyPr>
          <a:lstStyle/>
          <a:p>
            <a:pPr>
              <a:defRPr/>
            </a:pPr>
            <a:r>
              <a:rPr lang="zh-CN" altLang="en-US" sz="3600" dirty="0">
                <a:solidFill>
                  <a:prstClr val="white"/>
                </a:solidFill>
                <a:cs typeface="+mn-ea"/>
                <a:sym typeface="+mn-lt"/>
              </a:rPr>
              <a:t>后台</a:t>
            </a:r>
            <a:r>
              <a:rPr lang="zh-CN" altLang="en-US" sz="3600" dirty="0">
                <a:solidFill>
                  <a:prstClr val="white"/>
                </a:solidFill>
                <a:cs typeface="+mn-ea"/>
                <a:sym typeface="+mn-lt"/>
              </a:rPr>
              <a:t>管理系统给是什么？</a:t>
            </a:r>
            <a:endParaRPr lang="zh-CN" altLang="en-US" sz="3600" dirty="0">
              <a:solidFill>
                <a:prstClr val="white"/>
              </a:solidFill>
              <a:cs typeface="+mn-ea"/>
              <a:sym typeface="+mn-lt"/>
            </a:endParaRPr>
          </a:p>
        </p:txBody>
      </p:sp>
      <p:sp>
        <p:nvSpPr>
          <p:cNvPr id="39" name="矩形 38"/>
          <p:cNvSpPr/>
          <p:nvPr/>
        </p:nvSpPr>
        <p:spPr>
          <a:xfrm>
            <a:off x="5213478" y="3702023"/>
            <a:ext cx="5422232" cy="2651125"/>
          </a:xfrm>
          <a:prstGeom prst="rect">
            <a:avLst/>
          </a:prstGeom>
        </p:spPr>
        <p:txBody>
          <a:bodyPr wrap="square">
            <a:spAutoFit/>
          </a:bodyPr>
          <a:lstStyle/>
          <a:p>
            <a:pPr>
              <a:lnSpc>
                <a:spcPct val="130000"/>
              </a:lnSpc>
            </a:pPr>
            <a:r>
              <a:rPr lang="zh-CN" altLang="en-US" sz="1600" i="1" dirty="0">
                <a:solidFill>
                  <a:schemeClr val="bg1"/>
                </a:solidFill>
                <a:latin typeface="宋体" panose="02010600030101010101" pitchFamily="2" charset="-122"/>
                <a:ea typeface="宋体" panose="02010600030101010101" pitchFamily="2" charset="-122"/>
                <a:sym typeface="+mn-ea"/>
              </a:rPr>
              <a:t>后台管理系统是内容管理系统Content Manage System（简称CMS）的一个子集。内容管理系统是企业信息化建设和电子政务的新宠，也是一个相对较新的市场。对于内容管理，业界还没有一个统一的定义，不同的机构有不同的理解。WMS是Web Management System 的简写，简单的说：WMS是一个网站管理系统。一个网站管理系统是把一个网站的内容（文字，图片，等等）与网站的组件分离开来，可以将各个页面连接到一起，可以控制页面的显示。</a:t>
            </a:r>
            <a:endParaRPr lang="en-US" altLang="zh-CN" sz="1600" dirty="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4" decel="100000"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1500" fill="hold"/>
                                        <p:tgtEl>
                                          <p:spTgt spid="38"/>
                                        </p:tgtEl>
                                        <p:attrNameLst>
                                          <p:attrName>ppt_x</p:attrName>
                                        </p:attrNameLst>
                                      </p:cBhvr>
                                      <p:tavLst>
                                        <p:tav tm="0">
                                          <p:val>
                                            <p:strVal val="#ppt_x"/>
                                          </p:val>
                                        </p:tav>
                                        <p:tav tm="100000">
                                          <p:val>
                                            <p:strVal val="#ppt_x"/>
                                          </p:val>
                                        </p:tav>
                                      </p:tavLst>
                                    </p:anim>
                                    <p:anim calcmode="lin" valueType="num">
                                      <p:cBhvr additive="base">
                                        <p:cTn id="13" dur="1500" fill="hold"/>
                                        <p:tgtEl>
                                          <p:spTgt spid="3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2" presetClass="entr" presetSubtype="8"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150472" y="208547"/>
            <a:ext cx="2624810" cy="521970"/>
            <a:chOff x="246724" y="208547"/>
            <a:chExt cx="2624810" cy="521970"/>
          </a:xfrm>
        </p:grpSpPr>
        <p:sp>
          <p:nvSpPr>
            <p:cNvPr id="34" name="椭圆 33"/>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nvSpPr>
          <p:spPr>
            <a:xfrm>
              <a:off x="465219" y="208547"/>
              <a:ext cx="24063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项目介绍</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5" name="组合 4"/>
          <p:cNvGrpSpPr/>
          <p:nvPr/>
        </p:nvGrpSpPr>
        <p:grpSpPr>
          <a:xfrm>
            <a:off x="5169705" y="2339147"/>
            <a:ext cx="1882570" cy="2030333"/>
            <a:chOff x="4830225" y="2244838"/>
            <a:chExt cx="2531550" cy="2730252"/>
          </a:xfrm>
        </p:grpSpPr>
        <p:sp>
          <p:nvSpPr>
            <p:cNvPr id="6" name="形状"/>
            <p:cNvSpPr/>
            <p:nvPr/>
          </p:nvSpPr>
          <p:spPr bwMode="auto">
            <a:xfrm>
              <a:off x="4830225" y="3425445"/>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E2087A">
                <a:alpha val="90000"/>
              </a:srgbClr>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7" name="形状"/>
            <p:cNvSpPr/>
            <p:nvPr/>
          </p:nvSpPr>
          <p:spPr bwMode="auto">
            <a:xfrm>
              <a:off x="4830225" y="2823345"/>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1A25B8">
                <a:alpha val="90000"/>
              </a:srgbClr>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8" name="形状"/>
            <p:cNvSpPr/>
            <p:nvPr/>
          </p:nvSpPr>
          <p:spPr bwMode="auto">
            <a:xfrm>
              <a:off x="4830225" y="2244838"/>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E2087A"/>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nvGrpSpPr>
          <p:cNvPr id="9" name="组合 8"/>
          <p:cNvGrpSpPr/>
          <p:nvPr/>
        </p:nvGrpSpPr>
        <p:grpSpPr>
          <a:xfrm>
            <a:off x="7410617" y="2061412"/>
            <a:ext cx="4041354" cy="2029063"/>
            <a:chOff x="7410617" y="2286000"/>
            <a:chExt cx="4041354" cy="2029063"/>
          </a:xfrm>
        </p:grpSpPr>
        <p:grpSp>
          <p:nvGrpSpPr>
            <p:cNvPr id="10" name="组合 9"/>
            <p:cNvGrpSpPr/>
            <p:nvPr/>
          </p:nvGrpSpPr>
          <p:grpSpPr>
            <a:xfrm>
              <a:off x="7410617" y="2286000"/>
              <a:ext cx="760456" cy="734944"/>
              <a:chOff x="7622946" y="2595773"/>
              <a:chExt cx="755892" cy="730534"/>
            </a:xfrm>
          </p:grpSpPr>
          <p:sp>
            <p:nvSpPr>
              <p:cNvPr id="14" name="形状"/>
              <p:cNvSpPr/>
              <p:nvPr/>
            </p:nvSpPr>
            <p:spPr>
              <a:xfrm>
                <a:off x="7622946" y="2595773"/>
                <a:ext cx="755892" cy="730534"/>
              </a:xfrm>
              <a:prstGeom prst="roundRect">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grpSp>
            <p:nvGrpSpPr>
              <p:cNvPr id="15" name="组合"/>
              <p:cNvGrpSpPr/>
              <p:nvPr/>
            </p:nvGrpSpPr>
            <p:grpSpPr>
              <a:xfrm>
                <a:off x="7741356" y="2704780"/>
                <a:ext cx="519068" cy="515515"/>
                <a:chOff x="1979613" y="3067051"/>
                <a:chExt cx="231775" cy="230188"/>
              </a:xfrm>
              <a:solidFill>
                <a:schemeClr val="bg1"/>
              </a:solidFill>
            </p:grpSpPr>
            <p:sp>
              <p:nvSpPr>
                <p:cNvPr id="16"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17"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18"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grpSp>
          <p:nvGrpSpPr>
            <p:cNvPr id="11" name="组合 10"/>
            <p:cNvGrpSpPr/>
            <p:nvPr/>
          </p:nvGrpSpPr>
          <p:grpSpPr>
            <a:xfrm>
              <a:off x="8288530" y="2429794"/>
              <a:ext cx="3163441" cy="1885269"/>
              <a:chOff x="8098970" y="1535597"/>
              <a:chExt cx="3163441" cy="1885269"/>
            </a:xfrm>
          </p:grpSpPr>
          <p:sp>
            <p:nvSpPr>
              <p:cNvPr id="12" name="矩形 11"/>
              <p:cNvSpPr/>
              <p:nvPr/>
            </p:nvSpPr>
            <p:spPr>
              <a:xfrm>
                <a:off x="8098970" y="1944491"/>
                <a:ext cx="3163441" cy="1476375"/>
              </a:xfrm>
              <a:prstGeom prst="rect">
                <a:avLst/>
              </a:prstGeom>
            </p:spPr>
            <p:txBody>
              <a:bodyPr wrap="square">
                <a:spAutoFit/>
              </a:bodyPr>
              <a:lstStyle/>
              <a:p>
                <a:pPr algn="just">
                  <a:lnSpc>
                    <a:spcPct val="150000"/>
                  </a:lnSpc>
                </a:pPr>
                <a:r>
                  <a:rPr lang="zh-CN" altLang="en-US" sz="1200" b="1" dirty="0">
                    <a:solidFill>
                      <a:schemeClr val="bg1"/>
                    </a:solidFill>
                    <a:cs typeface="+mn-ea"/>
                    <a:sym typeface="+mn-lt"/>
                  </a:rPr>
                  <a:t>一个后台中一般都会有账号管理以及角色管理，目的是为了管理人员以及服务人员方便完成自己的业务，角色以及账号的权限能够直接将后台使用人员分隔开来，每一个账号的每一步操作都是系统的验证过程</a:t>
                </a:r>
                <a:endParaRPr lang="zh-CN" altLang="en-US" sz="1200" b="1" dirty="0">
                  <a:solidFill>
                    <a:schemeClr val="bg1"/>
                  </a:solidFill>
                  <a:cs typeface="+mn-ea"/>
                  <a:sym typeface="+mn-lt"/>
                </a:endParaRPr>
              </a:p>
            </p:txBody>
          </p:sp>
          <p:sp>
            <p:nvSpPr>
              <p:cNvPr id="13" name="文本框 12"/>
              <p:cNvSpPr txBox="1"/>
              <p:nvPr/>
            </p:nvSpPr>
            <p:spPr>
              <a:xfrm>
                <a:off x="8098970" y="1535597"/>
                <a:ext cx="2468880" cy="460375"/>
              </a:xfrm>
              <a:prstGeom prst="rect">
                <a:avLst/>
              </a:prstGeom>
              <a:noFill/>
            </p:spPr>
            <p:txBody>
              <a:bodyPr wrap="none" rtlCol="0">
                <a:spAutoFit/>
              </a:bodyPr>
              <a:lstStyle/>
              <a:p>
                <a:pPr algn="l">
                  <a:lnSpc>
                    <a:spcPct val="120000"/>
                  </a:lnSpc>
                </a:pPr>
                <a:r>
                  <a:rPr lang="zh-CN" altLang="en-US" sz="2000" b="1" dirty="0">
                    <a:solidFill>
                      <a:schemeClr val="bg1"/>
                    </a:solidFill>
                    <a:cs typeface="+mn-ea"/>
                    <a:sym typeface="+mn-lt"/>
                  </a:rPr>
                  <a:t>后台监控用户、角色</a:t>
                </a:r>
                <a:endParaRPr lang="zh-CN" altLang="en-US" sz="2000" b="1" dirty="0">
                  <a:solidFill>
                    <a:schemeClr val="bg1"/>
                  </a:solidFill>
                  <a:cs typeface="+mn-ea"/>
                  <a:sym typeface="+mn-lt"/>
                </a:endParaRPr>
              </a:p>
            </p:txBody>
          </p:sp>
        </p:grpSp>
      </p:grpSp>
      <p:grpSp>
        <p:nvGrpSpPr>
          <p:cNvPr id="19" name="组合 18"/>
          <p:cNvGrpSpPr/>
          <p:nvPr/>
        </p:nvGrpSpPr>
        <p:grpSpPr>
          <a:xfrm>
            <a:off x="7430937" y="4140788"/>
            <a:ext cx="4041354" cy="2044291"/>
            <a:chOff x="7410617" y="4046606"/>
            <a:chExt cx="4041354" cy="2044291"/>
          </a:xfrm>
        </p:grpSpPr>
        <p:grpSp>
          <p:nvGrpSpPr>
            <p:cNvPr id="20" name="组合 19"/>
            <p:cNvGrpSpPr/>
            <p:nvPr/>
          </p:nvGrpSpPr>
          <p:grpSpPr>
            <a:xfrm>
              <a:off x="7410617" y="4046606"/>
              <a:ext cx="760456" cy="734944"/>
              <a:chOff x="7622946" y="3672049"/>
              <a:chExt cx="755892" cy="730534"/>
            </a:xfrm>
          </p:grpSpPr>
          <p:sp>
            <p:nvSpPr>
              <p:cNvPr id="24" name="形状"/>
              <p:cNvSpPr/>
              <p:nvPr/>
            </p:nvSpPr>
            <p:spPr>
              <a:xfrm>
                <a:off x="7622946" y="3672049"/>
                <a:ext cx="755892" cy="730534"/>
              </a:xfrm>
              <a:prstGeom prst="roundRect">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grpSp>
            <p:nvGrpSpPr>
              <p:cNvPr id="25" name="组合"/>
              <p:cNvGrpSpPr/>
              <p:nvPr/>
            </p:nvGrpSpPr>
            <p:grpSpPr>
              <a:xfrm>
                <a:off x="7776285" y="3859769"/>
                <a:ext cx="427877" cy="412146"/>
                <a:chOff x="4616450" y="1549401"/>
                <a:chExt cx="215900" cy="207963"/>
              </a:xfrm>
              <a:solidFill>
                <a:schemeClr val="bg1"/>
              </a:solidFill>
            </p:grpSpPr>
            <p:sp>
              <p:nvSpPr>
                <p:cNvPr id="26" name="形状"/>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27" name="圆形"/>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grpSp>
          <p:nvGrpSpPr>
            <p:cNvPr id="21" name="组合 20"/>
            <p:cNvGrpSpPr/>
            <p:nvPr/>
          </p:nvGrpSpPr>
          <p:grpSpPr>
            <a:xfrm>
              <a:off x="8288530" y="4205628"/>
              <a:ext cx="3163441" cy="1885269"/>
              <a:chOff x="8098970" y="4904254"/>
              <a:chExt cx="3163441" cy="1885269"/>
            </a:xfrm>
          </p:grpSpPr>
          <p:sp>
            <p:nvSpPr>
              <p:cNvPr id="22" name="矩形 21"/>
              <p:cNvSpPr/>
              <p:nvPr/>
            </p:nvSpPr>
            <p:spPr>
              <a:xfrm>
                <a:off x="8098970" y="5313148"/>
                <a:ext cx="3163441" cy="1476375"/>
              </a:xfrm>
              <a:prstGeom prst="rect">
                <a:avLst/>
              </a:prstGeom>
            </p:spPr>
            <p:txBody>
              <a:bodyPr wrap="square">
                <a:spAutoFit/>
              </a:bodyPr>
              <a:lstStyle/>
              <a:p>
                <a:pPr lvl="0" algn="just">
                  <a:lnSpc>
                    <a:spcPct val="150000"/>
                  </a:lnSpc>
                </a:pPr>
                <a:r>
                  <a:rPr lang="zh-CN" altLang="en-US" sz="1200" b="1" dirty="0">
                    <a:solidFill>
                      <a:schemeClr val="bg1"/>
                    </a:solidFill>
                    <a:cs typeface="+mn-ea"/>
                    <a:sym typeface="+mn-lt"/>
                  </a:rPr>
                  <a:t>一个网络项目的数据基本上都是以万为计数单位的，每天面对数以万计的数据，如果不借助某种方式进行查看的话，是很难进行数据分析的，网络项目中，通过后台完整的数据分析流程，实现数据的图形可视化</a:t>
                </a:r>
                <a:endParaRPr lang="zh-CN" altLang="en-US" sz="1200" b="1" dirty="0">
                  <a:solidFill>
                    <a:schemeClr val="bg1"/>
                  </a:solidFill>
                  <a:cs typeface="+mn-ea"/>
                  <a:sym typeface="+mn-lt"/>
                </a:endParaRPr>
              </a:p>
            </p:txBody>
          </p:sp>
          <p:sp>
            <p:nvSpPr>
              <p:cNvPr id="23" name="文本框 22"/>
              <p:cNvSpPr txBox="1"/>
              <p:nvPr/>
            </p:nvSpPr>
            <p:spPr>
              <a:xfrm>
                <a:off x="8098970" y="4904254"/>
                <a:ext cx="2468880" cy="460375"/>
              </a:xfrm>
              <a:prstGeom prst="rect">
                <a:avLst/>
              </a:prstGeom>
              <a:noFill/>
            </p:spPr>
            <p:txBody>
              <a:bodyPr wrap="none" rtlCol="0">
                <a:spAutoFit/>
              </a:bodyPr>
              <a:lstStyle/>
              <a:p>
                <a:pPr lvl="0" algn="l">
                  <a:lnSpc>
                    <a:spcPct val="120000"/>
                  </a:lnSpc>
                </a:pPr>
                <a:r>
                  <a:rPr lang="zh-CN" altLang="en-US" sz="2000" b="1" dirty="0">
                    <a:solidFill>
                      <a:schemeClr val="bg1"/>
                    </a:solidFill>
                    <a:cs typeface="+mn-ea"/>
                    <a:sym typeface="+mn-lt"/>
                  </a:rPr>
                  <a:t>后台对数据进行分析</a:t>
                </a:r>
                <a:endParaRPr lang="zh-CN" altLang="en-US" sz="2000" b="1" dirty="0">
                  <a:solidFill>
                    <a:schemeClr val="bg1"/>
                  </a:solidFill>
                  <a:cs typeface="+mn-ea"/>
                  <a:sym typeface="+mn-lt"/>
                </a:endParaRPr>
              </a:p>
            </p:txBody>
          </p:sp>
        </p:grpSp>
      </p:grpSp>
      <p:grpSp>
        <p:nvGrpSpPr>
          <p:cNvPr id="28" name="组合 27"/>
          <p:cNvGrpSpPr/>
          <p:nvPr/>
        </p:nvGrpSpPr>
        <p:grpSpPr>
          <a:xfrm>
            <a:off x="600390" y="4140788"/>
            <a:ext cx="4133279" cy="1766796"/>
            <a:chOff x="600390" y="4046606"/>
            <a:chExt cx="4133279" cy="1766796"/>
          </a:xfrm>
        </p:grpSpPr>
        <p:grpSp>
          <p:nvGrpSpPr>
            <p:cNvPr id="29" name="组合 28"/>
            <p:cNvGrpSpPr/>
            <p:nvPr/>
          </p:nvGrpSpPr>
          <p:grpSpPr>
            <a:xfrm>
              <a:off x="3973213" y="4046606"/>
              <a:ext cx="760456" cy="734944"/>
              <a:chOff x="3821162" y="3672049"/>
              <a:chExt cx="755892" cy="730534"/>
            </a:xfrm>
          </p:grpSpPr>
          <p:sp>
            <p:nvSpPr>
              <p:cNvPr id="33" name="形状"/>
              <p:cNvSpPr/>
              <p:nvPr/>
            </p:nvSpPr>
            <p:spPr>
              <a:xfrm>
                <a:off x="3821162" y="3672049"/>
                <a:ext cx="755892" cy="730534"/>
              </a:xfrm>
              <a:prstGeom prst="roundRect">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sp>
            <p:nvSpPr>
              <p:cNvPr id="35" name="形状"/>
              <p:cNvSpPr>
                <a:spLocks noEditPoints="1"/>
              </p:cNvSpPr>
              <p:nvPr/>
            </p:nvSpPr>
            <p:spPr bwMode="auto">
              <a:xfrm>
                <a:off x="4003014" y="3773090"/>
                <a:ext cx="371958" cy="49882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nvGrpSpPr>
            <p:cNvPr id="30" name="组合 29"/>
            <p:cNvGrpSpPr/>
            <p:nvPr/>
          </p:nvGrpSpPr>
          <p:grpSpPr>
            <a:xfrm>
              <a:off x="600390" y="4205628"/>
              <a:ext cx="3240549" cy="1607774"/>
              <a:chOff x="808936" y="4904254"/>
              <a:chExt cx="3240549" cy="1607774"/>
            </a:xfrm>
          </p:grpSpPr>
          <p:sp>
            <p:nvSpPr>
              <p:cNvPr id="31" name="矩形 30"/>
              <p:cNvSpPr/>
              <p:nvPr/>
            </p:nvSpPr>
            <p:spPr>
              <a:xfrm>
                <a:off x="808936" y="5313148"/>
                <a:ext cx="3240549" cy="1198880"/>
              </a:xfrm>
              <a:prstGeom prst="rect">
                <a:avLst/>
              </a:prstGeom>
            </p:spPr>
            <p:txBody>
              <a:bodyPr wrap="square">
                <a:spAutoFit/>
              </a:bodyPr>
              <a:lstStyle/>
              <a:p>
                <a:pPr lvl="0" algn="r">
                  <a:lnSpc>
                    <a:spcPct val="150000"/>
                  </a:lnSpc>
                </a:pPr>
                <a:r>
                  <a:rPr lang="zh-CN" altLang="en-US" sz="1200" b="1" dirty="0">
                    <a:solidFill>
                      <a:schemeClr val="bg1"/>
                    </a:solidFill>
                    <a:cs typeface="+mn-ea"/>
                    <a:sym typeface="+mn-lt"/>
                  </a:rPr>
                  <a:t>。由于后台就是整个服务的过程，在实际操作的过程中如果发现操作流程能够更便捷的实现，就可以直接在后台中对业务进行优化，从而提高服务以及工作效率</a:t>
                </a:r>
                <a:endParaRPr lang="zh-CN" altLang="en-US" sz="1200" b="1" dirty="0">
                  <a:solidFill>
                    <a:schemeClr val="bg1"/>
                  </a:solidFill>
                  <a:cs typeface="+mn-ea"/>
                  <a:sym typeface="+mn-lt"/>
                </a:endParaRPr>
              </a:p>
            </p:txBody>
          </p:sp>
          <p:sp>
            <p:nvSpPr>
              <p:cNvPr id="32" name="文本框 31"/>
              <p:cNvSpPr txBox="1"/>
              <p:nvPr/>
            </p:nvSpPr>
            <p:spPr>
              <a:xfrm>
                <a:off x="1834605" y="4904254"/>
                <a:ext cx="2214880" cy="460375"/>
              </a:xfrm>
              <a:prstGeom prst="rect">
                <a:avLst/>
              </a:prstGeom>
              <a:noFill/>
            </p:spPr>
            <p:txBody>
              <a:bodyPr wrap="none" rtlCol="0">
                <a:spAutoFit/>
              </a:bodyPr>
              <a:lstStyle/>
              <a:p>
                <a:pPr algn="r">
                  <a:lnSpc>
                    <a:spcPct val="120000"/>
                  </a:lnSpc>
                </a:pPr>
                <a:r>
                  <a:rPr lang="zh-CN" altLang="en-US" sz="2000" b="1" dirty="0">
                    <a:solidFill>
                      <a:schemeClr val="bg1"/>
                    </a:solidFill>
                    <a:cs typeface="+mn-ea"/>
                    <a:sym typeface="+mn-lt"/>
                  </a:rPr>
                  <a:t>后台优化服务流程</a:t>
                </a:r>
                <a:endParaRPr lang="zh-CN" altLang="en-US" sz="2000" b="1" dirty="0">
                  <a:solidFill>
                    <a:schemeClr val="bg1"/>
                  </a:solidFill>
                  <a:cs typeface="+mn-ea"/>
                  <a:sym typeface="+mn-lt"/>
                </a:endParaRPr>
              </a:p>
            </p:txBody>
          </p:sp>
        </p:grpSp>
      </p:grpSp>
      <p:grpSp>
        <p:nvGrpSpPr>
          <p:cNvPr id="36" name="组合 35"/>
          <p:cNvGrpSpPr/>
          <p:nvPr/>
        </p:nvGrpSpPr>
        <p:grpSpPr>
          <a:xfrm>
            <a:off x="677498" y="2061412"/>
            <a:ext cx="4056171" cy="1844278"/>
            <a:chOff x="677498" y="2286000"/>
            <a:chExt cx="4056171" cy="1844278"/>
          </a:xfrm>
        </p:grpSpPr>
        <p:grpSp>
          <p:nvGrpSpPr>
            <p:cNvPr id="37" name="组合 36"/>
            <p:cNvGrpSpPr/>
            <p:nvPr/>
          </p:nvGrpSpPr>
          <p:grpSpPr>
            <a:xfrm>
              <a:off x="3973213" y="2286000"/>
              <a:ext cx="760456" cy="734944"/>
              <a:chOff x="3821162" y="2595773"/>
              <a:chExt cx="755892" cy="730534"/>
            </a:xfrm>
          </p:grpSpPr>
          <p:sp>
            <p:nvSpPr>
              <p:cNvPr id="41" name="形状"/>
              <p:cNvSpPr/>
              <p:nvPr/>
            </p:nvSpPr>
            <p:spPr>
              <a:xfrm>
                <a:off x="3821162" y="2595773"/>
                <a:ext cx="755892" cy="730534"/>
              </a:xfrm>
              <a:prstGeom prst="roundRect">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grpSp>
            <p:nvGrpSpPr>
              <p:cNvPr id="42" name="组合"/>
              <p:cNvGrpSpPr/>
              <p:nvPr/>
            </p:nvGrpSpPr>
            <p:grpSpPr>
              <a:xfrm>
                <a:off x="4023243" y="2758814"/>
                <a:ext cx="351730" cy="407449"/>
                <a:chOff x="3581400" y="3905251"/>
                <a:chExt cx="160338" cy="185738"/>
              </a:xfrm>
              <a:solidFill>
                <a:schemeClr val="bg1"/>
              </a:solidFill>
            </p:grpSpPr>
            <p:sp>
              <p:nvSpPr>
                <p:cNvPr id="43" name="形状"/>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44" name="形状"/>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45" name="形状"/>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46" name="形状"/>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grpSp>
          <p:nvGrpSpPr>
            <p:cNvPr id="38" name="组合 37"/>
            <p:cNvGrpSpPr/>
            <p:nvPr/>
          </p:nvGrpSpPr>
          <p:grpSpPr>
            <a:xfrm>
              <a:off x="677498" y="2429794"/>
              <a:ext cx="3163441" cy="1700484"/>
              <a:chOff x="886044" y="1535597"/>
              <a:chExt cx="3163441" cy="1700484"/>
            </a:xfrm>
          </p:grpSpPr>
          <p:sp>
            <p:nvSpPr>
              <p:cNvPr id="39" name="矩形 38"/>
              <p:cNvSpPr/>
              <p:nvPr/>
            </p:nvSpPr>
            <p:spPr>
              <a:xfrm>
                <a:off x="886044" y="1944491"/>
                <a:ext cx="3163441" cy="1291590"/>
              </a:xfrm>
              <a:prstGeom prst="rect">
                <a:avLst/>
              </a:prstGeom>
            </p:spPr>
            <p:txBody>
              <a:bodyPr wrap="square">
                <a:spAutoFit/>
              </a:bodyPr>
              <a:lstStyle/>
              <a:p>
                <a:pPr lvl="0" algn="r">
                  <a:lnSpc>
                    <a:spcPct val="150000"/>
                  </a:lnSpc>
                </a:pPr>
                <a:r>
                  <a:rPr sz="1200" b="1" dirty="0">
                    <a:solidFill>
                      <a:schemeClr val="bg1"/>
                    </a:solidFill>
                    <a:cs typeface="+mn-ea"/>
                    <a:sym typeface="+mn-lt"/>
                  </a:rPr>
                  <a:t>后台需要对业务进行梳理，业务的梳理需要对公司业务服务过程</a:t>
                </a:r>
                <a:r>
                  <a:rPr lang="zh-CN" sz="1200" b="1" dirty="0">
                    <a:solidFill>
                      <a:schemeClr val="bg1"/>
                    </a:solidFill>
                    <a:cs typeface="+mn-ea"/>
                    <a:sym typeface="+mn-lt"/>
                  </a:rPr>
                  <a:t>了如执掌</a:t>
                </a:r>
                <a:r>
                  <a:rPr sz="1200" b="1" dirty="0">
                    <a:solidFill>
                      <a:schemeClr val="bg1"/>
                    </a:solidFill>
                    <a:cs typeface="+mn-ea"/>
                    <a:sym typeface="+mn-lt"/>
                  </a:rPr>
                  <a:t>，并且把服务中每一部分的步骤转化成流程图进行梳理，后台的整个流程就是公司业务的流程</a:t>
                </a:r>
                <a:r>
                  <a:rPr lang="en-US" altLang="zh-CN" sz="1200" b="1" dirty="0">
                    <a:solidFill>
                      <a:schemeClr val="bg1"/>
                    </a:solidFill>
                    <a:cs typeface="+mn-ea"/>
                    <a:sym typeface="+mn-lt"/>
                  </a:rPr>
                  <a:t> </a:t>
                </a:r>
                <a:r>
                  <a:rPr lang="en-US" altLang="zh-CN" sz="1600" b="1" dirty="0">
                    <a:solidFill>
                      <a:schemeClr val="bg1"/>
                    </a:solidFill>
                    <a:cs typeface="+mn-ea"/>
                    <a:sym typeface="+mn-lt"/>
                  </a:rPr>
                  <a:t>   </a:t>
                </a:r>
                <a:endParaRPr lang="en-US" altLang="zh-CN" sz="1600" b="1" dirty="0">
                  <a:solidFill>
                    <a:schemeClr val="bg1"/>
                  </a:solidFill>
                  <a:cs typeface="+mn-ea"/>
                  <a:sym typeface="+mn-lt"/>
                </a:endParaRPr>
              </a:p>
            </p:txBody>
          </p:sp>
          <p:sp>
            <p:nvSpPr>
              <p:cNvPr id="40" name="文本框 39"/>
              <p:cNvSpPr txBox="1"/>
              <p:nvPr/>
            </p:nvSpPr>
            <p:spPr>
              <a:xfrm>
                <a:off x="1580605" y="1535597"/>
                <a:ext cx="2468880" cy="460375"/>
              </a:xfrm>
              <a:prstGeom prst="rect">
                <a:avLst/>
              </a:prstGeom>
              <a:noFill/>
            </p:spPr>
            <p:txBody>
              <a:bodyPr wrap="none" rtlCol="0">
                <a:spAutoFit/>
              </a:bodyPr>
              <a:lstStyle/>
              <a:p>
                <a:pPr algn="r">
                  <a:lnSpc>
                    <a:spcPct val="120000"/>
                  </a:lnSpc>
                </a:pPr>
                <a:r>
                  <a:rPr lang="zh-CN" altLang="en-US" sz="2000" b="1" dirty="0">
                    <a:solidFill>
                      <a:schemeClr val="bg1"/>
                    </a:solidFill>
                    <a:cs typeface="+mn-ea"/>
                    <a:sym typeface="+mn-lt"/>
                  </a:rPr>
                  <a:t>后台对业务进行支撑</a:t>
                </a:r>
                <a:endParaRPr lang="zh-CN" altLang="en-US" sz="2000" b="1" dirty="0">
                  <a:solidFill>
                    <a:schemeClr val="bg1"/>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1+#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sp>
        <p:nvSpPr>
          <p:cNvPr id="8" name="直角三角形 7"/>
          <p:cNvSpPr/>
          <p:nvPr/>
        </p:nvSpPr>
        <p:spPr>
          <a:xfrm>
            <a:off x="-214744" y="-331636"/>
            <a:ext cx="5203797" cy="7167317"/>
          </a:xfrm>
          <a:prstGeom prst="rtTriangle">
            <a:avLst/>
          </a:prstGeom>
          <a:gradFill>
            <a:gsLst>
              <a:gs pos="0">
                <a:srgbClr val="14CD68"/>
              </a:gs>
              <a:gs pos="100000">
                <a:srgbClr val="035C7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4" name="组合 43"/>
          <p:cNvGrpSpPr/>
          <p:nvPr/>
        </p:nvGrpSpPr>
        <p:grpSpPr>
          <a:xfrm rot="1767638">
            <a:off x="-1438722" y="-2087913"/>
            <a:ext cx="3823256" cy="10810241"/>
            <a:chOff x="1066240" y="548032"/>
            <a:chExt cx="2267438" cy="5917685"/>
          </a:xfrm>
          <a:gradFill>
            <a:gsLst>
              <a:gs pos="0">
                <a:srgbClr val="14CD68"/>
              </a:gs>
              <a:gs pos="100000">
                <a:srgbClr val="035C7D"/>
              </a:gs>
            </a:gsLst>
            <a:lin ang="0" scaled="0"/>
          </a:gradFill>
        </p:grpSpPr>
        <p:sp>
          <p:nvSpPr>
            <p:cNvPr id="4" name="矩形 3"/>
            <p:cNvSpPr/>
            <p:nvPr/>
          </p:nvSpPr>
          <p:spPr>
            <a:xfrm>
              <a:off x="1066240" y="979317"/>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矩形 4"/>
            <p:cNvSpPr/>
            <p:nvPr/>
          </p:nvSpPr>
          <p:spPr>
            <a:xfrm>
              <a:off x="1822939" y="838200"/>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矩形 5"/>
            <p:cNvSpPr/>
            <p:nvPr/>
          </p:nvSpPr>
          <p:spPr>
            <a:xfrm>
              <a:off x="2348034" y="548032"/>
              <a:ext cx="985644" cy="57974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平行四边形 6"/>
            <p:cNvSpPr/>
            <p:nvPr/>
          </p:nvSpPr>
          <p:spPr>
            <a:xfrm rot="16200000">
              <a:off x="-377397" y="3950210"/>
              <a:ext cx="3724275" cy="371475"/>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2" name="组合 71"/>
          <p:cNvGrpSpPr/>
          <p:nvPr/>
        </p:nvGrpSpPr>
        <p:grpSpPr>
          <a:xfrm>
            <a:off x="909609" y="4322790"/>
            <a:ext cx="955991" cy="623601"/>
            <a:chOff x="2309496" y="961390"/>
            <a:chExt cx="955991" cy="623601"/>
          </a:xfrm>
          <a:gradFill flip="none" rotWithShape="1">
            <a:gsLst>
              <a:gs pos="0">
                <a:srgbClr val="120249">
                  <a:alpha val="36000"/>
                </a:srgbClr>
              </a:gs>
              <a:gs pos="100000">
                <a:srgbClr val="0B1051"/>
              </a:gs>
            </a:gsLst>
            <a:lin ang="16200000" scaled="1"/>
            <a:tileRect/>
          </a:gradFill>
        </p:grpSpPr>
        <p:sp>
          <p:nvSpPr>
            <p:cNvPr id="73" name="椭圆 72"/>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4" name="椭圆 73"/>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5" name="椭圆 74"/>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6" name="椭圆 75"/>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7" name="椭圆 76"/>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9" name="椭圆 78"/>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0" name="椭圆 79"/>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1" name="椭圆 80"/>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椭圆 81"/>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3" name="椭圆 82"/>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4" name="椭圆 83"/>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5" name="椭圆 84"/>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6" name="椭圆 85"/>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7" name="椭圆 86"/>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8" name="椭圆 87"/>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9" name="椭圆 88"/>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0" name="椭圆 89"/>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1" name="椭圆 90"/>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2" name="椭圆 91"/>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3" name="椭圆 92"/>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4" name="椭圆 93"/>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6" name="椭圆 95"/>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2788252" y="2294448"/>
            <a:ext cx="2277940" cy="2277940"/>
            <a:chOff x="3615567" y="2290030"/>
            <a:chExt cx="2277940" cy="2277940"/>
          </a:xfrm>
        </p:grpSpPr>
        <p:sp>
          <p:nvSpPr>
            <p:cNvPr id="97" name="椭圆 96"/>
            <p:cNvSpPr/>
            <p:nvPr/>
          </p:nvSpPr>
          <p:spPr>
            <a:xfrm>
              <a:off x="3615567" y="2290030"/>
              <a:ext cx="2277940" cy="2277940"/>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3999071" y="2828835"/>
              <a:ext cx="1588930" cy="1198880"/>
            </a:xfrm>
            <a:prstGeom prst="rect">
              <a:avLst/>
            </a:prstGeom>
            <a:noFill/>
          </p:spPr>
          <p:txBody>
            <a:bodyPr wrap="square" rtlCol="0">
              <a:spAutoFit/>
            </a:bodyPr>
            <a:lstStyle/>
            <a:p>
              <a:pPr algn="ctr"/>
              <a:r>
                <a:rPr lang="en-US" altLang="zh-CN" sz="3200" dirty="0">
                  <a:solidFill>
                    <a:prstClr val="white"/>
                  </a:solidFill>
                  <a:cs typeface="+mn-ea"/>
                  <a:sym typeface="+mn-lt"/>
                </a:rPr>
                <a:t> </a:t>
              </a:r>
              <a:r>
                <a:rPr lang="en-US" altLang="zh-CN" sz="7200" dirty="0">
                  <a:solidFill>
                    <a:prstClr val="white"/>
                  </a:solidFill>
                  <a:cs typeface="+mn-ea"/>
                  <a:sym typeface="+mn-lt"/>
                </a:rPr>
                <a:t>02</a:t>
              </a:r>
              <a:endParaRPr lang="zh-CN" altLang="en-US" sz="3600" dirty="0">
                <a:solidFill>
                  <a:prstClr val="white"/>
                </a:solidFill>
                <a:cs typeface="+mn-ea"/>
                <a:sym typeface="+mn-lt"/>
              </a:endParaRPr>
            </a:p>
          </p:txBody>
        </p:sp>
      </p:grpSp>
      <p:sp>
        <p:nvSpPr>
          <p:cNvPr id="38" name="文本框 37"/>
          <p:cNvSpPr txBox="1"/>
          <p:nvPr/>
        </p:nvSpPr>
        <p:spPr>
          <a:xfrm>
            <a:off x="5385563" y="2598003"/>
            <a:ext cx="3986463" cy="829945"/>
          </a:xfrm>
          <a:prstGeom prst="rect">
            <a:avLst/>
          </a:prstGeom>
          <a:noFill/>
        </p:spPr>
        <p:txBody>
          <a:bodyPr wrap="square" rtlCol="0">
            <a:spAutoFit/>
          </a:bodyPr>
          <a:lstStyle/>
          <a:p>
            <a:pPr>
              <a:defRPr/>
            </a:pPr>
            <a:r>
              <a:rPr lang="zh-CN" altLang="en-US" sz="4800" dirty="0">
                <a:solidFill>
                  <a:prstClr val="white"/>
                </a:solidFill>
                <a:cs typeface="+mn-ea"/>
                <a:sym typeface="+mn-lt"/>
              </a:rPr>
              <a:t>项目介绍</a:t>
            </a:r>
            <a:endParaRPr lang="zh-CN" altLang="en-US" sz="4800" dirty="0">
              <a:solidFill>
                <a:prstClr val="white"/>
              </a:solidFill>
              <a:cs typeface="+mn-ea"/>
              <a:sym typeface="+mn-lt"/>
            </a:endParaRPr>
          </a:p>
        </p:txBody>
      </p:sp>
      <p:sp>
        <p:nvSpPr>
          <p:cNvPr id="39" name="矩形 38"/>
          <p:cNvSpPr/>
          <p:nvPr/>
        </p:nvSpPr>
        <p:spPr>
          <a:xfrm>
            <a:off x="5385563" y="3433418"/>
            <a:ext cx="5422232" cy="700576"/>
          </a:xfrm>
          <a:prstGeom prst="rect">
            <a:avLst/>
          </a:prstGeom>
        </p:spPr>
        <p:txBody>
          <a:bodyPr wrap="square">
            <a:spAutoFit/>
          </a:bodyPr>
          <a:lstStyle/>
          <a:p>
            <a:pPr eaLnBrk="0" hangingPunct="0">
              <a:lnSpc>
                <a:spcPct val="150000"/>
              </a:lnSpc>
            </a:pPr>
            <a:r>
              <a:rPr lang="en-US" altLang="zh-CN" sz="1400" dirty="0">
                <a:solidFill>
                  <a:prstClr val="white"/>
                </a:solidFill>
                <a:cs typeface="+mn-ea"/>
                <a:sym typeface="+mn-lt"/>
              </a:rPr>
              <a:t>A designer can use default text to simulate what text would look like. It looks even better with you using this text. </a:t>
            </a:r>
            <a:endParaRPr lang="en-US" altLang="zh-CN" sz="1400" dirty="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4" decel="100000"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1500" fill="hold"/>
                                        <p:tgtEl>
                                          <p:spTgt spid="38"/>
                                        </p:tgtEl>
                                        <p:attrNameLst>
                                          <p:attrName>ppt_x</p:attrName>
                                        </p:attrNameLst>
                                      </p:cBhvr>
                                      <p:tavLst>
                                        <p:tav tm="0">
                                          <p:val>
                                            <p:strVal val="#ppt_x"/>
                                          </p:val>
                                        </p:tav>
                                        <p:tav tm="100000">
                                          <p:val>
                                            <p:strVal val="#ppt_x"/>
                                          </p:val>
                                        </p:tav>
                                      </p:tavLst>
                                    </p:anim>
                                    <p:anim calcmode="lin" valueType="num">
                                      <p:cBhvr additive="base">
                                        <p:cTn id="13" dur="1500" fill="hold"/>
                                        <p:tgtEl>
                                          <p:spTgt spid="3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2" presetClass="entr" presetSubtype="8"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150472" y="208547"/>
            <a:ext cx="2624810" cy="521970"/>
            <a:chOff x="246724" y="208547"/>
            <a:chExt cx="2624810" cy="521970"/>
          </a:xfrm>
        </p:grpSpPr>
        <p:sp>
          <p:nvSpPr>
            <p:cNvPr id="34" name="椭圆 33"/>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nvSpPr>
          <p:spPr>
            <a:xfrm>
              <a:off x="465219" y="208547"/>
              <a:ext cx="24063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项目介绍</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5" name="组合 4"/>
          <p:cNvGrpSpPr/>
          <p:nvPr/>
        </p:nvGrpSpPr>
        <p:grpSpPr>
          <a:xfrm>
            <a:off x="5169705" y="2339147"/>
            <a:ext cx="1882570" cy="2030333"/>
            <a:chOff x="4830225" y="2244838"/>
            <a:chExt cx="2531550" cy="2730252"/>
          </a:xfrm>
        </p:grpSpPr>
        <p:sp>
          <p:nvSpPr>
            <p:cNvPr id="6" name="形状"/>
            <p:cNvSpPr/>
            <p:nvPr/>
          </p:nvSpPr>
          <p:spPr bwMode="auto">
            <a:xfrm>
              <a:off x="4830225" y="3425445"/>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E2087A">
                <a:alpha val="90000"/>
              </a:srgbClr>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7" name="形状"/>
            <p:cNvSpPr/>
            <p:nvPr/>
          </p:nvSpPr>
          <p:spPr bwMode="auto">
            <a:xfrm>
              <a:off x="4830225" y="2823345"/>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1A25B8">
                <a:alpha val="90000"/>
              </a:srgbClr>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8" name="形状"/>
            <p:cNvSpPr/>
            <p:nvPr/>
          </p:nvSpPr>
          <p:spPr bwMode="auto">
            <a:xfrm>
              <a:off x="4830225" y="2244838"/>
              <a:ext cx="2531550" cy="1549645"/>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E2087A"/>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nvGrpSpPr>
          <p:cNvPr id="9" name="组合 8"/>
          <p:cNvGrpSpPr/>
          <p:nvPr/>
        </p:nvGrpSpPr>
        <p:grpSpPr>
          <a:xfrm>
            <a:off x="7410617" y="2061412"/>
            <a:ext cx="4041354" cy="966708"/>
            <a:chOff x="7410617" y="2286000"/>
            <a:chExt cx="4041354" cy="966708"/>
          </a:xfrm>
        </p:grpSpPr>
        <p:grpSp>
          <p:nvGrpSpPr>
            <p:cNvPr id="10" name="组合 9"/>
            <p:cNvGrpSpPr/>
            <p:nvPr/>
          </p:nvGrpSpPr>
          <p:grpSpPr>
            <a:xfrm>
              <a:off x="7410617" y="2286000"/>
              <a:ext cx="760456" cy="734944"/>
              <a:chOff x="7622946" y="2595773"/>
              <a:chExt cx="755892" cy="730534"/>
            </a:xfrm>
          </p:grpSpPr>
          <p:sp>
            <p:nvSpPr>
              <p:cNvPr id="14" name="形状"/>
              <p:cNvSpPr/>
              <p:nvPr/>
            </p:nvSpPr>
            <p:spPr>
              <a:xfrm>
                <a:off x="7622946" y="2595773"/>
                <a:ext cx="755892" cy="730534"/>
              </a:xfrm>
              <a:prstGeom prst="roundRect">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grpSp>
            <p:nvGrpSpPr>
              <p:cNvPr id="15" name="组合"/>
              <p:cNvGrpSpPr/>
              <p:nvPr/>
            </p:nvGrpSpPr>
            <p:grpSpPr>
              <a:xfrm>
                <a:off x="7741356" y="2704780"/>
                <a:ext cx="519068" cy="515515"/>
                <a:chOff x="1979613" y="3067051"/>
                <a:chExt cx="231775" cy="230188"/>
              </a:xfrm>
              <a:solidFill>
                <a:schemeClr val="bg1"/>
              </a:solidFill>
            </p:grpSpPr>
            <p:sp>
              <p:nvSpPr>
                <p:cNvPr id="16"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17"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18"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grpSp>
          <p:nvGrpSpPr>
            <p:cNvPr id="11" name="组合 10"/>
            <p:cNvGrpSpPr/>
            <p:nvPr/>
          </p:nvGrpSpPr>
          <p:grpSpPr>
            <a:xfrm>
              <a:off x="8288530" y="2429794"/>
              <a:ext cx="3163441" cy="822914"/>
              <a:chOff x="8098970" y="1535597"/>
              <a:chExt cx="3163441" cy="822914"/>
            </a:xfrm>
          </p:grpSpPr>
          <p:sp>
            <p:nvSpPr>
              <p:cNvPr id="12" name="矩形 11"/>
              <p:cNvSpPr/>
              <p:nvPr/>
            </p:nvSpPr>
            <p:spPr>
              <a:xfrm>
                <a:off x="8098970" y="1944491"/>
                <a:ext cx="3163441" cy="414020"/>
              </a:xfrm>
              <a:prstGeom prst="rect">
                <a:avLst/>
              </a:prstGeom>
            </p:spPr>
            <p:txBody>
              <a:bodyPr wrap="square">
                <a:spAutoFit/>
              </a:bodyPr>
              <a:lstStyle/>
              <a:p>
                <a:pPr algn="just">
                  <a:lnSpc>
                    <a:spcPct val="150000"/>
                  </a:lnSpc>
                </a:pPr>
                <a:r>
                  <a:rPr lang="zh-CN" altLang="en-US" sz="1400" b="1" dirty="0">
                    <a:solidFill>
                      <a:schemeClr val="bg1"/>
                    </a:solidFill>
                    <a:cs typeface="+mn-ea"/>
                    <a:sym typeface="+mn-lt"/>
                  </a:rPr>
                  <a:t>可以详细直观的查看商品情况及参数</a:t>
                </a:r>
                <a:endParaRPr lang="zh-CN" altLang="en-US" sz="1400" b="1" dirty="0">
                  <a:solidFill>
                    <a:schemeClr val="bg1"/>
                  </a:solidFill>
                  <a:cs typeface="+mn-ea"/>
                  <a:sym typeface="+mn-lt"/>
                </a:endParaRPr>
              </a:p>
            </p:txBody>
          </p:sp>
          <p:sp>
            <p:nvSpPr>
              <p:cNvPr id="13" name="文本框 12"/>
              <p:cNvSpPr txBox="1"/>
              <p:nvPr/>
            </p:nvSpPr>
            <p:spPr>
              <a:xfrm>
                <a:off x="8098970" y="1535597"/>
                <a:ext cx="2468880" cy="460375"/>
              </a:xfrm>
              <a:prstGeom prst="rect">
                <a:avLst/>
              </a:prstGeom>
              <a:noFill/>
            </p:spPr>
            <p:txBody>
              <a:bodyPr wrap="none" rtlCol="0">
                <a:spAutoFit/>
              </a:bodyPr>
              <a:lstStyle/>
              <a:p>
                <a:pPr>
                  <a:lnSpc>
                    <a:spcPct val="120000"/>
                  </a:lnSpc>
                </a:pPr>
                <a:r>
                  <a:rPr lang="zh-CN" altLang="en-US" sz="2000" b="1" dirty="0">
                    <a:solidFill>
                      <a:schemeClr val="bg1"/>
                    </a:solidFill>
                    <a:cs typeface="+mn-ea"/>
                    <a:sym typeface="+mn-lt"/>
                  </a:rPr>
                  <a:t>查看商品参数和详情</a:t>
                </a:r>
                <a:endParaRPr lang="zh-CN" altLang="en-US" sz="2000" b="1" dirty="0">
                  <a:solidFill>
                    <a:schemeClr val="bg1"/>
                  </a:solidFill>
                  <a:cs typeface="+mn-ea"/>
                  <a:sym typeface="+mn-lt"/>
                </a:endParaRPr>
              </a:p>
            </p:txBody>
          </p:sp>
        </p:grpSp>
      </p:grpSp>
      <p:grpSp>
        <p:nvGrpSpPr>
          <p:cNvPr id="19" name="组合 18"/>
          <p:cNvGrpSpPr/>
          <p:nvPr/>
        </p:nvGrpSpPr>
        <p:grpSpPr>
          <a:xfrm>
            <a:off x="7410617" y="3822018"/>
            <a:ext cx="4041354" cy="1628366"/>
            <a:chOff x="7410617" y="4046606"/>
            <a:chExt cx="4041354" cy="1628366"/>
          </a:xfrm>
        </p:grpSpPr>
        <p:grpSp>
          <p:nvGrpSpPr>
            <p:cNvPr id="20" name="组合 19"/>
            <p:cNvGrpSpPr/>
            <p:nvPr/>
          </p:nvGrpSpPr>
          <p:grpSpPr>
            <a:xfrm>
              <a:off x="7410617" y="4046606"/>
              <a:ext cx="760456" cy="734944"/>
              <a:chOff x="7622946" y="3672049"/>
              <a:chExt cx="755892" cy="730534"/>
            </a:xfrm>
          </p:grpSpPr>
          <p:sp>
            <p:nvSpPr>
              <p:cNvPr id="24" name="形状"/>
              <p:cNvSpPr/>
              <p:nvPr/>
            </p:nvSpPr>
            <p:spPr>
              <a:xfrm>
                <a:off x="7622946" y="3672049"/>
                <a:ext cx="755892" cy="730534"/>
              </a:xfrm>
              <a:prstGeom prst="roundRect">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grpSp>
            <p:nvGrpSpPr>
              <p:cNvPr id="25" name="组合"/>
              <p:cNvGrpSpPr/>
              <p:nvPr/>
            </p:nvGrpSpPr>
            <p:grpSpPr>
              <a:xfrm>
                <a:off x="7776285" y="3859769"/>
                <a:ext cx="427877" cy="412146"/>
                <a:chOff x="4616450" y="1549401"/>
                <a:chExt cx="215900" cy="207963"/>
              </a:xfrm>
              <a:solidFill>
                <a:schemeClr val="bg1"/>
              </a:solidFill>
            </p:grpSpPr>
            <p:sp>
              <p:nvSpPr>
                <p:cNvPr id="26" name="形状"/>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27" name="圆形"/>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grpSp>
          <p:nvGrpSpPr>
            <p:cNvPr id="21" name="组合 20"/>
            <p:cNvGrpSpPr/>
            <p:nvPr/>
          </p:nvGrpSpPr>
          <p:grpSpPr>
            <a:xfrm>
              <a:off x="8288530" y="4205628"/>
              <a:ext cx="3163441" cy="1469344"/>
              <a:chOff x="8098970" y="4904254"/>
              <a:chExt cx="3163441" cy="1469344"/>
            </a:xfrm>
          </p:grpSpPr>
          <p:sp>
            <p:nvSpPr>
              <p:cNvPr id="22" name="矩形 21"/>
              <p:cNvSpPr/>
              <p:nvPr/>
            </p:nvSpPr>
            <p:spPr>
              <a:xfrm>
                <a:off x="8098970" y="5313148"/>
                <a:ext cx="3163441" cy="1060450"/>
              </a:xfrm>
              <a:prstGeom prst="rect">
                <a:avLst/>
              </a:prstGeom>
            </p:spPr>
            <p:txBody>
              <a:bodyPr wrap="square">
                <a:spAutoFit/>
              </a:bodyPr>
              <a:lstStyle/>
              <a:p>
                <a:pPr lvl="0" algn="just">
                  <a:lnSpc>
                    <a:spcPct val="150000"/>
                  </a:lnSpc>
                </a:pPr>
                <a:r>
                  <a:rPr lang="zh-CN" altLang="en-US" sz="1400" b="1" dirty="0">
                    <a:solidFill>
                      <a:schemeClr val="bg1"/>
                    </a:solidFill>
                    <a:cs typeface="+mn-ea"/>
                    <a:sym typeface="+mn-lt"/>
                  </a:rPr>
                  <a:t>查看订单付款信息及物流信息</a:t>
                </a:r>
                <a:r>
                  <a:rPr lang="zh-CN" altLang="en-US" sz="1400" b="1" dirty="0">
                    <a:solidFill>
                      <a:schemeClr val="bg1"/>
                    </a:solidFill>
                    <a:cs typeface="+mn-ea"/>
                    <a:sym typeface="+mn-lt"/>
                  </a:rPr>
                  <a:t>，及订单的详细情况，使用数据可视化展示，使得数据更加的直观</a:t>
                </a:r>
                <a:endParaRPr lang="zh-CN" altLang="en-US" sz="1400" b="1" dirty="0">
                  <a:solidFill>
                    <a:schemeClr val="bg1"/>
                  </a:solidFill>
                  <a:cs typeface="+mn-ea"/>
                  <a:sym typeface="+mn-lt"/>
                </a:endParaRPr>
              </a:p>
            </p:txBody>
          </p:sp>
          <p:sp>
            <p:nvSpPr>
              <p:cNvPr id="23" name="文本框 22"/>
              <p:cNvSpPr txBox="1"/>
              <p:nvPr/>
            </p:nvSpPr>
            <p:spPr>
              <a:xfrm>
                <a:off x="8098970" y="4904254"/>
                <a:ext cx="2468880" cy="460375"/>
              </a:xfrm>
              <a:prstGeom prst="rect">
                <a:avLst/>
              </a:prstGeom>
              <a:noFill/>
            </p:spPr>
            <p:txBody>
              <a:bodyPr wrap="none" rtlCol="0">
                <a:spAutoFit/>
              </a:bodyPr>
              <a:lstStyle/>
              <a:p>
                <a:pPr lvl="0">
                  <a:lnSpc>
                    <a:spcPct val="120000"/>
                  </a:lnSpc>
                </a:pPr>
                <a:r>
                  <a:rPr lang="zh-CN" altLang="en-US" sz="2000" b="1" dirty="0">
                    <a:solidFill>
                      <a:schemeClr val="bg1"/>
                    </a:solidFill>
                    <a:cs typeface="+mn-ea"/>
                    <a:sym typeface="+mn-lt"/>
                  </a:rPr>
                  <a:t>订单管理和数据统计</a:t>
                </a:r>
                <a:endParaRPr lang="zh-CN" altLang="en-US" sz="2000" b="1" dirty="0">
                  <a:solidFill>
                    <a:schemeClr val="bg1"/>
                  </a:solidFill>
                  <a:cs typeface="+mn-ea"/>
                  <a:sym typeface="+mn-lt"/>
                </a:endParaRPr>
              </a:p>
            </p:txBody>
          </p:sp>
        </p:grpSp>
      </p:grpSp>
      <p:grpSp>
        <p:nvGrpSpPr>
          <p:cNvPr id="28" name="组合 27"/>
          <p:cNvGrpSpPr/>
          <p:nvPr/>
        </p:nvGrpSpPr>
        <p:grpSpPr>
          <a:xfrm>
            <a:off x="600390" y="3822018"/>
            <a:ext cx="4133279" cy="1397861"/>
            <a:chOff x="600390" y="4046606"/>
            <a:chExt cx="4133279" cy="1397861"/>
          </a:xfrm>
        </p:grpSpPr>
        <p:grpSp>
          <p:nvGrpSpPr>
            <p:cNvPr id="29" name="组合 28"/>
            <p:cNvGrpSpPr/>
            <p:nvPr/>
          </p:nvGrpSpPr>
          <p:grpSpPr>
            <a:xfrm>
              <a:off x="3973213" y="4046606"/>
              <a:ext cx="760456" cy="734944"/>
              <a:chOff x="3821162" y="3672049"/>
              <a:chExt cx="755892" cy="730534"/>
            </a:xfrm>
          </p:grpSpPr>
          <p:sp>
            <p:nvSpPr>
              <p:cNvPr id="33" name="形状"/>
              <p:cNvSpPr/>
              <p:nvPr/>
            </p:nvSpPr>
            <p:spPr>
              <a:xfrm>
                <a:off x="3821162" y="3672049"/>
                <a:ext cx="755892" cy="730534"/>
              </a:xfrm>
              <a:prstGeom prst="roundRect">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sp>
            <p:nvSpPr>
              <p:cNvPr id="35" name="形状"/>
              <p:cNvSpPr>
                <a:spLocks noEditPoints="1"/>
              </p:cNvSpPr>
              <p:nvPr/>
            </p:nvSpPr>
            <p:spPr bwMode="auto">
              <a:xfrm>
                <a:off x="4003014" y="3773090"/>
                <a:ext cx="371958" cy="49882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nvGrpSpPr>
            <p:cNvPr id="30" name="组合 29"/>
            <p:cNvGrpSpPr/>
            <p:nvPr/>
          </p:nvGrpSpPr>
          <p:grpSpPr>
            <a:xfrm>
              <a:off x="600390" y="4205628"/>
              <a:ext cx="3240549" cy="1238839"/>
              <a:chOff x="808936" y="4904254"/>
              <a:chExt cx="3240549" cy="1238839"/>
            </a:xfrm>
          </p:grpSpPr>
          <p:sp>
            <p:nvSpPr>
              <p:cNvPr id="31" name="矩形 30"/>
              <p:cNvSpPr/>
              <p:nvPr/>
            </p:nvSpPr>
            <p:spPr>
              <a:xfrm>
                <a:off x="808936" y="5313148"/>
                <a:ext cx="3240549" cy="829945"/>
              </a:xfrm>
              <a:prstGeom prst="rect">
                <a:avLst/>
              </a:prstGeom>
            </p:spPr>
            <p:txBody>
              <a:bodyPr wrap="square">
                <a:spAutoFit/>
              </a:bodyPr>
              <a:lstStyle/>
              <a:p>
                <a:pPr lvl="0" algn="r">
                  <a:lnSpc>
                    <a:spcPct val="150000"/>
                  </a:lnSpc>
                </a:pPr>
                <a:r>
                  <a:rPr lang="zh-CN" altLang="en-US" sz="1600" b="1" dirty="0">
                    <a:solidFill>
                      <a:schemeClr val="bg1"/>
                    </a:solidFill>
                    <a:cs typeface="+mn-ea"/>
                    <a:sym typeface="+mn-lt"/>
                  </a:rPr>
                  <a:t>查看用户邮箱及联系方式和人员变动</a:t>
                </a:r>
                <a:endParaRPr lang="zh-CN" altLang="en-US" sz="1600" b="1" dirty="0">
                  <a:solidFill>
                    <a:schemeClr val="bg1"/>
                  </a:solidFill>
                  <a:cs typeface="+mn-ea"/>
                  <a:sym typeface="+mn-lt"/>
                </a:endParaRPr>
              </a:p>
            </p:txBody>
          </p:sp>
          <p:sp>
            <p:nvSpPr>
              <p:cNvPr id="32" name="文本框 31"/>
              <p:cNvSpPr txBox="1"/>
              <p:nvPr/>
            </p:nvSpPr>
            <p:spPr>
              <a:xfrm>
                <a:off x="2850605" y="4904254"/>
                <a:ext cx="1198880" cy="460375"/>
              </a:xfrm>
              <a:prstGeom prst="rect">
                <a:avLst/>
              </a:prstGeom>
              <a:noFill/>
            </p:spPr>
            <p:txBody>
              <a:bodyPr wrap="none" rtlCol="0">
                <a:spAutoFit/>
              </a:bodyPr>
              <a:lstStyle/>
              <a:p>
                <a:pPr algn="r">
                  <a:lnSpc>
                    <a:spcPct val="120000"/>
                  </a:lnSpc>
                </a:pPr>
                <a:r>
                  <a:rPr lang="zh-CN" altLang="en-US" sz="2000" b="1" dirty="0">
                    <a:solidFill>
                      <a:schemeClr val="bg1"/>
                    </a:solidFill>
                    <a:cs typeface="+mn-ea"/>
                    <a:sym typeface="+mn-lt"/>
                  </a:rPr>
                  <a:t>用户列表</a:t>
                </a:r>
                <a:endParaRPr lang="zh-CN" altLang="en-US" sz="2000" b="1" dirty="0">
                  <a:solidFill>
                    <a:schemeClr val="bg1"/>
                  </a:solidFill>
                  <a:cs typeface="+mn-ea"/>
                  <a:sym typeface="+mn-lt"/>
                </a:endParaRPr>
              </a:p>
            </p:txBody>
          </p:sp>
        </p:grpSp>
      </p:grpSp>
      <p:grpSp>
        <p:nvGrpSpPr>
          <p:cNvPr id="36" name="组合 35"/>
          <p:cNvGrpSpPr/>
          <p:nvPr/>
        </p:nvGrpSpPr>
        <p:grpSpPr>
          <a:xfrm>
            <a:off x="677498" y="2061412"/>
            <a:ext cx="4056171" cy="1382633"/>
            <a:chOff x="677498" y="2286000"/>
            <a:chExt cx="4056171" cy="1382633"/>
          </a:xfrm>
        </p:grpSpPr>
        <p:grpSp>
          <p:nvGrpSpPr>
            <p:cNvPr id="37" name="组合 36"/>
            <p:cNvGrpSpPr/>
            <p:nvPr/>
          </p:nvGrpSpPr>
          <p:grpSpPr>
            <a:xfrm>
              <a:off x="3973213" y="2286000"/>
              <a:ext cx="760456" cy="734944"/>
              <a:chOff x="3821162" y="2595773"/>
              <a:chExt cx="755892" cy="730534"/>
            </a:xfrm>
          </p:grpSpPr>
          <p:sp>
            <p:nvSpPr>
              <p:cNvPr id="41" name="形状"/>
              <p:cNvSpPr/>
              <p:nvPr/>
            </p:nvSpPr>
            <p:spPr>
              <a:xfrm>
                <a:off x="3821162" y="2595773"/>
                <a:ext cx="755892" cy="730534"/>
              </a:xfrm>
              <a:prstGeom prst="roundRect">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dirty="0">
                  <a:solidFill>
                    <a:schemeClr val="bg1"/>
                  </a:solidFill>
                  <a:cs typeface="+mn-ea"/>
                  <a:sym typeface="+mn-lt"/>
                </a:endParaRPr>
              </a:p>
            </p:txBody>
          </p:sp>
          <p:grpSp>
            <p:nvGrpSpPr>
              <p:cNvPr id="42" name="组合"/>
              <p:cNvGrpSpPr/>
              <p:nvPr/>
            </p:nvGrpSpPr>
            <p:grpSpPr>
              <a:xfrm>
                <a:off x="4023243" y="2758814"/>
                <a:ext cx="351730" cy="407449"/>
                <a:chOff x="3581400" y="3905251"/>
                <a:chExt cx="160338" cy="185738"/>
              </a:xfrm>
              <a:solidFill>
                <a:schemeClr val="bg1"/>
              </a:solidFill>
            </p:grpSpPr>
            <p:sp>
              <p:nvSpPr>
                <p:cNvPr id="43" name="形状"/>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44" name="形状"/>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45" name="形状"/>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sp>
              <p:nvSpPr>
                <p:cNvPr id="46" name="形状"/>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dirty="0">
                    <a:solidFill>
                      <a:schemeClr val="bg1"/>
                    </a:solidFill>
                    <a:cs typeface="+mn-ea"/>
                    <a:sym typeface="+mn-lt"/>
                  </a:endParaRPr>
                </a:p>
              </p:txBody>
            </p:sp>
          </p:grpSp>
        </p:grpSp>
        <p:grpSp>
          <p:nvGrpSpPr>
            <p:cNvPr id="38" name="组合 37"/>
            <p:cNvGrpSpPr/>
            <p:nvPr/>
          </p:nvGrpSpPr>
          <p:grpSpPr>
            <a:xfrm>
              <a:off x="677498" y="2429794"/>
              <a:ext cx="3163441" cy="1238839"/>
              <a:chOff x="886044" y="1535597"/>
              <a:chExt cx="3163441" cy="1238839"/>
            </a:xfrm>
          </p:grpSpPr>
          <p:sp>
            <p:nvSpPr>
              <p:cNvPr id="39" name="矩形 38"/>
              <p:cNvSpPr/>
              <p:nvPr/>
            </p:nvSpPr>
            <p:spPr>
              <a:xfrm>
                <a:off x="886044" y="1944491"/>
                <a:ext cx="3163441" cy="829945"/>
              </a:xfrm>
              <a:prstGeom prst="rect">
                <a:avLst/>
              </a:prstGeom>
            </p:spPr>
            <p:txBody>
              <a:bodyPr wrap="square">
                <a:spAutoFit/>
              </a:bodyPr>
              <a:lstStyle/>
              <a:p>
                <a:pPr lvl="0" algn="r">
                  <a:lnSpc>
                    <a:spcPct val="150000"/>
                  </a:lnSpc>
                </a:pPr>
                <a:r>
                  <a:rPr lang="en-US" altLang="zh-CN" sz="1600" b="1" dirty="0">
                    <a:solidFill>
                      <a:schemeClr val="bg1"/>
                    </a:solidFill>
                    <a:cs typeface="+mn-ea"/>
                    <a:sym typeface="+mn-lt"/>
                  </a:rPr>
                  <a:t>   </a:t>
                </a:r>
                <a:r>
                  <a:rPr lang="zh-CN" altLang="en-US" sz="1600" b="1" dirty="0">
                    <a:solidFill>
                      <a:schemeClr val="bg1"/>
                    </a:solidFill>
                    <a:cs typeface="+mn-ea"/>
                    <a:sym typeface="+mn-lt"/>
                  </a:rPr>
                  <a:t>使用树状展示数据，</a:t>
                </a:r>
                <a:r>
                  <a:rPr lang="zh-CN" altLang="en-US" sz="1600" b="1" dirty="0">
                    <a:solidFill>
                      <a:schemeClr val="bg1"/>
                    </a:solidFill>
                    <a:cs typeface="+mn-ea"/>
                    <a:sym typeface="+mn-lt"/>
                  </a:rPr>
                  <a:t>可以清晰</a:t>
                </a:r>
                <a:r>
                  <a:rPr lang="zh-CN" altLang="en-US" sz="1400" b="1" dirty="0">
                    <a:solidFill>
                      <a:schemeClr val="bg1"/>
                    </a:solidFill>
                    <a:cs typeface="+mn-ea"/>
                    <a:sym typeface="+mn-lt"/>
                  </a:rPr>
                  <a:t>查看当前人员权限等和管理权限分配</a:t>
                </a:r>
                <a:r>
                  <a:rPr lang="en-US" altLang="zh-CN" sz="1600" b="1" dirty="0">
                    <a:solidFill>
                      <a:schemeClr val="bg1"/>
                    </a:solidFill>
                    <a:cs typeface="+mn-ea"/>
                    <a:sym typeface="+mn-lt"/>
                  </a:rPr>
                  <a:t>    </a:t>
                </a:r>
                <a:endParaRPr lang="en-US" altLang="zh-CN" sz="1600" b="1" dirty="0">
                  <a:solidFill>
                    <a:schemeClr val="bg1"/>
                  </a:solidFill>
                  <a:cs typeface="+mn-ea"/>
                  <a:sym typeface="+mn-lt"/>
                </a:endParaRPr>
              </a:p>
            </p:txBody>
          </p:sp>
          <p:sp>
            <p:nvSpPr>
              <p:cNvPr id="40" name="文本框 39"/>
              <p:cNvSpPr txBox="1"/>
              <p:nvPr/>
            </p:nvSpPr>
            <p:spPr>
              <a:xfrm>
                <a:off x="1072605" y="1535597"/>
                <a:ext cx="2976880" cy="460375"/>
              </a:xfrm>
              <a:prstGeom prst="rect">
                <a:avLst/>
              </a:prstGeom>
              <a:noFill/>
            </p:spPr>
            <p:txBody>
              <a:bodyPr wrap="none" rtlCol="0">
                <a:spAutoFit/>
              </a:bodyPr>
              <a:lstStyle/>
              <a:p>
                <a:pPr algn="r">
                  <a:lnSpc>
                    <a:spcPct val="120000"/>
                  </a:lnSpc>
                </a:pPr>
                <a:r>
                  <a:rPr lang="zh-CN" altLang="en-US" sz="2000" b="1" dirty="0">
                    <a:solidFill>
                      <a:schemeClr val="bg1"/>
                    </a:solidFill>
                    <a:cs typeface="+mn-ea"/>
                    <a:sym typeface="+mn-lt"/>
                  </a:rPr>
                  <a:t>管理和查看工作人员权限</a:t>
                </a:r>
                <a:endParaRPr lang="zh-CN" altLang="en-US" sz="2000" b="1" dirty="0">
                  <a:solidFill>
                    <a:schemeClr val="bg1"/>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1+#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sp>
        <p:nvSpPr>
          <p:cNvPr id="8" name="直角三角形 7"/>
          <p:cNvSpPr/>
          <p:nvPr/>
        </p:nvSpPr>
        <p:spPr>
          <a:xfrm>
            <a:off x="-214744" y="-331636"/>
            <a:ext cx="5203797" cy="7167317"/>
          </a:xfrm>
          <a:prstGeom prst="rtTriangle">
            <a:avLst/>
          </a:prstGeom>
          <a:gradFill>
            <a:gsLst>
              <a:gs pos="0">
                <a:srgbClr val="9EE256"/>
              </a:gs>
              <a:gs pos="100000">
                <a:srgbClr val="52762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4" name="组合 43"/>
          <p:cNvGrpSpPr/>
          <p:nvPr/>
        </p:nvGrpSpPr>
        <p:grpSpPr>
          <a:xfrm rot="1767638">
            <a:off x="-1438722" y="-2087913"/>
            <a:ext cx="3823256" cy="10810241"/>
            <a:chOff x="1066240" y="548032"/>
            <a:chExt cx="2267438" cy="5917685"/>
          </a:xfrm>
          <a:gradFill>
            <a:gsLst>
              <a:gs pos="0">
                <a:srgbClr val="14CD68"/>
              </a:gs>
              <a:gs pos="100000">
                <a:srgbClr val="035C7D"/>
              </a:gs>
            </a:gsLst>
            <a:lin ang="0" scaled="0"/>
          </a:gradFill>
        </p:grpSpPr>
        <p:sp>
          <p:nvSpPr>
            <p:cNvPr id="4" name="矩形 3"/>
            <p:cNvSpPr/>
            <p:nvPr/>
          </p:nvSpPr>
          <p:spPr>
            <a:xfrm>
              <a:off x="1066240" y="979317"/>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矩形 4"/>
            <p:cNvSpPr/>
            <p:nvPr/>
          </p:nvSpPr>
          <p:spPr>
            <a:xfrm>
              <a:off x="1822939" y="838200"/>
              <a:ext cx="1327639" cy="5486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矩形 5"/>
            <p:cNvSpPr/>
            <p:nvPr/>
          </p:nvSpPr>
          <p:spPr>
            <a:xfrm>
              <a:off x="2348034" y="548032"/>
              <a:ext cx="985644" cy="57974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平行四边形 6"/>
            <p:cNvSpPr/>
            <p:nvPr/>
          </p:nvSpPr>
          <p:spPr>
            <a:xfrm rot="16200000">
              <a:off x="-377397" y="3950210"/>
              <a:ext cx="3724275" cy="371475"/>
            </a:xfrm>
            <a:prstGeom prst="parallelogram">
              <a:avLst>
                <a:gd name="adj" fmla="val 73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72" name="组合 71"/>
          <p:cNvGrpSpPr/>
          <p:nvPr/>
        </p:nvGrpSpPr>
        <p:grpSpPr>
          <a:xfrm>
            <a:off x="909609" y="4322790"/>
            <a:ext cx="955991" cy="623601"/>
            <a:chOff x="2309496" y="961390"/>
            <a:chExt cx="955991" cy="623601"/>
          </a:xfrm>
          <a:gradFill flip="none" rotWithShape="1">
            <a:gsLst>
              <a:gs pos="0">
                <a:srgbClr val="120249">
                  <a:alpha val="36000"/>
                </a:srgbClr>
              </a:gs>
              <a:gs pos="100000">
                <a:srgbClr val="0B1051"/>
              </a:gs>
            </a:gsLst>
            <a:lin ang="16200000" scaled="1"/>
            <a:tileRect/>
          </a:gradFill>
        </p:grpSpPr>
        <p:sp>
          <p:nvSpPr>
            <p:cNvPr id="73" name="椭圆 72"/>
            <p:cNvSpPr/>
            <p:nvPr/>
          </p:nvSpPr>
          <p:spPr>
            <a:xfrm>
              <a:off x="230949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4" name="椭圆 73"/>
            <p:cNvSpPr/>
            <p:nvPr/>
          </p:nvSpPr>
          <p:spPr>
            <a:xfrm>
              <a:off x="248102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5" name="椭圆 74"/>
            <p:cNvSpPr/>
            <p:nvPr/>
          </p:nvSpPr>
          <p:spPr>
            <a:xfrm>
              <a:off x="2652561"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6" name="椭圆 75"/>
            <p:cNvSpPr/>
            <p:nvPr/>
          </p:nvSpPr>
          <p:spPr>
            <a:xfrm>
              <a:off x="2824093"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7" name="椭圆 76"/>
            <p:cNvSpPr/>
            <p:nvPr/>
          </p:nvSpPr>
          <p:spPr>
            <a:xfrm>
              <a:off x="2995626"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3167158" y="961390"/>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9" name="椭圆 78"/>
            <p:cNvSpPr/>
            <p:nvPr/>
          </p:nvSpPr>
          <p:spPr>
            <a:xfrm>
              <a:off x="230949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0" name="椭圆 79"/>
            <p:cNvSpPr/>
            <p:nvPr/>
          </p:nvSpPr>
          <p:spPr>
            <a:xfrm>
              <a:off x="248102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1" name="椭圆 80"/>
            <p:cNvSpPr/>
            <p:nvPr/>
          </p:nvSpPr>
          <p:spPr>
            <a:xfrm>
              <a:off x="2652561"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2" name="椭圆 81"/>
            <p:cNvSpPr/>
            <p:nvPr/>
          </p:nvSpPr>
          <p:spPr>
            <a:xfrm>
              <a:off x="2824093"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3" name="椭圆 82"/>
            <p:cNvSpPr/>
            <p:nvPr/>
          </p:nvSpPr>
          <p:spPr>
            <a:xfrm>
              <a:off x="2995626"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4" name="椭圆 83"/>
            <p:cNvSpPr/>
            <p:nvPr/>
          </p:nvSpPr>
          <p:spPr>
            <a:xfrm>
              <a:off x="3167158" y="1132923"/>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5" name="椭圆 84"/>
            <p:cNvSpPr/>
            <p:nvPr/>
          </p:nvSpPr>
          <p:spPr>
            <a:xfrm>
              <a:off x="231108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6" name="椭圆 85"/>
            <p:cNvSpPr/>
            <p:nvPr/>
          </p:nvSpPr>
          <p:spPr>
            <a:xfrm>
              <a:off x="248261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7" name="椭圆 86"/>
            <p:cNvSpPr/>
            <p:nvPr/>
          </p:nvSpPr>
          <p:spPr>
            <a:xfrm>
              <a:off x="2654148"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8" name="椭圆 87"/>
            <p:cNvSpPr/>
            <p:nvPr/>
          </p:nvSpPr>
          <p:spPr>
            <a:xfrm>
              <a:off x="2825680"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9" name="椭圆 88"/>
            <p:cNvSpPr/>
            <p:nvPr/>
          </p:nvSpPr>
          <p:spPr>
            <a:xfrm>
              <a:off x="2997213"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0" name="椭圆 89"/>
            <p:cNvSpPr/>
            <p:nvPr/>
          </p:nvSpPr>
          <p:spPr>
            <a:xfrm>
              <a:off x="3168745" y="1316716"/>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1" name="椭圆 90"/>
            <p:cNvSpPr/>
            <p:nvPr/>
          </p:nvSpPr>
          <p:spPr>
            <a:xfrm>
              <a:off x="231108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2" name="椭圆 91"/>
            <p:cNvSpPr/>
            <p:nvPr/>
          </p:nvSpPr>
          <p:spPr>
            <a:xfrm>
              <a:off x="248261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3" name="椭圆 92"/>
            <p:cNvSpPr/>
            <p:nvPr/>
          </p:nvSpPr>
          <p:spPr>
            <a:xfrm>
              <a:off x="2654148"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4" name="椭圆 93"/>
            <p:cNvSpPr/>
            <p:nvPr/>
          </p:nvSpPr>
          <p:spPr>
            <a:xfrm>
              <a:off x="2825680"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p:nvSpPr>
          <p:spPr>
            <a:xfrm>
              <a:off x="2997213"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6" name="椭圆 95"/>
            <p:cNvSpPr/>
            <p:nvPr/>
          </p:nvSpPr>
          <p:spPr>
            <a:xfrm>
              <a:off x="3168745" y="1488249"/>
              <a:ext cx="96742" cy="9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2788252" y="2294448"/>
            <a:ext cx="2277940" cy="2277940"/>
            <a:chOff x="3615567" y="2290030"/>
            <a:chExt cx="2277940" cy="2277940"/>
          </a:xfrm>
        </p:grpSpPr>
        <p:sp>
          <p:nvSpPr>
            <p:cNvPr id="97" name="椭圆 96"/>
            <p:cNvSpPr/>
            <p:nvPr/>
          </p:nvSpPr>
          <p:spPr>
            <a:xfrm>
              <a:off x="3615567" y="2290030"/>
              <a:ext cx="2277940" cy="2277940"/>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3999071" y="2828835"/>
              <a:ext cx="1588930" cy="1198880"/>
            </a:xfrm>
            <a:prstGeom prst="rect">
              <a:avLst/>
            </a:prstGeom>
            <a:noFill/>
          </p:spPr>
          <p:txBody>
            <a:bodyPr wrap="square" rtlCol="0">
              <a:spAutoFit/>
            </a:bodyPr>
            <a:lstStyle/>
            <a:p>
              <a:pPr algn="ctr"/>
              <a:r>
                <a:rPr lang="en-US" altLang="zh-CN" sz="3200" dirty="0">
                  <a:solidFill>
                    <a:prstClr val="white"/>
                  </a:solidFill>
                  <a:cs typeface="+mn-ea"/>
                  <a:sym typeface="+mn-lt"/>
                </a:rPr>
                <a:t> </a:t>
              </a:r>
              <a:r>
                <a:rPr lang="en-US" altLang="zh-CN" sz="7200" dirty="0">
                  <a:solidFill>
                    <a:prstClr val="white"/>
                  </a:solidFill>
                  <a:cs typeface="+mn-ea"/>
                  <a:sym typeface="+mn-lt"/>
                </a:rPr>
                <a:t>03</a:t>
              </a:r>
              <a:endParaRPr lang="zh-CN" altLang="en-US" sz="3600" dirty="0">
                <a:solidFill>
                  <a:prstClr val="white"/>
                </a:solidFill>
                <a:cs typeface="+mn-ea"/>
                <a:sym typeface="+mn-lt"/>
              </a:endParaRPr>
            </a:p>
          </p:txBody>
        </p:sp>
      </p:grpSp>
      <p:sp>
        <p:nvSpPr>
          <p:cNvPr id="38" name="文本框 37"/>
          <p:cNvSpPr txBox="1"/>
          <p:nvPr/>
        </p:nvSpPr>
        <p:spPr>
          <a:xfrm>
            <a:off x="5385563" y="2598003"/>
            <a:ext cx="3986463" cy="829945"/>
          </a:xfrm>
          <a:prstGeom prst="rect">
            <a:avLst/>
          </a:prstGeom>
          <a:noFill/>
        </p:spPr>
        <p:txBody>
          <a:bodyPr wrap="square" rtlCol="0">
            <a:spAutoFit/>
          </a:bodyPr>
          <a:lstStyle/>
          <a:p>
            <a:pPr>
              <a:defRPr/>
            </a:pPr>
            <a:r>
              <a:rPr lang="zh-CN" altLang="en-US" sz="4800" dirty="0">
                <a:solidFill>
                  <a:prstClr val="white"/>
                </a:solidFill>
                <a:cs typeface="+mn-ea"/>
                <a:sym typeface="+mn-lt"/>
              </a:rPr>
              <a:t>项目内容概述</a:t>
            </a:r>
            <a:endParaRPr lang="zh-CN" altLang="en-US" sz="4800" dirty="0">
              <a:solidFill>
                <a:prstClr val="white"/>
              </a:solidFill>
              <a:cs typeface="+mn-ea"/>
              <a:sym typeface="+mn-lt"/>
            </a:endParaRPr>
          </a:p>
        </p:txBody>
      </p:sp>
      <p:sp>
        <p:nvSpPr>
          <p:cNvPr id="39" name="矩形 38"/>
          <p:cNvSpPr/>
          <p:nvPr/>
        </p:nvSpPr>
        <p:spPr>
          <a:xfrm>
            <a:off x="5385563" y="3433418"/>
            <a:ext cx="5422232" cy="700576"/>
          </a:xfrm>
          <a:prstGeom prst="rect">
            <a:avLst/>
          </a:prstGeom>
        </p:spPr>
        <p:txBody>
          <a:bodyPr wrap="square">
            <a:spAutoFit/>
          </a:bodyPr>
          <a:lstStyle/>
          <a:p>
            <a:pPr eaLnBrk="0" hangingPunct="0">
              <a:lnSpc>
                <a:spcPct val="150000"/>
              </a:lnSpc>
            </a:pPr>
            <a:r>
              <a:rPr lang="en-US" altLang="zh-CN" sz="1400" dirty="0">
                <a:solidFill>
                  <a:prstClr val="white"/>
                </a:solidFill>
                <a:cs typeface="+mn-ea"/>
                <a:sym typeface="+mn-lt"/>
              </a:rPr>
              <a:t>A designer can use default text to simulate what text would look like. It looks even better with you using this text. </a:t>
            </a:r>
            <a:endParaRPr lang="en-US" altLang="zh-CN" sz="1400" dirty="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4" decel="100000"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1500" fill="hold"/>
                                        <p:tgtEl>
                                          <p:spTgt spid="38"/>
                                        </p:tgtEl>
                                        <p:attrNameLst>
                                          <p:attrName>ppt_x</p:attrName>
                                        </p:attrNameLst>
                                      </p:cBhvr>
                                      <p:tavLst>
                                        <p:tav tm="0">
                                          <p:val>
                                            <p:strVal val="#ppt_x"/>
                                          </p:val>
                                        </p:tav>
                                        <p:tav tm="100000">
                                          <p:val>
                                            <p:strVal val="#ppt_x"/>
                                          </p:val>
                                        </p:tav>
                                      </p:tavLst>
                                    </p:anim>
                                    <p:anim calcmode="lin" valueType="num">
                                      <p:cBhvr additive="base">
                                        <p:cTn id="13" dur="1500" fill="hold"/>
                                        <p:tgtEl>
                                          <p:spTgt spid="3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2" presetClass="entr" presetSubtype="8"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150472" y="208547"/>
            <a:ext cx="2624810" cy="521970"/>
            <a:chOff x="246724" y="208547"/>
            <a:chExt cx="2624810" cy="521970"/>
          </a:xfrm>
        </p:grpSpPr>
        <p:sp>
          <p:nvSpPr>
            <p:cNvPr id="34" name="椭圆 33"/>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nvSpPr>
          <p:spPr>
            <a:xfrm>
              <a:off x="465219" y="208547"/>
              <a:ext cx="24063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项目内容概述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5497095" y="-683700"/>
            <a:ext cx="1077877" cy="493487"/>
            <a:chOff x="5384800" y="1161142"/>
            <a:chExt cx="1077877" cy="493487"/>
          </a:xfrm>
        </p:grpSpPr>
        <p:sp>
          <p:nvSpPr>
            <p:cNvPr id="7" name="椭圆 6"/>
            <p:cNvSpPr/>
            <p:nvPr/>
          </p:nvSpPr>
          <p:spPr>
            <a:xfrm>
              <a:off x="5384800" y="1175657"/>
              <a:ext cx="478972" cy="478972"/>
            </a:xfrm>
            <a:prstGeom prst="ellipse">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p:cNvSpPr/>
            <p:nvPr/>
          </p:nvSpPr>
          <p:spPr>
            <a:xfrm>
              <a:off x="5983705" y="1161142"/>
              <a:ext cx="478972" cy="478972"/>
            </a:xfrm>
            <a:prstGeom prst="ellipse">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30" name="图片 29"/>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899275" y="-204470"/>
            <a:ext cx="9692005" cy="5501005"/>
          </a:xfrm>
          <a:prstGeom prst="rect">
            <a:avLst/>
          </a:prstGeom>
        </p:spPr>
      </p:pic>
      <p:grpSp>
        <p:nvGrpSpPr>
          <p:cNvPr id="32" name="组合 31"/>
          <p:cNvGrpSpPr/>
          <p:nvPr/>
        </p:nvGrpSpPr>
        <p:grpSpPr>
          <a:xfrm>
            <a:off x="1079917" y="1773277"/>
            <a:ext cx="6232657" cy="938115"/>
            <a:chOff x="954210" y="1991555"/>
            <a:chExt cx="6232657" cy="938115"/>
          </a:xfrm>
        </p:grpSpPr>
        <p:grpSp>
          <p:nvGrpSpPr>
            <p:cNvPr id="33" name="组合 32"/>
            <p:cNvGrpSpPr/>
            <p:nvPr/>
          </p:nvGrpSpPr>
          <p:grpSpPr>
            <a:xfrm>
              <a:off x="954210" y="1991555"/>
              <a:ext cx="928583" cy="928583"/>
              <a:chOff x="1624117" y="2376424"/>
              <a:chExt cx="1060517" cy="1060517"/>
            </a:xfrm>
          </p:grpSpPr>
          <p:sp>
            <p:nvSpPr>
              <p:cNvPr id="36" name="椭圆 35"/>
              <p:cNvSpPr/>
              <p:nvPr/>
            </p:nvSpPr>
            <p:spPr>
              <a:xfrm rot="2700000">
                <a:off x="1624117" y="2376424"/>
                <a:ext cx="1060517" cy="1060517"/>
              </a:xfrm>
              <a:prstGeom prst="ellipse">
                <a:avLst/>
              </a:prstGeom>
              <a:solidFill>
                <a:srgbClr val="E2087A"/>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7" name="椭圆 7"/>
              <p:cNvSpPr/>
              <p:nvPr/>
            </p:nvSpPr>
            <p:spPr>
              <a:xfrm>
                <a:off x="1921889" y="2697034"/>
                <a:ext cx="464972" cy="41929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5" name="文本框 34"/>
            <p:cNvSpPr txBox="1"/>
            <p:nvPr/>
          </p:nvSpPr>
          <p:spPr>
            <a:xfrm>
              <a:off x="2005269" y="2007650"/>
              <a:ext cx="5181598" cy="922020"/>
            </a:xfrm>
            <a:prstGeom prst="rect">
              <a:avLst/>
            </a:prstGeom>
            <a:noFill/>
          </p:spPr>
          <p:txBody>
            <a:bodyPr wrap="square" rtlCol="0">
              <a:spAutoFit/>
            </a:bodyPr>
            <a:lstStyle/>
            <a:p>
              <a:pPr lvl="0" hangingPunct="0">
                <a:lnSpc>
                  <a:spcPct val="150000"/>
                </a:lnSpc>
                <a:defRPr/>
              </a:pPr>
              <a:r>
                <a:rPr lang="zh-CN" altLang="en-US" sz="2000" b="1" kern="0" dirty="0">
                  <a:solidFill>
                    <a:schemeClr val="bg1"/>
                  </a:solidFill>
                  <a:cs typeface="+mn-ea"/>
                  <a:sym typeface="+mn-lt"/>
                </a:rPr>
                <a:t>登录页面</a:t>
              </a:r>
              <a:endParaRPr lang="en-US" altLang="zh-CN" sz="2000" b="1" kern="0" dirty="0">
                <a:solidFill>
                  <a:schemeClr val="bg1"/>
                </a:solidFill>
                <a:cs typeface="+mn-ea"/>
                <a:sym typeface="+mn-lt"/>
              </a:endParaRPr>
            </a:p>
            <a:p>
              <a:pPr lvl="0" hangingPunct="0">
                <a:lnSpc>
                  <a:spcPct val="150000"/>
                </a:lnSpc>
                <a:defRPr/>
              </a:pPr>
              <a:r>
                <a:rPr lang="zh-CN" altLang="en-US" sz="1600" b="1" kern="0" dirty="0">
                  <a:solidFill>
                    <a:schemeClr val="bg1"/>
                  </a:solidFill>
                  <a:cs typeface="+mn-ea"/>
                  <a:sym typeface="+mn-lt"/>
                </a:rPr>
                <a:t>用于用户登录鉴权，用户可以管理的和查看的页面</a:t>
              </a:r>
              <a:endParaRPr lang="zh-CN" altLang="en-US" sz="1600" b="1" kern="0" dirty="0">
                <a:solidFill>
                  <a:schemeClr val="bg1"/>
                </a:solidFill>
                <a:cs typeface="+mn-ea"/>
                <a:sym typeface="+mn-lt"/>
              </a:endParaRPr>
            </a:p>
          </p:txBody>
        </p:sp>
      </p:grpSp>
      <p:grpSp>
        <p:nvGrpSpPr>
          <p:cNvPr id="38" name="组合 37"/>
          <p:cNvGrpSpPr/>
          <p:nvPr/>
        </p:nvGrpSpPr>
        <p:grpSpPr>
          <a:xfrm>
            <a:off x="1079917" y="3205084"/>
            <a:ext cx="6344948" cy="938115"/>
            <a:chOff x="954210" y="3363235"/>
            <a:chExt cx="6344948" cy="938115"/>
          </a:xfrm>
        </p:grpSpPr>
        <p:grpSp>
          <p:nvGrpSpPr>
            <p:cNvPr id="39" name="组合 38"/>
            <p:cNvGrpSpPr/>
            <p:nvPr/>
          </p:nvGrpSpPr>
          <p:grpSpPr>
            <a:xfrm>
              <a:off x="954210" y="3363235"/>
              <a:ext cx="928583" cy="928583"/>
              <a:chOff x="1676100" y="3537523"/>
              <a:chExt cx="928583" cy="928583"/>
            </a:xfrm>
          </p:grpSpPr>
          <p:sp>
            <p:nvSpPr>
              <p:cNvPr id="41" name="椭圆 40"/>
              <p:cNvSpPr/>
              <p:nvPr/>
            </p:nvSpPr>
            <p:spPr>
              <a:xfrm rot="2700000">
                <a:off x="1676100" y="3537523"/>
                <a:ext cx="928583" cy="928583"/>
              </a:xfrm>
              <a:prstGeom prst="ellipse">
                <a:avLst/>
              </a:prstGeom>
              <a:solidFill>
                <a:srgbClr val="1A25B8"/>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2" name="椭圆 11"/>
              <p:cNvSpPr/>
              <p:nvPr/>
            </p:nvSpPr>
            <p:spPr>
              <a:xfrm>
                <a:off x="1954779" y="3721893"/>
                <a:ext cx="371223" cy="407127"/>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0" name="文本框 39"/>
            <p:cNvSpPr txBox="1"/>
            <p:nvPr/>
          </p:nvSpPr>
          <p:spPr>
            <a:xfrm>
              <a:off x="2005268" y="3379330"/>
              <a:ext cx="5293890" cy="92202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内容组成</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背景图片跟浏览器</a:t>
              </a:r>
              <a:r>
                <a:rPr lang="zh-CN" altLang="en-US" sz="1600" b="1" kern="0" dirty="0">
                  <a:solidFill>
                    <a:prstClr val="white"/>
                  </a:solidFill>
                  <a:cs typeface="+mn-ea"/>
                  <a:sym typeface="+mn-lt"/>
                </a:rPr>
                <a:t>适配显得页面的</a:t>
              </a:r>
              <a:r>
                <a:rPr lang="zh-CN" altLang="en-US" sz="1600" b="1" kern="0" dirty="0">
                  <a:solidFill>
                    <a:prstClr val="white"/>
                  </a:solidFill>
                  <a:cs typeface="+mn-ea"/>
                  <a:sym typeface="+mn-lt"/>
                </a:rPr>
                <a:t>整洁</a:t>
              </a:r>
              <a:endParaRPr lang="zh-CN" altLang="en-US" sz="1600" b="1" kern="0" dirty="0">
                <a:solidFill>
                  <a:prstClr val="white"/>
                </a:solidFill>
                <a:cs typeface="+mn-ea"/>
                <a:sym typeface="+mn-lt"/>
              </a:endParaRPr>
            </a:p>
          </p:txBody>
        </p:sp>
      </p:grpSp>
      <p:grpSp>
        <p:nvGrpSpPr>
          <p:cNvPr id="43" name="组合 42"/>
          <p:cNvGrpSpPr/>
          <p:nvPr/>
        </p:nvGrpSpPr>
        <p:grpSpPr>
          <a:xfrm>
            <a:off x="1079917" y="4636891"/>
            <a:ext cx="6316019" cy="1307685"/>
            <a:chOff x="954210" y="4855169"/>
            <a:chExt cx="6316019" cy="1307685"/>
          </a:xfrm>
        </p:grpSpPr>
        <p:grpSp>
          <p:nvGrpSpPr>
            <p:cNvPr id="44" name="组合 43"/>
            <p:cNvGrpSpPr/>
            <p:nvPr/>
          </p:nvGrpSpPr>
          <p:grpSpPr>
            <a:xfrm>
              <a:off x="954210" y="4855169"/>
              <a:ext cx="928583" cy="928583"/>
              <a:chOff x="1676100" y="4755233"/>
              <a:chExt cx="928583" cy="928583"/>
            </a:xfrm>
          </p:grpSpPr>
          <p:sp>
            <p:nvSpPr>
              <p:cNvPr id="46" name="椭圆 45"/>
              <p:cNvSpPr/>
              <p:nvPr/>
            </p:nvSpPr>
            <p:spPr>
              <a:xfrm rot="2700000">
                <a:off x="1676100" y="4755233"/>
                <a:ext cx="928583" cy="928583"/>
              </a:xfrm>
              <a:prstGeom prst="ellipse">
                <a:avLst/>
              </a:prstGeom>
              <a:solidFill>
                <a:srgbClr val="B30660"/>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7" name="椭圆 14"/>
              <p:cNvSpPr/>
              <p:nvPr/>
            </p:nvSpPr>
            <p:spPr>
              <a:xfrm>
                <a:off x="1936828" y="5124705"/>
                <a:ext cx="407127" cy="342353"/>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5" name="文本框 44"/>
            <p:cNvSpPr txBox="1"/>
            <p:nvPr/>
          </p:nvSpPr>
          <p:spPr>
            <a:xfrm>
              <a:off x="2005268" y="4871264"/>
              <a:ext cx="5264961" cy="129159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项目思路</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用户名和密码框，通过按钮的正则验证和后台登录鉴权并显示微提示和弹出框来提示用户登录状态</a:t>
              </a:r>
              <a:endParaRPr lang="en-US" altLang="zh-CN" sz="1600" b="1" kern="0" dirty="0">
                <a:solidFill>
                  <a:prstClr val="white"/>
                </a:solidFill>
                <a:cs typeface="+mn-ea"/>
                <a:sym typeface="+mn-lt"/>
              </a:endParaRPr>
            </a:p>
          </p:txBody>
        </p:sp>
      </p:grpSp>
      <p:pic>
        <p:nvPicPr>
          <p:cNvPr id="5" name="图片 4" descr="Snipaste_2022-12-15_16-09-42"/>
          <p:cNvPicPr>
            <a:picLocks noChangeAspect="1"/>
          </p:cNvPicPr>
          <p:nvPr/>
        </p:nvPicPr>
        <p:blipFill>
          <a:blip r:embed="rId3"/>
          <a:stretch>
            <a:fillRect/>
          </a:stretch>
        </p:blipFill>
        <p:spPr>
          <a:xfrm>
            <a:off x="8104505" y="306705"/>
            <a:ext cx="6898640" cy="413829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1+#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4CD68"/>
            </a:gs>
            <a:gs pos="100000">
              <a:srgbClr val="035C7D"/>
            </a:gs>
          </a:gsLst>
          <a:lin ang="0" scaled="0"/>
        </a:gradFill>
        <a:effectLst/>
      </p:bgPr>
    </p:bg>
    <p:spTree>
      <p:nvGrpSpPr>
        <p:cNvPr id="1" name=""/>
        <p:cNvGrpSpPr/>
        <p:nvPr/>
      </p:nvGrpSpPr>
      <p:grpSpPr>
        <a:xfrm>
          <a:off x="0" y="0"/>
          <a:ext cx="0" cy="0"/>
          <a:chOff x="0" y="0"/>
          <a:chExt cx="0" cy="0"/>
        </a:xfrm>
      </p:grpSpPr>
      <p:grpSp>
        <p:nvGrpSpPr>
          <p:cNvPr id="3" name="组合 2"/>
          <p:cNvGrpSpPr/>
          <p:nvPr/>
        </p:nvGrpSpPr>
        <p:grpSpPr>
          <a:xfrm>
            <a:off x="150472" y="208547"/>
            <a:ext cx="2624810" cy="521970"/>
            <a:chOff x="246724" y="208547"/>
            <a:chExt cx="2624810" cy="521970"/>
          </a:xfrm>
        </p:grpSpPr>
        <p:sp>
          <p:nvSpPr>
            <p:cNvPr id="34" name="椭圆 33"/>
            <p:cNvSpPr/>
            <p:nvPr/>
          </p:nvSpPr>
          <p:spPr>
            <a:xfrm>
              <a:off x="246724" y="239561"/>
              <a:ext cx="461192" cy="461192"/>
            </a:xfrm>
            <a:prstGeom prst="ellipse">
              <a:avLst/>
            </a:prstGeom>
            <a:gradFill>
              <a:gsLst>
                <a:gs pos="0">
                  <a:srgbClr val="B30660"/>
                </a:gs>
                <a:gs pos="100000">
                  <a:srgbClr val="570152">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nvSpPr>
          <p:spPr>
            <a:xfrm>
              <a:off x="465219" y="208547"/>
              <a:ext cx="240631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cs typeface="+mn-ea"/>
                  <a:sym typeface="+mn-lt"/>
                </a:rPr>
                <a:t>项目内容概述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5497095" y="-683700"/>
            <a:ext cx="1077877" cy="493487"/>
            <a:chOff x="5384800" y="1161142"/>
            <a:chExt cx="1077877" cy="493487"/>
          </a:xfrm>
        </p:grpSpPr>
        <p:sp>
          <p:nvSpPr>
            <p:cNvPr id="7" name="椭圆 6"/>
            <p:cNvSpPr/>
            <p:nvPr/>
          </p:nvSpPr>
          <p:spPr>
            <a:xfrm>
              <a:off x="5384800" y="1175657"/>
              <a:ext cx="478972" cy="478972"/>
            </a:xfrm>
            <a:prstGeom prst="ellipse">
              <a:avLst/>
            </a:prstGeom>
            <a:solidFill>
              <a:srgbClr val="E20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p:cNvSpPr/>
            <p:nvPr/>
          </p:nvSpPr>
          <p:spPr>
            <a:xfrm>
              <a:off x="5983705" y="1161142"/>
              <a:ext cx="478972" cy="478972"/>
            </a:xfrm>
            <a:prstGeom prst="ellipse">
              <a:avLst/>
            </a:prstGeom>
            <a:solidFill>
              <a:srgbClr val="1A2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99275" y="-204470"/>
            <a:ext cx="9692005" cy="5501005"/>
          </a:xfrm>
          <a:prstGeom prst="rect">
            <a:avLst/>
          </a:prstGeom>
        </p:spPr>
      </p:pic>
      <p:grpSp>
        <p:nvGrpSpPr>
          <p:cNvPr id="32" name="组合 31"/>
          <p:cNvGrpSpPr/>
          <p:nvPr/>
        </p:nvGrpSpPr>
        <p:grpSpPr>
          <a:xfrm>
            <a:off x="1079917" y="1497272"/>
            <a:ext cx="6232657" cy="1753235"/>
            <a:chOff x="954210" y="1715550"/>
            <a:chExt cx="6232657" cy="1753235"/>
          </a:xfrm>
        </p:grpSpPr>
        <p:grpSp>
          <p:nvGrpSpPr>
            <p:cNvPr id="33" name="组合 32"/>
            <p:cNvGrpSpPr/>
            <p:nvPr/>
          </p:nvGrpSpPr>
          <p:grpSpPr>
            <a:xfrm>
              <a:off x="954210" y="1991555"/>
              <a:ext cx="928583" cy="928583"/>
              <a:chOff x="1624117" y="2376424"/>
              <a:chExt cx="1060517" cy="1060517"/>
            </a:xfrm>
          </p:grpSpPr>
          <p:sp>
            <p:nvSpPr>
              <p:cNvPr id="36" name="椭圆 35"/>
              <p:cNvSpPr/>
              <p:nvPr/>
            </p:nvSpPr>
            <p:spPr>
              <a:xfrm rot="2700000">
                <a:off x="1624117" y="2376424"/>
                <a:ext cx="1060517" cy="1060517"/>
              </a:xfrm>
              <a:prstGeom prst="ellipse">
                <a:avLst/>
              </a:prstGeom>
              <a:solidFill>
                <a:srgbClr val="E2087A"/>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7" name="椭圆 7"/>
              <p:cNvSpPr/>
              <p:nvPr/>
            </p:nvSpPr>
            <p:spPr>
              <a:xfrm>
                <a:off x="1921889" y="2697034"/>
                <a:ext cx="464972" cy="41929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35" name="文本框 34"/>
            <p:cNvSpPr txBox="1"/>
            <p:nvPr/>
          </p:nvSpPr>
          <p:spPr>
            <a:xfrm>
              <a:off x="2005269" y="1715550"/>
              <a:ext cx="5181598" cy="1753235"/>
            </a:xfrm>
            <a:prstGeom prst="rect">
              <a:avLst/>
            </a:prstGeom>
            <a:noFill/>
          </p:spPr>
          <p:txBody>
            <a:bodyPr wrap="square" rtlCol="0">
              <a:spAutoFit/>
            </a:bodyPr>
            <a:lstStyle/>
            <a:p>
              <a:pPr lvl="0" hangingPunct="0">
                <a:lnSpc>
                  <a:spcPct val="150000"/>
                </a:lnSpc>
                <a:defRPr/>
              </a:pPr>
              <a:r>
                <a:rPr lang="zh-CN" altLang="en-US" sz="2000" b="1" kern="0" dirty="0">
                  <a:solidFill>
                    <a:schemeClr val="bg1"/>
                  </a:solidFill>
                  <a:cs typeface="+mn-ea"/>
                  <a:sym typeface="+mn-lt"/>
                </a:rPr>
                <a:t>欢迎进入后台管理页面侧边栏导航及导航栏中的</a:t>
              </a:r>
              <a:r>
                <a:rPr lang="zh-CN" altLang="en-US" sz="2000" b="1" kern="0" dirty="0">
                  <a:solidFill>
                    <a:schemeClr val="bg1"/>
                  </a:solidFill>
                  <a:cs typeface="+mn-ea"/>
                  <a:sym typeface="+mn-lt"/>
                </a:rPr>
                <a:t>用户列表，权限管理</a:t>
              </a:r>
              <a:endParaRPr lang="en-US" altLang="zh-CN" sz="2000" b="1" kern="0" dirty="0">
                <a:solidFill>
                  <a:schemeClr val="bg1"/>
                </a:solidFill>
                <a:cs typeface="+mn-ea"/>
                <a:sym typeface="+mn-lt"/>
              </a:endParaRPr>
            </a:p>
            <a:p>
              <a:pPr lvl="0" hangingPunct="0">
                <a:lnSpc>
                  <a:spcPct val="150000"/>
                </a:lnSpc>
                <a:defRPr/>
              </a:pPr>
              <a:r>
                <a:rPr lang="zh-CN" altLang="en-US" sz="1600" b="1" kern="0" dirty="0">
                  <a:solidFill>
                    <a:schemeClr val="bg1"/>
                  </a:solidFill>
                  <a:cs typeface="+mn-ea"/>
                  <a:sym typeface="+mn-lt"/>
                </a:rPr>
                <a:t>进入后台管理系统的欢迎页面，侧边栏展示用户列表展示和权限管理</a:t>
              </a:r>
              <a:endParaRPr lang="zh-CN" altLang="en-US" sz="1600" b="1" kern="0" dirty="0">
                <a:solidFill>
                  <a:schemeClr val="bg1"/>
                </a:solidFill>
                <a:cs typeface="+mn-ea"/>
                <a:sym typeface="+mn-lt"/>
              </a:endParaRPr>
            </a:p>
          </p:txBody>
        </p:sp>
      </p:grpSp>
      <p:grpSp>
        <p:nvGrpSpPr>
          <p:cNvPr id="38" name="组合 37"/>
          <p:cNvGrpSpPr/>
          <p:nvPr/>
        </p:nvGrpSpPr>
        <p:grpSpPr>
          <a:xfrm>
            <a:off x="1079917" y="3205084"/>
            <a:ext cx="6344948" cy="938115"/>
            <a:chOff x="954210" y="3363235"/>
            <a:chExt cx="6344948" cy="938115"/>
          </a:xfrm>
        </p:grpSpPr>
        <p:grpSp>
          <p:nvGrpSpPr>
            <p:cNvPr id="39" name="组合 38"/>
            <p:cNvGrpSpPr/>
            <p:nvPr/>
          </p:nvGrpSpPr>
          <p:grpSpPr>
            <a:xfrm>
              <a:off x="954210" y="3363235"/>
              <a:ext cx="928583" cy="928583"/>
              <a:chOff x="1676100" y="3537523"/>
              <a:chExt cx="928583" cy="928583"/>
            </a:xfrm>
          </p:grpSpPr>
          <p:sp>
            <p:nvSpPr>
              <p:cNvPr id="41" name="椭圆 40"/>
              <p:cNvSpPr/>
              <p:nvPr/>
            </p:nvSpPr>
            <p:spPr>
              <a:xfrm rot="2700000">
                <a:off x="1676100" y="3537523"/>
                <a:ext cx="928583" cy="928583"/>
              </a:xfrm>
              <a:prstGeom prst="ellipse">
                <a:avLst/>
              </a:prstGeom>
              <a:solidFill>
                <a:srgbClr val="1A25B8"/>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2" name="椭圆 11"/>
              <p:cNvSpPr/>
              <p:nvPr/>
            </p:nvSpPr>
            <p:spPr>
              <a:xfrm>
                <a:off x="1954779" y="3721893"/>
                <a:ext cx="371223" cy="407127"/>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0" name="文本框 39"/>
            <p:cNvSpPr txBox="1"/>
            <p:nvPr/>
          </p:nvSpPr>
          <p:spPr>
            <a:xfrm>
              <a:off x="2005268" y="3379330"/>
              <a:ext cx="5293890" cy="922020"/>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内容组成</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白色的内容部分和黑色侧边栏组成，侧边栏可以收起展开</a:t>
              </a:r>
              <a:endParaRPr lang="zh-CN" altLang="en-US" sz="1600" b="1" kern="0" dirty="0">
                <a:solidFill>
                  <a:prstClr val="white"/>
                </a:solidFill>
                <a:cs typeface="+mn-ea"/>
                <a:sym typeface="+mn-lt"/>
              </a:endParaRPr>
            </a:p>
          </p:txBody>
        </p:sp>
      </p:grpSp>
      <p:grpSp>
        <p:nvGrpSpPr>
          <p:cNvPr id="43" name="组合 42"/>
          <p:cNvGrpSpPr/>
          <p:nvPr/>
        </p:nvGrpSpPr>
        <p:grpSpPr>
          <a:xfrm>
            <a:off x="1079917" y="4470106"/>
            <a:ext cx="6316019" cy="2399665"/>
            <a:chOff x="954210" y="4688384"/>
            <a:chExt cx="6316019" cy="2399665"/>
          </a:xfrm>
        </p:grpSpPr>
        <p:grpSp>
          <p:nvGrpSpPr>
            <p:cNvPr id="44" name="组合 43"/>
            <p:cNvGrpSpPr/>
            <p:nvPr/>
          </p:nvGrpSpPr>
          <p:grpSpPr>
            <a:xfrm>
              <a:off x="954210" y="4855169"/>
              <a:ext cx="928583" cy="928583"/>
              <a:chOff x="1676100" y="4755233"/>
              <a:chExt cx="928583" cy="928583"/>
            </a:xfrm>
          </p:grpSpPr>
          <p:sp>
            <p:nvSpPr>
              <p:cNvPr id="46" name="椭圆 45"/>
              <p:cNvSpPr/>
              <p:nvPr/>
            </p:nvSpPr>
            <p:spPr>
              <a:xfrm rot="2700000">
                <a:off x="1676100" y="4755233"/>
                <a:ext cx="928583" cy="928583"/>
              </a:xfrm>
              <a:prstGeom prst="ellipse">
                <a:avLst/>
              </a:prstGeom>
              <a:solidFill>
                <a:srgbClr val="B30660"/>
              </a:solidFill>
              <a:ln w="60325" cap="flat" cmpd="sng" algn="ctr">
                <a:noFill/>
                <a:prstDash val="solid"/>
                <a:miter lim="800000"/>
              </a:ln>
              <a:effectLst>
                <a:outerShdw blurRad="1143000" algn="ctr" rotWithShape="0">
                  <a:prstClr val="black">
                    <a:alpha val="15000"/>
                  </a:prstClr>
                </a:outerShdw>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cs typeface="+mn-ea"/>
                  <a:sym typeface="+mn-lt"/>
                </a:endParaRPr>
              </a:p>
            </p:txBody>
          </p:sp>
          <p:sp>
            <p:nvSpPr>
              <p:cNvPr id="47" name="椭圆 14"/>
              <p:cNvSpPr/>
              <p:nvPr/>
            </p:nvSpPr>
            <p:spPr>
              <a:xfrm>
                <a:off x="1936828" y="5124705"/>
                <a:ext cx="407127" cy="342353"/>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sp>
          <p:nvSpPr>
            <p:cNvPr id="45" name="文本框 44"/>
            <p:cNvSpPr txBox="1"/>
            <p:nvPr/>
          </p:nvSpPr>
          <p:spPr>
            <a:xfrm>
              <a:off x="2005268" y="4688384"/>
              <a:ext cx="5264961" cy="2399665"/>
            </a:xfrm>
            <a:prstGeom prst="rect">
              <a:avLst/>
            </a:prstGeom>
            <a:noFill/>
          </p:spPr>
          <p:txBody>
            <a:bodyPr wrap="square" rtlCol="0">
              <a:spAutoFit/>
            </a:bodyPr>
            <a:lstStyle/>
            <a:p>
              <a:pPr lvl="0" hangingPunct="0">
                <a:lnSpc>
                  <a:spcPct val="150000"/>
                </a:lnSpc>
                <a:defRPr/>
              </a:pPr>
              <a:r>
                <a:rPr lang="zh-CN" altLang="en-US" sz="2000" b="1" kern="0" dirty="0">
                  <a:solidFill>
                    <a:prstClr val="white"/>
                  </a:solidFill>
                  <a:cs typeface="+mn-ea"/>
                  <a:sym typeface="+mn-lt"/>
                </a:rPr>
                <a:t>项目思路</a:t>
              </a:r>
              <a:endParaRPr lang="en-US" altLang="zh-CN" sz="2000" b="1" kern="0" dirty="0">
                <a:solidFill>
                  <a:prstClr val="white"/>
                </a:solidFill>
                <a:cs typeface="+mn-ea"/>
                <a:sym typeface="+mn-lt"/>
              </a:endParaRPr>
            </a:p>
            <a:p>
              <a:pPr lvl="0" hangingPunct="0">
                <a:lnSpc>
                  <a:spcPct val="150000"/>
                </a:lnSpc>
                <a:defRPr/>
              </a:pPr>
              <a:r>
                <a:rPr lang="zh-CN" altLang="en-US" sz="1600" b="1" kern="0" dirty="0">
                  <a:solidFill>
                    <a:prstClr val="white"/>
                  </a:solidFill>
                  <a:cs typeface="+mn-ea"/>
                  <a:sym typeface="+mn-lt"/>
                </a:rPr>
                <a:t>用户登录成功跳转欢迎页面，和侧边栏的展示收起显示图标，鼠标悬浮当前显示导航栏内容，展开功能展示文字导航栏，通过表格展示用户基本信息，和权限等级分配及查看，通过树状展示当前角色权限等级，使权限分配更加清晰明了</a:t>
              </a:r>
              <a:endParaRPr lang="zh-CN" altLang="en-US" sz="1600" b="1" kern="0" dirty="0">
                <a:solidFill>
                  <a:prstClr val="white"/>
                </a:solidFill>
                <a:cs typeface="+mn-ea"/>
                <a:sym typeface="+mn-lt"/>
              </a:endParaRPr>
            </a:p>
          </p:txBody>
        </p:sp>
      </p:grpSp>
      <p:pic>
        <p:nvPicPr>
          <p:cNvPr id="5" name="图片 4"/>
          <p:cNvPicPr>
            <a:picLocks noChangeAspect="1"/>
          </p:cNvPicPr>
          <p:nvPr/>
        </p:nvPicPr>
        <p:blipFill>
          <a:blip r:embed="rId2"/>
          <a:stretch>
            <a:fillRect/>
          </a:stretch>
        </p:blipFill>
        <p:spPr>
          <a:xfrm>
            <a:off x="8130540" y="264795"/>
            <a:ext cx="7725410" cy="420560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1+#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1+#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8663,&quot;width&quot;:15263}"/>
</p:tagLst>
</file>

<file path=ppt/tags/tag2.xml><?xml version="1.0" encoding="utf-8"?>
<p:tagLst xmlns:p="http://schemas.openxmlformats.org/presentationml/2006/main">
  <p:tag name="KSO_WPP_MARK_KEY" val="b6aa7a1b-c169-4ff6-996f-f7648b6cb119"/>
  <p:tag name="COMMONDATA" val="eyJoZGlkIjoiMDM4ODU0NTE4YzhhMDM4OGE0YWIzMWVmMWZkMmEwY2M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nxh0cc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2065</Words>
  <Application>WPS 演示</Application>
  <PresentationFormat>自定义</PresentationFormat>
  <Paragraphs>193</Paragraphs>
  <Slides>16</Slides>
  <Notes>24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vt:i4>
      </vt:variant>
    </vt:vector>
  </HeadingPairs>
  <TitlesOfParts>
    <vt:vector size="26" baseType="lpstr">
      <vt:lpstr>Arial</vt:lpstr>
      <vt:lpstr>宋体</vt:lpstr>
      <vt:lpstr>Wingdings</vt:lpstr>
      <vt:lpstr>思源宋体 CN</vt:lpstr>
      <vt:lpstr>方正正黑简体</vt:lpstr>
      <vt:lpstr>Calibri</vt:lpstr>
      <vt:lpstr>微软雅黑</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蓝紫</dc:title>
  <dc:creator>第一PPT</dc:creator>
  <cp:keywords>www.1ppt.com</cp:keywords>
  <dc:description>www.1ppt.com</dc:description>
  <cp:lastModifiedBy>Administrator</cp:lastModifiedBy>
  <cp:revision>77</cp:revision>
  <dcterms:created xsi:type="dcterms:W3CDTF">2021-01-29T05:13:00Z</dcterms:created>
  <dcterms:modified xsi:type="dcterms:W3CDTF">2022-12-15T09:00:15Z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908CBD3C237D4F4083D1852896D59AA2</vt:lpwstr>
  </property>
  <property fmtid="{D5CDD505-2E9C-101B-9397-08002B2CF9AE}" pid="3" name="KSOProductBuildVer">
    <vt:lpwstr>2052-11.1.0.12980</vt:lpwstr>
  </property>
</Properties>
</file>