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77"/>
  </p:notesMasterIdLst>
  <p:sldIdLst>
    <p:sldId id="468" r:id="rId2"/>
    <p:sldId id="449" r:id="rId3"/>
    <p:sldId id="450" r:id="rId4"/>
    <p:sldId id="451" r:id="rId5"/>
    <p:sldId id="452" r:id="rId6"/>
    <p:sldId id="438" r:id="rId7"/>
    <p:sldId id="439" r:id="rId8"/>
    <p:sldId id="440" r:id="rId9"/>
    <p:sldId id="469" r:id="rId10"/>
    <p:sldId id="476" r:id="rId11"/>
    <p:sldId id="441" r:id="rId12"/>
    <p:sldId id="470" r:id="rId13"/>
    <p:sldId id="442" r:id="rId14"/>
    <p:sldId id="443" r:id="rId15"/>
    <p:sldId id="444" r:id="rId16"/>
    <p:sldId id="445" r:id="rId17"/>
    <p:sldId id="446" r:id="rId18"/>
    <p:sldId id="447" r:id="rId19"/>
    <p:sldId id="471" r:id="rId20"/>
    <p:sldId id="472" r:id="rId21"/>
    <p:sldId id="448" r:id="rId22"/>
    <p:sldId id="489" r:id="rId23"/>
    <p:sldId id="528" r:id="rId24"/>
    <p:sldId id="490" r:id="rId25"/>
    <p:sldId id="491" r:id="rId26"/>
    <p:sldId id="492" r:id="rId27"/>
    <p:sldId id="493" r:id="rId28"/>
    <p:sldId id="403" r:id="rId29"/>
    <p:sldId id="404" r:id="rId30"/>
    <p:sldId id="433" r:id="rId31"/>
    <p:sldId id="405" r:id="rId32"/>
    <p:sldId id="474" r:id="rId33"/>
    <p:sldId id="463" r:id="rId34"/>
    <p:sldId id="464" r:id="rId35"/>
    <p:sldId id="473" r:id="rId36"/>
    <p:sldId id="413" r:id="rId37"/>
    <p:sldId id="414" r:id="rId38"/>
    <p:sldId id="457" r:id="rId39"/>
    <p:sldId id="465" r:id="rId40"/>
    <p:sldId id="459" r:id="rId41"/>
    <p:sldId id="466" r:id="rId42"/>
    <p:sldId id="461" r:id="rId43"/>
    <p:sldId id="467" r:id="rId44"/>
    <p:sldId id="498" r:id="rId45"/>
    <p:sldId id="504" r:id="rId46"/>
    <p:sldId id="501" r:id="rId47"/>
    <p:sldId id="485" r:id="rId48"/>
    <p:sldId id="484" r:id="rId49"/>
    <p:sldId id="502" r:id="rId50"/>
    <p:sldId id="478" r:id="rId51"/>
    <p:sldId id="503" r:id="rId52"/>
    <p:sldId id="479" r:id="rId53"/>
    <p:sldId id="480" r:id="rId54"/>
    <p:sldId id="481" r:id="rId55"/>
    <p:sldId id="482" r:id="rId56"/>
    <p:sldId id="483" r:id="rId57"/>
    <p:sldId id="477" r:id="rId58"/>
    <p:sldId id="417" r:id="rId59"/>
    <p:sldId id="418" r:id="rId60"/>
    <p:sldId id="419" r:id="rId61"/>
    <p:sldId id="434" r:id="rId62"/>
    <p:sldId id="453" r:id="rId63"/>
    <p:sldId id="454" r:id="rId64"/>
    <p:sldId id="475" r:id="rId65"/>
    <p:sldId id="455" r:id="rId66"/>
    <p:sldId id="456" r:id="rId67"/>
    <p:sldId id="514" r:id="rId68"/>
    <p:sldId id="515" r:id="rId69"/>
    <p:sldId id="516" r:id="rId70"/>
    <p:sldId id="517" r:id="rId71"/>
    <p:sldId id="518" r:id="rId72"/>
    <p:sldId id="519" r:id="rId73"/>
    <p:sldId id="520" r:id="rId74"/>
    <p:sldId id="521" r:id="rId75"/>
    <p:sldId id="431" r:id="rId76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005F"/>
    <a:srgbClr val="A7ED9D"/>
    <a:srgbClr val="53D2FF"/>
    <a:srgbClr val="728EE8"/>
    <a:srgbClr val="00FF00"/>
    <a:srgbClr val="FA8F6E"/>
    <a:srgbClr val="BFBC3E"/>
    <a:srgbClr val="F2E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1" autoAdjust="0"/>
    <p:restoredTop sz="95764" autoAdjust="0"/>
  </p:normalViewPr>
  <p:slideViewPr>
    <p:cSldViewPr>
      <p:cViewPr varScale="1">
        <p:scale>
          <a:sx n="74" d="100"/>
          <a:sy n="74" d="100"/>
        </p:scale>
        <p:origin x="1025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2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DA43A07D-3F07-46E7-A1A4-D95D2390E2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8D3BAD57-3C57-4FD0-B4C9-92BC8043968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1D3FC05-33F5-4481-901D-3A23BF25D2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5" name="Rectangle 5">
            <a:extLst>
              <a:ext uri="{FF2B5EF4-FFF2-40B4-BE49-F238E27FC236}">
                <a16:creationId xmlns:a16="http://schemas.microsoft.com/office/drawing/2014/main" id="{C18ACB66-D007-4306-B23C-38D20DD1208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9926" name="Rectangle 6">
            <a:extLst>
              <a:ext uri="{FF2B5EF4-FFF2-40B4-BE49-F238E27FC236}">
                <a16:creationId xmlns:a16="http://schemas.microsoft.com/office/drawing/2014/main" id="{EC19F566-ED21-4FC5-B2E8-908DA3F108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151DFB59-9D08-4AD6-BFCA-3748D7D3C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B6500D38-CD16-4EF9-918E-4B7F386EB7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25EC72BA-2ACC-42A6-82EC-50032DC1CE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ADAA6B11-3512-4D58-8DBB-44A177B09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24101092-28D0-440D-8786-06E5798B5E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00BC27B-5F8E-4528-AC55-F5A1CA6608FE}" type="slidenum">
              <a:rPr lang="en-US" altLang="zh-CN">
                <a:latin typeface="Arial" panose="020B0604020202020204" pitchFamily="34" charset="0"/>
              </a:rPr>
              <a:pPr/>
              <a:t>68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>
            <a:extLst>
              <a:ext uri="{FF2B5EF4-FFF2-40B4-BE49-F238E27FC236}">
                <a16:creationId xmlns:a16="http://schemas.microsoft.com/office/drawing/2014/main" id="{E1106130-60AC-4F4D-AAB8-E020CEE19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3AB0644-320C-42D9-A555-265957C4741F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EFF600A-DA8D-4E4B-83DD-54F2B1A3834E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pic>
        <p:nvPicPr>
          <p:cNvPr id="7" name="Picture 10" descr="tower">
            <a:extLst>
              <a:ext uri="{FF2B5EF4-FFF2-40B4-BE49-F238E27FC236}">
                <a16:creationId xmlns:a16="http://schemas.microsoft.com/office/drawing/2014/main" id="{60938B95-7505-4713-BEE2-0E69E9EF3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>
            <a:extLst>
              <a:ext uri="{FF2B5EF4-FFF2-40B4-BE49-F238E27FC236}">
                <a16:creationId xmlns:a16="http://schemas.microsoft.com/office/drawing/2014/main" id="{2ADEA550-00F8-4F45-9957-8826AD2A7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5E609F1F-BDD5-4463-9B1D-F2C54EFB4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E58F83E7-04F2-4DAF-BFC3-69B32A675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FEB5193-B445-48E1-B514-770E530160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143625"/>
            <a:ext cx="1293813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A00D663C-F5F0-4AC8-99BD-5AAC97F9106E}" type="datetime1">
              <a:rPr lang="zh-CN" altLang="en-US"/>
              <a:pPr>
                <a:defRPr/>
              </a:pPr>
              <a:t>2021/7/5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61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63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57AC3CC-E812-44A9-9153-2B3A845FC7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24750" y="6284913"/>
            <a:ext cx="93345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01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567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4829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8869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172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52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82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63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238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D854FD4-EEE9-4158-A2D6-DE3777851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23FE874-660A-4A57-B2FD-907C8DF43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348C9DC-380C-401E-A5FA-BA4EEC570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66E32A5-4044-4DDF-A48E-81C88C163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>
            <a:extLst>
              <a:ext uri="{FF2B5EF4-FFF2-40B4-BE49-F238E27FC236}">
                <a16:creationId xmlns:a16="http://schemas.microsoft.com/office/drawing/2014/main" id="{7A94E83A-619A-40BB-A6D7-DFF5574B7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1" descr="校徽">
            <a:extLst>
              <a:ext uri="{FF2B5EF4-FFF2-40B4-BE49-F238E27FC236}">
                <a16:creationId xmlns:a16="http://schemas.microsoft.com/office/drawing/2014/main" id="{03711E18-EEFD-4E7D-A457-D4D45AB0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6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59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6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64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wmf"/><Relationship Id="rId4" Type="http://schemas.openxmlformats.org/officeDocument/2006/relationships/oleObject" Target="../embeddings/oleObject6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wmf"/><Relationship Id="rId4" Type="http://schemas.openxmlformats.org/officeDocument/2006/relationships/oleObject" Target="../embeddings/oleObject73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wmf"/><Relationship Id="rId4" Type="http://schemas.openxmlformats.org/officeDocument/2006/relationships/oleObject" Target="../embeddings/oleObject78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81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83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5.wmf"/><Relationship Id="rId7" Type="http://schemas.openxmlformats.org/officeDocument/2006/relationships/image" Target="../media/image107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10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6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9.wmf"/><Relationship Id="rId2" Type="http://schemas.openxmlformats.org/officeDocument/2006/relationships/oleObject" Target="../embeddings/oleObject8.bin"/><Relationship Id="rId16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7.w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4.wmf"/><Relationship Id="rId5" Type="http://schemas.openxmlformats.org/officeDocument/2006/relationships/image" Target="../media/image22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>
            <a:extLst>
              <a:ext uri="{FF2B5EF4-FFF2-40B4-BE49-F238E27FC236}">
                <a16:creationId xmlns:a16="http://schemas.microsoft.com/office/drawing/2014/main" id="{8B99B61E-1942-41D6-9E05-478D3DA81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865438"/>
            <a:ext cx="7740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b="1">
                <a:solidFill>
                  <a:srgbClr val="FF0000"/>
                </a:solidFill>
                <a:latin typeface="Times New Roman" panose="02020603050405020304" pitchFamily="18" charset="0"/>
              </a:rPr>
              <a:t>MCMC</a:t>
            </a:r>
            <a:r>
              <a:rPr lang="zh-CN" altLang="en-US" sz="5400" b="1">
                <a:solidFill>
                  <a:srgbClr val="FF0000"/>
                </a:solidFill>
                <a:latin typeface="Times New Roman" panose="02020603050405020304" pitchFamily="18" charset="0"/>
              </a:rPr>
              <a:t>方法与</a:t>
            </a:r>
            <a:r>
              <a:rPr lang="en-US" altLang="zh-CN" sz="5400" b="1">
                <a:solidFill>
                  <a:srgbClr val="FF0000"/>
                </a:solidFill>
                <a:latin typeface="Times New Roman" panose="02020603050405020304" pitchFamily="18" charset="0"/>
              </a:rPr>
              <a:t>Gibbs</a:t>
            </a:r>
            <a:r>
              <a:rPr lang="zh-CN" altLang="en-US" sz="5400" b="1">
                <a:solidFill>
                  <a:srgbClr val="FF0000"/>
                </a:solidFill>
                <a:latin typeface="Times New Roman" panose="02020603050405020304" pitchFamily="18" charset="0"/>
              </a:rPr>
              <a:t>抽样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>
            <a:extLst>
              <a:ext uri="{FF2B5EF4-FFF2-40B4-BE49-F238E27FC236}">
                <a16:creationId xmlns:a16="http://schemas.microsoft.com/office/drawing/2014/main" id="{14143957-0E01-4D82-99E4-698D14A17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649288"/>
            <a:ext cx="2041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随机数的检验</a:t>
            </a:r>
          </a:p>
        </p:txBody>
      </p:sp>
      <p:sp>
        <p:nvSpPr>
          <p:cNvPr id="14339" name="Text Box 5">
            <a:extLst>
              <a:ext uri="{FF2B5EF4-FFF2-40B4-BE49-F238E27FC236}">
                <a16:creationId xmlns:a16="http://schemas.microsoft.com/office/drawing/2014/main" id="{E7B85F0A-2D8E-4B66-A1BF-5FAB32EE7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87475"/>
            <a:ext cx="1731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均匀性检验</a:t>
            </a:r>
          </a:p>
        </p:txBody>
      </p:sp>
      <p:sp>
        <p:nvSpPr>
          <p:cNvPr id="14340" name="Text Box 6">
            <a:extLst>
              <a:ext uri="{FF2B5EF4-FFF2-40B4-BE49-F238E27FC236}">
                <a16:creationId xmlns:a16="http://schemas.microsoft.com/office/drawing/2014/main" id="{FD0B97F6-CC73-4E57-ACAF-715F33417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1944688"/>
            <a:ext cx="2530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Chi-Square </a:t>
            </a:r>
            <a:r>
              <a:rPr lang="zh-CN" altLang="en-US" sz="2400"/>
              <a:t>检验</a:t>
            </a:r>
          </a:p>
        </p:txBody>
      </p:sp>
      <p:graphicFrame>
        <p:nvGraphicFramePr>
          <p:cNvPr id="14341" name="Object 7">
            <a:extLst>
              <a:ext uri="{FF2B5EF4-FFF2-40B4-BE49-F238E27FC236}">
                <a16:creationId xmlns:a16="http://schemas.microsoft.com/office/drawing/2014/main" id="{F990221F-60D1-45E1-BD95-C2E1742F2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667000"/>
          <a:ext cx="6324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32200" imgH="635000" progId="Equation.DSMT4">
                  <p:embed/>
                </p:oleObj>
              </mc:Choice>
              <mc:Fallback>
                <p:oleObj name="Equation" r:id="rId2" imgW="3632200" imgH="635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67000"/>
                        <a:ext cx="6324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8">
            <a:extLst>
              <a:ext uri="{FF2B5EF4-FFF2-40B4-BE49-F238E27FC236}">
                <a16:creationId xmlns:a16="http://schemas.microsoft.com/office/drawing/2014/main" id="{80FACAC9-9660-478E-A3E8-EA5A7B1C0F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886200"/>
          <a:ext cx="35052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400" imgH="444500" progId="Equation.DSMT4">
                  <p:embed/>
                </p:oleObj>
              </mc:Choice>
              <mc:Fallback>
                <p:oleObj name="Equation" r:id="rId4" imgW="1930400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86200"/>
                        <a:ext cx="35052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9">
            <a:extLst>
              <a:ext uri="{FF2B5EF4-FFF2-40B4-BE49-F238E27FC236}">
                <a16:creationId xmlns:a16="http://schemas.microsoft.com/office/drawing/2014/main" id="{0A70E60F-723C-47CE-9C15-E3A46A792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4800600"/>
            <a:ext cx="24447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Kolmogorov</a:t>
            </a:r>
            <a:r>
              <a:rPr lang="zh-CN" altLang="en-US" sz="2400"/>
              <a:t>检验</a:t>
            </a:r>
          </a:p>
        </p:txBody>
      </p:sp>
      <p:graphicFrame>
        <p:nvGraphicFramePr>
          <p:cNvPr id="14344" name="Object 10">
            <a:extLst>
              <a:ext uri="{FF2B5EF4-FFF2-40B4-BE49-F238E27FC236}">
                <a16:creationId xmlns:a16="http://schemas.microsoft.com/office/drawing/2014/main" id="{09F85EA4-585A-4ABF-BC32-D41E811AA6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410200"/>
          <a:ext cx="19050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4781" imgH="304668" progId="Equation.DSMT4">
                  <p:embed/>
                </p:oleObj>
              </mc:Choice>
              <mc:Fallback>
                <p:oleObj name="Equation" r:id="rId6" imgW="964781" imgH="30466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10200"/>
                        <a:ext cx="19050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>
            <a:extLst>
              <a:ext uri="{FF2B5EF4-FFF2-40B4-BE49-F238E27FC236}">
                <a16:creationId xmlns:a16="http://schemas.microsoft.com/office/drawing/2014/main" id="{8B39144A-6E3A-4A2C-A32E-0AC7F893E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404813"/>
            <a:ext cx="48180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/>
              <a:t>一般分布随机数的生成</a:t>
            </a:r>
          </a:p>
        </p:txBody>
      </p:sp>
      <p:sp>
        <p:nvSpPr>
          <p:cNvPr id="15363" name="Text Box 5">
            <a:extLst>
              <a:ext uri="{FF2B5EF4-FFF2-40B4-BE49-F238E27FC236}">
                <a16:creationId xmlns:a16="http://schemas.microsoft.com/office/drawing/2014/main" id="{968CD364-4FF3-4181-9A42-CEFCC7EF2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58913"/>
            <a:ext cx="36544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一</a:t>
            </a:r>
            <a:r>
              <a:rPr lang="en-US" altLang="zh-CN" sz="2400" b="1"/>
              <a:t>.</a:t>
            </a:r>
            <a:r>
              <a:rPr lang="zh-CN" altLang="en-US" sz="2400" b="1"/>
              <a:t>离散分布随机数的生成</a:t>
            </a:r>
          </a:p>
        </p:txBody>
      </p:sp>
      <p:graphicFrame>
        <p:nvGraphicFramePr>
          <p:cNvPr id="15364" name="Object 6">
            <a:extLst>
              <a:ext uri="{FF2B5EF4-FFF2-40B4-BE49-F238E27FC236}">
                <a16:creationId xmlns:a16="http://schemas.microsoft.com/office/drawing/2014/main" id="{E27C411B-3CD6-480F-85AD-708D51B72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057400"/>
          <a:ext cx="69342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59200" imgH="482600" progId="Equation.DSMT4">
                  <p:embed/>
                </p:oleObj>
              </mc:Choice>
              <mc:Fallback>
                <p:oleObj name="Equation" r:id="rId2" imgW="37592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69342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7">
            <a:extLst>
              <a:ext uri="{FF2B5EF4-FFF2-40B4-BE49-F238E27FC236}">
                <a16:creationId xmlns:a16="http://schemas.microsoft.com/office/drawing/2014/main" id="{D2D4F8D0-08B1-46EF-A4E0-C23CAC297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3211513"/>
            <a:ext cx="3402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生成随机变量</a:t>
            </a:r>
            <a:r>
              <a:rPr lang="en-US" altLang="zh-CN" sz="2000"/>
              <a:t>X</a:t>
            </a:r>
            <a:r>
              <a:rPr lang="zh-CN" altLang="en-US" sz="2000"/>
              <a:t>的方法如下：</a:t>
            </a:r>
          </a:p>
        </p:txBody>
      </p:sp>
      <p:sp>
        <p:nvSpPr>
          <p:cNvPr id="15366" name="Text Box 8">
            <a:extLst>
              <a:ext uri="{FF2B5EF4-FFF2-40B4-BE49-F238E27FC236}">
                <a16:creationId xmlns:a16="http://schemas.microsoft.com/office/drawing/2014/main" id="{54AAAA82-17D8-4C10-91A4-645BF610A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3744913"/>
            <a:ext cx="339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1. </a:t>
            </a:r>
            <a:r>
              <a:rPr lang="zh-CN" altLang="en-US" sz="2000"/>
              <a:t>生成</a:t>
            </a:r>
            <a:r>
              <a:rPr lang="en-US" altLang="zh-CN" sz="2000"/>
              <a:t>[0,1]</a:t>
            </a:r>
            <a:r>
              <a:rPr lang="zh-CN" altLang="en-US" sz="2000"/>
              <a:t>均匀分布随机数</a:t>
            </a:r>
            <a:r>
              <a:rPr lang="en-US" altLang="zh-CN" sz="2000"/>
              <a:t>r;</a:t>
            </a:r>
          </a:p>
        </p:txBody>
      </p:sp>
      <p:sp>
        <p:nvSpPr>
          <p:cNvPr id="15367" name="Text Box 9">
            <a:extLst>
              <a:ext uri="{FF2B5EF4-FFF2-40B4-BE49-F238E27FC236}">
                <a16:creationId xmlns:a16="http://schemas.microsoft.com/office/drawing/2014/main" id="{D8B23038-295A-4222-A08F-3370955EA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7831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2.</a:t>
            </a:r>
          </a:p>
        </p:txBody>
      </p:sp>
      <p:graphicFrame>
        <p:nvGraphicFramePr>
          <p:cNvPr id="15368" name="Object 10">
            <a:extLst>
              <a:ext uri="{FF2B5EF4-FFF2-40B4-BE49-F238E27FC236}">
                <a16:creationId xmlns:a16="http://schemas.microsoft.com/office/drawing/2014/main" id="{F2401BB5-6AF2-4238-8A17-7F68EA431E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3700" y="4141788"/>
          <a:ext cx="71628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25900" imgH="444500" progId="Equation.DSMT4">
                  <p:embed/>
                </p:oleObj>
              </mc:Choice>
              <mc:Fallback>
                <p:oleObj name="Equation" r:id="rId4" imgW="4025900" imgH="444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4141788"/>
                        <a:ext cx="71628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">
            <a:extLst>
              <a:ext uri="{FF2B5EF4-FFF2-40B4-BE49-F238E27FC236}">
                <a16:creationId xmlns:a16="http://schemas.microsoft.com/office/drawing/2014/main" id="{750BF317-6ACF-44EF-A834-5CE2E152F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263775"/>
            <a:ext cx="633571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&gt; n &lt;- 30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&gt; x &lt;- sample(c(1, 3, 5, 6), size=n, replace=TRUE, prob=c(0.4, 0.2, 0.2, 0.2))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&gt; 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[1] 5 1 3 5 1 1 5 5 1 3 6 5 1 3 6 3 1 5 1 3 3 3 5 1 6 1 1 3 1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387" name="TextBox 2">
            <a:extLst>
              <a:ext uri="{FF2B5EF4-FFF2-40B4-BE49-F238E27FC236}">
                <a16:creationId xmlns:a16="http://schemas.microsoft.com/office/drawing/2014/main" id="{E9D318D7-FF42-4E32-BEC5-81B6ED222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603250"/>
            <a:ext cx="234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一个简单的例子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>
            <a:extLst>
              <a:ext uri="{FF2B5EF4-FFF2-40B4-BE49-F238E27FC236}">
                <a16:creationId xmlns:a16="http://schemas.microsoft.com/office/drawing/2014/main" id="{917F6A5E-B673-4F73-9B7C-82D9F6A91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476250"/>
            <a:ext cx="3757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二</a:t>
            </a:r>
            <a:r>
              <a:rPr lang="en-US" altLang="zh-CN" sz="2400" b="1"/>
              <a:t>. </a:t>
            </a:r>
            <a:r>
              <a:rPr lang="zh-CN" altLang="en-US" sz="2400" b="1"/>
              <a:t>连续分布随机数的生成</a:t>
            </a:r>
          </a:p>
        </p:txBody>
      </p:sp>
      <p:sp>
        <p:nvSpPr>
          <p:cNvPr id="17411" name="TextBox 2">
            <a:extLst>
              <a:ext uri="{FF2B5EF4-FFF2-40B4-BE49-F238E27FC236}">
                <a16:creationId xmlns:a16="http://schemas.microsoft.com/office/drawing/2014/main" id="{32EE02C1-AC2D-452B-B1EB-461FC1FB0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57338"/>
            <a:ext cx="1757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1. </a:t>
            </a:r>
            <a:r>
              <a:rPr lang="zh-CN" altLang="en-US" sz="2400" b="1"/>
              <a:t>反函数法</a:t>
            </a:r>
          </a:p>
        </p:txBody>
      </p:sp>
      <p:graphicFrame>
        <p:nvGraphicFramePr>
          <p:cNvPr id="17412" name="Object 5">
            <a:extLst>
              <a:ext uri="{FF2B5EF4-FFF2-40B4-BE49-F238E27FC236}">
                <a16:creationId xmlns:a16="http://schemas.microsoft.com/office/drawing/2014/main" id="{52221B1A-08A3-4525-9222-378439D10F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438400"/>
          <a:ext cx="69056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65600" imgH="482600" progId="Equation.DSMT4">
                  <p:embed/>
                </p:oleObj>
              </mc:Choice>
              <mc:Fallback>
                <p:oleObj name="Equation" r:id="rId2" imgW="41656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690562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>
            <a:extLst>
              <a:ext uri="{FF2B5EF4-FFF2-40B4-BE49-F238E27FC236}">
                <a16:creationId xmlns:a16="http://schemas.microsoft.com/office/drawing/2014/main" id="{874D6F6B-3DD7-4BA2-8450-EDBCFCC84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578225"/>
            <a:ext cx="348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例：生成指数分布的随机数。</a:t>
            </a:r>
          </a:p>
        </p:txBody>
      </p:sp>
      <p:sp>
        <p:nvSpPr>
          <p:cNvPr id="17414" name="Text Box 7">
            <a:extLst>
              <a:ext uri="{FF2B5EF4-FFF2-40B4-BE49-F238E27FC236}">
                <a16:creationId xmlns:a16="http://schemas.microsoft.com/office/drawing/2014/main" id="{E7573E9A-CCFE-455B-9CD0-4A7E6B4C0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42132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15" name="Text Box 5">
            <a:extLst>
              <a:ext uri="{FF2B5EF4-FFF2-40B4-BE49-F238E27FC236}">
                <a16:creationId xmlns:a16="http://schemas.microsoft.com/office/drawing/2014/main" id="{4D7193F0-B1DD-4D57-B4BF-CB4241EBA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114800"/>
            <a:ext cx="196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解：步骤如下：</a:t>
            </a:r>
          </a:p>
        </p:txBody>
      </p:sp>
      <p:graphicFrame>
        <p:nvGraphicFramePr>
          <p:cNvPr id="17416" name="Object 6">
            <a:extLst>
              <a:ext uri="{FF2B5EF4-FFF2-40B4-BE49-F238E27FC236}">
                <a16:creationId xmlns:a16="http://schemas.microsoft.com/office/drawing/2014/main" id="{14A2EBCD-1F4F-4B5F-BE04-045C38D70F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648200"/>
          <a:ext cx="349091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090" imgH="634725" progId="Equation.DSMT4">
                  <p:embed/>
                </p:oleObj>
              </mc:Choice>
              <mc:Fallback>
                <p:oleObj name="Equation" r:id="rId4" imgW="1866090" imgH="63472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48200"/>
                        <a:ext cx="3490913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F047245E-E01A-4C68-83CD-7B09F995E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620713"/>
            <a:ext cx="15398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2</a:t>
            </a:r>
            <a:r>
              <a:rPr lang="en-US" altLang="zh-CN" sz="2400" b="1">
                <a:solidFill>
                  <a:srgbClr val="FF0000"/>
                </a:solidFill>
              </a:rPr>
              <a:t>.  </a:t>
            </a:r>
            <a:r>
              <a:rPr lang="zh-CN" altLang="en-US" sz="2400" b="1">
                <a:solidFill>
                  <a:srgbClr val="FF0000"/>
                </a:solidFill>
              </a:rPr>
              <a:t>取舍法</a:t>
            </a:r>
          </a:p>
        </p:txBody>
      </p:sp>
      <p:sp>
        <p:nvSpPr>
          <p:cNvPr id="18435" name="Text Box 5">
            <a:extLst>
              <a:ext uri="{FF2B5EF4-FFF2-40B4-BE49-F238E27FC236}">
                <a16:creationId xmlns:a16="http://schemas.microsoft.com/office/drawing/2014/main" id="{5B7BADCC-5BEA-40B4-8A30-7B2512281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08113"/>
            <a:ext cx="85788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定理</a:t>
            </a:r>
            <a:r>
              <a:rPr lang="zh-CN" altLang="en-US" sz="2400"/>
              <a:t>：设</a:t>
            </a:r>
            <a:r>
              <a:rPr lang="en-US" altLang="zh-CN" sz="2400"/>
              <a:t>f(x)</a:t>
            </a:r>
            <a:r>
              <a:rPr lang="zh-CN" altLang="en-US" sz="2400"/>
              <a:t>为密度函数，且存在密度函数</a:t>
            </a:r>
            <a:r>
              <a:rPr lang="en-US" altLang="zh-CN" sz="2400"/>
              <a:t>p(x),</a:t>
            </a:r>
            <a:r>
              <a:rPr lang="zh-CN" altLang="en-US" sz="2400"/>
              <a:t>使</a:t>
            </a:r>
            <a:r>
              <a:rPr lang="en-US" altLang="zh-CN" sz="2400"/>
              <a:t>f(x) ≤Mp(x)</a:t>
            </a:r>
            <a:r>
              <a:rPr lang="zh-CN" altLang="en-US" sz="2400"/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若按下列方法抽样：</a:t>
            </a:r>
          </a:p>
        </p:txBody>
      </p:sp>
      <p:graphicFrame>
        <p:nvGraphicFramePr>
          <p:cNvPr id="18436" name="Object 6">
            <a:extLst>
              <a:ext uri="{FF2B5EF4-FFF2-40B4-BE49-F238E27FC236}">
                <a16:creationId xmlns:a16="http://schemas.microsoft.com/office/drawing/2014/main" id="{2CAABB78-2F96-4A41-931E-6ECA7A4D1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492375"/>
          <a:ext cx="422751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600" imgH="876300" progId="Equation.DSMT4">
                  <p:embed/>
                </p:oleObj>
              </mc:Choice>
              <mc:Fallback>
                <p:oleObj name="Equation" r:id="rId2" imgW="2260600" imgH="876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92375"/>
                        <a:ext cx="4227513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7">
            <a:extLst>
              <a:ext uri="{FF2B5EF4-FFF2-40B4-BE49-F238E27FC236}">
                <a16:creationId xmlns:a16="http://schemas.microsoft.com/office/drawing/2014/main" id="{5B3D427B-AF0C-43FD-AC40-1DAB3EFC0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264025"/>
            <a:ext cx="30543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则</a:t>
            </a:r>
            <a:r>
              <a:rPr lang="en-US" altLang="zh-CN" sz="2400"/>
              <a:t>Z</a:t>
            </a:r>
            <a:r>
              <a:rPr lang="zh-CN" altLang="en-US" sz="2400"/>
              <a:t>的密度函数为</a:t>
            </a:r>
            <a:r>
              <a:rPr lang="en-US" altLang="zh-CN" sz="2400"/>
              <a:t>f(x).</a:t>
            </a:r>
          </a:p>
        </p:txBody>
      </p:sp>
      <p:sp>
        <p:nvSpPr>
          <p:cNvPr id="18438" name="Text Box 8">
            <a:extLst>
              <a:ext uri="{FF2B5EF4-FFF2-40B4-BE49-F238E27FC236}">
                <a16:creationId xmlns:a16="http://schemas.microsoft.com/office/drawing/2014/main" id="{423C8DB3-C5C0-4E1D-9B93-4B7E91CB2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4441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>
            <a:extLst>
              <a:ext uri="{FF2B5EF4-FFF2-40B4-BE49-F238E27FC236}">
                <a16:creationId xmlns:a16="http://schemas.microsoft.com/office/drawing/2014/main" id="{4FA3BE47-111C-4D01-AF34-22705CCBE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96975"/>
            <a:ext cx="1035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证明</a:t>
            </a:r>
            <a:r>
              <a:rPr lang="zh-CN" altLang="en-US" sz="1800"/>
              <a:t>：</a:t>
            </a:r>
          </a:p>
        </p:txBody>
      </p:sp>
      <p:graphicFrame>
        <p:nvGraphicFramePr>
          <p:cNvPr id="19459" name="Object 9">
            <a:extLst>
              <a:ext uri="{FF2B5EF4-FFF2-40B4-BE49-F238E27FC236}">
                <a16:creationId xmlns:a16="http://schemas.microsoft.com/office/drawing/2014/main" id="{9E4D62E4-F6A2-42F3-A03B-285317D8E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092200"/>
          <a:ext cx="5300663" cy="49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05100" imgH="2540000" progId="Equation.DSMT4">
                  <p:embed/>
                </p:oleObj>
              </mc:Choice>
              <mc:Fallback>
                <p:oleObj name="Equation" r:id="rId2" imgW="2705100" imgH="2540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092200"/>
                        <a:ext cx="5300663" cy="498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6">
            <a:extLst>
              <a:ext uri="{FF2B5EF4-FFF2-40B4-BE49-F238E27FC236}">
                <a16:creationId xmlns:a16="http://schemas.microsoft.com/office/drawing/2014/main" id="{23533CAE-9889-4A47-9093-AFAA25450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086475"/>
            <a:ext cx="2955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注</a:t>
            </a:r>
            <a:r>
              <a:rPr lang="zh-CN" altLang="en-US" sz="2400"/>
              <a:t>：取舍法的效率为</a:t>
            </a:r>
          </a:p>
        </p:txBody>
      </p:sp>
      <p:graphicFrame>
        <p:nvGraphicFramePr>
          <p:cNvPr id="19461" name="Object 9">
            <a:extLst>
              <a:ext uri="{FF2B5EF4-FFF2-40B4-BE49-F238E27FC236}">
                <a16:creationId xmlns:a16="http://schemas.microsoft.com/office/drawing/2014/main" id="{8379F01C-C926-444D-9702-855C6A432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0763" y="5662613"/>
          <a:ext cx="4951412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27300" imgH="609600" progId="Equation.DSMT4">
                  <p:embed/>
                </p:oleObj>
              </mc:Choice>
              <mc:Fallback>
                <p:oleObj name="Equation" r:id="rId4" imgW="2527300" imgH="609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5662613"/>
                        <a:ext cx="4951412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id="{3D323392-F13F-4FE5-9699-900BF12C2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76363"/>
            <a:ext cx="50942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例：生成</a:t>
            </a:r>
            <a:r>
              <a:rPr lang="en-US" altLang="zh-CN" sz="2400"/>
              <a:t>Beta(3.4,4)</a:t>
            </a:r>
            <a:r>
              <a:rPr lang="zh-CN" altLang="en-US" sz="2400"/>
              <a:t>分布的随机数。</a:t>
            </a:r>
          </a:p>
        </p:txBody>
      </p:sp>
      <p:sp>
        <p:nvSpPr>
          <p:cNvPr id="20483" name="Text Box 5">
            <a:extLst>
              <a:ext uri="{FF2B5EF4-FFF2-40B4-BE49-F238E27FC236}">
                <a16:creationId xmlns:a16="http://schemas.microsoft.com/office/drawing/2014/main" id="{9715D6F3-571C-4D4F-BF75-DE73F7B0B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024063"/>
            <a:ext cx="2339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解：步骤如下：</a:t>
            </a:r>
          </a:p>
        </p:txBody>
      </p:sp>
      <p:graphicFrame>
        <p:nvGraphicFramePr>
          <p:cNvPr id="20484" name="Object 6">
            <a:extLst>
              <a:ext uri="{FF2B5EF4-FFF2-40B4-BE49-F238E27FC236}">
                <a16:creationId xmlns:a16="http://schemas.microsoft.com/office/drawing/2014/main" id="{F1ECBFEF-BCD0-4C14-8B86-9672340631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492375"/>
          <a:ext cx="410845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100" imgH="838200" progId="Equation.DSMT4">
                  <p:embed/>
                </p:oleObj>
              </mc:Choice>
              <mc:Fallback>
                <p:oleObj name="Equation" r:id="rId2" imgW="2197100" imgH="838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92375"/>
                        <a:ext cx="4108450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7">
            <a:extLst>
              <a:ext uri="{FF2B5EF4-FFF2-40B4-BE49-F238E27FC236}">
                <a16:creationId xmlns:a16="http://schemas.microsoft.com/office/drawing/2014/main" id="{810D860E-940D-476C-8637-50668DD4DC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6663" y="4221163"/>
          <a:ext cx="48863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100" imgH="419100" progId="Equation.DSMT4">
                  <p:embed/>
                </p:oleObj>
              </mc:Choice>
              <mc:Fallback>
                <p:oleObj name="Equation" r:id="rId4" imgW="27051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4221163"/>
                        <a:ext cx="488632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8">
            <a:extLst>
              <a:ext uri="{FF2B5EF4-FFF2-40B4-BE49-F238E27FC236}">
                <a16:creationId xmlns:a16="http://schemas.microsoft.com/office/drawing/2014/main" id="{AC5C2321-A7C1-4361-9E06-535CF78538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0800" y="5157788"/>
          <a:ext cx="52070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28900" imgH="393700" progId="Equation.DSMT4">
                  <p:embed/>
                </p:oleObj>
              </mc:Choice>
              <mc:Fallback>
                <p:oleObj name="Equation" r:id="rId6" imgW="26289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5157788"/>
                        <a:ext cx="52070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5">
            <a:extLst>
              <a:ext uri="{FF2B5EF4-FFF2-40B4-BE49-F238E27FC236}">
                <a16:creationId xmlns:a16="http://schemas.microsoft.com/office/drawing/2014/main" id="{54F89521-B7C8-43EA-A4BF-051D1379B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700213"/>
            <a:ext cx="5943600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7" name="Text Box 6">
            <a:extLst>
              <a:ext uri="{FF2B5EF4-FFF2-40B4-BE49-F238E27FC236}">
                <a16:creationId xmlns:a16="http://schemas.microsoft.com/office/drawing/2014/main" id="{5BAC0B2C-2FDE-4E1D-8746-25128D37B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5876925"/>
            <a:ext cx="25193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效率</a:t>
            </a:r>
            <a:r>
              <a:rPr lang="en-US" altLang="zh-CN" sz="2400"/>
              <a:t>1/M=0.513</a:t>
            </a:r>
            <a:r>
              <a:rPr lang="zh-CN" altLang="en-US" sz="2000"/>
              <a:t>。</a:t>
            </a:r>
          </a:p>
        </p:txBody>
      </p:sp>
      <p:sp>
        <p:nvSpPr>
          <p:cNvPr id="21508" name="Text Box 10">
            <a:extLst>
              <a:ext uri="{FF2B5EF4-FFF2-40B4-BE49-F238E27FC236}">
                <a16:creationId xmlns:a16="http://schemas.microsoft.com/office/drawing/2014/main" id="{01613CEE-BB46-4E49-9B98-1304BD506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549275"/>
            <a:ext cx="4514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取舍法的直观意义如下图所示：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7">
            <a:extLst>
              <a:ext uri="{FF2B5EF4-FFF2-40B4-BE49-F238E27FC236}">
                <a16:creationId xmlns:a16="http://schemas.microsoft.com/office/drawing/2014/main" id="{65794A50-EC66-47D7-8EFE-AC50E4529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631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531" name="Text Box 8">
            <a:extLst>
              <a:ext uri="{FF2B5EF4-FFF2-40B4-BE49-F238E27FC236}">
                <a16:creationId xmlns:a16="http://schemas.microsoft.com/office/drawing/2014/main" id="{DF6E2BC3-C5CF-4600-9FE8-D09E0EAF8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31925"/>
            <a:ext cx="7848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以下是用取舍法（</a:t>
            </a:r>
            <a:r>
              <a:rPr lang="en-US" altLang="zh-CN" sz="2400"/>
              <a:t>1000</a:t>
            </a:r>
            <a:r>
              <a:rPr lang="zh-CN" altLang="en-US" sz="2400"/>
              <a:t>次模拟产生</a:t>
            </a:r>
            <a:r>
              <a:rPr lang="en-US" altLang="zh-CN" sz="2400"/>
              <a:t>498</a:t>
            </a:r>
            <a:r>
              <a:rPr lang="zh-CN" altLang="en-US" sz="2400"/>
              <a:t>个数据）生成的随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机数的直方图及密度函数曲线：</a:t>
            </a:r>
          </a:p>
        </p:txBody>
      </p:sp>
      <p:sp>
        <p:nvSpPr>
          <p:cNvPr id="22532" name="Text Box 9">
            <a:extLst>
              <a:ext uri="{FF2B5EF4-FFF2-40B4-BE49-F238E27FC236}">
                <a16:creationId xmlns:a16="http://schemas.microsoft.com/office/drawing/2014/main" id="{9AFA73AA-2F03-44E2-846D-B23849915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6367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</a:t>
            </a:r>
          </a:p>
        </p:txBody>
      </p:sp>
      <p:pic>
        <p:nvPicPr>
          <p:cNvPr id="22533" name="Picture 7">
            <a:extLst>
              <a:ext uri="{FF2B5EF4-FFF2-40B4-BE49-F238E27FC236}">
                <a16:creationId xmlns:a16="http://schemas.microsoft.com/office/drawing/2014/main" id="{465880E7-9427-4D02-8548-E47338BB7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2627313"/>
            <a:ext cx="5943600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>
            <a:extLst>
              <a:ext uri="{FF2B5EF4-FFF2-40B4-BE49-F238E27FC236}">
                <a16:creationId xmlns:a16="http://schemas.microsoft.com/office/drawing/2014/main" id="{98EFF67C-F548-4061-819D-FFDAE2AD3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00163"/>
            <a:ext cx="29543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例：生成密度函数为</a:t>
            </a:r>
          </a:p>
        </p:txBody>
      </p:sp>
      <p:graphicFrame>
        <p:nvGraphicFramePr>
          <p:cNvPr id="23555" name="Object 5">
            <a:extLst>
              <a:ext uri="{FF2B5EF4-FFF2-40B4-BE49-F238E27FC236}">
                <a16:creationId xmlns:a16="http://schemas.microsoft.com/office/drawing/2014/main" id="{1D38D056-E268-4400-9144-5E568AED9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3588" y="1700213"/>
          <a:ext cx="541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1000" imgH="254000" progId="Equation.DSMT4">
                  <p:embed/>
                </p:oleObj>
              </mc:Choice>
              <mc:Fallback>
                <p:oleObj name="Equation" r:id="rId2" imgW="29210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1700213"/>
                        <a:ext cx="541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6">
            <a:extLst>
              <a:ext uri="{FF2B5EF4-FFF2-40B4-BE49-F238E27FC236}">
                <a16:creationId xmlns:a16="http://schemas.microsoft.com/office/drawing/2014/main" id="{FA315CD3-32E7-48AA-AC6E-C9CFF3B44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311400"/>
            <a:ext cx="4646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的随机数。其中</a:t>
            </a:r>
            <a:r>
              <a:rPr lang="en-US" altLang="zh-CN" sz="2400"/>
              <a:t>c</a:t>
            </a:r>
            <a:r>
              <a:rPr lang="zh-CN" altLang="en-US" sz="2400"/>
              <a:t>为正则化系数。</a:t>
            </a:r>
          </a:p>
        </p:txBody>
      </p:sp>
      <p:sp>
        <p:nvSpPr>
          <p:cNvPr id="23557" name="Text Box 7">
            <a:extLst>
              <a:ext uri="{FF2B5EF4-FFF2-40B4-BE49-F238E27FC236}">
                <a16:creationId xmlns:a16="http://schemas.microsoft.com/office/drawing/2014/main" id="{B991082E-3F0C-4C11-803A-C73D8EE55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2816225"/>
            <a:ext cx="23383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解：步骤如下：</a:t>
            </a:r>
          </a:p>
        </p:txBody>
      </p:sp>
      <p:graphicFrame>
        <p:nvGraphicFramePr>
          <p:cNvPr id="23558" name="Object 8">
            <a:extLst>
              <a:ext uri="{FF2B5EF4-FFF2-40B4-BE49-F238E27FC236}">
                <a16:creationId xmlns:a16="http://schemas.microsoft.com/office/drawing/2014/main" id="{C8E0AC99-FB8C-402F-B7B7-573B41F3C5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0" y="19018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19018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9">
            <a:extLst>
              <a:ext uri="{FF2B5EF4-FFF2-40B4-BE49-F238E27FC236}">
                <a16:creationId xmlns:a16="http://schemas.microsoft.com/office/drawing/2014/main" id="{DFDA14CA-381D-483B-A51D-5035D30CFF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429000"/>
          <a:ext cx="645795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54400" imgH="1143000" progId="Equation.DSMT4">
                  <p:embed/>
                </p:oleObj>
              </mc:Choice>
              <mc:Fallback>
                <p:oleObj name="Equation" r:id="rId6" imgW="3454400" imgH="1143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429000"/>
                        <a:ext cx="6457950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0">
            <a:extLst>
              <a:ext uri="{FF2B5EF4-FFF2-40B4-BE49-F238E27FC236}">
                <a16:creationId xmlns:a16="http://schemas.microsoft.com/office/drawing/2014/main" id="{972F638F-0A67-48F9-A042-22F70FA2BC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9525" y="5661025"/>
          <a:ext cx="6477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36900" imgH="241300" progId="Equation.DSMT4">
                  <p:embed/>
                </p:oleObj>
              </mc:Choice>
              <mc:Fallback>
                <p:oleObj name="Equation" r:id="rId8" imgW="31369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5661025"/>
                        <a:ext cx="6477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>
            <a:extLst>
              <a:ext uri="{FF2B5EF4-FFF2-40B4-BE49-F238E27FC236}">
                <a16:creationId xmlns:a16="http://schemas.microsoft.com/office/drawing/2014/main" id="{CBDC38F6-E85D-46C2-BE61-24946ECFA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76250"/>
            <a:ext cx="5540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一个蒙特卡洛方法建模的例子</a:t>
            </a:r>
          </a:p>
        </p:txBody>
      </p:sp>
      <p:sp>
        <p:nvSpPr>
          <p:cNvPr id="6147" name="Text Box 5">
            <a:extLst>
              <a:ext uri="{FF2B5EF4-FFF2-40B4-BE49-F238E27FC236}">
                <a16:creationId xmlns:a16="http://schemas.microsoft.com/office/drawing/2014/main" id="{B1F03C25-ED2B-4E2B-A08E-56125A9CC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84313"/>
            <a:ext cx="78803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例：假设下雨的概率为</a:t>
            </a:r>
            <a:r>
              <a:rPr lang="en-US" altLang="zh-CN" sz="2400"/>
              <a:t>50%</a:t>
            </a:r>
            <a:r>
              <a:rPr lang="zh-CN" altLang="en-US" sz="2400"/>
              <a:t>，且每天是否下雨相互独立。</a:t>
            </a:r>
            <a:endParaRPr lang="en-US" altLang="zh-CN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问七天假期中连续三天下雨的概率？             </a:t>
            </a:r>
          </a:p>
        </p:txBody>
      </p:sp>
      <p:sp>
        <p:nvSpPr>
          <p:cNvPr id="6148" name="TextBox 4">
            <a:extLst>
              <a:ext uri="{FF2B5EF4-FFF2-40B4-BE49-F238E27FC236}">
                <a16:creationId xmlns:a16="http://schemas.microsoft.com/office/drawing/2014/main" id="{CB60EC39-C423-405F-9795-A8837C518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565400"/>
            <a:ext cx="90757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一。直接计算 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P=P(</a:t>
            </a:r>
            <a:r>
              <a:rPr lang="zh-CN" altLang="en-US" sz="2400" b="1">
                <a:latin typeface="Times New Roman" panose="02020603050405020304" pitchFamily="18" charset="0"/>
              </a:rPr>
              <a:t>第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</a:rPr>
              <a:t>下雨）</a:t>
            </a:r>
            <a:r>
              <a:rPr lang="en-US" altLang="zh-CN" sz="2400" b="1">
                <a:latin typeface="Times New Roman" panose="02020603050405020304" pitchFamily="18" charset="0"/>
              </a:rPr>
              <a:t>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   P(</a:t>
            </a:r>
            <a:r>
              <a:rPr lang="zh-CN" altLang="en-US" sz="2400" b="1">
                <a:latin typeface="Times New Roman" panose="02020603050405020304" pitchFamily="18" charset="0"/>
              </a:rPr>
              <a:t>第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天不下雨，第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</a:rPr>
              <a:t>天下雨</a:t>
            </a:r>
            <a:r>
              <a:rPr lang="en-US" altLang="zh-CN" sz="2400" b="1">
                <a:latin typeface="Times New Roman" panose="02020603050405020304" pitchFamily="18" charset="0"/>
              </a:rPr>
              <a:t>)+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   P(</a:t>
            </a:r>
            <a:r>
              <a:rPr lang="zh-CN" altLang="en-US" sz="2400" b="1">
                <a:latin typeface="Times New Roman" panose="02020603050405020304" pitchFamily="18" charset="0"/>
              </a:rPr>
              <a:t>第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天不下雨，第</a:t>
            </a:r>
            <a:r>
              <a:rPr lang="en-US" altLang="zh-CN" sz="2400" b="1">
                <a:latin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5</a:t>
            </a:r>
            <a:r>
              <a:rPr lang="zh-CN" altLang="en-US" sz="2400" b="1">
                <a:latin typeface="Times New Roman" panose="02020603050405020304" pitchFamily="18" charset="0"/>
              </a:rPr>
              <a:t>天下雨</a:t>
            </a:r>
            <a:r>
              <a:rPr lang="en-US" altLang="zh-CN" sz="2400" b="1">
                <a:latin typeface="Times New Roman" panose="02020603050405020304" pitchFamily="18" charset="0"/>
              </a:rPr>
              <a:t>)+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   P(</a:t>
            </a:r>
            <a:r>
              <a:rPr lang="zh-CN" altLang="en-US" sz="2400" b="1">
                <a:latin typeface="Times New Roman" panose="02020603050405020304" pitchFamily="18" charset="0"/>
              </a:rPr>
              <a:t>第</a:t>
            </a:r>
            <a:r>
              <a:rPr lang="en-US" altLang="zh-CN" sz="2400" b="1">
                <a:latin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</a:rPr>
              <a:t>天不下雨，第</a:t>
            </a:r>
            <a:r>
              <a:rPr lang="en-US" altLang="zh-CN" sz="2400" b="1">
                <a:latin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5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6</a:t>
            </a:r>
            <a:r>
              <a:rPr lang="zh-CN" altLang="en-US" sz="2400" b="1">
                <a:latin typeface="Times New Roman" panose="02020603050405020304" pitchFamily="18" charset="0"/>
              </a:rPr>
              <a:t>天下雨</a:t>
            </a:r>
            <a:r>
              <a:rPr lang="en-US" altLang="zh-CN" sz="2400" b="1">
                <a:latin typeface="Times New Roman" panose="02020603050405020304" pitchFamily="18" charset="0"/>
              </a:rPr>
              <a:t>)+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   P(</a:t>
            </a:r>
            <a:r>
              <a:rPr lang="zh-CN" altLang="en-US" sz="2400" b="1">
                <a:latin typeface="Times New Roman" panose="02020603050405020304" pitchFamily="18" charset="0"/>
              </a:rPr>
              <a:t>第</a:t>
            </a:r>
            <a:r>
              <a:rPr lang="en-US" altLang="zh-CN" sz="2400" b="1">
                <a:latin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</a:rPr>
              <a:t>天不下雨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，第</a:t>
            </a:r>
            <a:r>
              <a:rPr lang="en-US" altLang="zh-CN" sz="2400" b="1">
                <a:latin typeface="Times New Roman" panose="02020603050405020304" pitchFamily="18" charset="0"/>
              </a:rPr>
              <a:t>5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6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7</a:t>
            </a:r>
            <a:r>
              <a:rPr lang="zh-CN" altLang="en-US" sz="2400" b="1">
                <a:latin typeface="Times New Roman" panose="02020603050405020304" pitchFamily="18" charset="0"/>
              </a:rPr>
              <a:t>天下雨，前三天有一天不下雨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6149" name="对象 5">
            <a:extLst>
              <a:ext uri="{FF2B5EF4-FFF2-40B4-BE49-F238E27FC236}">
                <a16:creationId xmlns:a16="http://schemas.microsoft.com/office/drawing/2014/main" id="{2DB1E639-36F2-4384-9F41-7D49050134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873625"/>
          <a:ext cx="5900737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35300" imgH="812800" progId="Equation.DSMT4">
                  <p:embed/>
                </p:oleObj>
              </mc:Choice>
              <mc:Fallback>
                <p:oleObj name="Equation" r:id="rId2" imgW="3035300" imgH="812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873625"/>
                        <a:ext cx="5900737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>
            <a:extLst>
              <a:ext uri="{FF2B5EF4-FFF2-40B4-BE49-F238E27FC236}">
                <a16:creationId xmlns:a16="http://schemas.microsoft.com/office/drawing/2014/main" id="{BFC68614-9622-4667-A9F4-8381B3698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43000"/>
            <a:ext cx="78486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以下是用取舍法（</a:t>
            </a:r>
            <a:r>
              <a:rPr lang="en-US" altLang="zh-CN" sz="2400"/>
              <a:t>1000</a:t>
            </a:r>
            <a:r>
              <a:rPr lang="zh-CN" altLang="en-US" sz="2400"/>
              <a:t>次模拟产生</a:t>
            </a:r>
            <a:r>
              <a:rPr lang="en-US" altLang="zh-CN" sz="2400"/>
              <a:t>442</a:t>
            </a:r>
            <a:r>
              <a:rPr lang="zh-CN" altLang="en-US" sz="2400"/>
              <a:t>个数据）生成的随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机数的直方图及密度函数曲线：</a:t>
            </a:r>
          </a:p>
        </p:txBody>
      </p:sp>
      <p:sp>
        <p:nvSpPr>
          <p:cNvPr id="24579" name="Text Box 7">
            <a:extLst>
              <a:ext uri="{FF2B5EF4-FFF2-40B4-BE49-F238E27FC236}">
                <a16:creationId xmlns:a16="http://schemas.microsoft.com/office/drawing/2014/main" id="{8FDE3A8A-94A0-44F9-A410-3CF99F2CD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5984875"/>
            <a:ext cx="2741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效率</a:t>
            </a:r>
            <a:r>
              <a:rPr lang="en-US" altLang="zh-CN" sz="2400"/>
              <a:t>1/M=0.4703</a:t>
            </a:r>
            <a:r>
              <a:rPr lang="zh-CN" altLang="en-US" sz="2400"/>
              <a:t>。</a:t>
            </a:r>
          </a:p>
        </p:txBody>
      </p:sp>
      <p:pic>
        <p:nvPicPr>
          <p:cNvPr id="24580" name="Picture 6">
            <a:extLst>
              <a:ext uri="{FF2B5EF4-FFF2-40B4-BE49-F238E27FC236}">
                <a16:creationId xmlns:a16="http://schemas.microsoft.com/office/drawing/2014/main" id="{1DAD7076-EC7E-4427-AC02-01EA5B829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03450"/>
            <a:ext cx="5943600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>
            <a:extLst>
              <a:ext uri="{FF2B5EF4-FFF2-40B4-BE49-F238E27FC236}">
                <a16:creationId xmlns:a16="http://schemas.microsoft.com/office/drawing/2014/main" id="{343B2133-DDBA-4D10-9071-FCF14EE2C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2024063"/>
            <a:ext cx="4699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rgbClr val="FF0000"/>
                </a:solidFill>
              </a:rPr>
              <a:t>实习</a:t>
            </a:r>
            <a:r>
              <a:rPr lang="zh-CN" altLang="en-US" sz="3200" b="1"/>
              <a:t>：试产生密度函数为</a:t>
            </a:r>
          </a:p>
        </p:txBody>
      </p:sp>
      <p:graphicFrame>
        <p:nvGraphicFramePr>
          <p:cNvPr id="25603" name="Object 5">
            <a:extLst>
              <a:ext uri="{FF2B5EF4-FFF2-40B4-BE49-F238E27FC236}">
                <a16:creationId xmlns:a16="http://schemas.microsoft.com/office/drawing/2014/main" id="{8546BD75-6E85-4E2C-B9A6-0D337224C6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997200"/>
          <a:ext cx="342741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7893" imgH="393529" progId="Equation.DSMT4">
                  <p:embed/>
                </p:oleObj>
              </mc:Choice>
              <mc:Fallback>
                <p:oleObj name="Equation" r:id="rId2" imgW="1167893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997200"/>
                        <a:ext cx="3427413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6">
            <a:extLst>
              <a:ext uri="{FF2B5EF4-FFF2-40B4-BE49-F238E27FC236}">
                <a16:creationId xmlns:a16="http://schemas.microsoft.com/office/drawing/2014/main" id="{2468589F-E810-4C0B-AAD6-C8EEC09A4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4429125"/>
            <a:ext cx="61356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/>
              <a:t>的随机数。其中</a:t>
            </a:r>
            <a:r>
              <a:rPr lang="en-US" altLang="zh-CN" sz="3200" b="1"/>
              <a:t>c</a:t>
            </a:r>
            <a:r>
              <a:rPr lang="zh-CN" altLang="en-US" sz="3200" b="1"/>
              <a:t>为正则化系数。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6D05DAD2-AD5A-4F9B-9894-57C8003F5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MCMC</a:t>
            </a:r>
            <a:r>
              <a:rPr lang="zh-CN" altLang="en-US" b="1"/>
              <a:t>方法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CC362-A8B4-4181-A83F-79E26F35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§ </a:t>
            </a:r>
            <a:r>
              <a:rPr lang="en-US" altLang="zh-CN" b="1" dirty="0"/>
              <a:t>1.</a:t>
            </a:r>
            <a:r>
              <a:rPr lang="zh-CN" altLang="en-US" b="1" dirty="0"/>
              <a:t>马氏链</a:t>
            </a:r>
            <a:endParaRPr lang="en-US" altLang="zh-CN" b="1" dirty="0"/>
          </a:p>
          <a:p>
            <a:pPr>
              <a:defRPr/>
            </a:pPr>
            <a:r>
              <a:rPr lang="zh-CN" altLang="en-US" b="1" dirty="0"/>
              <a:t>设</a:t>
            </a:r>
            <a:r>
              <a:rPr lang="en-US" altLang="zh-CN" dirty="0"/>
              <a:t>{X</a:t>
            </a:r>
            <a:r>
              <a:rPr lang="en-US" altLang="zh-CN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 pitchFamily="18" charset="2"/>
              </a:rPr>
              <a:t>n</a:t>
            </a:r>
            <a:r>
              <a:rPr lang="en-US" altLang="zh-CN" dirty="0"/>
              <a:t>,n≥0}</a:t>
            </a:r>
            <a:r>
              <a:rPr lang="zh-CN" altLang="en-US" dirty="0"/>
              <a:t>为马氏链，转移概率为</a:t>
            </a:r>
            <a:r>
              <a:rPr lang="en-US" altLang="zh-CN" dirty="0"/>
              <a:t>p(</a:t>
            </a:r>
            <a:r>
              <a:rPr lang="en-US" altLang="zh-CN" dirty="0" err="1"/>
              <a:t>y|x</a:t>
            </a:r>
            <a:r>
              <a:rPr lang="en-US" altLang="zh-CN" dirty="0"/>
              <a:t>)</a:t>
            </a:r>
            <a:r>
              <a:rPr lang="zh-CN" altLang="en-US" dirty="0"/>
              <a:t>。若</a:t>
            </a:r>
            <a:r>
              <a:rPr lang="el-GR" altLang="zh-CN" dirty="0"/>
              <a:t>π</a:t>
            </a:r>
            <a:r>
              <a:rPr lang="en-US" altLang="zh-CN" dirty="0"/>
              <a:t>(x)</a:t>
            </a:r>
            <a:r>
              <a:rPr lang="zh-CN" altLang="en-US" dirty="0"/>
              <a:t>满足：</a:t>
            </a:r>
            <a:endParaRPr lang="en-US" altLang="zh-CN" dirty="0"/>
          </a:p>
          <a:p>
            <a:pPr>
              <a:defRPr/>
            </a:pPr>
            <a:endParaRPr lang="en-US" altLang="zh-CN" b="1" dirty="0"/>
          </a:p>
          <a:p>
            <a:pPr>
              <a:defRPr/>
            </a:pPr>
            <a:endParaRPr lang="en-US" altLang="zh-CN" b="1" dirty="0"/>
          </a:p>
          <a:p>
            <a:pPr>
              <a:defRPr/>
            </a:pPr>
            <a:endParaRPr lang="en-US" altLang="zh-CN" b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则称</a:t>
            </a:r>
            <a:r>
              <a:rPr lang="el-GR" altLang="zh-CN" dirty="0"/>
              <a:t>π</a:t>
            </a:r>
            <a:r>
              <a:rPr lang="en-US" altLang="zh-CN" dirty="0"/>
              <a:t>(x)</a:t>
            </a:r>
            <a:r>
              <a:rPr lang="zh-CN" altLang="en-US" dirty="0"/>
              <a:t>为</a:t>
            </a:r>
            <a:r>
              <a:rPr lang="zh-CN" altLang="en-US" b="1" dirty="0">
                <a:solidFill>
                  <a:srgbClr val="FF0000"/>
                </a:solidFill>
              </a:rPr>
              <a:t>平稳分布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defRPr/>
            </a:pPr>
            <a:r>
              <a:rPr lang="zh-CN" altLang="en-US" b="1" dirty="0"/>
              <a:t>定理：</a:t>
            </a:r>
            <a:r>
              <a:rPr lang="en-US" altLang="zh-CN" dirty="0"/>
              <a:t> </a:t>
            </a:r>
            <a:r>
              <a:rPr lang="zh-CN" altLang="en-US" dirty="0"/>
              <a:t>若马氏链</a:t>
            </a:r>
            <a:r>
              <a:rPr lang="en-US" altLang="zh-CN" dirty="0"/>
              <a:t>{X</a:t>
            </a:r>
            <a:r>
              <a:rPr lang="en-US" altLang="zh-CN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 pitchFamily="18" charset="2"/>
              </a:rPr>
              <a:t>n</a:t>
            </a:r>
            <a:r>
              <a:rPr lang="en-US" altLang="zh-CN" dirty="0"/>
              <a:t>,n≥0}</a:t>
            </a:r>
            <a:r>
              <a:rPr lang="zh-CN" altLang="en-US" dirty="0"/>
              <a:t>为非周期，不可约、正常返的，则存在唯一的极限平稳分布。</a:t>
            </a:r>
            <a:endParaRPr lang="zh-CN" altLang="en-US" b="1" dirty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26628" name="Object 9">
            <a:extLst>
              <a:ext uri="{FF2B5EF4-FFF2-40B4-BE49-F238E27FC236}">
                <a16:creationId xmlns:a16="http://schemas.microsoft.com/office/drawing/2014/main" id="{CF0CCF5E-9EEA-49EB-A513-79ABCB2648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894013"/>
          <a:ext cx="440372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7589" imgH="583947" progId="Equation.DSMT4">
                  <p:embed/>
                </p:oleObj>
              </mc:Choice>
              <mc:Fallback>
                <p:oleObj name="Equation" r:id="rId2" imgW="1637589" imgH="58394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894013"/>
                        <a:ext cx="440372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1EB1074D-A6E0-4ABC-AA4E-C144AB426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CC362-A8B4-4181-A83F-79E26F35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定理</a:t>
            </a:r>
            <a:r>
              <a:rPr lang="zh-CN" altLang="en-US" b="1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若马氏链</a:t>
            </a:r>
            <a:r>
              <a:rPr lang="en-US" altLang="zh-CN" dirty="0"/>
              <a:t>{X</a:t>
            </a:r>
            <a:r>
              <a:rPr lang="en-US" altLang="zh-CN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 pitchFamily="18" charset="2"/>
              </a:rPr>
              <a:t>n</a:t>
            </a:r>
            <a:r>
              <a:rPr lang="en-US" altLang="zh-CN" dirty="0"/>
              <a:t>,n≥0}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不可约，平稳分布为</a:t>
            </a:r>
            <a:r>
              <a:rPr lang="el-GR" altLang="zh-CN" dirty="0">
                <a:solidFill>
                  <a:srgbClr val="FF0000"/>
                </a:solidFill>
              </a:rPr>
              <a:t>π</a:t>
            </a:r>
            <a:r>
              <a:rPr lang="zh-CN" altLang="en-US" dirty="0"/>
              <a:t>。则马氏链</a:t>
            </a:r>
            <a:r>
              <a:rPr lang="en-US" altLang="zh-CN" dirty="0"/>
              <a:t>{X</a:t>
            </a:r>
            <a:r>
              <a:rPr lang="en-US" altLang="zh-CN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 pitchFamily="18" charset="2"/>
              </a:rPr>
              <a:t>n</a:t>
            </a:r>
            <a:r>
              <a:rPr lang="en-US" altLang="zh-CN" dirty="0"/>
              <a:t>,n≥0} </a:t>
            </a:r>
            <a:r>
              <a:rPr lang="zh-CN" altLang="en-US" dirty="0"/>
              <a:t>是正常返的，且</a:t>
            </a:r>
            <a:r>
              <a:rPr lang="el-GR" altLang="zh-CN" dirty="0"/>
              <a:t>π</a:t>
            </a:r>
            <a:r>
              <a:rPr lang="zh-CN" altLang="en-US" dirty="0"/>
              <a:t>为唯一的平稳分布。对任意函数</a:t>
            </a:r>
            <a:r>
              <a:rPr lang="en-US" altLang="zh-CN" dirty="0"/>
              <a:t>h(x)</a:t>
            </a:r>
            <a:r>
              <a:rPr lang="zh-CN" altLang="en-US" dirty="0"/>
              <a:t>，若</a:t>
            </a:r>
            <a:r>
              <a:rPr lang="en-US" altLang="zh-CN" dirty="0"/>
              <a:t>E</a:t>
            </a:r>
            <a:r>
              <a:rPr lang="el-GR" altLang="zh-CN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 pitchFamily="18" charset="2"/>
              </a:rPr>
              <a:t>π</a:t>
            </a:r>
            <a:r>
              <a:rPr lang="en-US" altLang="zh-CN" dirty="0"/>
              <a:t>{|h(X)|}</a:t>
            </a:r>
            <a:r>
              <a:rPr lang="zh-CN" altLang="en-US" dirty="0"/>
              <a:t>存在，则</a:t>
            </a:r>
            <a:endParaRPr lang="en-US" altLang="zh-CN" dirty="0"/>
          </a:p>
          <a:p>
            <a:pPr>
              <a:defRPr/>
            </a:pPr>
            <a:endParaRPr lang="en-US" altLang="zh-CN" b="1" dirty="0"/>
          </a:p>
          <a:p>
            <a:pPr>
              <a:defRPr/>
            </a:pPr>
            <a:endParaRPr lang="en-US" altLang="zh-CN" b="1" dirty="0"/>
          </a:p>
          <a:p>
            <a:pPr>
              <a:defRPr/>
            </a:pPr>
            <a:r>
              <a:rPr lang="zh-CN" altLang="en-US" dirty="0"/>
              <a:t>若马氏链</a:t>
            </a:r>
            <a:r>
              <a:rPr lang="en-US" altLang="zh-CN" dirty="0"/>
              <a:t>{X</a:t>
            </a:r>
            <a:r>
              <a:rPr lang="en-US" altLang="zh-CN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 pitchFamily="18" charset="2"/>
              </a:rPr>
              <a:t>n</a:t>
            </a:r>
            <a:r>
              <a:rPr lang="en-US" altLang="zh-CN" dirty="0"/>
              <a:t>,n≥0}</a:t>
            </a:r>
            <a:r>
              <a:rPr lang="zh-CN" altLang="en-US" dirty="0">
                <a:solidFill>
                  <a:srgbClr val="FF0000"/>
                </a:solidFill>
              </a:rPr>
              <a:t>还是非周期的</a:t>
            </a:r>
            <a:r>
              <a:rPr lang="zh-CN" altLang="en-US" dirty="0"/>
              <a:t>，则对于</a:t>
            </a:r>
            <a:r>
              <a:rPr lang="en-US" altLang="zh-CN" dirty="0"/>
              <a:t>X</a:t>
            </a:r>
            <a:r>
              <a:rPr lang="en-US" altLang="zh-CN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 pitchFamily="18" charset="2"/>
              </a:rPr>
              <a:t>0</a:t>
            </a:r>
            <a:r>
              <a:rPr lang="zh-CN" altLang="en-US" dirty="0"/>
              <a:t>的任意初始分布，均有</a:t>
            </a:r>
            <a:r>
              <a:rPr lang="en-US" altLang="zh-CN" dirty="0" err="1"/>
              <a:t>X</a:t>
            </a:r>
            <a:r>
              <a:rPr lang="en-US" altLang="zh-CN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 pitchFamily="18" charset="2"/>
              </a:rPr>
              <a:t>n</a:t>
            </a:r>
            <a:r>
              <a:rPr lang="zh-CN" altLang="en-US" dirty="0"/>
              <a:t>依分布收敛到</a:t>
            </a:r>
            <a:r>
              <a:rPr lang="el-GR" altLang="zh-CN" dirty="0"/>
              <a:t>π</a:t>
            </a:r>
            <a:r>
              <a:rPr lang="zh-CN" altLang="en-US" dirty="0"/>
              <a:t>。</a:t>
            </a:r>
            <a:endParaRPr lang="en-US" altLang="zh-CN" b="1" dirty="0"/>
          </a:p>
          <a:p>
            <a:pPr>
              <a:defRPr/>
            </a:pPr>
            <a:r>
              <a:rPr lang="zh-CN" altLang="en-US" b="1" dirty="0"/>
              <a:t>注：上述公式称为</a:t>
            </a:r>
            <a:r>
              <a:rPr lang="zh-CN" altLang="en-US" b="1" dirty="0">
                <a:solidFill>
                  <a:srgbClr val="FF0000"/>
                </a:solidFill>
              </a:rPr>
              <a:t>遍历定理</a:t>
            </a:r>
            <a:r>
              <a:rPr lang="zh-CN" altLang="en-US" b="1" dirty="0"/>
              <a:t>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graphicFrame>
        <p:nvGraphicFramePr>
          <p:cNvPr id="27652" name="Object 9">
            <a:extLst>
              <a:ext uri="{FF2B5EF4-FFF2-40B4-BE49-F238E27FC236}">
                <a16:creationId xmlns:a16="http://schemas.microsoft.com/office/drawing/2014/main" id="{06024EA2-422B-49E9-9C9D-44B751709D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2997200"/>
          <a:ext cx="389731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5100" imgH="431800" progId="Equation.DSMT4">
                  <p:embed/>
                </p:oleObj>
              </mc:Choice>
              <mc:Fallback>
                <p:oleObj name="Equation" r:id="rId2" imgW="14351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997200"/>
                        <a:ext cx="3897312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725C28D3-DE16-4B7B-83C7-E0969C785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87422-E9D6-4E20-95F5-0918B890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若分布</a:t>
            </a:r>
            <a:r>
              <a:rPr lang="en-US" altLang="zh-CN" dirty="0"/>
              <a:t>f(x)</a:t>
            </a:r>
            <a:r>
              <a:rPr lang="zh-CN" altLang="en-US" dirty="0"/>
              <a:t>满足下列细节平衡（</a:t>
            </a:r>
            <a:r>
              <a:rPr lang="en-US" altLang="zh-CN" dirty="0"/>
              <a:t>detailed balance</a:t>
            </a:r>
            <a:r>
              <a:rPr lang="zh-CN" altLang="en-US" dirty="0"/>
              <a:t>）公式：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则</a:t>
            </a:r>
            <a:r>
              <a:rPr lang="en-US" altLang="zh-CN" dirty="0"/>
              <a:t>f(x)</a:t>
            </a:r>
            <a:r>
              <a:rPr lang="zh-CN" altLang="en-US" dirty="0"/>
              <a:t>为平稳分布。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证明：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b="1" dirty="0"/>
              <a:t>注</a:t>
            </a:r>
            <a:r>
              <a:rPr lang="zh-CN" altLang="en-US" dirty="0"/>
              <a:t>：可以通过细节平衡公式寻找转移概率</a:t>
            </a:r>
            <a:r>
              <a:rPr lang="en-US" altLang="zh-CN" dirty="0"/>
              <a:t>p(</a:t>
            </a:r>
            <a:r>
              <a:rPr lang="en-US" altLang="zh-CN" dirty="0" err="1"/>
              <a:t>y|x</a:t>
            </a:r>
            <a:r>
              <a:rPr lang="en-US" altLang="zh-CN" dirty="0"/>
              <a:t>)</a:t>
            </a:r>
            <a:r>
              <a:rPr lang="zh-CN" altLang="en-US" sz="2400" dirty="0"/>
              <a:t>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graphicFrame>
        <p:nvGraphicFramePr>
          <p:cNvPr id="28676" name="对象 3">
            <a:extLst>
              <a:ext uri="{FF2B5EF4-FFF2-40B4-BE49-F238E27FC236}">
                <a16:creationId xmlns:a16="http://schemas.microsoft.com/office/drawing/2014/main" id="{4B153ED8-0314-4601-9566-6CA1452BAB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436813"/>
          <a:ext cx="554513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92400" imgH="215900" progId="Equation.DSMT4">
                  <p:embed/>
                </p:oleObj>
              </mc:Choice>
              <mc:Fallback>
                <p:oleObj name="Equation" r:id="rId2" imgW="2692400" imgH="2159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36813"/>
                        <a:ext cx="554513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id="{F87560F9-1399-43A3-820A-DC918CCE20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3573463"/>
          <a:ext cx="43942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7100" imgH="584200" progId="Equation.DSMT4">
                  <p:embed/>
                </p:oleObj>
              </mc:Choice>
              <mc:Fallback>
                <p:oleObj name="Equation" r:id="rId4" imgW="2197100" imgH="584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573463"/>
                        <a:ext cx="43942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538F7B12-2177-4283-9EDB-236343FCE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C03C834A-1E31-4C50-BA50-FF447F68F8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cs typeface="Times New Roman" panose="02020603050405020304" pitchFamily="18" charset="0"/>
              </a:rPr>
              <a:t>§</a:t>
            </a:r>
            <a:r>
              <a:rPr lang="en-US" altLang="zh-CN" b="1"/>
              <a:t>2.Metropolis-Hastings</a:t>
            </a:r>
            <a:r>
              <a:rPr lang="zh-CN" altLang="en-US" b="1"/>
              <a:t>算法（</a:t>
            </a:r>
            <a:r>
              <a:rPr lang="en-US" altLang="zh-CN" b="1"/>
              <a:t>1970</a:t>
            </a:r>
            <a:r>
              <a:rPr lang="zh-CN" altLang="en-US" b="1"/>
              <a:t>年）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问题</a:t>
            </a:r>
            <a:r>
              <a:rPr lang="zh-CN" altLang="en-US"/>
              <a:t>：</a:t>
            </a:r>
          </a:p>
        </p:txBody>
      </p:sp>
      <p:graphicFrame>
        <p:nvGraphicFramePr>
          <p:cNvPr id="29700" name="Object 5">
            <a:extLst>
              <a:ext uri="{FF2B5EF4-FFF2-40B4-BE49-F238E27FC236}">
                <a16:creationId xmlns:a16="http://schemas.microsoft.com/office/drawing/2014/main" id="{FA7BD490-FC2F-4D31-909C-853062B44C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13" y="2997200"/>
          <a:ext cx="7851775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65500" imgH="723900" progId="Equation.DSMT4">
                  <p:embed/>
                </p:oleObj>
              </mc:Choice>
              <mc:Fallback>
                <p:oleObj name="Equation" r:id="rId2" imgW="3365500" imgH="723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2997200"/>
                        <a:ext cx="7851775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B45FD9B3-23D6-470F-8FEE-35EE5AB48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2DEC0-011B-4093-A92A-DFAEDA64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首先选取一个转移概率</a:t>
            </a:r>
            <a:r>
              <a:rPr lang="en-US" altLang="zh-CN" dirty="0"/>
              <a:t>p(</a:t>
            </a:r>
            <a:r>
              <a:rPr lang="en-US" altLang="zh-CN" dirty="0" err="1"/>
              <a:t>y|x</a:t>
            </a:r>
            <a:r>
              <a:rPr lang="en-US" altLang="zh-CN" dirty="0"/>
              <a:t>)(</a:t>
            </a:r>
            <a:r>
              <a:rPr lang="zh-CN" altLang="en-US" dirty="0"/>
              <a:t>建议分布</a:t>
            </a:r>
            <a:r>
              <a:rPr lang="en-US" altLang="zh-CN" dirty="0"/>
              <a:t>)</a:t>
            </a:r>
            <a:r>
              <a:rPr lang="zh-CN" altLang="en-US" dirty="0"/>
              <a:t>，然后再利用取舍法，设取舍概率为</a:t>
            </a:r>
            <a:r>
              <a:rPr lang="el-GR" altLang="zh-CN" dirty="0"/>
              <a:t>α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)(</a:t>
            </a:r>
            <a:r>
              <a:rPr lang="zh-CN" altLang="en-US" dirty="0"/>
              <a:t>注意</a:t>
            </a:r>
            <a:r>
              <a:rPr lang="en-US" altLang="zh-CN" dirty="0" err="1"/>
              <a:t>x,y</a:t>
            </a:r>
            <a:r>
              <a:rPr lang="zh-CN" altLang="en-US" dirty="0"/>
              <a:t>的次序</a:t>
            </a:r>
            <a:r>
              <a:rPr lang="en-US" altLang="zh-CN" dirty="0"/>
              <a:t>)</a:t>
            </a:r>
            <a:r>
              <a:rPr lang="zh-CN" altLang="en-US" dirty="0"/>
              <a:t>，则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因此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可以选取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则有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于是</a:t>
            </a:r>
            <a:r>
              <a:rPr lang="en-US" altLang="zh-CN" dirty="0"/>
              <a:t>f(x)</a:t>
            </a:r>
            <a:r>
              <a:rPr lang="zh-CN" altLang="en-US" dirty="0"/>
              <a:t>为平稳分布。</a:t>
            </a:r>
          </a:p>
        </p:txBody>
      </p:sp>
      <p:graphicFrame>
        <p:nvGraphicFramePr>
          <p:cNvPr id="30724" name="对象 2">
            <a:extLst>
              <a:ext uri="{FF2B5EF4-FFF2-40B4-BE49-F238E27FC236}">
                <a16:creationId xmlns:a16="http://schemas.microsoft.com/office/drawing/2014/main" id="{9A49DFAA-D94D-4321-B44A-0531BFF4E4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788" y="2882900"/>
          <a:ext cx="60229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2600" imgH="457200" progId="Equation.DSMT4">
                  <p:embed/>
                </p:oleObj>
              </mc:Choice>
              <mc:Fallback>
                <p:oleObj name="Equation" r:id="rId2" imgW="302260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882900"/>
                        <a:ext cx="60229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对象 1">
            <a:extLst>
              <a:ext uri="{FF2B5EF4-FFF2-40B4-BE49-F238E27FC236}">
                <a16:creationId xmlns:a16="http://schemas.microsoft.com/office/drawing/2014/main" id="{1B99B5EE-27F0-4F88-AC05-CABFAF4674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5975" y="3771900"/>
          <a:ext cx="6524625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54400" imgH="1092200" progId="Equation.DSMT4">
                  <p:embed/>
                </p:oleObj>
              </mc:Choice>
              <mc:Fallback>
                <p:oleObj name="Equation" r:id="rId4" imgW="3454400" imgH="1092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3771900"/>
                        <a:ext cx="6524625" cy="206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2647E7AA-18C3-473D-A507-5DA1F7BB9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85A1ADC0-B5BD-4074-9D6D-7FC5645333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综上所述，得到</a:t>
            </a:r>
            <a:r>
              <a:rPr lang="en-US" altLang="zh-CN" b="1">
                <a:solidFill>
                  <a:srgbClr val="FF0000"/>
                </a:solidFill>
              </a:rPr>
              <a:t>M-H</a:t>
            </a:r>
            <a:r>
              <a:rPr lang="zh-CN" altLang="en-US" b="1"/>
              <a:t>算法如下</a:t>
            </a:r>
            <a:r>
              <a:rPr lang="zh-CN" altLang="en-US"/>
              <a:t>：</a:t>
            </a:r>
          </a:p>
          <a:p>
            <a:endParaRPr lang="zh-CN" altLang="en-US"/>
          </a:p>
        </p:txBody>
      </p:sp>
      <p:graphicFrame>
        <p:nvGraphicFramePr>
          <p:cNvPr id="31748" name="Object 7">
            <a:extLst>
              <a:ext uri="{FF2B5EF4-FFF2-40B4-BE49-F238E27FC236}">
                <a16:creationId xmlns:a16="http://schemas.microsoft.com/office/drawing/2014/main" id="{A520AE20-D00C-4A17-8D51-2164AFC6C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6788" y="2259013"/>
          <a:ext cx="7210425" cy="361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95700" imgH="1854200" progId="Equation.DSMT4">
                  <p:embed/>
                </p:oleObj>
              </mc:Choice>
              <mc:Fallback>
                <p:oleObj name="Equation" r:id="rId2" imgW="3695700" imgH="1854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2259013"/>
                        <a:ext cx="7210425" cy="361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5">
            <a:extLst>
              <a:ext uri="{FF2B5EF4-FFF2-40B4-BE49-F238E27FC236}">
                <a16:creationId xmlns:a16="http://schemas.microsoft.com/office/drawing/2014/main" id="{07868883-64E4-4689-A265-BBD1D04A9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28775"/>
            <a:ext cx="44846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2.1.Metropolis</a:t>
            </a:r>
            <a:r>
              <a:rPr lang="zh-CN" altLang="en-US" sz="2400" b="1"/>
              <a:t>算法（</a:t>
            </a:r>
            <a:r>
              <a:rPr lang="en-US" altLang="zh-CN" sz="2400" b="1"/>
              <a:t>1953</a:t>
            </a:r>
            <a:r>
              <a:rPr lang="zh-CN" altLang="en-US" sz="2400" b="1"/>
              <a:t>年）</a:t>
            </a:r>
          </a:p>
        </p:txBody>
      </p:sp>
      <p:graphicFrame>
        <p:nvGraphicFramePr>
          <p:cNvPr id="32771" name="Object 6">
            <a:extLst>
              <a:ext uri="{FF2B5EF4-FFF2-40B4-BE49-F238E27FC236}">
                <a16:creationId xmlns:a16="http://schemas.microsoft.com/office/drawing/2014/main" id="{A1000013-ACE0-4BD2-B7F2-974E8A31FD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525713"/>
          <a:ext cx="7696200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00500" imgH="2032000" progId="Equation.DSMT4">
                  <p:embed/>
                </p:oleObj>
              </mc:Choice>
              <mc:Fallback>
                <p:oleObj name="Equation" r:id="rId2" imgW="4000500" imgH="2032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25713"/>
                        <a:ext cx="7696200" cy="391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8">
            <a:extLst>
              <a:ext uri="{FF2B5EF4-FFF2-40B4-BE49-F238E27FC236}">
                <a16:creationId xmlns:a16="http://schemas.microsoft.com/office/drawing/2014/main" id="{F85E75E2-EF3B-492E-B73D-5EA042DA6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10000"/>
            <a:ext cx="214947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4">
            <a:extLst>
              <a:ext uri="{FF2B5EF4-FFF2-40B4-BE49-F238E27FC236}">
                <a16:creationId xmlns:a16="http://schemas.microsoft.com/office/drawing/2014/main" id="{31278DFD-D23D-4EB0-AE1A-29B1D37FE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325" y="2276475"/>
          <a:ext cx="8386763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46600" imgH="889000" progId="Equation.DSMT4">
                  <p:embed/>
                </p:oleObj>
              </mc:Choice>
              <mc:Fallback>
                <p:oleObj name="Equation" r:id="rId2" imgW="4546600" imgH="889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2276475"/>
                        <a:ext cx="8386763" cy="163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5">
            <a:extLst>
              <a:ext uri="{FF2B5EF4-FFF2-40B4-BE49-F238E27FC236}">
                <a16:creationId xmlns:a16="http://schemas.microsoft.com/office/drawing/2014/main" id="{8E9BF372-E1C4-4336-9E7A-CB45A8634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92263"/>
            <a:ext cx="2244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2.2.</a:t>
            </a:r>
            <a:r>
              <a:rPr lang="zh-CN" altLang="en-US" sz="2400" b="1"/>
              <a:t>独立链算法</a:t>
            </a:r>
          </a:p>
        </p:txBody>
      </p:sp>
      <p:sp>
        <p:nvSpPr>
          <p:cNvPr id="33796" name="Text Box 6">
            <a:extLst>
              <a:ext uri="{FF2B5EF4-FFF2-40B4-BE49-F238E27FC236}">
                <a16:creationId xmlns:a16="http://schemas.microsoft.com/office/drawing/2014/main" id="{600DB99F-02ED-4EE3-857F-5DF208CBD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4614863"/>
            <a:ext cx="76231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注：</a:t>
            </a:r>
            <a:r>
              <a:rPr lang="zh-CN" altLang="en-US" sz="2400"/>
              <a:t>若建议分布</a:t>
            </a:r>
            <a:r>
              <a:rPr lang="en-US" altLang="zh-CN" sz="2400"/>
              <a:t>p(x)</a:t>
            </a:r>
            <a:r>
              <a:rPr lang="zh-CN" altLang="en-US" sz="2400"/>
              <a:t>的支撑包含</a:t>
            </a:r>
            <a:r>
              <a:rPr lang="en-US" altLang="zh-CN" sz="2400"/>
              <a:t>f(x)</a:t>
            </a:r>
            <a:r>
              <a:rPr lang="zh-CN" altLang="en-US" sz="2400"/>
              <a:t>的支撑，则马氏链是</a:t>
            </a:r>
            <a:endParaRPr lang="en-US" altLang="zh-CN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非周期，不可约的。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>
            <a:extLst>
              <a:ext uri="{FF2B5EF4-FFF2-40B4-BE49-F238E27FC236}">
                <a16:creationId xmlns:a16="http://schemas.microsoft.com/office/drawing/2014/main" id="{E558DB8E-C166-4E8B-A3AE-017FE0F40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12875"/>
            <a:ext cx="2659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二。随机模拟方法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B84BB9CE-3EC1-4241-9CCE-B2F79A5FD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08338"/>
            <a:ext cx="73914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1). </a:t>
            </a:r>
            <a:r>
              <a:rPr lang="zh-CN" altLang="en-US" sz="2400">
                <a:latin typeface="Times New Roman" panose="02020603050405020304" pitchFamily="18" charset="0"/>
              </a:rPr>
              <a:t>利用随机模拟方法先产生随机变量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2).  </a:t>
            </a:r>
            <a:r>
              <a:rPr lang="zh-CN" altLang="en-US" sz="2400">
                <a:latin typeface="Times New Roman" panose="02020603050405020304" pitchFamily="18" charset="0"/>
              </a:rPr>
              <a:t>若出现                         均为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，则令</a:t>
            </a:r>
            <a:r>
              <a:rPr lang="en-US" altLang="zh-CN" sz="2400">
                <a:latin typeface="Times New Roman" panose="02020603050405020304" pitchFamily="18" charset="0"/>
              </a:rPr>
              <a:t>Y=1,</a:t>
            </a:r>
            <a:r>
              <a:rPr lang="zh-CN" altLang="en-US" sz="2400">
                <a:latin typeface="Times New Roman" panose="02020603050405020304" pitchFamily="18" charset="0"/>
              </a:rPr>
              <a:t>否则</a:t>
            </a:r>
            <a:r>
              <a:rPr lang="en-US" altLang="zh-CN" sz="2400">
                <a:latin typeface="Times New Roman" panose="02020603050405020304" pitchFamily="18" charset="0"/>
              </a:rPr>
              <a:t>Y=0;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3).  </a:t>
            </a:r>
            <a:r>
              <a:rPr lang="zh-CN" altLang="en-US" sz="2400">
                <a:latin typeface="Times New Roman" panose="02020603050405020304" pitchFamily="18" charset="0"/>
              </a:rPr>
              <a:t>重复</a:t>
            </a:r>
            <a:r>
              <a:rPr lang="en-US" altLang="zh-CN" sz="2400">
                <a:latin typeface="Times New Roman" panose="02020603050405020304" pitchFamily="18" charset="0"/>
              </a:rPr>
              <a:t>10000</a:t>
            </a:r>
            <a:r>
              <a:rPr lang="zh-CN" altLang="en-US" sz="2400">
                <a:latin typeface="Times New Roman" panose="02020603050405020304" pitchFamily="18" charset="0"/>
              </a:rPr>
              <a:t>次，计算</a:t>
            </a:r>
            <a:r>
              <a:rPr lang="en-US" altLang="zh-CN" sz="2400">
                <a:latin typeface="Times New Roman" panose="02020603050405020304" pitchFamily="18" charset="0"/>
              </a:rPr>
              <a:t>Y=1</a:t>
            </a:r>
            <a:r>
              <a:rPr lang="zh-CN" altLang="en-US" sz="2400">
                <a:latin typeface="Times New Roman" panose="02020603050405020304" pitchFamily="18" charset="0"/>
              </a:rPr>
              <a:t>的个数</a:t>
            </a:r>
            <a:r>
              <a:rPr lang="en-US" altLang="zh-CN" sz="2400">
                <a:latin typeface="Times New Roman" panose="02020603050405020304" pitchFamily="18" charset="0"/>
              </a:rPr>
              <a:t>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4).  S/10000</a:t>
            </a:r>
            <a:r>
              <a:rPr lang="zh-CN" altLang="en-US" sz="2400">
                <a:latin typeface="Times New Roman" panose="02020603050405020304" pitchFamily="18" charset="0"/>
              </a:rPr>
              <a:t>为连续三天下雨概率的近似估计。</a:t>
            </a:r>
          </a:p>
        </p:txBody>
      </p:sp>
      <p:graphicFrame>
        <p:nvGraphicFramePr>
          <p:cNvPr id="7172" name="对象 3">
            <a:extLst>
              <a:ext uri="{FF2B5EF4-FFF2-40B4-BE49-F238E27FC236}">
                <a16:creationId xmlns:a16="http://schemas.microsoft.com/office/drawing/2014/main" id="{E064C347-653F-4135-B998-C9612F0413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4338" y="3676650"/>
          <a:ext cx="60039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41700" imgH="393700" progId="Equation.DSMT4">
                  <p:embed/>
                </p:oleObj>
              </mc:Choice>
              <mc:Fallback>
                <p:oleObj name="Equation" r:id="rId2" imgW="3441700" imgH="3937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3676650"/>
                        <a:ext cx="60039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对象 4">
            <a:extLst>
              <a:ext uri="{FF2B5EF4-FFF2-40B4-BE49-F238E27FC236}">
                <a16:creationId xmlns:a16="http://schemas.microsoft.com/office/drawing/2014/main" id="{3E669763-C012-47C8-8214-06DAFAD2C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4292600"/>
          <a:ext cx="16605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500" imgH="228600" progId="Equation.DSMT4">
                  <p:embed/>
                </p:oleObj>
              </mc:Choice>
              <mc:Fallback>
                <p:oleObj name="Equation" r:id="rId4" imgW="8255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292600"/>
                        <a:ext cx="16605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Box 2">
            <a:extLst>
              <a:ext uri="{FF2B5EF4-FFF2-40B4-BE49-F238E27FC236}">
                <a16:creationId xmlns:a16="http://schemas.microsoft.com/office/drawing/2014/main" id="{914E19FF-21D3-4DB4-BE30-322B9883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320925"/>
            <a:ext cx="2339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具体步骤如下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对象 1">
            <a:extLst>
              <a:ext uri="{FF2B5EF4-FFF2-40B4-BE49-F238E27FC236}">
                <a16:creationId xmlns:a16="http://schemas.microsoft.com/office/drawing/2014/main" id="{F6053CB0-D5D7-44B5-8677-6693F7B404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565400"/>
          <a:ext cx="6691313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4200" imgH="1143000" progId="Equation.DSMT4">
                  <p:embed/>
                </p:oleObj>
              </mc:Choice>
              <mc:Fallback>
                <p:oleObj name="Equation" r:id="rId2" imgW="3124200" imgH="1143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565400"/>
                        <a:ext cx="6691313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Box 2">
            <a:extLst>
              <a:ext uri="{FF2B5EF4-FFF2-40B4-BE49-F238E27FC236}">
                <a16:creationId xmlns:a16="http://schemas.microsoft.com/office/drawing/2014/main" id="{344A75AA-C41B-4EBE-A0DE-6FD34692D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00213"/>
            <a:ext cx="2349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具体步骤如下：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>
            <a:extLst>
              <a:ext uri="{FF2B5EF4-FFF2-40B4-BE49-F238E27FC236}">
                <a16:creationId xmlns:a16="http://schemas.microsoft.com/office/drawing/2014/main" id="{BFEED031-50CA-4D25-A5CF-492A3B461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6826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</p:txBody>
      </p:sp>
      <p:sp>
        <p:nvSpPr>
          <p:cNvPr id="35843" name="Text Box 6">
            <a:extLst>
              <a:ext uri="{FF2B5EF4-FFF2-40B4-BE49-F238E27FC236}">
                <a16:creationId xmlns:a16="http://schemas.microsoft.com/office/drawing/2014/main" id="{0AA3BDB0-F0A7-4BA4-B479-595B55ED6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85800"/>
            <a:ext cx="3965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例：用</a:t>
            </a:r>
            <a:r>
              <a:rPr lang="en-US" altLang="zh-CN" sz="2000"/>
              <a:t>M-H</a:t>
            </a:r>
            <a:r>
              <a:rPr lang="zh-CN" altLang="en-US" sz="2000"/>
              <a:t>算法产生折叠正态分布</a:t>
            </a:r>
          </a:p>
        </p:txBody>
      </p:sp>
      <p:graphicFrame>
        <p:nvGraphicFramePr>
          <p:cNvPr id="35844" name="Object 7">
            <a:extLst>
              <a:ext uri="{FF2B5EF4-FFF2-40B4-BE49-F238E27FC236}">
                <a16:creationId xmlns:a16="http://schemas.microsoft.com/office/drawing/2014/main" id="{D20CF117-FB69-4CCD-9904-1831D9B66B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143000"/>
          <a:ext cx="3048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444500" progId="Equation.DSMT4">
                  <p:embed/>
                </p:oleObj>
              </mc:Choice>
              <mc:Fallback>
                <p:oleObj name="Equation" r:id="rId2" imgW="14224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43000"/>
                        <a:ext cx="3048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8">
            <a:extLst>
              <a:ext uri="{FF2B5EF4-FFF2-40B4-BE49-F238E27FC236}">
                <a16:creationId xmlns:a16="http://schemas.microsoft.com/office/drawing/2014/main" id="{C083A4A1-E23B-42EE-9732-BBFC804B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05000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的随机数。</a:t>
            </a:r>
          </a:p>
        </p:txBody>
      </p:sp>
      <p:sp>
        <p:nvSpPr>
          <p:cNvPr id="35846" name="Text Box 9">
            <a:extLst>
              <a:ext uri="{FF2B5EF4-FFF2-40B4-BE49-F238E27FC236}">
                <a16:creationId xmlns:a16="http://schemas.microsoft.com/office/drawing/2014/main" id="{630F0F1D-C434-4A54-873D-FB9F348EB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524125"/>
            <a:ext cx="19796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解：步骤如下：</a:t>
            </a:r>
          </a:p>
        </p:txBody>
      </p:sp>
      <p:graphicFrame>
        <p:nvGraphicFramePr>
          <p:cNvPr id="35847" name="Object 10">
            <a:extLst>
              <a:ext uri="{FF2B5EF4-FFF2-40B4-BE49-F238E27FC236}">
                <a16:creationId xmlns:a16="http://schemas.microsoft.com/office/drawing/2014/main" id="{3736ED54-EB00-4458-8AF3-960E54E10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124200"/>
          <a:ext cx="6121400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36900" imgH="1409700" progId="Equation.DSMT4">
                  <p:embed/>
                </p:oleObj>
              </mc:Choice>
              <mc:Fallback>
                <p:oleObj name="Equation" r:id="rId4" imgW="3136900" imgH="1409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24200"/>
                        <a:ext cx="6121400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1">
            <a:extLst>
              <a:ext uri="{FF2B5EF4-FFF2-40B4-BE49-F238E27FC236}">
                <a16:creationId xmlns:a16="http://schemas.microsoft.com/office/drawing/2014/main" id="{5F180BF3-DD5F-419D-A3A6-3A9FFDA5B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314450"/>
            <a:ext cx="6246813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N &lt;- 8000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s &lt;- c(1:N)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s[1] &lt;- 7.3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i &lt;- 1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     # generate the chain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k &lt;- 0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while(i &lt;= N-1)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x &lt;- rexp(1, rate=1)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u &lt;- runif(1)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if (u &lt; exp(x - x^2/2 - s[i] + s[i]^2/2))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s[i + 1] &lt;- 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k &lt;- k+1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} 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s[i + 1] &lt;- s[i]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i &lt;- i+1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}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36867" name="TextBox 2">
            <a:extLst>
              <a:ext uri="{FF2B5EF4-FFF2-40B4-BE49-F238E27FC236}">
                <a16:creationId xmlns:a16="http://schemas.microsoft.com/office/drawing/2014/main" id="{AD1AB0AD-911E-454F-B399-CB7B9571C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49275"/>
            <a:ext cx="1731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程序如下：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7">
            <a:extLst>
              <a:ext uri="{FF2B5EF4-FFF2-40B4-BE49-F238E27FC236}">
                <a16:creationId xmlns:a16="http://schemas.microsoft.com/office/drawing/2014/main" id="{C6D45CC2-3A43-481E-BBBA-1B3FBCAA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631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7891" name="Text Box 8">
            <a:extLst>
              <a:ext uri="{FF2B5EF4-FFF2-40B4-BE49-F238E27FC236}">
                <a16:creationId xmlns:a16="http://schemas.microsoft.com/office/drawing/2014/main" id="{DC89874F-060E-4781-A494-725A3C041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81075"/>
            <a:ext cx="90805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以下是用</a:t>
            </a:r>
            <a:r>
              <a:rPr lang="en-US" altLang="zh-CN" sz="2400"/>
              <a:t>M-H</a:t>
            </a:r>
            <a:r>
              <a:rPr lang="zh-CN" altLang="en-US" sz="2400"/>
              <a:t>算法（</a:t>
            </a:r>
            <a:r>
              <a:rPr lang="en-US" altLang="zh-CN" sz="2400"/>
              <a:t>8000</a:t>
            </a:r>
            <a:r>
              <a:rPr lang="zh-CN" altLang="en-US" sz="2400"/>
              <a:t>次模拟产生最后</a:t>
            </a:r>
            <a:r>
              <a:rPr lang="en-US" altLang="zh-CN" sz="2400"/>
              <a:t>5000</a:t>
            </a:r>
            <a:r>
              <a:rPr lang="zh-CN" altLang="en-US" sz="2400"/>
              <a:t>个数据）生成的随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机数的直方图及密度函数曲线：</a:t>
            </a:r>
          </a:p>
        </p:txBody>
      </p:sp>
      <p:sp>
        <p:nvSpPr>
          <p:cNvPr id="37892" name="Text Box 9">
            <a:extLst>
              <a:ext uri="{FF2B5EF4-FFF2-40B4-BE49-F238E27FC236}">
                <a16:creationId xmlns:a16="http://schemas.microsoft.com/office/drawing/2014/main" id="{82419ED6-F2A0-46B2-8FFB-C84DB66DB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6367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</a:t>
            </a:r>
          </a:p>
        </p:txBody>
      </p:sp>
      <p:pic>
        <p:nvPicPr>
          <p:cNvPr id="37893" name="Picture 8">
            <a:extLst>
              <a:ext uri="{FF2B5EF4-FFF2-40B4-BE49-F238E27FC236}">
                <a16:creationId xmlns:a16="http://schemas.microsoft.com/office/drawing/2014/main" id="{E0BBC39C-A992-490B-AC13-94ED0DE1F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812925"/>
            <a:ext cx="7200900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>
            <a:extLst>
              <a:ext uri="{FF2B5EF4-FFF2-40B4-BE49-F238E27FC236}">
                <a16:creationId xmlns:a16="http://schemas.microsoft.com/office/drawing/2014/main" id="{104BC0C0-EE85-4B31-8993-4E61AC640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81075"/>
            <a:ext cx="745331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以下是用</a:t>
            </a:r>
            <a:r>
              <a:rPr lang="en-US" altLang="zh-CN" sz="2000"/>
              <a:t>M-H</a:t>
            </a:r>
            <a:r>
              <a:rPr lang="zh-CN" altLang="en-US" sz="2000"/>
              <a:t>算法（</a:t>
            </a:r>
            <a:r>
              <a:rPr lang="en-US" altLang="zh-CN" sz="2000"/>
              <a:t>8000</a:t>
            </a:r>
            <a:r>
              <a:rPr lang="zh-CN" altLang="en-US" sz="2000"/>
              <a:t>次模拟产生最后</a:t>
            </a:r>
            <a:r>
              <a:rPr lang="en-US" altLang="zh-CN" sz="2000"/>
              <a:t>5000</a:t>
            </a:r>
            <a:r>
              <a:rPr lang="zh-CN" altLang="en-US" sz="2000"/>
              <a:t>个数据）生成的随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机数的样本路径图及样本自相关图。样本路径在</a:t>
            </a:r>
            <a:r>
              <a:rPr lang="en-US" altLang="zh-CN" sz="2000"/>
              <a:t>f</a:t>
            </a:r>
            <a:r>
              <a:rPr lang="zh-CN" altLang="en-US" sz="2000"/>
              <a:t>的支撑域附近强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烈地摆动，且不依赖于初始值。这说明马氏链的表现不错。</a:t>
            </a:r>
          </a:p>
        </p:txBody>
      </p:sp>
      <p:pic>
        <p:nvPicPr>
          <p:cNvPr id="38915" name="Picture 4">
            <a:extLst>
              <a:ext uri="{FF2B5EF4-FFF2-40B4-BE49-F238E27FC236}">
                <a16:creationId xmlns:a16="http://schemas.microsoft.com/office/drawing/2014/main" id="{613B80F8-7760-45EA-A920-A997F8F9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025650"/>
            <a:ext cx="7345362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>
            <a:extLst>
              <a:ext uri="{FF2B5EF4-FFF2-40B4-BE49-F238E27FC236}">
                <a16:creationId xmlns:a16="http://schemas.microsoft.com/office/drawing/2014/main" id="{6FBA752D-F854-45E2-988D-44775DC2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692150"/>
            <a:ext cx="5835650" cy="582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5">
            <a:extLst>
              <a:ext uri="{FF2B5EF4-FFF2-40B4-BE49-F238E27FC236}">
                <a16:creationId xmlns:a16="http://schemas.microsoft.com/office/drawing/2014/main" id="{BEA61FB5-04DA-454A-A61B-A05C11C99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050" y="441325"/>
            <a:ext cx="25542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2.3.</a:t>
            </a:r>
            <a:r>
              <a:rPr lang="zh-CN" altLang="en-US" sz="2400" b="1"/>
              <a:t>随机游走算法</a:t>
            </a:r>
          </a:p>
        </p:txBody>
      </p:sp>
      <p:sp>
        <p:nvSpPr>
          <p:cNvPr id="40963" name="Text Box 6">
            <a:extLst>
              <a:ext uri="{FF2B5EF4-FFF2-40B4-BE49-F238E27FC236}">
                <a16:creationId xmlns:a16="http://schemas.microsoft.com/office/drawing/2014/main" id="{B85BCF54-B6EC-4D9E-856F-B6FF6F33A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91150"/>
            <a:ext cx="83613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注：</a:t>
            </a:r>
            <a:r>
              <a:rPr lang="zh-CN" altLang="en-US" sz="2400"/>
              <a:t>若</a:t>
            </a:r>
            <a:r>
              <a:rPr lang="en-US" altLang="zh-CN" sz="2400"/>
              <a:t>f(x)</a:t>
            </a:r>
            <a:r>
              <a:rPr lang="zh-CN" altLang="en-US" sz="2400"/>
              <a:t>的支撑是连通的，且</a:t>
            </a:r>
            <a:r>
              <a:rPr lang="en-US" altLang="zh-CN" sz="2400"/>
              <a:t>h</a:t>
            </a:r>
            <a:r>
              <a:rPr lang="zh-CN" altLang="en-US" sz="2400"/>
              <a:t>在</a:t>
            </a:r>
            <a:r>
              <a:rPr lang="en-US" altLang="zh-CN" sz="2400"/>
              <a:t>0</a:t>
            </a:r>
            <a:r>
              <a:rPr lang="zh-CN" altLang="en-US" sz="2400"/>
              <a:t>的领域内是正的，则马氏</a:t>
            </a:r>
            <a:endParaRPr lang="en-US" altLang="zh-CN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链是非周期，不可约的。</a:t>
            </a:r>
          </a:p>
        </p:txBody>
      </p:sp>
      <p:graphicFrame>
        <p:nvGraphicFramePr>
          <p:cNvPr id="40964" name="Object 6">
            <a:extLst>
              <a:ext uri="{FF2B5EF4-FFF2-40B4-BE49-F238E27FC236}">
                <a16:creationId xmlns:a16="http://schemas.microsoft.com/office/drawing/2014/main" id="{31CC1B06-5684-4242-93E5-A1B740B078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484313"/>
          <a:ext cx="8551862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0" imgH="2032000" progId="Equation.DSMT4">
                  <p:embed/>
                </p:oleObj>
              </mc:Choice>
              <mc:Fallback>
                <p:oleObj name="Equation" r:id="rId2" imgW="4445000" imgH="2032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84313"/>
                        <a:ext cx="8551862" cy="391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>
            <a:extLst>
              <a:ext uri="{FF2B5EF4-FFF2-40B4-BE49-F238E27FC236}">
                <a16:creationId xmlns:a16="http://schemas.microsoft.com/office/drawing/2014/main" id="{32827678-D284-43B9-A5A5-E23DEB627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6826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</p:txBody>
      </p:sp>
      <p:sp>
        <p:nvSpPr>
          <p:cNvPr id="41987" name="Text Box 6">
            <a:extLst>
              <a:ext uri="{FF2B5EF4-FFF2-40B4-BE49-F238E27FC236}">
                <a16:creationId xmlns:a16="http://schemas.microsoft.com/office/drawing/2014/main" id="{6EB5CA78-23A5-4420-B86E-CB2281891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60463"/>
            <a:ext cx="450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例：用随机游走算法产生标准正态分布</a:t>
            </a:r>
          </a:p>
        </p:txBody>
      </p:sp>
      <p:graphicFrame>
        <p:nvGraphicFramePr>
          <p:cNvPr id="41988" name="Object 7">
            <a:extLst>
              <a:ext uri="{FF2B5EF4-FFF2-40B4-BE49-F238E27FC236}">
                <a16:creationId xmlns:a16="http://schemas.microsoft.com/office/drawing/2014/main" id="{F63C4D45-A2DF-4ABF-8406-8667FD56B2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520825"/>
          <a:ext cx="242252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300" imgH="419100" progId="Equation.DSMT4">
                  <p:embed/>
                </p:oleObj>
              </mc:Choice>
              <mc:Fallback>
                <p:oleObj name="Equation" r:id="rId2" imgW="11303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520825"/>
                        <a:ext cx="242252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8">
            <a:extLst>
              <a:ext uri="{FF2B5EF4-FFF2-40B4-BE49-F238E27FC236}">
                <a16:creationId xmlns:a16="http://schemas.microsoft.com/office/drawing/2014/main" id="{1414C06E-2600-4BDA-B57C-AB94F9D6A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239963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的随机数。</a:t>
            </a:r>
          </a:p>
        </p:txBody>
      </p:sp>
      <p:sp>
        <p:nvSpPr>
          <p:cNvPr id="41990" name="Text Box 9">
            <a:extLst>
              <a:ext uri="{FF2B5EF4-FFF2-40B4-BE49-F238E27FC236}">
                <a16:creationId xmlns:a16="http://schemas.microsoft.com/office/drawing/2014/main" id="{12762052-495C-4228-8440-F25B44BB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28925"/>
            <a:ext cx="196215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解：步骤如下：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1991" name="Object 10">
            <a:extLst>
              <a:ext uri="{FF2B5EF4-FFF2-40B4-BE49-F238E27FC236}">
                <a16:creationId xmlns:a16="http://schemas.microsoft.com/office/drawing/2014/main" id="{92762A8E-4894-4A0A-8DBB-89D1A22EC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0225" y="3500438"/>
          <a:ext cx="4857750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200" imgH="1435100" progId="Equation.DSMT4">
                  <p:embed/>
                </p:oleObj>
              </mc:Choice>
              <mc:Fallback>
                <p:oleObj name="Equation" r:id="rId4" imgW="2489200" imgH="1435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3500438"/>
                        <a:ext cx="4857750" cy="28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7">
            <a:extLst>
              <a:ext uri="{FF2B5EF4-FFF2-40B4-BE49-F238E27FC236}">
                <a16:creationId xmlns:a16="http://schemas.microsoft.com/office/drawing/2014/main" id="{A5A152EC-2F99-4EB3-848F-2056A5692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631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3011" name="Text Box 8">
            <a:extLst>
              <a:ext uri="{FF2B5EF4-FFF2-40B4-BE49-F238E27FC236}">
                <a16:creationId xmlns:a16="http://schemas.microsoft.com/office/drawing/2014/main" id="{C81EA7DC-F528-4E03-B217-497B322EF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549275"/>
            <a:ext cx="8015288" cy="132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以下是用随机游走算法（</a:t>
            </a:r>
            <a:r>
              <a:rPr lang="en-US" altLang="zh-CN" sz="2000"/>
              <a:t>sigma=1,8000</a:t>
            </a:r>
            <a:r>
              <a:rPr lang="zh-CN" altLang="en-US" sz="2000"/>
              <a:t>次模拟产生最后</a:t>
            </a:r>
            <a:r>
              <a:rPr lang="en-US" altLang="zh-CN" sz="2000"/>
              <a:t>5000</a:t>
            </a:r>
            <a:r>
              <a:rPr lang="zh-CN" altLang="en-US" sz="2000"/>
              <a:t>个数据）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生成的随机数的</a:t>
            </a:r>
            <a:r>
              <a:rPr lang="zh-CN" altLang="en-US" sz="2000">
                <a:solidFill>
                  <a:srgbClr val="FF0000"/>
                </a:solidFill>
              </a:rPr>
              <a:t>直方图及密度函数曲线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FF0000"/>
                </a:solidFill>
              </a:rPr>
              <a:t>样本路径图</a:t>
            </a:r>
            <a:r>
              <a:rPr lang="en-US" altLang="zh-CN" sz="2000"/>
              <a:t>(</a:t>
            </a:r>
            <a:r>
              <a:rPr lang="zh-CN" altLang="en-US" sz="2000"/>
              <a:t>后</a:t>
            </a:r>
            <a:r>
              <a:rPr lang="en-US" altLang="zh-CN" sz="2000"/>
              <a:t>300</a:t>
            </a:r>
            <a:r>
              <a:rPr lang="zh-CN" altLang="en-US" sz="2000"/>
              <a:t>个数据）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以及</a:t>
            </a:r>
            <a:r>
              <a:rPr lang="zh-CN" altLang="en-US" sz="2000">
                <a:solidFill>
                  <a:srgbClr val="FF0000"/>
                </a:solidFill>
              </a:rPr>
              <a:t>样本自相关系数图</a:t>
            </a:r>
            <a:r>
              <a:rPr lang="zh-CN" altLang="en-US" sz="2000"/>
              <a:t>。样本自相关系数随着步长迅速减少，这些均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说明马氏链的表现不错。接受率</a:t>
            </a:r>
            <a:r>
              <a:rPr lang="en-US" altLang="zh-CN" sz="2000"/>
              <a:t>=71%</a:t>
            </a:r>
            <a:endParaRPr lang="zh-CN" altLang="en-US" sz="2000"/>
          </a:p>
        </p:txBody>
      </p:sp>
      <p:sp>
        <p:nvSpPr>
          <p:cNvPr id="43012" name="Text Box 9">
            <a:extLst>
              <a:ext uri="{FF2B5EF4-FFF2-40B4-BE49-F238E27FC236}">
                <a16:creationId xmlns:a16="http://schemas.microsoft.com/office/drawing/2014/main" id="{D0116D59-60A4-4834-B862-8BEC2B02E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6367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</a:t>
            </a:r>
          </a:p>
        </p:txBody>
      </p:sp>
      <p:pic>
        <p:nvPicPr>
          <p:cNvPr id="43013" name="Picture 7">
            <a:extLst>
              <a:ext uri="{FF2B5EF4-FFF2-40B4-BE49-F238E27FC236}">
                <a16:creationId xmlns:a16="http://schemas.microsoft.com/office/drawing/2014/main" id="{D54D9405-717F-42CC-8879-3C28F97A8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1849438"/>
            <a:ext cx="4832350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>
            <a:extLst>
              <a:ext uri="{FF2B5EF4-FFF2-40B4-BE49-F238E27FC236}">
                <a16:creationId xmlns:a16="http://schemas.microsoft.com/office/drawing/2014/main" id="{F5748144-C72C-439D-A137-11148C554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33375"/>
            <a:ext cx="6334125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>
            <a:extLst>
              <a:ext uri="{FF2B5EF4-FFF2-40B4-BE49-F238E27FC236}">
                <a16:creationId xmlns:a16="http://schemas.microsoft.com/office/drawing/2014/main" id="{9BD12ACB-7755-4E2E-B62B-A9A41A7DC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1731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程序如下：</a:t>
            </a:r>
          </a:p>
        </p:txBody>
      </p:sp>
      <p:sp>
        <p:nvSpPr>
          <p:cNvPr id="8195" name="TextBox 5">
            <a:extLst>
              <a:ext uri="{FF2B5EF4-FFF2-40B4-BE49-F238E27FC236}">
                <a16:creationId xmlns:a16="http://schemas.microsoft.com/office/drawing/2014/main" id="{353B4849-CF1B-4F90-A3DD-F3B221F17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064250"/>
            <a:ext cx="3197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计算结果为：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0.3692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8196" name="矩形 1">
            <a:extLst>
              <a:ext uri="{FF2B5EF4-FFF2-40B4-BE49-F238E27FC236}">
                <a16:creationId xmlns:a16="http://schemas.microsoft.com/office/drawing/2014/main" id="{9F0920C9-8B8E-42D3-8985-96B2B771A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12775"/>
            <a:ext cx="6389688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n &lt;- 10000            # </a:t>
            </a:r>
            <a:r>
              <a:rPr lang="zh-CN" altLang="en-US"/>
              <a:t>模拟次数</a:t>
            </a:r>
          </a:p>
          <a:p>
            <a:pPr eaLnBrk="1" hangingPunct="1"/>
            <a:r>
              <a:rPr lang="en-US" altLang="zh-CN"/>
              <a:t>m &lt;- 7                   # </a:t>
            </a:r>
            <a:r>
              <a:rPr lang="zh-CN" altLang="en-US"/>
              <a:t>假期天数</a:t>
            </a:r>
          </a:p>
          <a:p>
            <a:pPr eaLnBrk="1" hangingPunct="1"/>
            <a:r>
              <a:rPr lang="en-US" altLang="zh-CN"/>
              <a:t>y &lt;- c(1:n)  </a:t>
            </a:r>
          </a:p>
          <a:p>
            <a:pPr eaLnBrk="1" hangingPunct="1"/>
            <a:r>
              <a:rPr lang="en-US" altLang="zh-CN"/>
              <a:t>x &lt;- c(1:m)</a:t>
            </a:r>
          </a:p>
          <a:p>
            <a:pPr eaLnBrk="1" hangingPunct="1"/>
            <a:r>
              <a:rPr lang="en-US" altLang="zh-CN"/>
              <a:t>i &lt;- 1</a:t>
            </a:r>
          </a:p>
          <a:p>
            <a:pPr eaLnBrk="1" hangingPunct="1"/>
            <a:r>
              <a:rPr lang="en-US" altLang="zh-CN"/>
              <a:t>set.seed(12)      #</a:t>
            </a:r>
            <a:r>
              <a:rPr lang="zh-CN" altLang="en-US" b="1">
                <a:solidFill>
                  <a:srgbClr val="FF0000"/>
                </a:solidFill>
              </a:rPr>
              <a:t>设定随机种子，可以重复模拟</a:t>
            </a:r>
            <a:endParaRPr lang="en-US" altLang="zh-CN" b="1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/>
              <a:t>while(i &lt;= n ) {</a:t>
            </a:r>
          </a:p>
          <a:p>
            <a:pPr eaLnBrk="1" hangingPunct="1"/>
            <a:r>
              <a:rPr lang="en-US" altLang="zh-CN"/>
              <a:t>  y[i] &lt;- 0</a:t>
            </a:r>
          </a:p>
          <a:p>
            <a:pPr eaLnBrk="1" hangingPunct="1"/>
            <a:r>
              <a:rPr lang="en-US" altLang="zh-CN"/>
              <a:t>  c = 0               #c</a:t>
            </a:r>
            <a:r>
              <a:rPr lang="zh-CN" altLang="en-US"/>
              <a:t>表示连续雨天数</a:t>
            </a:r>
          </a:p>
          <a:p>
            <a:pPr eaLnBrk="1" hangingPunct="1"/>
            <a:r>
              <a:rPr lang="zh-CN" altLang="en-US"/>
              <a:t>  </a:t>
            </a:r>
            <a:r>
              <a:rPr lang="en-US" altLang="zh-CN"/>
              <a:t>j &lt;- 1</a:t>
            </a:r>
          </a:p>
          <a:p>
            <a:pPr eaLnBrk="1" hangingPunct="1"/>
            <a:r>
              <a:rPr lang="en-US" altLang="zh-CN"/>
              <a:t>  while(j &lt;= m ) {</a:t>
            </a:r>
          </a:p>
          <a:p>
            <a:pPr eaLnBrk="1" hangingPunct="1"/>
            <a:r>
              <a:rPr lang="en-US" altLang="zh-CN"/>
              <a:t>    x[j] &lt;- rbinom(1, 1, 0.5)   #</a:t>
            </a:r>
            <a:r>
              <a:rPr lang="zh-CN" altLang="en-US"/>
              <a:t>生成</a:t>
            </a:r>
            <a:r>
              <a:rPr lang="en-US" altLang="zh-CN"/>
              <a:t>0-1</a:t>
            </a:r>
            <a:r>
              <a:rPr lang="zh-CN" altLang="en-US"/>
              <a:t>分布的随机数</a:t>
            </a:r>
          </a:p>
          <a:p>
            <a:pPr eaLnBrk="1" hangingPunct="1"/>
            <a:r>
              <a:rPr lang="zh-CN" altLang="en-US"/>
              <a:t>    </a:t>
            </a:r>
            <a:r>
              <a:rPr lang="en-US" altLang="zh-CN"/>
              <a:t>if(x[j] == 1) c &lt;- c + 1  else c = 0</a:t>
            </a:r>
          </a:p>
          <a:p>
            <a:pPr eaLnBrk="1" hangingPunct="1"/>
            <a:r>
              <a:rPr lang="en-US" altLang="zh-CN"/>
              <a:t>    if(c == 3) y[i] &lt;- 1</a:t>
            </a:r>
          </a:p>
          <a:p>
            <a:pPr eaLnBrk="1" hangingPunct="1"/>
            <a:r>
              <a:rPr lang="en-US" altLang="zh-CN"/>
              <a:t>    j &lt;- j + 1</a:t>
            </a:r>
          </a:p>
          <a:p>
            <a:pPr eaLnBrk="1" hangingPunct="1"/>
            <a:r>
              <a:rPr lang="en-US" altLang="zh-CN"/>
              <a:t>    }</a:t>
            </a:r>
          </a:p>
          <a:p>
            <a:pPr eaLnBrk="1" hangingPunct="1"/>
            <a:r>
              <a:rPr lang="en-US" altLang="zh-CN"/>
              <a:t>  i &lt;- i + 1</a:t>
            </a:r>
          </a:p>
          <a:p>
            <a:pPr eaLnBrk="1" hangingPunct="1"/>
            <a:r>
              <a:rPr lang="en-US" altLang="zh-CN"/>
              <a:t>}</a:t>
            </a:r>
          </a:p>
          <a:p>
            <a:pPr eaLnBrk="1" hangingPunct="1"/>
            <a:r>
              <a:rPr lang="en-US" altLang="zh-CN"/>
              <a:t>mean(y)       #</a:t>
            </a:r>
            <a:r>
              <a:rPr lang="zh-CN" altLang="en-US"/>
              <a:t>求平均数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7">
            <a:extLst>
              <a:ext uri="{FF2B5EF4-FFF2-40B4-BE49-F238E27FC236}">
                <a16:creationId xmlns:a16="http://schemas.microsoft.com/office/drawing/2014/main" id="{7E7EC650-B05D-4199-990B-104CE463F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631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5059" name="Text Box 8">
            <a:extLst>
              <a:ext uri="{FF2B5EF4-FFF2-40B4-BE49-F238E27FC236}">
                <a16:creationId xmlns:a16="http://schemas.microsoft.com/office/drawing/2014/main" id="{E9A2FFC0-B4EC-40F5-9C6D-722B80FAD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549275"/>
            <a:ext cx="8497888" cy="132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以下是用随机游走算法（</a:t>
            </a:r>
            <a:r>
              <a:rPr lang="en-US" altLang="zh-CN" sz="2000"/>
              <a:t>sigma=10,8000</a:t>
            </a:r>
            <a:r>
              <a:rPr lang="zh-CN" altLang="en-US" sz="2000"/>
              <a:t>次模拟产生最后</a:t>
            </a:r>
            <a:r>
              <a:rPr lang="en-US" altLang="zh-CN" sz="2000"/>
              <a:t>5000</a:t>
            </a:r>
            <a:r>
              <a:rPr lang="zh-CN" altLang="en-US" sz="2000"/>
              <a:t>个数据）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生成的随机数的</a:t>
            </a:r>
            <a:r>
              <a:rPr lang="zh-CN" altLang="en-US" sz="2000">
                <a:solidFill>
                  <a:srgbClr val="FF0000"/>
                </a:solidFill>
              </a:rPr>
              <a:t>直方图及密度函数曲线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FF0000"/>
                </a:solidFill>
              </a:rPr>
              <a:t>样本路径图</a:t>
            </a:r>
            <a:r>
              <a:rPr lang="en-US" altLang="zh-CN" sz="2000"/>
              <a:t>(</a:t>
            </a:r>
            <a:r>
              <a:rPr lang="zh-CN" altLang="en-US" sz="2000"/>
              <a:t>后</a:t>
            </a:r>
            <a:r>
              <a:rPr lang="en-US" altLang="zh-CN" sz="2000"/>
              <a:t>300</a:t>
            </a:r>
            <a:r>
              <a:rPr lang="zh-CN" altLang="en-US" sz="2000"/>
              <a:t>个数据），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接受率</a:t>
            </a:r>
            <a:r>
              <a:rPr lang="en-US" altLang="zh-CN" sz="2000"/>
              <a:t>=12.7%</a:t>
            </a:r>
            <a:r>
              <a:rPr lang="zh-CN" altLang="en-US" sz="2000"/>
              <a:t>。收敛效果不好。（方差太大，导致马氏链转移很慢，收敛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速度下降）</a:t>
            </a:r>
          </a:p>
        </p:txBody>
      </p:sp>
      <p:sp>
        <p:nvSpPr>
          <p:cNvPr id="45060" name="Text Box 9">
            <a:extLst>
              <a:ext uri="{FF2B5EF4-FFF2-40B4-BE49-F238E27FC236}">
                <a16:creationId xmlns:a16="http://schemas.microsoft.com/office/drawing/2014/main" id="{269CCFC9-9129-498E-A260-D8C51D5F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6367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</a:t>
            </a:r>
          </a:p>
        </p:txBody>
      </p:sp>
      <p:pic>
        <p:nvPicPr>
          <p:cNvPr id="45061" name="Picture 2">
            <a:extLst>
              <a:ext uri="{FF2B5EF4-FFF2-40B4-BE49-F238E27FC236}">
                <a16:creationId xmlns:a16="http://schemas.microsoft.com/office/drawing/2014/main" id="{001139B5-F7C3-46E6-8103-4D86D3E6B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647825"/>
            <a:ext cx="5111750" cy="510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">
            <a:extLst>
              <a:ext uri="{FF2B5EF4-FFF2-40B4-BE49-F238E27FC236}">
                <a16:creationId xmlns:a16="http://schemas.microsoft.com/office/drawing/2014/main" id="{FC0F5FBA-9721-4AD2-97FC-AC9C7F469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66700"/>
            <a:ext cx="6334125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7">
            <a:extLst>
              <a:ext uri="{FF2B5EF4-FFF2-40B4-BE49-F238E27FC236}">
                <a16:creationId xmlns:a16="http://schemas.microsoft.com/office/drawing/2014/main" id="{5FD128CA-7651-4630-A0B1-A0ADC07A6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631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7107" name="Text Box 8">
            <a:extLst>
              <a:ext uri="{FF2B5EF4-FFF2-40B4-BE49-F238E27FC236}">
                <a16:creationId xmlns:a16="http://schemas.microsoft.com/office/drawing/2014/main" id="{7EDC7868-89DD-468A-9A0C-9D5A6B9CA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404813"/>
            <a:ext cx="8285163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以下是用随机游走算法（</a:t>
            </a:r>
            <a:r>
              <a:rPr lang="en-US" altLang="zh-CN" sz="2000"/>
              <a:t>sigma=0.1,8000</a:t>
            </a:r>
            <a:r>
              <a:rPr lang="zh-CN" altLang="en-US" sz="2000"/>
              <a:t>次模拟产生最后</a:t>
            </a:r>
            <a:r>
              <a:rPr lang="en-US" altLang="zh-CN" sz="2000"/>
              <a:t>5000</a:t>
            </a:r>
            <a:r>
              <a:rPr lang="zh-CN" altLang="en-US" sz="2000"/>
              <a:t>个数据）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生成的随机数的</a:t>
            </a:r>
            <a:r>
              <a:rPr lang="zh-CN" altLang="en-US" sz="2000">
                <a:solidFill>
                  <a:srgbClr val="FF0000"/>
                </a:solidFill>
              </a:rPr>
              <a:t>直方图及密度函数曲线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FF0000"/>
                </a:solidFill>
              </a:rPr>
              <a:t>样本路径图</a:t>
            </a:r>
            <a:r>
              <a:rPr lang="en-US" altLang="zh-CN" sz="2000"/>
              <a:t>(</a:t>
            </a:r>
            <a:r>
              <a:rPr lang="zh-CN" altLang="en-US" sz="2000"/>
              <a:t>后</a:t>
            </a:r>
            <a:r>
              <a:rPr lang="en-US" altLang="zh-CN" sz="2000"/>
              <a:t>300</a:t>
            </a:r>
            <a:r>
              <a:rPr lang="zh-CN" altLang="en-US" sz="2000"/>
              <a:t>个数据），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以及</a:t>
            </a:r>
            <a:r>
              <a:rPr lang="zh-CN" altLang="en-US" sz="2000">
                <a:solidFill>
                  <a:srgbClr val="FF0000"/>
                </a:solidFill>
              </a:rPr>
              <a:t>样本自相关系数图</a:t>
            </a:r>
            <a:r>
              <a:rPr lang="zh-CN" altLang="en-US" sz="2000"/>
              <a:t>。样本自相关系数随着步长减少缓慢。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接受率</a:t>
            </a:r>
            <a:r>
              <a:rPr lang="en-US" altLang="zh-CN" sz="2000"/>
              <a:t>=96%</a:t>
            </a:r>
            <a:r>
              <a:rPr lang="zh-CN" altLang="en-US" sz="2000"/>
              <a:t>。收敛效果不好。（方差太小，导致马氏链变为随机游走，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效率同样不高）</a:t>
            </a:r>
          </a:p>
        </p:txBody>
      </p:sp>
      <p:sp>
        <p:nvSpPr>
          <p:cNvPr id="47108" name="Text Box 9">
            <a:extLst>
              <a:ext uri="{FF2B5EF4-FFF2-40B4-BE49-F238E27FC236}">
                <a16:creationId xmlns:a16="http://schemas.microsoft.com/office/drawing/2014/main" id="{7D5E161E-5ABE-4CBA-ABA3-DA0BAD5E5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6367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</a:t>
            </a:r>
          </a:p>
        </p:txBody>
      </p:sp>
      <p:pic>
        <p:nvPicPr>
          <p:cNvPr id="47109" name="Picture 2">
            <a:extLst>
              <a:ext uri="{FF2B5EF4-FFF2-40B4-BE49-F238E27FC236}">
                <a16:creationId xmlns:a16="http://schemas.microsoft.com/office/drawing/2014/main" id="{A5B109B8-EC28-4F14-AB09-D8C406DB4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820863"/>
            <a:ext cx="5040312" cy="503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>
            <a:extLst>
              <a:ext uri="{FF2B5EF4-FFF2-40B4-BE49-F238E27FC236}">
                <a16:creationId xmlns:a16="http://schemas.microsoft.com/office/drawing/2014/main" id="{92B16214-0C68-48AE-94C0-03092A7B6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66700"/>
            <a:ext cx="6334125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FD13F5D7-0C82-46A3-AA55-2864A2787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4BA79-17CC-472C-80B7-27938784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例：用独立链算法抽取</a:t>
            </a:r>
            <a:r>
              <a:rPr lang="en-US" altLang="zh-CN" dirty="0"/>
              <a:t>Bayes</a:t>
            </a:r>
            <a:r>
              <a:rPr lang="zh-CN" altLang="en-US" dirty="0"/>
              <a:t>后验分布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其中</a:t>
            </a:r>
            <a:r>
              <a:rPr lang="el-GR" altLang="zh-CN" dirty="0"/>
              <a:t>π</a:t>
            </a:r>
            <a:r>
              <a:rPr lang="en-US" altLang="zh-CN" dirty="0"/>
              <a:t>(</a:t>
            </a:r>
            <a:r>
              <a:rPr lang="el-GR" altLang="zh-CN" dirty="0"/>
              <a:t>θ</a:t>
            </a:r>
            <a:r>
              <a:rPr lang="en-US" altLang="zh-CN" dirty="0"/>
              <a:t>)</a:t>
            </a:r>
            <a:r>
              <a:rPr lang="zh-CN" altLang="en-US" dirty="0"/>
              <a:t>为先验分布，</a:t>
            </a:r>
            <a:r>
              <a:rPr lang="en-US" altLang="zh-CN" dirty="0"/>
              <a:t>f(</a:t>
            </a:r>
            <a:r>
              <a:rPr lang="en-US" altLang="zh-CN" dirty="0" err="1"/>
              <a:t>X|θ</a:t>
            </a:r>
            <a:r>
              <a:rPr lang="en-US" altLang="zh-CN" dirty="0"/>
              <a:t>)</a:t>
            </a:r>
            <a:r>
              <a:rPr lang="zh-CN" altLang="en-US" dirty="0"/>
              <a:t>为似然函数。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解：步骤如下：</a:t>
            </a: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49156" name="Object 5">
            <a:extLst>
              <a:ext uri="{FF2B5EF4-FFF2-40B4-BE49-F238E27FC236}">
                <a16:creationId xmlns:a16="http://schemas.microsoft.com/office/drawing/2014/main" id="{14E33BD7-CE69-4922-986C-F2ABD78242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2205038"/>
          <a:ext cx="3048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6100" imgH="482600" progId="Equation.DSMT4">
                  <p:embed/>
                </p:oleObj>
              </mc:Choice>
              <mc:Fallback>
                <p:oleObj name="Equation" r:id="rId2" imgW="18161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205038"/>
                        <a:ext cx="30480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8">
            <a:extLst>
              <a:ext uri="{FF2B5EF4-FFF2-40B4-BE49-F238E27FC236}">
                <a16:creationId xmlns:a16="http://schemas.microsoft.com/office/drawing/2014/main" id="{0C2BE7E2-8ABC-415F-91C0-26D0DB86B4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6238" y="4010025"/>
          <a:ext cx="5848350" cy="272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97200" imgH="1397000" progId="Equation.DSMT4">
                  <p:embed/>
                </p:oleObj>
              </mc:Choice>
              <mc:Fallback>
                <p:oleObj name="Equation" r:id="rId4" imgW="2997200" imgH="1397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4010025"/>
                        <a:ext cx="5848350" cy="272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54A31138-6406-4EB2-9D38-015A80CF0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0CC70B0A-AC65-495C-BC8E-38DEC4835C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随机游走算法如下：</a:t>
            </a:r>
          </a:p>
          <a:p>
            <a:endParaRPr lang="zh-CN" altLang="en-US"/>
          </a:p>
        </p:txBody>
      </p:sp>
      <p:graphicFrame>
        <p:nvGraphicFramePr>
          <p:cNvPr id="50180" name="对象 1">
            <a:extLst>
              <a:ext uri="{FF2B5EF4-FFF2-40B4-BE49-F238E27FC236}">
                <a16:creationId xmlns:a16="http://schemas.microsoft.com/office/drawing/2014/main" id="{FB44E9BC-E30A-4B50-B5E0-707F18E49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63" y="2349500"/>
          <a:ext cx="6543675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60700" imgH="1409700" progId="Equation.DSMT4">
                  <p:embed/>
                </p:oleObj>
              </mc:Choice>
              <mc:Fallback>
                <p:oleObj name="Equation" r:id="rId2" imgW="3060700" imgH="14097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2349500"/>
                        <a:ext cx="6543675" cy="301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15578BA5-4C83-4A58-8E2C-3D30C5067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6684C-A362-48CF-B32F-E4BDD514C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341438"/>
            <a:ext cx="8142287" cy="439261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例：设</a:t>
            </a:r>
            <a:r>
              <a:rPr lang="en-US" altLang="zh-CN" dirty="0"/>
              <a:t>10</a:t>
            </a:r>
            <a:r>
              <a:rPr lang="zh-CN" altLang="en-US" dirty="0"/>
              <a:t>个独立观测值</a:t>
            </a:r>
            <a:r>
              <a:rPr lang="en-US" altLang="zh-CN" dirty="0"/>
              <a:t>{8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7}</a:t>
            </a:r>
            <a:r>
              <a:rPr lang="zh-CN" altLang="en-US" dirty="0"/>
              <a:t>来自 </a:t>
            </a:r>
            <a:r>
              <a:rPr lang="en-US" altLang="zh-CN" dirty="0"/>
              <a:t>f(X</a:t>
            </a:r>
            <a:r>
              <a:rPr lang="en-US" altLang="zh-CN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 pitchFamily="18" charset="2"/>
              </a:rPr>
              <a:t>i</a:t>
            </a:r>
            <a:r>
              <a:rPr lang="en-US" altLang="zh-CN" dirty="0"/>
              <a:t>|</a:t>
            </a:r>
            <a:r>
              <a:rPr lang="el-GR" altLang="zh-CN" dirty="0"/>
              <a:t>λ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~P(</a:t>
            </a:r>
            <a:r>
              <a:rPr lang="el-GR" altLang="zh-CN" dirty="0"/>
              <a:t>λ</a:t>
            </a:r>
            <a:r>
              <a:rPr lang="en-US" altLang="zh-CN" dirty="0"/>
              <a:t>)</a:t>
            </a:r>
            <a:r>
              <a:rPr lang="zh-CN" altLang="en-US" dirty="0"/>
              <a:t> 。</a:t>
            </a:r>
            <a:r>
              <a:rPr lang="el-GR" altLang="zh-CN" dirty="0"/>
              <a:t>λ</a:t>
            </a:r>
            <a:r>
              <a:rPr lang="zh-CN" altLang="en-US" dirty="0"/>
              <a:t>的先验分布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           </a:t>
            </a:r>
            <a:r>
              <a:rPr lang="zh-CN" altLang="en-US" dirty="0"/>
              <a:t>试利用独立链与随机游走算法产生后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验分布的随机数。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解：独立链算法步骤如下：</a:t>
            </a: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51204" name="Object 7">
            <a:extLst>
              <a:ext uri="{FF2B5EF4-FFF2-40B4-BE49-F238E27FC236}">
                <a16:creationId xmlns:a16="http://schemas.microsoft.com/office/drawing/2014/main" id="{6911B7EE-5EEF-4531-863C-7F05CF670D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349500"/>
          <a:ext cx="16700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309" imgH="228501" progId="Equation.DSMT4">
                  <p:embed/>
                </p:oleObj>
              </mc:Choice>
              <mc:Fallback>
                <p:oleObj name="Equation" r:id="rId2" imgW="901309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49500"/>
                        <a:ext cx="16700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12">
            <a:extLst>
              <a:ext uri="{FF2B5EF4-FFF2-40B4-BE49-F238E27FC236}">
                <a16:creationId xmlns:a16="http://schemas.microsoft.com/office/drawing/2014/main" id="{FCF7B2D2-79F1-4595-9E0D-C357450577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3375" y="3808413"/>
          <a:ext cx="593725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5000" imgH="1549400" progId="Equation.DSMT4">
                  <p:embed/>
                </p:oleObj>
              </mc:Choice>
              <mc:Fallback>
                <p:oleObj name="Equation" r:id="rId4" imgW="3175000" imgH="1549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3808413"/>
                        <a:ext cx="593725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矩形 1">
            <a:extLst>
              <a:ext uri="{FF2B5EF4-FFF2-40B4-BE49-F238E27FC236}">
                <a16:creationId xmlns:a16="http://schemas.microsoft.com/office/drawing/2014/main" id="{CB8CC9F2-8DF4-4008-968F-D3536B5D7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11163"/>
            <a:ext cx="6751637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N &lt;- 8000             #length of chain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s &lt;- c(1:N)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s[1] &lt;- 4.3            # initialize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a0 &lt;- 1            #parameter of lnorm(a,b) prio dist.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b0 &lt;- .5           #parameter of lnorm(a,b) prio dist.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a &lt;- 1             #parameter of lnorm(a,b) proposal dist.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b &lt;- .5             #parameter of lnorm(a,b) proposal dist.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          # generate the chain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i &lt;- 1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while(i &lt;= N-1)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x &lt;- rlnorm(1, a, b)    # proposal distribution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u &lt;- runif(1)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r &lt;- (x/s[i])^43 * exp(10 *(s[i] - x)) 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    (dlnorm(x, a0, b0) * dlnorm(s[i], a, b)) 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     (dlnorm(s[i], a0, b0) * dlnorm(x, a, b))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if (u &lt; r) s[i + 1] &lt;- x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s[i + 1] &lt;- s[i]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i &lt;- i+1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1">
            <a:extLst>
              <a:ext uri="{FF2B5EF4-FFF2-40B4-BE49-F238E27FC236}">
                <a16:creationId xmlns:a16="http://schemas.microsoft.com/office/drawing/2014/main" id="{BB1872DE-382B-49A4-944B-28E60BDCB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997075"/>
            <a:ext cx="5957887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# plot for convergence diagnostic purpose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index &lt;- 5000:8000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y1 &lt;- s[index]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par(mfrow=c(3,1))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plot(index, y1, type="l", main="</a:t>
            </a:r>
            <a:r>
              <a:rPr lang="zh-CN" altLang="en-US" sz="1800">
                <a:latin typeface="Times New Roman" panose="02020603050405020304" pitchFamily="18" charset="0"/>
              </a:rPr>
              <a:t>样本路径图</a:t>
            </a:r>
            <a:r>
              <a:rPr lang="en-US" altLang="zh-CN" sz="1800">
                <a:latin typeface="Times New Roman" panose="02020603050405020304" pitchFamily="18" charset="0"/>
              </a:rPr>
              <a:t>", ylab="x")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acf(s,main="</a:t>
            </a:r>
            <a:r>
              <a:rPr lang="zh-CN" altLang="en-US" sz="1800">
                <a:latin typeface="Times New Roman" panose="02020603050405020304" pitchFamily="18" charset="0"/>
              </a:rPr>
              <a:t>样本自相关图</a:t>
            </a:r>
            <a:r>
              <a:rPr lang="en-US" altLang="zh-CN" sz="1800">
                <a:latin typeface="Times New Roman" panose="02020603050405020304" pitchFamily="18" charset="0"/>
              </a:rPr>
              <a:t>")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hist(s, freq=FALSE, main="</a:t>
            </a:r>
            <a:r>
              <a:rPr lang="zh-CN" altLang="en-US" sz="1800">
                <a:latin typeface="Times New Roman" panose="02020603050405020304" pitchFamily="18" charset="0"/>
              </a:rPr>
              <a:t>直方图</a:t>
            </a:r>
            <a:r>
              <a:rPr lang="en-US" altLang="zh-CN" sz="1800">
                <a:latin typeface="Times New Roman" panose="02020603050405020304" pitchFamily="18" charset="0"/>
              </a:rPr>
              <a:t>", breaks=50)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55B3C469-9170-42F4-B70D-91D5E0ABC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33375"/>
            <a:ext cx="7366000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以下是用独立链算法生成的随机数的样本路径图，样本自相关图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及直方图。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</p:txBody>
      </p:sp>
      <p:pic>
        <p:nvPicPr>
          <p:cNvPr id="54275" name="Picture 2">
            <a:extLst>
              <a:ext uri="{FF2B5EF4-FFF2-40B4-BE49-F238E27FC236}">
                <a16:creationId xmlns:a16="http://schemas.microsoft.com/office/drawing/2014/main" id="{09754167-6F48-421F-B7B9-5667CA2FD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862013"/>
            <a:ext cx="5976938" cy="596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0EC8FA1-EA1F-4E90-A2A5-B462083482F8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2781300"/>
          <a:ext cx="7200900" cy="1368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4213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天数</a:t>
                      </a:r>
                    </a:p>
                  </a:txBody>
                  <a:tcPr marL="91432" marR="91432" marT="45716" marB="4571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2" marR="91432" marT="45716" marB="4571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2" marR="91432" marT="45716" marB="4571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2" marR="91432" marT="45716" marB="4571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2" marR="91432" marT="45716" marB="4571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32" marR="91432" marT="45716" marB="4571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 marL="91432" marR="91432"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</a:t>
                      </a:r>
                      <a:endParaRPr lang="zh-CN" altLang="en-US" sz="1800" dirty="0"/>
                    </a:p>
                  </a:txBody>
                  <a:tcPr marL="91432" marR="91432" marT="45716" marB="4571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0.2549</a:t>
                      </a:r>
                      <a:endParaRPr lang="zh-CN" altLang="en-US" sz="1800" dirty="0"/>
                    </a:p>
                  </a:txBody>
                  <a:tcPr marL="91432" marR="91432" marT="45716" marB="4571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0.3166</a:t>
                      </a:r>
                      <a:endParaRPr lang="zh-CN" altLang="en-US" sz="1800" dirty="0"/>
                    </a:p>
                  </a:txBody>
                  <a:tcPr marL="91432" marR="91432" marT="45716" marB="4571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0.3692</a:t>
                      </a:r>
                      <a:endParaRPr lang="zh-CN" altLang="en-US" sz="1800" dirty="0"/>
                    </a:p>
                  </a:txBody>
                  <a:tcPr marL="91432" marR="91432" marT="45716" marB="4571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0.4105</a:t>
                      </a:r>
                      <a:endParaRPr lang="zh-CN" altLang="en-US" sz="1800" dirty="0"/>
                    </a:p>
                  </a:txBody>
                  <a:tcPr marL="91432" marR="91432" marT="45716" marB="4571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0.4646</a:t>
                      </a:r>
                      <a:endParaRPr lang="zh-CN" altLang="en-US" sz="1800" dirty="0"/>
                    </a:p>
                  </a:txBody>
                  <a:tcPr marL="91432" marR="91432" marT="45716" marB="4571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0.5038</a:t>
                      </a:r>
                      <a:endParaRPr lang="zh-CN" altLang="en-US" sz="1800" dirty="0"/>
                    </a:p>
                  </a:txBody>
                  <a:tcPr marL="91432" marR="91432"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44" name="TextBox 2">
            <a:extLst>
              <a:ext uri="{FF2B5EF4-FFF2-40B4-BE49-F238E27FC236}">
                <a16:creationId xmlns:a16="http://schemas.microsoft.com/office/drawing/2014/main" id="{FC7455E1-3C64-434E-9054-71B0B5DD2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73238"/>
            <a:ext cx="7339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若令假期天数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m=5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10.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得到概率如下：</a:t>
            </a:r>
          </a:p>
        </p:txBody>
      </p:sp>
      <p:graphicFrame>
        <p:nvGraphicFramePr>
          <p:cNvPr id="9245" name="对象 4">
            <a:extLst>
              <a:ext uri="{FF2B5EF4-FFF2-40B4-BE49-F238E27FC236}">
                <a16:creationId xmlns:a16="http://schemas.microsoft.com/office/drawing/2014/main" id="{BDD7E749-72FD-4845-B29C-21EC8D32E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724400"/>
          <a:ext cx="407828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310" imgH="215806" progId="Equation.DSMT4">
                  <p:embed/>
                </p:oleObj>
              </mc:Choice>
              <mc:Fallback>
                <p:oleObj name="Equation" r:id="rId2" imgW="1358310" imgH="215806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24400"/>
                        <a:ext cx="407828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FEC2F6B1-199D-489A-8516-27DD10B3E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60350"/>
            <a:ext cx="774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以下是用独立链算法</a:t>
            </a:r>
            <a:r>
              <a:rPr lang="en-US" altLang="zh-CN" sz="2000"/>
              <a:t>(</a:t>
            </a:r>
            <a:r>
              <a:rPr lang="zh-CN" altLang="en-US" sz="2000"/>
              <a:t>建议分布取为</a:t>
            </a:r>
            <a:r>
              <a:rPr lang="en-US" altLang="zh-CN" sz="2000"/>
              <a:t>LogNormal(2,0.3^2))</a:t>
            </a:r>
            <a:r>
              <a:rPr lang="zh-CN" altLang="en-US" sz="2000"/>
              <a:t>产生的样本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路径图，样本自相关图及直方图。效果不好。其原因是建议分布与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后验分布差距较大）</a:t>
            </a:r>
          </a:p>
        </p:txBody>
      </p:sp>
      <p:pic>
        <p:nvPicPr>
          <p:cNvPr id="55299" name="Picture 2">
            <a:extLst>
              <a:ext uri="{FF2B5EF4-FFF2-40B4-BE49-F238E27FC236}">
                <a16:creationId xmlns:a16="http://schemas.microsoft.com/office/drawing/2014/main" id="{15B361AA-070E-4D27-BEE1-836644140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177925"/>
            <a:ext cx="5688013" cy="568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842F4416-C265-4238-B407-402411ED1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3E550891-DC99-4FA5-82D4-3DC53A9E92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随机游走算法如下：</a:t>
            </a:r>
          </a:p>
          <a:p>
            <a:endParaRPr lang="zh-CN" altLang="en-US"/>
          </a:p>
        </p:txBody>
      </p:sp>
      <p:graphicFrame>
        <p:nvGraphicFramePr>
          <p:cNvPr id="56324" name="对象 1">
            <a:extLst>
              <a:ext uri="{FF2B5EF4-FFF2-40B4-BE49-F238E27FC236}">
                <a16:creationId xmlns:a16="http://schemas.microsoft.com/office/drawing/2014/main" id="{1B4CE311-09BD-42D4-8DDC-EB9A217F0E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349500"/>
          <a:ext cx="4968875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4100" imgH="1651000" progId="Equation.DSMT4">
                  <p:embed/>
                </p:oleObj>
              </mc:Choice>
              <mc:Fallback>
                <p:oleObj name="Equation" r:id="rId2" imgW="2324100" imgH="1651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49500"/>
                        <a:ext cx="4968875" cy="352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矩形 1">
            <a:extLst>
              <a:ext uri="{FF2B5EF4-FFF2-40B4-BE49-F238E27FC236}">
                <a16:creationId xmlns:a16="http://schemas.microsoft.com/office/drawing/2014/main" id="{4C04BCEA-1AD8-47B9-9476-3C344A8EB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882650"/>
            <a:ext cx="5815012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N &lt;- 8000             #length of chain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s &lt;- c(1:N)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s[1] &lt;- 4.3            # initialize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a0 &lt;- 1            #parameter of lnorm(a,b) prio dist.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b0 &lt;- .5           #parameter of lnorm(a,b) prio dist.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sigma &lt;- 1             #parameter of proposal dist.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          # generate the chain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i &lt;- 1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while(i &lt;= N-1)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x &lt;- rnorm(1, s[i], sigma)    # proposal distribution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u &lt;- runif(1)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r &lt;- (x/s[i])^43 * exp(10 *(s[i] - x)) 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    dlnorm(x, a0, b0) / dlnorm(s[i], a0, b0)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if (u &lt; r) s[i + 1] &lt;- x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s[i + 1] &lt;- s[i]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i &lt;- i+1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}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1">
            <a:extLst>
              <a:ext uri="{FF2B5EF4-FFF2-40B4-BE49-F238E27FC236}">
                <a16:creationId xmlns:a16="http://schemas.microsoft.com/office/drawing/2014/main" id="{377C63A6-3343-4188-A91E-7A2A717C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50" y="1997075"/>
            <a:ext cx="5741988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# plot for convergence diagnostic purpose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index &lt;- 5000:8000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y1 &lt;- s[index]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par(mfrow=c(3,1))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plot(index, y1, type="l", main="</a:t>
            </a:r>
            <a:r>
              <a:rPr lang="zh-CN" altLang="en-US" sz="1800">
                <a:latin typeface="Times New Roman" panose="02020603050405020304" pitchFamily="18" charset="0"/>
              </a:rPr>
              <a:t>样本路径图</a:t>
            </a:r>
            <a:r>
              <a:rPr lang="en-US" altLang="zh-CN" sz="1800">
                <a:latin typeface="Times New Roman" panose="02020603050405020304" pitchFamily="18" charset="0"/>
              </a:rPr>
              <a:t>", ylab="x")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acf(s,main="</a:t>
            </a:r>
            <a:r>
              <a:rPr lang="zh-CN" altLang="en-US" sz="1800">
                <a:latin typeface="Times New Roman" panose="02020603050405020304" pitchFamily="18" charset="0"/>
              </a:rPr>
              <a:t>样本自相关图</a:t>
            </a:r>
            <a:r>
              <a:rPr lang="en-US" altLang="zh-CN" sz="1800">
                <a:latin typeface="Times New Roman" panose="02020603050405020304" pitchFamily="18" charset="0"/>
              </a:rPr>
              <a:t>")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hist(s, freq=FALSE, main="</a:t>
            </a:r>
            <a:r>
              <a:rPr lang="zh-CN" altLang="en-US" sz="1800">
                <a:latin typeface="Times New Roman" panose="02020603050405020304" pitchFamily="18" charset="0"/>
              </a:rPr>
              <a:t>直方图</a:t>
            </a:r>
            <a:r>
              <a:rPr lang="en-US" altLang="zh-CN" sz="1800">
                <a:latin typeface="Times New Roman" panose="02020603050405020304" pitchFamily="18" charset="0"/>
              </a:rPr>
              <a:t>", breaks=50)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DEE28510-19F5-415B-8B0F-4DCEDC8C7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33375"/>
            <a:ext cx="7229475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以下是用随机游走</a:t>
            </a:r>
            <a:r>
              <a:rPr lang="en-US" altLang="zh-CN" sz="2000"/>
              <a:t>(sigma=1)</a:t>
            </a:r>
            <a:r>
              <a:rPr lang="zh-CN" altLang="en-US" sz="2000"/>
              <a:t>算法生成的随机数的样本路径图，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样本自相关图及直方图。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</p:txBody>
      </p:sp>
      <p:pic>
        <p:nvPicPr>
          <p:cNvPr id="59395" name="Picture 2">
            <a:extLst>
              <a:ext uri="{FF2B5EF4-FFF2-40B4-BE49-F238E27FC236}">
                <a16:creationId xmlns:a16="http://schemas.microsoft.com/office/drawing/2014/main" id="{0052D705-CC30-4EF3-A51F-8FAEDA262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106488"/>
            <a:ext cx="5759450" cy="575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29B26DD1-08FA-4CF2-A409-AD2CDE943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33375"/>
            <a:ext cx="7372350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以下是用随机游走</a:t>
            </a:r>
            <a:r>
              <a:rPr lang="en-US" altLang="zh-CN" sz="2000"/>
              <a:t>(sigma=10)</a:t>
            </a:r>
            <a:r>
              <a:rPr lang="zh-CN" altLang="en-US" sz="2000"/>
              <a:t>算法生成的随机数的样本路径图，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样本自相关图及直方图。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</p:txBody>
      </p:sp>
      <p:pic>
        <p:nvPicPr>
          <p:cNvPr id="60419" name="Picture 2">
            <a:extLst>
              <a:ext uri="{FF2B5EF4-FFF2-40B4-BE49-F238E27FC236}">
                <a16:creationId xmlns:a16="http://schemas.microsoft.com/office/drawing/2014/main" id="{6F6A64B5-3101-4584-9E83-C2B2D2E5C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968375"/>
            <a:ext cx="5907088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7F949D54-1718-4604-B5EF-9E813FD35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33375"/>
            <a:ext cx="7443787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以下是用随机游走</a:t>
            </a:r>
            <a:r>
              <a:rPr lang="en-US" altLang="zh-CN" sz="2000"/>
              <a:t>(sigma=0.1)</a:t>
            </a:r>
            <a:r>
              <a:rPr lang="zh-CN" altLang="en-US" sz="2000"/>
              <a:t>算法生成的随机数的样本路径图，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样本自相关图及直方图。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</p:txBody>
      </p:sp>
      <p:pic>
        <p:nvPicPr>
          <p:cNvPr id="61443" name="Picture 2">
            <a:extLst>
              <a:ext uri="{FF2B5EF4-FFF2-40B4-BE49-F238E27FC236}">
                <a16:creationId xmlns:a16="http://schemas.microsoft.com/office/drawing/2014/main" id="{88AE56F6-B3CA-4A56-83F8-4B0623EC2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1016000"/>
            <a:ext cx="5835650" cy="582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>
            <a:extLst>
              <a:ext uri="{FF2B5EF4-FFF2-40B4-BE49-F238E27FC236}">
                <a16:creationId xmlns:a16="http://schemas.microsoft.com/office/drawing/2014/main" id="{F3187792-ABA9-4C75-8C66-3D20039DA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024063"/>
            <a:ext cx="76009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rgbClr val="FF0000"/>
                </a:solidFill>
              </a:rPr>
              <a:t>实习</a:t>
            </a:r>
            <a:r>
              <a:rPr lang="zh-CN" altLang="en-US" sz="3200" b="1"/>
              <a:t>：试用随机游走算法产生密度函数为</a:t>
            </a:r>
          </a:p>
        </p:txBody>
      </p:sp>
      <p:graphicFrame>
        <p:nvGraphicFramePr>
          <p:cNvPr id="62467" name="Object 5">
            <a:extLst>
              <a:ext uri="{FF2B5EF4-FFF2-40B4-BE49-F238E27FC236}">
                <a16:creationId xmlns:a16="http://schemas.microsoft.com/office/drawing/2014/main" id="{E15DEFCA-A7A1-4117-8769-12E47A8715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997200"/>
          <a:ext cx="342741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7893" imgH="393529" progId="Equation.DSMT4">
                  <p:embed/>
                </p:oleObj>
              </mc:Choice>
              <mc:Fallback>
                <p:oleObj name="Equation" r:id="rId2" imgW="1167893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997200"/>
                        <a:ext cx="3427413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6">
            <a:extLst>
              <a:ext uri="{FF2B5EF4-FFF2-40B4-BE49-F238E27FC236}">
                <a16:creationId xmlns:a16="http://schemas.microsoft.com/office/drawing/2014/main" id="{F5E6A7D2-890C-4402-BFE0-B6708639A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4429125"/>
            <a:ext cx="61356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/>
              <a:t>的随机数。其中</a:t>
            </a:r>
            <a:r>
              <a:rPr lang="en-US" altLang="zh-CN" sz="3200" b="1"/>
              <a:t>c</a:t>
            </a:r>
            <a:r>
              <a:rPr lang="zh-CN" altLang="en-US" sz="3200" b="1"/>
              <a:t>为正则化系数。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>
            <a:extLst>
              <a:ext uri="{FF2B5EF4-FFF2-40B4-BE49-F238E27FC236}">
                <a16:creationId xmlns:a16="http://schemas.microsoft.com/office/drawing/2014/main" id="{164FB2D4-DB5E-4FF0-BF31-D169DC582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344488"/>
            <a:ext cx="2066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三</a:t>
            </a:r>
            <a:r>
              <a:rPr lang="en-US" altLang="zh-CN" sz="2400" b="1"/>
              <a:t>.Gibbs</a:t>
            </a:r>
            <a:r>
              <a:rPr lang="zh-CN" altLang="en-US" sz="2400" b="1"/>
              <a:t>抽样</a:t>
            </a:r>
          </a:p>
        </p:txBody>
      </p:sp>
      <p:sp>
        <p:nvSpPr>
          <p:cNvPr id="63491" name="Text Box 5">
            <a:extLst>
              <a:ext uri="{FF2B5EF4-FFF2-40B4-BE49-F238E27FC236}">
                <a16:creationId xmlns:a16="http://schemas.microsoft.com/office/drawing/2014/main" id="{4C9B9197-348D-45D0-8D08-6797DF92E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82713"/>
            <a:ext cx="75152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M-H</a:t>
            </a:r>
            <a:r>
              <a:rPr lang="zh-CN" altLang="en-US" sz="2400" b="1"/>
              <a:t>算法的一个重要应用是</a:t>
            </a:r>
            <a:r>
              <a:rPr lang="en-US" altLang="zh-CN" sz="2400" b="1"/>
              <a:t>Gibbs</a:t>
            </a:r>
            <a:r>
              <a:rPr lang="zh-CN" altLang="en-US" sz="2400" b="1"/>
              <a:t>抽样产生多维分布。</a:t>
            </a:r>
          </a:p>
        </p:txBody>
      </p:sp>
      <p:graphicFrame>
        <p:nvGraphicFramePr>
          <p:cNvPr id="63492" name="Object 6">
            <a:extLst>
              <a:ext uri="{FF2B5EF4-FFF2-40B4-BE49-F238E27FC236}">
                <a16:creationId xmlns:a16="http://schemas.microsoft.com/office/drawing/2014/main" id="{E75423BC-10F0-4E78-92F1-DFD02530B5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989138"/>
          <a:ext cx="64992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3000" imgH="457200" progId="Equation.DSMT4">
                  <p:embed/>
                </p:oleObj>
              </mc:Choice>
              <mc:Fallback>
                <p:oleObj name="Equation" r:id="rId2" imgW="36830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89138"/>
                        <a:ext cx="649922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7">
            <a:extLst>
              <a:ext uri="{FF2B5EF4-FFF2-40B4-BE49-F238E27FC236}">
                <a16:creationId xmlns:a16="http://schemas.microsoft.com/office/drawing/2014/main" id="{3DFA3E02-F711-495A-9359-14871457D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852738"/>
          <a:ext cx="65532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49600" imgH="1574800" progId="Equation.DSMT4">
                  <p:embed/>
                </p:oleObj>
              </mc:Choice>
              <mc:Fallback>
                <p:oleObj name="Equation" r:id="rId4" imgW="3149600" imgH="1574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852738"/>
                        <a:ext cx="65532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>
            <a:extLst>
              <a:ext uri="{FF2B5EF4-FFF2-40B4-BE49-F238E27FC236}">
                <a16:creationId xmlns:a16="http://schemas.microsoft.com/office/drawing/2014/main" id="{10F016F5-3700-4ED1-9C17-591C1CE54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519238"/>
            <a:ext cx="84804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注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/>
              <a:t>：</a:t>
            </a:r>
            <a:r>
              <a:rPr lang="en-US" altLang="zh-CN" sz="2400"/>
              <a:t>Gibbs</a:t>
            </a:r>
            <a:r>
              <a:rPr lang="zh-CN" altLang="en-US" sz="2400"/>
              <a:t>抽样可以看作</a:t>
            </a:r>
            <a:r>
              <a:rPr lang="en-US" altLang="zh-CN" sz="2400"/>
              <a:t>M-H</a:t>
            </a:r>
            <a:r>
              <a:rPr lang="zh-CN" altLang="en-US" sz="2400"/>
              <a:t>算法的特例。它的</a:t>
            </a:r>
            <a:r>
              <a:rPr lang="en-US" altLang="zh-CN" sz="2400"/>
              <a:t>M-H</a:t>
            </a:r>
            <a:r>
              <a:rPr lang="zh-CN" altLang="en-US" sz="2400"/>
              <a:t>比率为：</a:t>
            </a:r>
          </a:p>
        </p:txBody>
      </p:sp>
      <p:sp>
        <p:nvSpPr>
          <p:cNvPr id="64515" name="Text Box 6">
            <a:extLst>
              <a:ext uri="{FF2B5EF4-FFF2-40B4-BE49-F238E27FC236}">
                <a16:creationId xmlns:a16="http://schemas.microsoft.com/office/drawing/2014/main" id="{7DC07D57-4B54-4AD0-9DC2-6A7363623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624513"/>
            <a:ext cx="66484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也就是说，每次生成的变量都作为下一个状态。</a:t>
            </a:r>
          </a:p>
        </p:txBody>
      </p:sp>
      <p:graphicFrame>
        <p:nvGraphicFramePr>
          <p:cNvPr id="64516" name="Object 5">
            <a:extLst>
              <a:ext uri="{FF2B5EF4-FFF2-40B4-BE49-F238E27FC236}">
                <a16:creationId xmlns:a16="http://schemas.microsoft.com/office/drawing/2014/main" id="{0E35AD32-3679-4083-9039-212357C5B2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009775"/>
          <a:ext cx="8496300" cy="361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97200" imgH="1955520" progId="Equation.DSMT4">
                  <p:embed/>
                </p:oleObj>
              </mc:Choice>
              <mc:Fallback>
                <p:oleObj name="Equation" r:id="rId2" imgW="4597200" imgH="1955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009775"/>
                        <a:ext cx="8496300" cy="361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>
            <a:extLst>
              <a:ext uri="{FF2B5EF4-FFF2-40B4-BE49-F238E27FC236}">
                <a16:creationId xmlns:a16="http://schemas.microsoft.com/office/drawing/2014/main" id="{D27E3996-9CA3-4C92-8B0B-1BA297068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013" y="2035175"/>
            <a:ext cx="1436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1</a:t>
            </a:r>
            <a:r>
              <a:rPr lang="en-US" altLang="zh-CN" sz="2400"/>
              <a:t>. </a:t>
            </a:r>
            <a:r>
              <a:rPr lang="zh-CN" altLang="en-US" sz="2400"/>
              <a:t>检表法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17691B82-37CE-448A-BB20-AE1B7873C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611438"/>
            <a:ext cx="182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2</a:t>
            </a:r>
            <a:r>
              <a:rPr lang="en-US" altLang="zh-CN" sz="2400"/>
              <a:t>.  </a:t>
            </a:r>
            <a:r>
              <a:rPr lang="zh-CN" altLang="en-US" sz="2400"/>
              <a:t>物理方法</a:t>
            </a:r>
          </a:p>
        </p:txBody>
      </p:sp>
      <p:sp>
        <p:nvSpPr>
          <p:cNvPr id="10244" name="Text Box 6">
            <a:extLst>
              <a:ext uri="{FF2B5EF4-FFF2-40B4-BE49-F238E27FC236}">
                <a16:creationId xmlns:a16="http://schemas.microsoft.com/office/drawing/2014/main" id="{A5C6800B-5E7A-46FF-8849-8E5C51517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262313"/>
            <a:ext cx="7351713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3</a:t>
            </a:r>
            <a:r>
              <a:rPr lang="en-US" altLang="zh-CN" sz="2400"/>
              <a:t>. </a:t>
            </a:r>
            <a:r>
              <a:rPr lang="zh-CN" altLang="en-US" sz="2400" b="1">
                <a:solidFill>
                  <a:srgbClr val="FF0000"/>
                </a:solidFill>
              </a:rPr>
              <a:t>伪随机数方法</a:t>
            </a:r>
            <a:r>
              <a:rPr lang="zh-CN" altLang="en-US" sz="2400"/>
              <a:t>：首先给定一组初值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       然后用递推公式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       从而产生伪随机数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</p:txBody>
      </p:sp>
      <p:graphicFrame>
        <p:nvGraphicFramePr>
          <p:cNvPr id="10245" name="Object 7">
            <a:extLst>
              <a:ext uri="{FF2B5EF4-FFF2-40B4-BE49-F238E27FC236}">
                <a16:creationId xmlns:a16="http://schemas.microsoft.com/office/drawing/2014/main" id="{35A85D01-604E-45C7-8263-8D9497115E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8113" y="3254375"/>
          <a:ext cx="1676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865" imgH="241195" progId="Equation.DSMT4">
                  <p:embed/>
                </p:oleObj>
              </mc:Choice>
              <mc:Fallback>
                <p:oleObj name="Equation" r:id="rId2" imgW="1002865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113" y="3254375"/>
                        <a:ext cx="1676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8">
            <a:extLst>
              <a:ext uri="{FF2B5EF4-FFF2-40B4-BE49-F238E27FC236}">
                <a16:creationId xmlns:a16="http://schemas.microsoft.com/office/drawing/2014/main" id="{F1A5FC06-5259-450C-9685-EC77EDD9D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992563"/>
          <a:ext cx="10890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9" imgH="228501" progId="Equation.DSMT4">
                  <p:embed/>
                </p:oleObj>
              </mc:Choice>
              <mc:Fallback>
                <p:oleObj name="Equation" r:id="rId4" imgW="533169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92563"/>
                        <a:ext cx="10890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9">
            <a:extLst>
              <a:ext uri="{FF2B5EF4-FFF2-40B4-BE49-F238E27FC236}">
                <a16:creationId xmlns:a16="http://schemas.microsoft.com/office/drawing/2014/main" id="{E12D2918-E13D-4C09-AA55-512713B55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657600"/>
          <a:ext cx="3200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5000" imgH="228600" progId="Equation.DSMT4">
                  <p:embed/>
                </p:oleObj>
              </mc:Choice>
              <mc:Fallback>
                <p:oleObj name="Equation" r:id="rId6" imgW="19050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657600"/>
                        <a:ext cx="32004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10">
            <a:extLst>
              <a:ext uri="{FF2B5EF4-FFF2-40B4-BE49-F238E27FC236}">
                <a16:creationId xmlns:a16="http://schemas.microsoft.com/office/drawing/2014/main" id="{7A8D3346-914D-4CB2-B3CC-5BADEC992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87475"/>
            <a:ext cx="4826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产生均匀分布随机数的几种方法：</a:t>
            </a:r>
          </a:p>
        </p:txBody>
      </p:sp>
      <p:sp>
        <p:nvSpPr>
          <p:cNvPr id="10249" name="Text Box 10">
            <a:extLst>
              <a:ext uri="{FF2B5EF4-FFF2-40B4-BE49-F238E27FC236}">
                <a16:creationId xmlns:a16="http://schemas.microsoft.com/office/drawing/2014/main" id="{3878D43A-7057-4F79-9114-41E7CB5B0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25450"/>
            <a:ext cx="4818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/>
              <a:t>均匀分布随机数的生成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>
            <a:extLst>
              <a:ext uri="{FF2B5EF4-FFF2-40B4-BE49-F238E27FC236}">
                <a16:creationId xmlns:a16="http://schemas.microsoft.com/office/drawing/2014/main" id="{162ED082-2E55-41D2-ACBC-ACE63BC7F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24063"/>
            <a:ext cx="79311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注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zh-CN" altLang="en-US" sz="2400"/>
              <a:t>：</a:t>
            </a:r>
            <a:r>
              <a:rPr lang="en-US" altLang="zh-CN" sz="2400"/>
              <a:t>Gibbs</a:t>
            </a:r>
            <a:r>
              <a:rPr lang="zh-CN" altLang="en-US" sz="2400"/>
              <a:t>抽样也可以采取随机替换，而不必逐个替换。</a:t>
            </a:r>
            <a:endParaRPr lang="en-US" altLang="zh-CN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具体如下：</a:t>
            </a:r>
          </a:p>
        </p:txBody>
      </p:sp>
      <p:graphicFrame>
        <p:nvGraphicFramePr>
          <p:cNvPr id="65539" name="Object 5">
            <a:extLst>
              <a:ext uri="{FF2B5EF4-FFF2-40B4-BE49-F238E27FC236}">
                <a16:creationId xmlns:a16="http://schemas.microsoft.com/office/drawing/2014/main" id="{7275674A-6C8A-4EB9-9DC1-2BD6BF7434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068638"/>
          <a:ext cx="7742238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21100" imgH="1041400" progId="Equation.DSMT4">
                  <p:embed/>
                </p:oleObj>
              </mc:Choice>
              <mc:Fallback>
                <p:oleObj name="Equation" r:id="rId2" imgW="3721100" imgH="1041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068638"/>
                        <a:ext cx="7742238" cy="216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对象 1">
            <a:extLst>
              <a:ext uri="{FF2B5EF4-FFF2-40B4-BE49-F238E27FC236}">
                <a16:creationId xmlns:a16="http://schemas.microsoft.com/office/drawing/2014/main" id="{DCD874AD-3218-4764-B7C9-938420B83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068638"/>
          <a:ext cx="6897688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14700" imgH="1270000" progId="Equation.DSMT4">
                  <p:embed/>
                </p:oleObj>
              </mc:Choice>
              <mc:Fallback>
                <p:oleObj name="Equation" r:id="rId2" imgW="3314700" imgH="1270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068638"/>
                        <a:ext cx="6897688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3" name="矩形 2">
            <a:extLst>
              <a:ext uri="{FF2B5EF4-FFF2-40B4-BE49-F238E27FC236}">
                <a16:creationId xmlns:a16="http://schemas.microsoft.com/office/drawing/2014/main" id="{48319F1C-B079-491B-AF9F-0AF3B8B0F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133600"/>
            <a:ext cx="7416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</a:rPr>
              <a:t>：</a:t>
            </a:r>
            <a:r>
              <a:rPr lang="en-US" altLang="zh-CN" sz="2400">
                <a:latin typeface="Times New Roman" panose="02020603050405020304" pitchFamily="18" charset="0"/>
              </a:rPr>
              <a:t>Gibbs</a:t>
            </a:r>
            <a:r>
              <a:rPr lang="zh-CN" altLang="en-US" sz="2400">
                <a:latin typeface="Times New Roman" panose="02020603050405020304" pitchFamily="18" charset="0"/>
              </a:rPr>
              <a:t>抽样还可以分组进行替换。以</a:t>
            </a:r>
            <a:r>
              <a:rPr lang="en-US" altLang="zh-CN" sz="2400">
                <a:latin typeface="Times New Roman" panose="02020603050405020304" pitchFamily="18" charset="0"/>
              </a:rPr>
              <a:t>p=4</a:t>
            </a:r>
            <a:r>
              <a:rPr lang="zh-CN" altLang="en-US" sz="2400">
                <a:latin typeface="Times New Roman" panose="02020603050405020304" pitchFamily="18" charset="0"/>
              </a:rPr>
              <a:t>为例：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对象 1">
            <a:extLst>
              <a:ext uri="{FF2B5EF4-FFF2-40B4-BE49-F238E27FC236}">
                <a16:creationId xmlns:a16="http://schemas.microsoft.com/office/drawing/2014/main" id="{3422F518-312D-486E-A749-6C2EDB2C5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412875"/>
          <a:ext cx="5329238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698500" progId="Equation.DSMT4">
                  <p:embed/>
                </p:oleObj>
              </mc:Choice>
              <mc:Fallback>
                <p:oleObj name="Equation" r:id="rId2" imgW="2247900" imgH="698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5329238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对象 2">
            <a:extLst>
              <a:ext uri="{FF2B5EF4-FFF2-40B4-BE49-F238E27FC236}">
                <a16:creationId xmlns:a16="http://schemas.microsoft.com/office/drawing/2014/main" id="{880C4B58-7C13-4B30-98D6-3799FBE526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284538"/>
          <a:ext cx="6958012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600" imgH="1117600" progId="Equation.DSMT4">
                  <p:embed/>
                </p:oleObj>
              </mc:Choice>
              <mc:Fallback>
                <p:oleObj name="Equation" r:id="rId4" imgW="3276600" imgH="1117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84538"/>
                        <a:ext cx="6958012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4">
            <a:extLst>
              <a:ext uri="{FF2B5EF4-FFF2-40B4-BE49-F238E27FC236}">
                <a16:creationId xmlns:a16="http://schemas.microsoft.com/office/drawing/2014/main" id="{EA016C32-6A79-4F2F-B701-C2A5D84485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1841500"/>
          <a:ext cx="7480300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94100" imgH="1371600" progId="Equation.DSMT4">
                  <p:embed/>
                </p:oleObj>
              </mc:Choice>
              <mc:Fallback>
                <p:oleObj name="Equation" r:id="rId2" imgW="3594100" imgH="1371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841500"/>
                        <a:ext cx="7480300" cy="285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Text Box 5">
            <a:extLst>
              <a:ext uri="{FF2B5EF4-FFF2-40B4-BE49-F238E27FC236}">
                <a16:creationId xmlns:a16="http://schemas.microsoft.com/office/drawing/2014/main" id="{F8D7711D-EEF4-4788-8647-9874C8D6A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550" y="620713"/>
            <a:ext cx="32210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Gibbs</a:t>
            </a:r>
            <a:r>
              <a:rPr lang="zh-CN" altLang="en-US" sz="2400" b="1"/>
              <a:t>抽样步骤如下：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矩形 1">
            <a:extLst>
              <a:ext uri="{FF2B5EF4-FFF2-40B4-BE49-F238E27FC236}">
                <a16:creationId xmlns:a16="http://schemas.microsoft.com/office/drawing/2014/main" id="{746BAC09-ADC7-4F47-8FFE-F95DF2C4B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50838"/>
            <a:ext cx="8478837" cy="64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N &lt;- 5000               #length of chain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burn &lt;- 1000            #burn-in length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X &lt;- matrix(0, N, 2)    #the chain, a bivariate sample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rho &lt;- -0.5              #correlation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mu1 &lt;- 0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mu2 &lt;- 0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sigma1 &lt;- 2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sigma2 &lt;- 1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s1 &lt;- sqrt(1-rho^2)*sigma1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s2 &lt;- sqrt(1-rho^2)*sigma2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###### generate the chain #####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X[1, ] &lt;- c(mu1, mu2)          #initialize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for (i in 2:N)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   x2 &lt;- X[i-1, 2]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   m1 &lt;- mu1 + rho * (x2 - mu2) * sigma1/sigma2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   X[i, 1] &lt;- rnorm(1, m1, s1)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   x1 &lt;- X[i, 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   m2 &lt;- mu2 + rho * (x1 - mu1) * sigma2/sigma1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   X[i, 2] &lt;- rnorm(1, m2, s2)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Box 1">
            <a:extLst>
              <a:ext uri="{FF2B5EF4-FFF2-40B4-BE49-F238E27FC236}">
                <a16:creationId xmlns:a16="http://schemas.microsoft.com/office/drawing/2014/main" id="{ACE1FCCF-F597-4D2A-9708-FBE694311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33375"/>
            <a:ext cx="2970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模拟计算结果如下：</a:t>
            </a:r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AD7E4802-A562-4696-B2D6-F559C34E1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928688"/>
            <a:ext cx="5905500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4">
            <a:extLst>
              <a:ext uri="{FF2B5EF4-FFF2-40B4-BE49-F238E27FC236}">
                <a16:creationId xmlns:a16="http://schemas.microsoft.com/office/drawing/2014/main" id="{FB31089B-239C-4905-AA69-64A28B99B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733425"/>
            <a:ext cx="6122987" cy="611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>
            <a:extLst>
              <a:ext uri="{FF2B5EF4-FFF2-40B4-BE49-F238E27FC236}">
                <a16:creationId xmlns:a16="http://schemas.microsoft.com/office/drawing/2014/main" id="{CD5906D1-6EF2-4C14-B585-DA021BE24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2707" name="内容占位符 2">
            <a:extLst>
              <a:ext uri="{FF2B5EF4-FFF2-40B4-BE49-F238E27FC236}">
                <a16:creationId xmlns:a16="http://schemas.microsoft.com/office/drawing/2014/main" id="{1AC0E1AF-A64F-4B80-A5EB-826304B8B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例</a:t>
            </a:r>
            <a:r>
              <a:rPr lang="zh-CN" altLang="en-US"/>
              <a:t>：已知前半赛季两名最好的击球员邦兹和格里非本垒打的次数分别为</a:t>
            </a:r>
            <a:r>
              <a:rPr lang="en-US" altLang="zh-CN"/>
              <a:t>25</a:t>
            </a:r>
            <a:r>
              <a:rPr lang="zh-CN" altLang="en-US"/>
              <a:t>次和</a:t>
            </a:r>
            <a:r>
              <a:rPr lang="en-US" altLang="zh-CN"/>
              <a:t>18</a:t>
            </a:r>
            <a:r>
              <a:rPr lang="zh-CN" altLang="en-US"/>
              <a:t>次。现需预测他们在全赛季击出的本垒打的平均值。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建模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第一步：设邦兹在赛季前</a:t>
            </a:r>
            <a:r>
              <a:rPr lang="en-US" altLang="zh-CN"/>
              <a:t>100t%</a:t>
            </a:r>
            <a:r>
              <a:rPr lang="zh-CN" altLang="en-US"/>
              <a:t>的赛程本垒打次数为</a:t>
            </a:r>
            <a:r>
              <a:rPr lang="en-US" altLang="zh-CN"/>
              <a:t>N</a:t>
            </a:r>
            <a:r>
              <a:rPr lang="en-US" altLang="zh-CN" baseline="-2500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/>
              </a:rPr>
              <a:t>1</a:t>
            </a:r>
            <a:r>
              <a:rPr lang="en-US" altLang="zh-CN"/>
              <a:t>(t)</a:t>
            </a:r>
            <a:r>
              <a:rPr lang="zh-CN" altLang="en-US"/>
              <a:t>，格里非在赛季前</a:t>
            </a:r>
            <a:r>
              <a:rPr lang="en-US" altLang="zh-CN"/>
              <a:t>100t%</a:t>
            </a:r>
            <a:r>
              <a:rPr lang="zh-CN" altLang="en-US"/>
              <a:t>的赛程本垒打次数为</a:t>
            </a:r>
            <a:r>
              <a:rPr lang="en-US" altLang="zh-CN"/>
              <a:t>N</a:t>
            </a:r>
            <a:r>
              <a:rPr lang="en-US" altLang="zh-CN" baseline="-2500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/>
              </a:rPr>
              <a:t>2</a:t>
            </a:r>
            <a:r>
              <a:rPr lang="en-US" altLang="zh-CN"/>
              <a:t>(t)</a:t>
            </a:r>
            <a:r>
              <a:rPr lang="zh-CN" altLang="en-US"/>
              <a:t> 。可以将它们看作两个随机过程。假设</a:t>
            </a:r>
            <a:r>
              <a:rPr lang="en-US" altLang="zh-CN"/>
              <a:t>{N</a:t>
            </a:r>
            <a:r>
              <a:rPr lang="en-US" altLang="zh-CN" baseline="-2500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/>
              </a:rPr>
              <a:t>1</a:t>
            </a:r>
            <a:r>
              <a:rPr lang="en-US" altLang="zh-CN"/>
              <a:t>(t),t≥0}</a:t>
            </a:r>
            <a:r>
              <a:rPr lang="zh-CN" altLang="en-US"/>
              <a:t>，</a:t>
            </a:r>
            <a:r>
              <a:rPr lang="en-US" altLang="zh-CN"/>
              <a:t>{N</a:t>
            </a:r>
            <a:r>
              <a:rPr lang="en-US" altLang="zh-CN" baseline="-2500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/>
              </a:rPr>
              <a:t>2</a:t>
            </a:r>
            <a:r>
              <a:rPr lang="en-US" altLang="zh-CN"/>
              <a:t>(t),t≥0}</a:t>
            </a:r>
            <a:r>
              <a:rPr lang="zh-CN" altLang="en-US"/>
              <a:t>为两个独立的泊松过程，参数为</a:t>
            </a:r>
            <a:r>
              <a:rPr lang="el-GR" altLang="zh-CN"/>
              <a:t>λ</a:t>
            </a:r>
            <a:r>
              <a:rPr lang="en-US" altLang="zh-CN" baseline="-2500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/>
              </a:rPr>
              <a:t>1</a:t>
            </a:r>
            <a:r>
              <a:rPr lang="en-US" altLang="zh-CN"/>
              <a:t>,</a:t>
            </a:r>
            <a:r>
              <a:rPr lang="el-GR" altLang="zh-CN"/>
              <a:t> λ</a:t>
            </a:r>
            <a:r>
              <a:rPr lang="en-US" altLang="zh-CN" baseline="-2500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/>
              </a:rPr>
              <a:t>2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>
            <a:extLst>
              <a:ext uri="{FF2B5EF4-FFF2-40B4-BE49-F238E27FC236}">
                <a16:creationId xmlns:a16="http://schemas.microsoft.com/office/drawing/2014/main" id="{84BA45A1-9EDE-404B-BECB-30F15EBFA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E3DDA0DF-C8EF-4113-A100-CD97C23391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第二步：上式模型较为简单，下面采用</a:t>
            </a:r>
            <a:r>
              <a:rPr lang="zh-CN" altLang="en-US" b="1">
                <a:solidFill>
                  <a:srgbClr val="FF0000"/>
                </a:solidFill>
              </a:rPr>
              <a:t>分层贝叶斯方法</a:t>
            </a:r>
            <a:r>
              <a:rPr lang="zh-CN" altLang="en-US"/>
              <a:t>得到较为复杂的模型。考虑到两球员的本垒打是相关的，且参数</a:t>
            </a:r>
            <a:r>
              <a:rPr lang="el-GR" altLang="zh-CN"/>
              <a:t>λ</a:t>
            </a:r>
            <a:r>
              <a:rPr lang="en-US" altLang="zh-CN" baseline="-2500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/>
              </a:rPr>
              <a:t>1</a:t>
            </a:r>
            <a:r>
              <a:rPr lang="en-US" altLang="zh-CN"/>
              <a:t>,</a:t>
            </a:r>
            <a:r>
              <a:rPr lang="el-GR" altLang="zh-CN"/>
              <a:t> λ</a:t>
            </a:r>
            <a:r>
              <a:rPr lang="en-US" altLang="zh-CN" baseline="-2500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/>
              </a:rPr>
              <a:t>2</a:t>
            </a:r>
            <a:r>
              <a:rPr lang="zh-CN" altLang="en-US"/>
              <a:t>未知，假定</a:t>
            </a:r>
            <a:r>
              <a:rPr lang="el-GR" altLang="zh-CN"/>
              <a:t>λ</a:t>
            </a:r>
            <a:r>
              <a:rPr lang="en-US" altLang="zh-CN" baseline="-2500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/>
              </a:rPr>
              <a:t>1</a:t>
            </a:r>
            <a:r>
              <a:rPr lang="en-US" altLang="zh-CN"/>
              <a:t>,</a:t>
            </a:r>
            <a:r>
              <a:rPr lang="el-GR" altLang="zh-CN"/>
              <a:t> λ</a:t>
            </a:r>
            <a:r>
              <a:rPr lang="en-US" altLang="zh-CN" baseline="-2500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/>
              </a:rPr>
              <a:t>2</a:t>
            </a:r>
            <a:r>
              <a:rPr lang="zh-CN" altLang="en-US"/>
              <a:t>是参数为</a:t>
            </a:r>
            <a:r>
              <a:rPr lang="en-US" altLang="zh-CN"/>
              <a:t>Y</a:t>
            </a:r>
            <a:r>
              <a:rPr lang="zh-CN" altLang="en-US"/>
              <a:t>的独立指数分布，且</a:t>
            </a:r>
            <a:r>
              <a:rPr lang="en-US" altLang="zh-CN"/>
              <a:t>Y</a:t>
            </a:r>
            <a:r>
              <a:rPr lang="zh-CN" altLang="en-US"/>
              <a:t>服从</a:t>
            </a:r>
            <a:r>
              <a:rPr lang="en-US" altLang="zh-CN"/>
              <a:t>U[0.02,0.1]</a:t>
            </a:r>
            <a:r>
              <a:rPr lang="zh-CN" altLang="en-US"/>
              <a:t>。上述分布称为先验分布，它往往是由以往的数据、经验或专家的意见得到的。例如：当</a:t>
            </a:r>
            <a:r>
              <a:rPr lang="en-US" altLang="zh-CN"/>
              <a:t>Y=0.02</a:t>
            </a:r>
            <a:r>
              <a:rPr lang="zh-CN" altLang="en-US"/>
              <a:t>时，意味着</a:t>
            </a:r>
            <a:r>
              <a:rPr lang="el-GR" altLang="zh-CN"/>
              <a:t>λ</a:t>
            </a:r>
            <a:r>
              <a:rPr lang="en-US" altLang="zh-CN" baseline="-2500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/>
              </a:rPr>
              <a:t>1</a:t>
            </a:r>
            <a:r>
              <a:rPr lang="en-US" altLang="zh-CN"/>
              <a:t>,</a:t>
            </a:r>
            <a:r>
              <a:rPr lang="el-GR" altLang="zh-CN"/>
              <a:t> λ</a:t>
            </a:r>
            <a:r>
              <a:rPr lang="en-US" altLang="zh-CN" baseline="-2500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/>
              </a:rPr>
              <a:t>2</a:t>
            </a:r>
            <a:r>
              <a:rPr lang="zh-CN" altLang="en-US"/>
              <a:t>的均值为</a:t>
            </a:r>
            <a:r>
              <a:rPr lang="en-US" altLang="zh-CN"/>
              <a:t>50</a:t>
            </a:r>
            <a:r>
              <a:rPr lang="zh-CN" altLang="en-US"/>
              <a:t>。即两人赛季平均本垒打的次数为</a:t>
            </a:r>
            <a:r>
              <a:rPr lang="en-US" altLang="zh-CN"/>
              <a:t>50</a:t>
            </a:r>
            <a:r>
              <a:rPr lang="zh-CN" altLang="en-US"/>
              <a:t>次。</a:t>
            </a:r>
            <a:endParaRPr lang="en-US" altLang="zh-CN"/>
          </a:p>
          <a:p>
            <a:r>
              <a:rPr lang="zh-CN" altLang="en-US"/>
              <a:t>问题：此时</a:t>
            </a:r>
            <a:r>
              <a:rPr lang="el-GR" altLang="zh-CN"/>
              <a:t>λ</a:t>
            </a:r>
            <a:r>
              <a:rPr lang="en-US" altLang="zh-CN" baseline="-2500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/>
              </a:rPr>
              <a:t>1</a:t>
            </a:r>
            <a:r>
              <a:rPr lang="en-US" altLang="zh-CN"/>
              <a:t>,</a:t>
            </a:r>
            <a:r>
              <a:rPr lang="el-GR" altLang="zh-CN"/>
              <a:t> λ</a:t>
            </a:r>
            <a:r>
              <a:rPr lang="en-US" altLang="zh-CN" baseline="-2500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 Tiger"/>
              </a:rPr>
              <a:t>2</a:t>
            </a:r>
            <a:r>
              <a:rPr lang="zh-CN" altLang="en-US"/>
              <a:t>的联合分布？它们独立吗？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>
            <a:extLst>
              <a:ext uri="{FF2B5EF4-FFF2-40B4-BE49-F238E27FC236}">
                <a16:creationId xmlns:a16="http://schemas.microsoft.com/office/drawing/2014/main" id="{71CE895F-0E04-4389-A7FA-46319A794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5779" name="内容占位符 2">
            <a:extLst>
              <a:ext uri="{FF2B5EF4-FFF2-40B4-BE49-F238E27FC236}">
                <a16:creationId xmlns:a16="http://schemas.microsoft.com/office/drawing/2014/main" id="{BEC1C7BE-98D0-4419-BE16-7C4EF4414D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由上式模型知：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现需求条件期望</a:t>
            </a:r>
          </a:p>
        </p:txBody>
      </p:sp>
      <p:graphicFrame>
        <p:nvGraphicFramePr>
          <p:cNvPr id="75780" name="Object 5">
            <a:extLst>
              <a:ext uri="{FF2B5EF4-FFF2-40B4-BE49-F238E27FC236}">
                <a16:creationId xmlns:a16="http://schemas.microsoft.com/office/drawing/2014/main" id="{1678CF56-88CE-4E98-B1F7-47A5E60E2D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4288" y="2020888"/>
          <a:ext cx="7391400" cy="385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6000" imgH="1854200" progId="Equation.DSMT4">
                  <p:embed/>
                </p:oleObj>
              </mc:Choice>
              <mc:Fallback>
                <p:oleObj name="Equation" r:id="rId2" imgW="3556000" imgH="1854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2020888"/>
                        <a:ext cx="7391400" cy="385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>
            <a:extLst>
              <a:ext uri="{FF2B5EF4-FFF2-40B4-BE49-F238E27FC236}">
                <a16:creationId xmlns:a16="http://schemas.microsoft.com/office/drawing/2014/main" id="{ACD93107-E6AC-4E6F-8676-0A01C30C1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76263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/>
          </a:p>
        </p:txBody>
      </p:sp>
      <p:sp>
        <p:nvSpPr>
          <p:cNvPr id="11267" name="Text Box 6">
            <a:extLst>
              <a:ext uri="{FF2B5EF4-FFF2-40B4-BE49-F238E27FC236}">
                <a16:creationId xmlns:a16="http://schemas.microsoft.com/office/drawing/2014/main" id="{B3EB9782-92E2-483D-93A2-8388FFDD6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28800"/>
            <a:ext cx="7177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[0,1]</a:t>
            </a:r>
            <a:r>
              <a:rPr lang="zh-CN" altLang="en-US" sz="2400"/>
              <a:t>均匀分布随机数的生成是统计模拟的基础，一个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好的产生随机数的方法应满足：</a:t>
            </a:r>
          </a:p>
        </p:txBody>
      </p:sp>
      <p:sp>
        <p:nvSpPr>
          <p:cNvPr id="11268" name="Text Box 7">
            <a:extLst>
              <a:ext uri="{FF2B5EF4-FFF2-40B4-BE49-F238E27FC236}">
                <a16:creationId xmlns:a16="http://schemas.microsoft.com/office/drawing/2014/main" id="{610FE4DF-D760-4920-BE24-F59549416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2611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1269" name="Text Box 8">
            <a:extLst>
              <a:ext uri="{FF2B5EF4-FFF2-40B4-BE49-F238E27FC236}">
                <a16:creationId xmlns:a16="http://schemas.microsoft.com/office/drawing/2014/main" id="{C9BFBF49-6859-4F1E-9749-00FE6B000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210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1270" name="Text Box 13">
            <a:extLst>
              <a:ext uri="{FF2B5EF4-FFF2-40B4-BE49-F238E27FC236}">
                <a16:creationId xmlns:a16="http://schemas.microsoft.com/office/drawing/2014/main" id="{38570418-DB94-40A1-92E7-F6872EDF7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876550"/>
            <a:ext cx="226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1.</a:t>
            </a:r>
            <a:r>
              <a:rPr lang="zh-CN" altLang="en-US" sz="2400"/>
              <a:t>统计性质好；</a:t>
            </a:r>
          </a:p>
        </p:txBody>
      </p:sp>
      <p:sp>
        <p:nvSpPr>
          <p:cNvPr id="11271" name="Text Box 15">
            <a:extLst>
              <a:ext uri="{FF2B5EF4-FFF2-40B4-BE49-F238E27FC236}">
                <a16:creationId xmlns:a16="http://schemas.microsoft.com/office/drawing/2014/main" id="{57D5C402-1780-4590-B56E-DA59CBAFE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146550"/>
            <a:ext cx="196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3.</a:t>
            </a:r>
            <a:r>
              <a:rPr lang="zh-CN" altLang="en-US" sz="2400"/>
              <a:t>计算简便。</a:t>
            </a:r>
          </a:p>
        </p:txBody>
      </p:sp>
      <p:sp>
        <p:nvSpPr>
          <p:cNvPr id="11272" name="TextBox 1">
            <a:extLst>
              <a:ext uri="{FF2B5EF4-FFF2-40B4-BE49-F238E27FC236}">
                <a16:creationId xmlns:a16="http://schemas.microsoft.com/office/drawing/2014/main" id="{FC163B9F-7D99-423C-96A0-B394C1495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3" y="3500438"/>
            <a:ext cx="2262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2.</a:t>
            </a:r>
            <a:r>
              <a:rPr lang="zh-CN" altLang="en-US" sz="2400">
                <a:latin typeface="Times New Roman" panose="02020603050405020304" pitchFamily="18" charset="0"/>
              </a:rPr>
              <a:t>循环周期长；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>
            <a:extLst>
              <a:ext uri="{FF2B5EF4-FFF2-40B4-BE49-F238E27FC236}">
                <a16:creationId xmlns:a16="http://schemas.microsoft.com/office/drawing/2014/main" id="{E09F7DD4-FE31-4525-9275-E90B1975C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6803" name="内容占位符 2">
            <a:extLst>
              <a:ext uri="{FF2B5EF4-FFF2-40B4-BE49-F238E27FC236}">
                <a16:creationId xmlns:a16="http://schemas.microsoft.com/office/drawing/2014/main" id="{9B7EB978-2315-4D0C-AE8F-B043FFCA5C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因为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故</a:t>
            </a:r>
          </a:p>
        </p:txBody>
      </p:sp>
      <p:graphicFrame>
        <p:nvGraphicFramePr>
          <p:cNvPr id="76804" name="Object 5">
            <a:extLst>
              <a:ext uri="{FF2B5EF4-FFF2-40B4-BE49-F238E27FC236}">
                <a16:creationId xmlns:a16="http://schemas.microsoft.com/office/drawing/2014/main" id="{90EF0541-97A7-4CF6-99FE-1E9C77460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" y="2060575"/>
          <a:ext cx="9058275" cy="331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67200" imgH="1562100" progId="Equation.DSMT4">
                  <p:embed/>
                </p:oleObj>
              </mc:Choice>
              <mc:Fallback>
                <p:oleObj name="Equation" r:id="rId2" imgW="4267200" imgH="1562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" y="2060575"/>
                        <a:ext cx="9058275" cy="331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>
            <a:extLst>
              <a:ext uri="{FF2B5EF4-FFF2-40B4-BE49-F238E27FC236}">
                <a16:creationId xmlns:a16="http://schemas.microsoft.com/office/drawing/2014/main" id="{FEB815AF-6C20-4B7E-A91D-1904E4242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7827" name="内容占位符 2">
            <a:extLst>
              <a:ext uri="{FF2B5EF4-FFF2-40B4-BE49-F238E27FC236}">
                <a16:creationId xmlns:a16="http://schemas.microsoft.com/office/drawing/2014/main" id="{437C37E0-6FF2-4876-B871-1942B8700F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同理有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因此问题归结为求：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用</a:t>
            </a:r>
            <a:r>
              <a:rPr lang="en-US" altLang="zh-CN"/>
              <a:t>Gibbs</a:t>
            </a:r>
            <a:r>
              <a:rPr lang="zh-CN" altLang="en-US"/>
              <a:t>抽样模拟条件分布</a:t>
            </a:r>
          </a:p>
        </p:txBody>
      </p:sp>
      <p:graphicFrame>
        <p:nvGraphicFramePr>
          <p:cNvPr id="77828" name="对象 1">
            <a:extLst>
              <a:ext uri="{FF2B5EF4-FFF2-40B4-BE49-F238E27FC236}">
                <a16:creationId xmlns:a16="http://schemas.microsoft.com/office/drawing/2014/main" id="{0966837D-4B88-4E6E-8E91-E2C3E7148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800" y="2133600"/>
          <a:ext cx="8524875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0" imgH="1397000" progId="Equation.DSMT4">
                  <p:embed/>
                </p:oleObj>
              </mc:Choice>
              <mc:Fallback>
                <p:oleObj name="Equation" r:id="rId2" imgW="4191000" imgH="1397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2133600"/>
                        <a:ext cx="8524875" cy="284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对象 2">
            <a:extLst>
              <a:ext uri="{FF2B5EF4-FFF2-40B4-BE49-F238E27FC236}">
                <a16:creationId xmlns:a16="http://schemas.microsoft.com/office/drawing/2014/main" id="{A080C627-2369-4CCB-B8AE-C9FE058832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763" y="5621338"/>
          <a:ext cx="820737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97300" imgH="482600" progId="Equation.DSMT4">
                  <p:embed/>
                </p:oleObj>
              </mc:Choice>
              <mc:Fallback>
                <p:oleObj name="Equation" r:id="rId4" imgW="3797300" imgH="482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5621338"/>
                        <a:ext cx="8207375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>
            <a:extLst>
              <a:ext uri="{FF2B5EF4-FFF2-40B4-BE49-F238E27FC236}">
                <a16:creationId xmlns:a16="http://schemas.microsoft.com/office/drawing/2014/main" id="{6B501F7D-B070-4BE7-AC93-6CB57398C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8851" name="内容占位符 2">
            <a:extLst>
              <a:ext uri="{FF2B5EF4-FFF2-40B4-BE49-F238E27FC236}">
                <a16:creationId xmlns:a16="http://schemas.microsoft.com/office/drawing/2014/main" id="{11E317DF-29F5-4460-9C21-6F25538A0A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上述问题为模拟多元分布，可以使用</a:t>
            </a:r>
            <a:r>
              <a:rPr lang="en-US" altLang="zh-CN"/>
              <a:t>Gibbs</a:t>
            </a:r>
            <a:r>
              <a:rPr lang="zh-CN" altLang="en-US"/>
              <a:t>抽样方法。其基本思路如下：</a:t>
            </a:r>
          </a:p>
        </p:txBody>
      </p:sp>
      <p:graphicFrame>
        <p:nvGraphicFramePr>
          <p:cNvPr id="78852" name="Object 4">
            <a:extLst>
              <a:ext uri="{FF2B5EF4-FFF2-40B4-BE49-F238E27FC236}">
                <a16:creationId xmlns:a16="http://schemas.microsoft.com/office/drawing/2014/main" id="{B7B7AB4F-3B46-40E7-8637-06F7D0DF9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744788"/>
          <a:ext cx="6291263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900" imgH="1244600" progId="Equation.DSMT4">
                  <p:embed/>
                </p:oleObj>
              </mc:Choice>
              <mc:Fallback>
                <p:oleObj name="Equation" r:id="rId2" imgW="2501900" imgH="1244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44788"/>
                        <a:ext cx="6291263" cy="313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>
            <a:extLst>
              <a:ext uri="{FF2B5EF4-FFF2-40B4-BE49-F238E27FC236}">
                <a16:creationId xmlns:a16="http://schemas.microsoft.com/office/drawing/2014/main" id="{BAD0277C-72C3-4DF2-BF07-84FA2A6D7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9875" name="内容占位符 2">
            <a:extLst>
              <a:ext uri="{FF2B5EF4-FFF2-40B4-BE49-F238E27FC236}">
                <a16:creationId xmlns:a16="http://schemas.microsoft.com/office/drawing/2014/main" id="{CEC4BECF-5E0D-4156-8698-C43D1C1268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可以计算得：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b="1"/>
              <a:t>Gibbs</a:t>
            </a:r>
            <a:r>
              <a:rPr lang="zh-CN" altLang="en-US" b="1"/>
              <a:t>抽样步骤如下：</a:t>
            </a:r>
          </a:p>
          <a:p>
            <a:endParaRPr lang="zh-CN" altLang="en-US"/>
          </a:p>
        </p:txBody>
      </p:sp>
      <p:graphicFrame>
        <p:nvGraphicFramePr>
          <p:cNvPr id="79876" name="Object 5">
            <a:extLst>
              <a:ext uri="{FF2B5EF4-FFF2-40B4-BE49-F238E27FC236}">
                <a16:creationId xmlns:a16="http://schemas.microsoft.com/office/drawing/2014/main" id="{68601BCA-2FE6-4C0E-B6A3-C14BE50FF8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213" y="2076450"/>
          <a:ext cx="87915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87900" imgH="736600" progId="Equation.DSMT4">
                  <p:embed/>
                </p:oleObj>
              </mc:Choice>
              <mc:Fallback>
                <p:oleObj name="Equation" r:id="rId2" imgW="4787900" imgH="736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2076450"/>
                        <a:ext cx="8791575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7">
            <a:extLst>
              <a:ext uri="{FF2B5EF4-FFF2-40B4-BE49-F238E27FC236}">
                <a16:creationId xmlns:a16="http://schemas.microsoft.com/office/drawing/2014/main" id="{8AD63AFA-9069-4CEA-9E80-E3DA1F1794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188" y="4175125"/>
          <a:ext cx="7666037" cy="239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51200" imgH="1016000" progId="Equation.DSMT4">
                  <p:embed/>
                </p:oleObj>
              </mc:Choice>
              <mc:Fallback>
                <p:oleObj name="Equation" r:id="rId4" imgW="3251200" imgH="1016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4175125"/>
                        <a:ext cx="7666037" cy="239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>
            <a:extLst>
              <a:ext uri="{FF2B5EF4-FFF2-40B4-BE49-F238E27FC236}">
                <a16:creationId xmlns:a16="http://schemas.microsoft.com/office/drawing/2014/main" id="{752D09E5-0F43-4393-8ECE-63C572615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0899" name="内容占位符 2">
            <a:extLst>
              <a:ext uri="{FF2B5EF4-FFF2-40B4-BE49-F238E27FC236}">
                <a16:creationId xmlns:a16="http://schemas.microsoft.com/office/drawing/2014/main" id="{1CA86BE6-098D-4387-AE88-582EC75579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Gibbs</a:t>
            </a:r>
            <a:r>
              <a:rPr lang="zh-CN" altLang="en-US"/>
              <a:t>模拟得到（</a:t>
            </a:r>
            <a:r>
              <a:rPr lang="en-US" altLang="zh-CN"/>
              <a:t>10000</a:t>
            </a:r>
            <a:r>
              <a:rPr lang="zh-CN" altLang="en-US"/>
              <a:t>次模拟用后</a:t>
            </a:r>
            <a:r>
              <a:rPr lang="en-US" altLang="zh-CN"/>
              <a:t>5000</a:t>
            </a:r>
            <a:r>
              <a:rPr lang="zh-CN" altLang="en-US"/>
              <a:t>个数据）</a:t>
            </a:r>
          </a:p>
        </p:txBody>
      </p:sp>
      <p:graphicFrame>
        <p:nvGraphicFramePr>
          <p:cNvPr id="80900" name="Object 2">
            <a:extLst>
              <a:ext uri="{FF2B5EF4-FFF2-40B4-BE49-F238E27FC236}">
                <a16:creationId xmlns:a16="http://schemas.microsoft.com/office/drawing/2014/main" id="{6E985291-BE43-4FD9-8AF9-0E611A4D1F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663" y="1376363"/>
          <a:ext cx="8010525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48100" imgH="901700" progId="Equation.DSMT4">
                  <p:embed/>
                </p:oleObj>
              </mc:Choice>
              <mc:Fallback>
                <p:oleObj name="Equation" r:id="rId2" imgW="3848100" imgH="901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1376363"/>
                        <a:ext cx="8010525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4">
            <a:extLst>
              <a:ext uri="{FF2B5EF4-FFF2-40B4-BE49-F238E27FC236}">
                <a16:creationId xmlns:a16="http://schemas.microsoft.com/office/drawing/2014/main" id="{32B9B9DD-BE45-42EC-8008-70AE82145F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713" y="4489450"/>
          <a:ext cx="591820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55900" imgH="914400" progId="Equation.DSMT4">
                  <p:embed/>
                </p:oleObj>
              </mc:Choice>
              <mc:Fallback>
                <p:oleObj name="Equation" r:id="rId4" imgW="275590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4489450"/>
                        <a:ext cx="5918200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>
            <a:extLst>
              <a:ext uri="{FF2B5EF4-FFF2-40B4-BE49-F238E27FC236}">
                <a16:creationId xmlns:a16="http://schemas.microsoft.com/office/drawing/2014/main" id="{BAC6009E-FB61-4E64-BCD9-B79C22A24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36663"/>
            <a:ext cx="7366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以下是用</a:t>
            </a:r>
            <a:r>
              <a:rPr lang="en-US" altLang="zh-CN" sz="2000"/>
              <a:t>Gibbs</a:t>
            </a:r>
            <a:r>
              <a:rPr lang="zh-CN" altLang="en-US" sz="2000"/>
              <a:t>抽样（</a:t>
            </a:r>
            <a:r>
              <a:rPr lang="en-US" altLang="zh-CN" sz="2000"/>
              <a:t>10000</a:t>
            </a:r>
            <a:r>
              <a:rPr lang="zh-CN" altLang="en-US" sz="2000"/>
              <a:t>次模拟产生后面</a:t>
            </a:r>
            <a:r>
              <a:rPr lang="en-US" altLang="zh-CN" sz="2000"/>
              <a:t>5000</a:t>
            </a:r>
            <a:r>
              <a:rPr lang="zh-CN" altLang="en-US" sz="2000"/>
              <a:t>个数据，前面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5000</a:t>
            </a:r>
            <a:r>
              <a:rPr lang="zh-CN" altLang="en-US" sz="2000"/>
              <a:t>个数据一般称为预烧期）生成的随机数                的样本路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径图。左图为      的样本路径图，右图为       的样本路径图。样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本路径在</a:t>
            </a:r>
            <a:r>
              <a:rPr lang="en-US" altLang="zh-CN" sz="2000"/>
              <a:t>f</a:t>
            </a:r>
            <a:r>
              <a:rPr lang="zh-CN" altLang="en-US" sz="2000"/>
              <a:t>的支撑域附近强烈地摆动，且不依赖于初始值。这说明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马氏链的表现不错。</a:t>
            </a:r>
          </a:p>
        </p:txBody>
      </p:sp>
      <p:graphicFrame>
        <p:nvGraphicFramePr>
          <p:cNvPr id="81923" name="Object 3">
            <a:extLst>
              <a:ext uri="{FF2B5EF4-FFF2-40B4-BE49-F238E27FC236}">
                <a16:creationId xmlns:a16="http://schemas.microsoft.com/office/drawing/2014/main" id="{A54DC024-71E7-4E49-AB40-2F4C454980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1484313"/>
          <a:ext cx="990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863" imgH="241195" progId="Equation.DSMT4">
                  <p:embed/>
                </p:oleObj>
              </mc:Choice>
              <mc:Fallback>
                <p:oleObj name="Equation" r:id="rId2" imgW="545863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484313"/>
                        <a:ext cx="990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6">
            <a:extLst>
              <a:ext uri="{FF2B5EF4-FFF2-40B4-BE49-F238E27FC236}">
                <a16:creationId xmlns:a16="http://schemas.microsoft.com/office/drawing/2014/main" id="{AC17AE7E-D20C-46E9-A3C4-E0747216F3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825625"/>
          <a:ext cx="4841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69" imgH="241091" progId="Equation.DSMT4">
                  <p:embed/>
                </p:oleObj>
              </mc:Choice>
              <mc:Fallback>
                <p:oleObj name="Equation" r:id="rId4" imgW="266469" imgH="24109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25625"/>
                        <a:ext cx="4841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7">
            <a:extLst>
              <a:ext uri="{FF2B5EF4-FFF2-40B4-BE49-F238E27FC236}">
                <a16:creationId xmlns:a16="http://schemas.microsoft.com/office/drawing/2014/main" id="{9B67BA9F-669A-4298-A60D-105B5EBF73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1843088"/>
          <a:ext cx="533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225" imgH="241091" progId="Equation.DSMT4">
                  <p:embed/>
                </p:oleObj>
              </mc:Choice>
              <mc:Fallback>
                <p:oleObj name="Equation" r:id="rId6" imgW="317225" imgH="24109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843088"/>
                        <a:ext cx="5334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26" name="Picture 8">
            <a:extLst>
              <a:ext uri="{FF2B5EF4-FFF2-40B4-BE49-F238E27FC236}">
                <a16:creationId xmlns:a16="http://schemas.microsoft.com/office/drawing/2014/main" id="{A61F5878-1A23-420C-8A20-C2991D44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74988"/>
            <a:ext cx="4267200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7" name="Picture 9">
            <a:extLst>
              <a:ext uri="{FF2B5EF4-FFF2-40B4-BE49-F238E27FC236}">
                <a16:creationId xmlns:a16="http://schemas.microsoft.com/office/drawing/2014/main" id="{D280027D-BF42-4088-A5E6-D794EDF94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62300"/>
            <a:ext cx="4114800" cy="249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>
            <a:extLst>
              <a:ext uri="{FF2B5EF4-FFF2-40B4-BE49-F238E27FC236}">
                <a16:creationId xmlns:a16="http://schemas.microsoft.com/office/drawing/2014/main" id="{FB11B3B5-00E4-4099-A114-926FBDD1C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49275"/>
            <a:ext cx="49958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平方取中法（</a:t>
            </a:r>
            <a:r>
              <a:rPr lang="en-US" altLang="zh-CN" sz="2400" b="1">
                <a:solidFill>
                  <a:srgbClr val="FF0000"/>
                </a:solidFill>
              </a:rPr>
              <a:t>1946</a:t>
            </a:r>
            <a:r>
              <a:rPr lang="zh-CN" altLang="en-US" sz="2400" b="1">
                <a:solidFill>
                  <a:srgbClr val="FF0000"/>
                </a:solidFill>
              </a:rPr>
              <a:t>年，冯</a:t>
            </a:r>
            <a:r>
              <a:rPr lang="en-US" altLang="zh-CN" sz="2400" b="1">
                <a:solidFill>
                  <a:srgbClr val="FF0000"/>
                </a:solidFill>
              </a:rPr>
              <a:t>·</a:t>
            </a:r>
            <a:r>
              <a:rPr lang="zh-CN" altLang="en-US" sz="2400" b="1">
                <a:solidFill>
                  <a:srgbClr val="FF0000"/>
                </a:solidFill>
              </a:rPr>
              <a:t>诺依曼</a:t>
            </a:r>
            <a:r>
              <a:rPr lang="zh-CN" altLang="en-US" sz="2400" b="1"/>
              <a:t>）</a:t>
            </a:r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FA484421-9E42-4B4D-B94B-FA2F79D17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1382713"/>
            <a:ext cx="263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1.</a:t>
            </a:r>
            <a:r>
              <a:rPr lang="zh-CN" altLang="en-US" sz="2000"/>
              <a:t>任取一个</a:t>
            </a:r>
            <a:r>
              <a:rPr lang="en-US" altLang="zh-CN" sz="2000"/>
              <a:t>m</a:t>
            </a:r>
            <a:r>
              <a:rPr lang="zh-CN" altLang="en-US" sz="2000"/>
              <a:t>位正整数</a:t>
            </a:r>
          </a:p>
        </p:txBody>
      </p:sp>
      <p:graphicFrame>
        <p:nvGraphicFramePr>
          <p:cNvPr id="12292" name="Object 6">
            <a:extLst>
              <a:ext uri="{FF2B5EF4-FFF2-40B4-BE49-F238E27FC236}">
                <a16:creationId xmlns:a16="http://schemas.microsoft.com/office/drawing/2014/main" id="{DAAED402-27BD-4A57-877D-7743A230AD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6063" y="1295400"/>
          <a:ext cx="5159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300" imgH="228600" progId="Equation.DSMT4">
                  <p:embed/>
                </p:oleObj>
              </mc:Choice>
              <mc:Fallback>
                <p:oleObj name="Equation" r:id="rId2" imgW="2413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1295400"/>
                        <a:ext cx="5159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7">
            <a:extLst>
              <a:ext uri="{FF2B5EF4-FFF2-40B4-BE49-F238E27FC236}">
                <a16:creationId xmlns:a16="http://schemas.microsoft.com/office/drawing/2014/main" id="{0BA86E91-8E15-4E3E-BC39-B817810DC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1611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2.</a:t>
            </a:r>
          </a:p>
        </p:txBody>
      </p:sp>
      <p:graphicFrame>
        <p:nvGraphicFramePr>
          <p:cNvPr id="12294" name="Object 8">
            <a:extLst>
              <a:ext uri="{FF2B5EF4-FFF2-40B4-BE49-F238E27FC236}">
                <a16:creationId xmlns:a16="http://schemas.microsoft.com/office/drawing/2014/main" id="{ECE7CF7F-7328-4B08-B273-1C823A338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4050" y="1871663"/>
          <a:ext cx="4540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200" imgH="241300" progId="Equation.DSMT4">
                  <p:embed/>
                </p:oleObj>
              </mc:Choice>
              <mc:Fallback>
                <p:oleObj name="Equation" r:id="rId4" imgW="24892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871663"/>
                        <a:ext cx="45402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9">
            <a:extLst>
              <a:ext uri="{FF2B5EF4-FFF2-40B4-BE49-F238E27FC236}">
                <a16:creationId xmlns:a16="http://schemas.microsoft.com/office/drawing/2014/main" id="{90D16CEE-0177-475F-9916-3F922FAB6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571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3.</a:t>
            </a:r>
          </a:p>
        </p:txBody>
      </p:sp>
      <p:graphicFrame>
        <p:nvGraphicFramePr>
          <p:cNvPr id="12296" name="Object 10">
            <a:extLst>
              <a:ext uri="{FF2B5EF4-FFF2-40B4-BE49-F238E27FC236}">
                <a16:creationId xmlns:a16="http://schemas.microsoft.com/office/drawing/2014/main" id="{E3C8B230-AAEF-49F7-911A-15D10CEF0A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514600"/>
          <a:ext cx="30480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300" imgH="241300" progId="Equation.DSMT4">
                  <p:embed/>
                </p:oleObj>
              </mc:Choice>
              <mc:Fallback>
                <p:oleObj name="Equation" r:id="rId6" imgW="15113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4600"/>
                        <a:ext cx="30480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1">
            <a:extLst>
              <a:ext uri="{FF2B5EF4-FFF2-40B4-BE49-F238E27FC236}">
                <a16:creationId xmlns:a16="http://schemas.microsoft.com/office/drawing/2014/main" id="{3BD92CB9-22E0-4C28-AA9C-4DAED30CEB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0075" y="3200400"/>
          <a:ext cx="12906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85800" imgH="228600" progId="Equation.DSMT4">
                  <p:embed/>
                </p:oleObj>
              </mc:Choice>
              <mc:Fallback>
                <p:oleObj name="Equation" r:id="rId8" imgW="6858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3200400"/>
                        <a:ext cx="12906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2">
            <a:extLst>
              <a:ext uri="{FF2B5EF4-FFF2-40B4-BE49-F238E27FC236}">
                <a16:creationId xmlns:a16="http://schemas.microsoft.com/office/drawing/2014/main" id="{36B2CCEA-084A-40AD-967D-3495AB3A7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1845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取</a:t>
            </a:r>
          </a:p>
        </p:txBody>
      </p:sp>
      <p:sp>
        <p:nvSpPr>
          <p:cNvPr id="12299" name="Text Box 13">
            <a:extLst>
              <a:ext uri="{FF2B5EF4-FFF2-40B4-BE49-F238E27FC236}">
                <a16:creationId xmlns:a16="http://schemas.microsoft.com/office/drawing/2014/main" id="{0DFD2B2F-5DB3-4200-ADEA-95867BFC5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31845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则</a:t>
            </a:r>
          </a:p>
        </p:txBody>
      </p:sp>
      <p:graphicFrame>
        <p:nvGraphicFramePr>
          <p:cNvPr id="12300" name="Object 14">
            <a:extLst>
              <a:ext uri="{FF2B5EF4-FFF2-40B4-BE49-F238E27FC236}">
                <a16:creationId xmlns:a16="http://schemas.microsoft.com/office/drawing/2014/main" id="{71FE50BE-A0DF-461D-B03F-F07739C0A7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8875" y="3098800"/>
          <a:ext cx="182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4400" imgH="241300" progId="Equation.DSMT4">
                  <p:embed/>
                </p:oleObj>
              </mc:Choice>
              <mc:Fallback>
                <p:oleObj name="Equation" r:id="rId10" imgW="914400" imgH="24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3098800"/>
                        <a:ext cx="1828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15">
            <a:extLst>
              <a:ext uri="{FF2B5EF4-FFF2-40B4-BE49-F238E27FC236}">
                <a16:creationId xmlns:a16="http://schemas.microsoft.com/office/drawing/2014/main" id="{7483BEE9-0043-41C0-8FAF-E8A07ED0B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318452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于是</a:t>
            </a:r>
          </a:p>
        </p:txBody>
      </p:sp>
      <p:graphicFrame>
        <p:nvGraphicFramePr>
          <p:cNvPr id="12302" name="Object 16">
            <a:extLst>
              <a:ext uri="{FF2B5EF4-FFF2-40B4-BE49-F238E27FC236}">
                <a16:creationId xmlns:a16="http://schemas.microsoft.com/office/drawing/2014/main" id="{7832997B-70EF-4119-B868-AEAFE139EB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1242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85800" imgH="228600" progId="Equation.DSMT4">
                  <p:embed/>
                </p:oleObj>
              </mc:Choice>
              <mc:Fallback>
                <p:oleObj name="Equation" r:id="rId12" imgW="6858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124200"/>
                        <a:ext cx="137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Text Box 17">
            <a:extLst>
              <a:ext uri="{FF2B5EF4-FFF2-40B4-BE49-F238E27FC236}">
                <a16:creationId xmlns:a16="http://schemas.microsoft.com/office/drawing/2014/main" id="{AF0BC940-AD9D-40AA-AA89-C026F9683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0682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从而</a:t>
            </a:r>
          </a:p>
        </p:txBody>
      </p:sp>
      <p:graphicFrame>
        <p:nvGraphicFramePr>
          <p:cNvPr id="12304" name="Object 18">
            <a:extLst>
              <a:ext uri="{FF2B5EF4-FFF2-40B4-BE49-F238E27FC236}">
                <a16:creationId xmlns:a16="http://schemas.microsoft.com/office/drawing/2014/main" id="{F0619206-BC75-48B2-9D48-68EE05C88A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3733800"/>
          <a:ext cx="2971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60500" imgH="228600" progId="Equation.DSMT4">
                  <p:embed/>
                </p:oleObj>
              </mc:Choice>
              <mc:Fallback>
                <p:oleObj name="Equation" r:id="rId14" imgW="14605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733800"/>
                        <a:ext cx="2971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20">
            <a:extLst>
              <a:ext uri="{FF2B5EF4-FFF2-40B4-BE49-F238E27FC236}">
                <a16:creationId xmlns:a16="http://schemas.microsoft.com/office/drawing/2014/main" id="{11D5435B-C999-4772-8C36-1C11060C82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6150" y="3773488"/>
          <a:ext cx="1676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61669" imgH="228501" progId="Equation.DSMT4">
                  <p:embed/>
                </p:oleObj>
              </mc:Choice>
              <mc:Fallback>
                <p:oleObj name="Equation" r:id="rId16" imgW="761669" imgH="228501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3773488"/>
                        <a:ext cx="16764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Text Box 21">
            <a:extLst>
              <a:ext uri="{FF2B5EF4-FFF2-40B4-BE49-F238E27FC236}">
                <a16:creationId xmlns:a16="http://schemas.microsoft.com/office/drawing/2014/main" id="{4DD494D5-0481-40D8-90FA-859F6DBE6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824288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以此类推有</a:t>
            </a:r>
          </a:p>
        </p:txBody>
      </p:sp>
      <p:graphicFrame>
        <p:nvGraphicFramePr>
          <p:cNvPr id="12307" name="Object 22">
            <a:extLst>
              <a:ext uri="{FF2B5EF4-FFF2-40B4-BE49-F238E27FC236}">
                <a16:creationId xmlns:a16="http://schemas.microsoft.com/office/drawing/2014/main" id="{2E4AB2BD-D420-4E01-8EFD-0A5A7E6EE5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7638" y="4365625"/>
          <a:ext cx="2819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22400" imgH="228600" progId="Equation.DSMT4">
                  <p:embed/>
                </p:oleObj>
              </mc:Choice>
              <mc:Fallback>
                <p:oleObj name="Equation" r:id="rId18" imgW="142240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4365625"/>
                        <a:ext cx="2819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" name="TextBox 1">
            <a:extLst>
              <a:ext uri="{FF2B5EF4-FFF2-40B4-BE49-F238E27FC236}">
                <a16:creationId xmlns:a16="http://schemas.microsoft.com/office/drawing/2014/main" id="{BA47C04D-8327-463C-B798-7D71BEEC1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373688"/>
            <a:ext cx="6905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注</a:t>
            </a:r>
            <a:r>
              <a:rPr lang="zh-CN" altLang="en-US" sz="2400"/>
              <a:t>：平方取中法的均匀性不好，且数列很快趋于</a:t>
            </a:r>
            <a:r>
              <a:rPr lang="en-US" altLang="zh-CN" sz="2400"/>
              <a:t>0.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6994F096-DFF6-4103-A455-505446B2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549275"/>
            <a:ext cx="1731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倍积取中法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819D1403-F4E8-4659-8AB0-89E9E8BC7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1382713"/>
            <a:ext cx="538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1.</a:t>
            </a:r>
            <a:r>
              <a:rPr lang="zh-CN" altLang="en-US" sz="2000"/>
              <a:t>任取一个</a:t>
            </a:r>
            <a:r>
              <a:rPr lang="en-US" altLang="zh-CN" sz="2000"/>
              <a:t>m</a:t>
            </a:r>
            <a:r>
              <a:rPr lang="zh-CN" altLang="en-US" sz="2000"/>
              <a:t>位正整数        及一个</a:t>
            </a:r>
            <a:r>
              <a:rPr lang="en-US" altLang="zh-CN" sz="2000"/>
              <a:t>m</a:t>
            </a:r>
            <a:r>
              <a:rPr lang="zh-CN" altLang="en-US" sz="2000"/>
              <a:t>位正整数</a:t>
            </a:r>
            <a:r>
              <a:rPr lang="en-US" altLang="zh-CN" sz="2000"/>
              <a:t>k;</a:t>
            </a: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D68368AB-257E-4C26-ACEB-9224D6AF1E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8" y="1263650"/>
          <a:ext cx="4873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228600" progId="Equation.DSMT4">
                  <p:embed/>
                </p:oleObj>
              </mc:Choice>
              <mc:Fallback>
                <p:oleObj name="Equation" r:id="rId2" imgW="228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1263650"/>
                        <a:ext cx="4873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>
            <a:extLst>
              <a:ext uri="{FF2B5EF4-FFF2-40B4-BE49-F238E27FC236}">
                <a16:creationId xmlns:a16="http://schemas.microsoft.com/office/drawing/2014/main" id="{F713FD28-F84C-4002-A808-5176FA9DD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1611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2.</a:t>
            </a:r>
          </a:p>
        </p:txBody>
      </p:sp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DD5154B4-429A-42D3-89FC-50ED03668A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1916113"/>
          <a:ext cx="46561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52700" imgH="228600" progId="Equation.DSMT4">
                  <p:embed/>
                </p:oleObj>
              </mc:Choice>
              <mc:Fallback>
                <p:oleObj name="Equation" r:id="rId4" imgW="25527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16113"/>
                        <a:ext cx="465613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7">
            <a:extLst>
              <a:ext uri="{FF2B5EF4-FFF2-40B4-BE49-F238E27FC236}">
                <a16:creationId xmlns:a16="http://schemas.microsoft.com/office/drawing/2014/main" id="{67565675-CCF9-4B22-8F7A-9E1BA5F8B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571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3.</a:t>
            </a:r>
          </a:p>
        </p:txBody>
      </p:sp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3669C963-2594-4D21-AD8A-94B3824B4B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514600"/>
          <a:ext cx="30480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300" imgH="241300" progId="Equation.DSMT4">
                  <p:embed/>
                </p:oleObj>
              </mc:Choice>
              <mc:Fallback>
                <p:oleObj name="Equation" r:id="rId6" imgW="15113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4600"/>
                        <a:ext cx="30480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id="{F1679BDB-6FB0-4529-AE05-EF721BDCCC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200400"/>
          <a:ext cx="23907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70000" imgH="228600" progId="Equation.DSMT4">
                  <p:embed/>
                </p:oleObj>
              </mc:Choice>
              <mc:Fallback>
                <p:oleObj name="Equation" r:id="rId8" imgW="12700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00400"/>
                        <a:ext cx="23907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>
            <a:extLst>
              <a:ext uri="{FF2B5EF4-FFF2-40B4-BE49-F238E27FC236}">
                <a16:creationId xmlns:a16="http://schemas.microsoft.com/office/drawing/2014/main" id="{1CE4DBE9-8AC7-4C6A-97EB-157BCC17B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2004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取</a:t>
            </a:r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774674D9-D6A6-4801-AA25-16348918C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1892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则</a:t>
            </a:r>
          </a:p>
        </p:txBody>
      </p:sp>
      <p:graphicFrame>
        <p:nvGraphicFramePr>
          <p:cNvPr id="13324" name="Object 12">
            <a:extLst>
              <a:ext uri="{FF2B5EF4-FFF2-40B4-BE49-F238E27FC236}">
                <a16:creationId xmlns:a16="http://schemas.microsoft.com/office/drawing/2014/main" id="{9DA92502-3904-48C9-AB06-E2910B558E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0138" y="3157538"/>
          <a:ext cx="198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170" imgH="241195" progId="Equation.DSMT4">
                  <p:embed/>
                </p:oleObj>
              </mc:Choice>
              <mc:Fallback>
                <p:oleObj name="Equation" r:id="rId10" imgW="990170" imgH="24119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3157538"/>
                        <a:ext cx="1981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13">
            <a:extLst>
              <a:ext uri="{FF2B5EF4-FFF2-40B4-BE49-F238E27FC236}">
                <a16:creationId xmlns:a16="http://schemas.microsoft.com/office/drawing/2014/main" id="{948E1B89-98E7-4563-8C60-BC6D883DE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318452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于是</a:t>
            </a:r>
          </a:p>
        </p:txBody>
      </p:sp>
      <p:graphicFrame>
        <p:nvGraphicFramePr>
          <p:cNvPr id="13326" name="Object 14">
            <a:extLst>
              <a:ext uri="{FF2B5EF4-FFF2-40B4-BE49-F238E27FC236}">
                <a16:creationId xmlns:a16="http://schemas.microsoft.com/office/drawing/2014/main" id="{9DC5BD09-BD25-44EA-8546-EEB1846CC7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6188" y="3775075"/>
          <a:ext cx="134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72808" imgH="228501" progId="Equation.DSMT4">
                  <p:embed/>
                </p:oleObj>
              </mc:Choice>
              <mc:Fallback>
                <p:oleObj name="Equation" r:id="rId12" imgW="672808" imgH="2285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3775075"/>
                        <a:ext cx="1346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Text Box 15">
            <a:extLst>
              <a:ext uri="{FF2B5EF4-FFF2-40B4-BE49-F238E27FC236}">
                <a16:creationId xmlns:a16="http://schemas.microsoft.com/office/drawing/2014/main" id="{DA688F58-7DD1-4CC9-B5E7-49A73B299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380682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从而</a:t>
            </a:r>
          </a:p>
        </p:txBody>
      </p:sp>
      <p:graphicFrame>
        <p:nvGraphicFramePr>
          <p:cNvPr id="13328" name="Object 16">
            <a:extLst>
              <a:ext uri="{FF2B5EF4-FFF2-40B4-BE49-F238E27FC236}">
                <a16:creationId xmlns:a16="http://schemas.microsoft.com/office/drawing/2014/main" id="{EEB480DA-7A68-478D-8F2A-1E6C9969A8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343400"/>
          <a:ext cx="2971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60500" imgH="228600" progId="Equation.DSMT4">
                  <p:embed/>
                </p:oleObj>
              </mc:Choice>
              <mc:Fallback>
                <p:oleObj name="Equation" r:id="rId14" imgW="14605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2971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>
            <a:extLst>
              <a:ext uri="{FF2B5EF4-FFF2-40B4-BE49-F238E27FC236}">
                <a16:creationId xmlns:a16="http://schemas.microsoft.com/office/drawing/2014/main" id="{7E168826-7FA0-4B36-90C1-E4CD9D47B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810000"/>
          <a:ext cx="1676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61669" imgH="228501" progId="Equation.DSMT4">
                  <p:embed/>
                </p:oleObj>
              </mc:Choice>
              <mc:Fallback>
                <p:oleObj name="Equation" r:id="rId16" imgW="761669" imgH="228501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10000"/>
                        <a:ext cx="1676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Text Box 18">
            <a:extLst>
              <a:ext uri="{FF2B5EF4-FFF2-40B4-BE49-F238E27FC236}">
                <a16:creationId xmlns:a16="http://schemas.microsoft.com/office/drawing/2014/main" id="{C3C06E72-E161-4E05-95D9-DB783A325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3797300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以此类推有</a:t>
            </a:r>
          </a:p>
        </p:txBody>
      </p:sp>
      <p:graphicFrame>
        <p:nvGraphicFramePr>
          <p:cNvPr id="13331" name="Object 19">
            <a:extLst>
              <a:ext uri="{FF2B5EF4-FFF2-40B4-BE49-F238E27FC236}">
                <a16:creationId xmlns:a16="http://schemas.microsoft.com/office/drawing/2014/main" id="{118EE5E5-DBE6-4FE8-AE27-E3400E997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4292600"/>
          <a:ext cx="284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35100" imgH="228600" progId="Equation.DSMT4">
                  <p:embed/>
                </p:oleObj>
              </mc:Choice>
              <mc:Fallback>
                <p:oleObj name="Equation" r:id="rId18" imgW="14351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4292600"/>
                        <a:ext cx="2844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18570</TotalTime>
  <Words>3176</Words>
  <Application>Microsoft Office PowerPoint</Application>
  <PresentationFormat>全屏显示(4:3)</PresentationFormat>
  <Paragraphs>362</Paragraphs>
  <Slides>75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2" baseType="lpstr">
      <vt:lpstr>Times New Roman</vt:lpstr>
      <vt:lpstr>宋体</vt:lpstr>
      <vt:lpstr>Arial</vt:lpstr>
      <vt:lpstr>Wingdings</vt:lpstr>
      <vt:lpstr>Symbol Tiger</vt:lpstr>
      <vt:lpstr>Axis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MCMC方法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Chou Chiayang</cp:lastModifiedBy>
  <cp:revision>898</cp:revision>
  <dcterms:created xsi:type="dcterms:W3CDTF">2005-03-03T04:54:54Z</dcterms:created>
  <dcterms:modified xsi:type="dcterms:W3CDTF">2021-07-04T19:09:47Z</dcterms:modified>
</cp:coreProperties>
</file>