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jpe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6655" y="1525651"/>
            <a:ext cx="7126715" cy="2085975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5400" b="1">
                <a:solidFill>
                  <a:srgbClr val="1F1F1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区块链社保系统：解决方案、愿景与商业创新</a:t>
            </a:r>
            <a:endParaRPr lang="en-US" sz="5400" b="1">
              <a:solidFill>
                <a:srgbClr val="1F1F1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55930" y="4293870"/>
            <a:ext cx="4385310" cy="504825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25">
                <a:solidFill>
                  <a:srgbClr val="1F1F1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团队：</a:t>
            </a:r>
            <a:r>
              <a:rPr lang="zh-CN" altLang="en-US" sz="2025">
                <a:solidFill>
                  <a:srgbClr val="1F1F1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Sam</a:t>
            </a:r>
            <a:r>
              <a:rPr lang="en-US" altLang="zh-CN" sz="2025">
                <a:solidFill>
                  <a:srgbClr val="1F1F1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2025">
                <a:solidFill>
                  <a:srgbClr val="1F1F1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JIAN  </a:t>
            </a:r>
            <a:r>
              <a:rPr lang="en-US" altLang="zh-CN" sz="2025">
                <a:solidFill>
                  <a:srgbClr val="1F1F1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25">
                <a:solidFill>
                  <a:srgbClr val="1F1F1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jacky </a:t>
            </a:r>
            <a:r>
              <a:rPr lang="en-US" altLang="zh-CN" sz="2025">
                <a:solidFill>
                  <a:srgbClr val="1F1F1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25">
                <a:solidFill>
                  <a:srgbClr val="1F1F1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李冰坤</a:t>
            </a:r>
            <a:endParaRPr lang="zh-CN" altLang="en-US" sz="2025">
              <a:solidFill>
                <a:srgbClr val="1F1F1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5705" y="4825308"/>
            <a:ext cx="3371850" cy="504825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25">
                <a:solidFill>
                  <a:srgbClr val="1F1F1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2024-10-15</a:t>
            </a:r>
            <a:endParaRPr lang="en-US" sz="2025">
              <a:solidFill>
                <a:srgbClr val="1F1F1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007707" y="1744635"/>
            <a:ext cx="4750584" cy="428532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智能合约功能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3729746" y="1769675"/>
            <a:ext cx="3031629" cy="4285329"/>
          </a:xfrm>
          <a:prstGeom prst="roundRect">
            <a:avLst>
              <a:gd name="adj" fmla="val 0"/>
            </a:avLst>
          </a:prstGeom>
          <a:solidFill>
            <a:schemeClr val="lt2">
              <a:alpha val="80000"/>
            </a:schemeClr>
          </a:solidFill>
        </p:spPr>
      </p:sp>
      <p:sp>
        <p:nvSpPr>
          <p:cNvPr id="5" name="TextBox 5"/>
          <p:cNvSpPr txBox="1"/>
          <p:nvPr/>
        </p:nvSpPr>
        <p:spPr>
          <a:xfrm>
            <a:off x="3923235" y="2035795"/>
            <a:ext cx="2644651" cy="649939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安全保障</a:t>
            </a:r>
            <a:endParaRPr lang="en-US" sz="2400" b="1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923235" y="2757859"/>
            <a:ext cx="2644651" cy="2924764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75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由于区块链的不可篡改性，智能合约能够确保社保数据的真实性和安全性，增强了系统的可靠性。</a:t>
            </a:r>
            <a:endParaRPr lang="en-US" sz="1575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56553" y="1764765"/>
            <a:ext cx="3031629" cy="4285329"/>
          </a:xfrm>
          <a:prstGeom prst="roundRect">
            <a:avLst>
              <a:gd name="adj" fmla="val 0"/>
            </a:avLst>
          </a:prstGeom>
          <a:solidFill>
            <a:schemeClr val="lt2">
              <a:alpha val="80000"/>
            </a:schemeClr>
          </a:solidFill>
        </p:spPr>
      </p:sp>
      <p:sp>
        <p:nvSpPr>
          <p:cNvPr id="8" name="TextBox 8"/>
          <p:cNvSpPr txBox="1"/>
          <p:nvPr/>
        </p:nvSpPr>
        <p:spPr>
          <a:xfrm>
            <a:off x="750042" y="2035795"/>
            <a:ext cx="2644651" cy="649939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自动化管理</a:t>
            </a:r>
            <a:endParaRPr lang="en-US" sz="2400" b="1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50042" y="2752949"/>
            <a:ext cx="2644651" cy="2924764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75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智能合约能够自动化管理社保缴纳、计算权益和分发福利，降低了人工错误和提高效率。</a:t>
            </a:r>
            <a:endParaRPr lang="en-US" sz="1575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4570" y="2672514"/>
            <a:ext cx="2037983" cy="1371600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6600" b="1">
                <a:solidFill>
                  <a:srgbClr val="1338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05</a:t>
            </a:r>
            <a:endParaRPr lang="en-US" sz="6600" b="1">
              <a:solidFill>
                <a:srgbClr val="1338F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24067" y="2411659"/>
            <a:ext cx="7014337" cy="1798058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4050" b="1">
                <a:solidFill>
                  <a:srgbClr val="1F1F1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隐私保护部分技术介绍</a:t>
            </a:r>
            <a:endParaRPr lang="en-US" sz="4050" b="1">
              <a:solidFill>
                <a:srgbClr val="1F1F1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0"/>
          </a:blip>
          <a:srcRect l="28958" r="28958"/>
          <a:stretch>
            <a:fillRect/>
          </a:stretch>
        </p:blipFill>
        <p:spPr>
          <a:xfrm>
            <a:off x="476023" y="1726817"/>
            <a:ext cx="4434840" cy="4434841"/>
          </a:xfrm>
          <a:prstGeom prst="round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562187" y="4881292"/>
            <a:ext cx="6000750" cy="711336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零知识证明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267801" y="5523753"/>
            <a:ext cx="6477000" cy="9144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用户可通过zk-snarks技术生成社保ID证明，通过不同钱包向智能合约提交，确保只有用户本人能生成社保ID。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5267801" y="1835975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6" name="TextBox 6"/>
          <p:cNvSpPr txBox="1"/>
          <p:nvPr/>
        </p:nvSpPr>
        <p:spPr>
          <a:xfrm>
            <a:off x="5562187" y="1621998"/>
            <a:ext cx="6000750" cy="666079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社保ID生成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267801" y="2234038"/>
            <a:ext cx="6477000" cy="9144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采用zk-snarks技术，结合Pederson和Sha256两种hash技术，生成唯一社保ID，确保用户资产信息安全。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562187" y="3262274"/>
            <a:ext cx="6000750" cy="697555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私钥与密码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67801" y="3896612"/>
            <a:ext cx="6477000" cy="9144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社保ID由私钥A和密码、企业ID共同生成，用户自己掌握私钥A和密码，确保社保ID的唯一性和隐私保护。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隐私保护部分技术介绍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5267801" y="3491989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2" name="AutoShape 12"/>
          <p:cNvSpPr/>
          <p:nvPr/>
        </p:nvSpPr>
        <p:spPr>
          <a:xfrm>
            <a:off x="5267801" y="5117897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4570" y="2672514"/>
            <a:ext cx="2037983" cy="1371600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6600" b="1">
                <a:solidFill>
                  <a:srgbClr val="1338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06</a:t>
            </a:r>
            <a:endParaRPr lang="en-US" sz="6600" b="1">
              <a:solidFill>
                <a:srgbClr val="1338F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24067" y="2411659"/>
            <a:ext cx="7014337" cy="1798058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4050" b="1">
                <a:solidFill>
                  <a:srgbClr val="1F1F1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商业模式</a:t>
            </a:r>
            <a:endParaRPr lang="en-US" sz="4050" b="1">
              <a:solidFill>
                <a:srgbClr val="1F1F1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0"/>
          </a:blip>
          <a:srcRect l="12500" r="12500"/>
          <a:stretch>
            <a:fillRect/>
          </a:stretch>
        </p:blipFill>
        <p:spPr>
          <a:xfrm>
            <a:off x="615557" y="1293101"/>
            <a:ext cx="3938035" cy="5250714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4232060" y="1718638"/>
            <a:ext cx="7211308" cy="4522346"/>
          </a:xfrm>
          <a:prstGeom prst="roundRect">
            <a:avLst>
              <a:gd name="adj" fmla="val 4504"/>
            </a:avLst>
          </a:prstGeom>
          <a:solidFill>
            <a:srgbClr val="FFFFFF">
              <a:alpha val="100000"/>
            </a:srgbClr>
          </a:solidFill>
          <a:effectLst>
            <a:outerShdw blurRad="381000">
              <a:srgbClr val="000000">
                <a:alpha val="7000"/>
              </a:srgbClr>
            </a:outerShdw>
          </a:effectLst>
        </p:spPr>
      </p:sp>
      <p:sp>
        <p:nvSpPr>
          <p:cNvPr id="4" name="TextBox 4"/>
          <p:cNvSpPr txBox="1"/>
          <p:nvPr/>
        </p:nvSpPr>
        <p:spPr>
          <a:xfrm>
            <a:off x="4599214" y="2711090"/>
            <a:ext cx="6477000" cy="1257743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企业常用稳定币缴纳社保，但稳定币不生息且易贬值，通过资产投资收取手续费，如将资产投到AAVE进行生息的时候，可以收取一定比例的手续费。</a:t>
            </a:r>
            <a:endParaRPr lang="en-US" sz="150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99214" y="2143575"/>
            <a:ext cx="6477000" cy="645267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稳定币社保投资化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99214" y="4589063"/>
            <a:ext cx="6477000" cy="1271524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我们致力于提供全方位的企业生态服务，包括招聘广告、雇员教育培训等，以助力企业高效招募人才，提升雇员专业技能，进而推动企业持续发展。</a:t>
            </a:r>
            <a:endParaRPr lang="en-US" sz="150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599214" y="4153214"/>
            <a:ext cx="6477000" cy="645267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拓展企业生态服务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商业模式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4570" y="2672514"/>
            <a:ext cx="2037983" cy="1371600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6600" b="1">
                <a:solidFill>
                  <a:srgbClr val="1338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07</a:t>
            </a:r>
            <a:endParaRPr lang="en-US" sz="6600" b="1">
              <a:solidFill>
                <a:srgbClr val="1338F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24067" y="2411659"/>
            <a:ext cx="7014337" cy="1798058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4050" b="1">
                <a:solidFill>
                  <a:srgbClr val="1F1F1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愿景和使命</a:t>
            </a:r>
            <a:endParaRPr lang="en-US" sz="4050" b="1">
              <a:solidFill>
                <a:srgbClr val="1F1F1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85901" y="1362476"/>
            <a:ext cx="8946338" cy="55578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社保系统的重要性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85901" y="2024509"/>
            <a:ext cx="8972550" cy="7637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社保系统是区块链网络国家不可或缺的一部分，它使用户对区块链产生长期粘性，增强用户对区块链的认同感和归属感。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愿景和使命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838598" y="1564792"/>
            <a:ext cx="353467" cy="353467"/>
            <a:chOff x="838598" y="1564792"/>
            <a:chExt cx="353467" cy="353467"/>
          </a:xfrm>
        </p:grpSpPr>
        <p:sp>
          <p:nvSpPr>
            <p:cNvPr id="6" name="AutoShape 6"/>
            <p:cNvSpPr/>
            <p:nvPr/>
          </p:nvSpPr>
          <p:spPr>
            <a:xfrm>
              <a:off x="920082" y="1646276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838598" y="1564792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685901" y="3189254"/>
            <a:ext cx="8946338" cy="55578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区块链的缺乏与用户粘性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85901" y="3851288"/>
            <a:ext cx="8972550" cy="7637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当前区块链缺乏精神家园、慈善、爱心事业等形式，用户对区块链的长期粘性是推动这些事业发展的关键。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Group 10"/>
          <p:cNvGrpSpPr/>
          <p:nvPr/>
        </p:nvGrpSpPr>
        <p:grpSpPr>
          <a:xfrm rot="0">
            <a:off x="838598" y="3391571"/>
            <a:ext cx="353467" cy="353467"/>
            <a:chOff x="838598" y="3391571"/>
            <a:chExt cx="353467" cy="353467"/>
          </a:xfrm>
        </p:grpSpPr>
        <p:sp>
          <p:nvSpPr>
            <p:cNvPr id="11" name="AutoShape 11"/>
            <p:cNvSpPr/>
            <p:nvPr/>
          </p:nvSpPr>
          <p:spPr>
            <a:xfrm>
              <a:off x="920082" y="3473055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12" name="AutoShape 12"/>
            <p:cNvSpPr/>
            <p:nvPr/>
          </p:nvSpPr>
          <p:spPr>
            <a:xfrm>
              <a:off x="838598" y="3391571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685901" y="4975292"/>
            <a:ext cx="8946338" cy="55578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长期粘性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685901" y="5637325"/>
            <a:ext cx="8972550" cy="7637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只有用户对区块链产生长期粘性，才可能在其上构建精神家园、开展慈善活动、实施爱心项目等，为区块链生态注入更多的人文关怀和价值。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5" name="Group 15"/>
          <p:cNvGrpSpPr/>
          <p:nvPr/>
        </p:nvGrpSpPr>
        <p:grpSpPr>
          <a:xfrm rot="0">
            <a:off x="838598" y="5177608"/>
            <a:ext cx="353467" cy="353467"/>
            <a:chOff x="838598" y="5177608"/>
            <a:chExt cx="353467" cy="353467"/>
          </a:xfrm>
        </p:grpSpPr>
        <p:sp>
          <p:nvSpPr>
            <p:cNvPr id="16" name="AutoShape 16"/>
            <p:cNvSpPr/>
            <p:nvPr/>
          </p:nvSpPr>
          <p:spPr>
            <a:xfrm>
              <a:off x="920082" y="5259092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17" name="AutoShape 17"/>
            <p:cNvSpPr/>
            <p:nvPr/>
          </p:nvSpPr>
          <p:spPr>
            <a:xfrm>
              <a:off x="838598" y="5177608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</p:spPr>
        </p:sp>
      </p:grpSp>
      <p:cxnSp>
        <p:nvCxnSpPr>
          <p:cNvPr id="18" name="Connector 18"/>
          <p:cNvCxnSpPr/>
          <p:nvPr/>
        </p:nvCxnSpPr>
        <p:spPr>
          <a:xfrm>
            <a:off x="1015332" y="1728028"/>
            <a:ext cx="0" cy="521495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0790" y="2331416"/>
            <a:ext cx="7924800" cy="1828800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0" b="1">
                <a:solidFill>
                  <a:srgbClr val="1F1F1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THANKS</a:t>
            </a:r>
            <a:endParaRPr lang="en-US" sz="9000" b="1">
              <a:solidFill>
                <a:srgbClr val="1F1F1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0790" y="4217109"/>
            <a:ext cx="4943475" cy="628650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700">
                <a:solidFill>
                  <a:srgbClr val="1F1F1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感谢观看</a:t>
            </a:r>
            <a:endParaRPr lang="en-US" sz="2700">
              <a:solidFill>
                <a:srgbClr val="1F1F1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182244" y="3494380"/>
            <a:ext cx="2197085" cy="766889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2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CATALOGUE</a:t>
            </a:r>
            <a:endParaRPr lang="en-US" sz="12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28786" y="2781296"/>
            <a:ext cx="3104002" cy="97726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5400" b="1">
                <a:solidFill>
                  <a:srgbClr val="1F1F1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 录</a:t>
            </a:r>
            <a:endParaRPr lang="en-US" sz="5400" b="1">
              <a:solidFill>
                <a:srgbClr val="1F1F1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363352" y="944024"/>
            <a:ext cx="6612681" cy="496995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marL="203200" lvl="0" indent="-203200" algn="l">
              <a:lnSpc>
                <a:spcPct val="150000"/>
              </a:lnSpc>
              <a:spcBef>
                <a:spcPts val="375"/>
              </a:spcBef>
              <a:buFont typeface="Arial" panose="020B0604020202020204"/>
              <a:buChar char="•"/>
            </a:pPr>
            <a:r>
              <a:rPr lang="en-US" sz="2400">
                <a:solidFill>
                  <a:srgbClr val="1F1F1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当前行业存在的问题</a:t>
            </a:r>
            <a:endParaRPr lang="en-US" sz="2400">
              <a:solidFill>
                <a:srgbClr val="1F1F1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3200" lvl="0" indent="-203200" algn="l">
              <a:lnSpc>
                <a:spcPct val="150000"/>
              </a:lnSpc>
              <a:spcBef>
                <a:spcPts val="375"/>
              </a:spcBef>
              <a:buFont typeface="Arial" panose="020B0604020202020204"/>
              <a:buChar char="•"/>
            </a:pPr>
            <a:r>
              <a:rPr lang="en-US" sz="2400">
                <a:solidFill>
                  <a:srgbClr val="1F1F1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我们的解决方案</a:t>
            </a:r>
            <a:endParaRPr lang="en-US" sz="2400">
              <a:solidFill>
                <a:srgbClr val="1F1F1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3200" lvl="0" indent="-203200" algn="l">
              <a:lnSpc>
                <a:spcPct val="150000"/>
              </a:lnSpc>
              <a:spcBef>
                <a:spcPts val="375"/>
              </a:spcBef>
              <a:buFont typeface="Arial" panose="020B0604020202020204"/>
              <a:buChar char="•"/>
            </a:pPr>
            <a:r>
              <a:rPr lang="en-US" sz="2400">
                <a:solidFill>
                  <a:srgbClr val="1F1F1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产品图片</a:t>
            </a:r>
            <a:endParaRPr lang="en-US" sz="2400">
              <a:solidFill>
                <a:srgbClr val="1F1F1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3200" lvl="0" indent="-203200" algn="l">
              <a:lnSpc>
                <a:spcPct val="150000"/>
              </a:lnSpc>
              <a:spcBef>
                <a:spcPts val="375"/>
              </a:spcBef>
              <a:buFont typeface="Arial" panose="020B0604020202020204"/>
              <a:buChar char="•"/>
            </a:pPr>
            <a:r>
              <a:rPr lang="en-US" sz="2400">
                <a:solidFill>
                  <a:srgbClr val="1F1F1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智能合约功能</a:t>
            </a:r>
            <a:endParaRPr lang="en-US" sz="2400">
              <a:solidFill>
                <a:srgbClr val="1F1F1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3200" lvl="0" indent="-203200" algn="l">
              <a:lnSpc>
                <a:spcPct val="150000"/>
              </a:lnSpc>
              <a:spcBef>
                <a:spcPts val="375"/>
              </a:spcBef>
              <a:buFont typeface="Arial" panose="020B0604020202020204"/>
              <a:buChar char="•"/>
            </a:pPr>
            <a:r>
              <a:rPr lang="en-US" sz="2400">
                <a:solidFill>
                  <a:srgbClr val="1F1F1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隐私保护部分技术介绍</a:t>
            </a:r>
            <a:endParaRPr lang="en-US" sz="2400">
              <a:solidFill>
                <a:srgbClr val="1F1F1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3200" lvl="0" indent="-203200" algn="l">
              <a:lnSpc>
                <a:spcPct val="150000"/>
              </a:lnSpc>
              <a:spcBef>
                <a:spcPts val="375"/>
              </a:spcBef>
              <a:buFont typeface="Arial" panose="020B0604020202020204"/>
              <a:buChar char="•"/>
            </a:pPr>
            <a:r>
              <a:rPr lang="en-US" sz="2400">
                <a:solidFill>
                  <a:srgbClr val="1F1F1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商业模式</a:t>
            </a:r>
            <a:endParaRPr lang="en-US" sz="2400">
              <a:solidFill>
                <a:srgbClr val="1F1F1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3200" lvl="0" indent="-203200" algn="l">
              <a:lnSpc>
                <a:spcPct val="150000"/>
              </a:lnSpc>
              <a:spcBef>
                <a:spcPts val="375"/>
              </a:spcBef>
              <a:buFont typeface="Arial" panose="020B0604020202020204"/>
              <a:buChar char="•"/>
            </a:pPr>
            <a:r>
              <a:rPr lang="en-US" sz="2400">
                <a:solidFill>
                  <a:srgbClr val="1F1F1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愿景和使命</a:t>
            </a:r>
            <a:endParaRPr lang="en-US" sz="2400">
              <a:solidFill>
                <a:srgbClr val="1F1F1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4570" y="2672514"/>
            <a:ext cx="2037983" cy="1371600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6600" b="1">
                <a:solidFill>
                  <a:srgbClr val="1338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sz="6600" b="1">
              <a:solidFill>
                <a:srgbClr val="1338F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24067" y="2411659"/>
            <a:ext cx="7014337" cy="1798058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4050" b="1">
                <a:solidFill>
                  <a:srgbClr val="1F1F1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当前行业存在的问题</a:t>
            </a:r>
            <a:endParaRPr lang="en-US" sz="4050" b="1">
              <a:solidFill>
                <a:srgbClr val="1F1F1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0"/>
          </a:blip>
          <a:srcRect l="12351" r="12351"/>
          <a:stretch>
            <a:fillRect/>
          </a:stretch>
        </p:blipFill>
        <p:spPr>
          <a:xfrm>
            <a:off x="6203747" y="1487175"/>
            <a:ext cx="5238701" cy="463705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82606" y="1947878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Web3虽为全球化协作平台，但缺乏全球性社保系统，导致Web3企业及用户依赖当地社保缴纳，影响跨地域协作效率。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82606" y="1370655"/>
            <a:ext cx="4219575" cy="738707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缺乏全球社保系统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82606" y="3712973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Web3用户需强自律性，主动规划社保，但未来生活保障不明，影响用户长期参与及对区块链的信任。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82606" y="3116450"/>
            <a:ext cx="4219575" cy="736876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用户自律交社保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82606" y="5377103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Web3行业价值波动剧烈，用户资产易归零，导致人才流失，不利于行业长期稳定发展。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82606" y="4799881"/>
            <a:ext cx="4219575" cy="749453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资产波动风险高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当前行业存在的问题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42238" y="1676264"/>
            <a:ext cx="84963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42238" y="3414840"/>
            <a:ext cx="84963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42238" y="5136121"/>
            <a:ext cx="84963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647738" y="1597932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4" name="AutoShape 14"/>
          <p:cNvSpPr/>
          <p:nvPr/>
        </p:nvSpPr>
        <p:spPr>
          <a:xfrm>
            <a:off x="647738" y="3327861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5" name="AutoShape 15"/>
          <p:cNvSpPr/>
          <p:nvPr/>
        </p:nvSpPr>
        <p:spPr>
          <a:xfrm>
            <a:off x="647738" y="5057789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4570" y="2672514"/>
            <a:ext cx="2037983" cy="1371600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6600" b="1">
                <a:solidFill>
                  <a:srgbClr val="1338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sz="6600" b="1">
              <a:solidFill>
                <a:srgbClr val="1338F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24067" y="2411659"/>
            <a:ext cx="7014337" cy="1798058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4050" b="1">
                <a:solidFill>
                  <a:srgbClr val="1F1F1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我们的解决方案</a:t>
            </a:r>
            <a:endParaRPr lang="en-US" sz="4050" b="1">
              <a:solidFill>
                <a:srgbClr val="1F1F1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0369" r="30369"/>
          <a:stretch>
            <a:fillRect/>
          </a:stretch>
        </p:blipFill>
        <p:spPr>
          <a:xfrm>
            <a:off x="875314" y="2169726"/>
            <a:ext cx="2050689" cy="391643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32550" r="32550"/>
          <a:stretch>
            <a:fillRect/>
          </a:stretch>
        </p:blipFill>
        <p:spPr>
          <a:xfrm>
            <a:off x="5430979" y="2169726"/>
            <a:ext cx="2050689" cy="391643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l="32525" r="32525"/>
          <a:stretch>
            <a:fillRect/>
          </a:stretch>
        </p:blipFill>
        <p:spPr>
          <a:xfrm>
            <a:off x="3153146" y="1697364"/>
            <a:ext cx="2050689" cy="3916435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7851998" y="2723144"/>
            <a:ext cx="3834950" cy="146571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l">
              <a:lnSpc>
                <a:spcPct val="140000"/>
              </a:lnSpc>
              <a:defRPr/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提供一个第三方的基于区块链的去中心化社保系统，让全球web3企业和用户都可以在此系统上缴纳社保，从而建立起基本的相互信任关系。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>
            <a:off x="7851998" y="2087040"/>
            <a:ext cx="3606165" cy="57578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去中心化社保系统</a:t>
            </a:r>
            <a:endParaRPr lang="en-US" sz="1100"/>
          </a:p>
        </p:txBody>
      </p:sp>
      <p:sp>
        <p:nvSpPr>
          <p:cNvPr id="7" name="AutoShape 7"/>
          <p:cNvSpPr/>
          <p:nvPr/>
        </p:nvSpPr>
        <p:spPr>
          <a:xfrm>
            <a:off x="7851998" y="4826443"/>
            <a:ext cx="3834950" cy="145193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l">
              <a:lnSpc>
                <a:spcPct val="140000"/>
              </a:lnSpc>
              <a:defRPr/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提供隐私保护方案，防止用户的社保资产信息被外界获取并归集，由此带来各种未知的社会风险，确保用户的信息安全。</a:t>
            </a:r>
            <a:endParaRPr lang="en-US" sz="1100"/>
          </a:p>
        </p:txBody>
      </p:sp>
      <p:sp>
        <p:nvSpPr>
          <p:cNvPr id="8" name="AutoShape 8"/>
          <p:cNvSpPr/>
          <p:nvPr/>
        </p:nvSpPr>
        <p:spPr>
          <a:xfrm>
            <a:off x="7851998" y="4125420"/>
            <a:ext cx="3606329" cy="64069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隐私保护方案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我们的解决方案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4570" y="2672514"/>
            <a:ext cx="2037983" cy="1371600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6600" b="1">
                <a:solidFill>
                  <a:srgbClr val="1338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en-US" sz="6600" b="1">
              <a:solidFill>
                <a:srgbClr val="1338F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24067" y="2411659"/>
            <a:ext cx="7014337" cy="1798058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4050" b="1">
                <a:solidFill>
                  <a:srgbClr val="1F1F1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产品图片</a:t>
            </a:r>
            <a:endParaRPr lang="en-US" sz="4050" b="1">
              <a:solidFill>
                <a:srgbClr val="1F1F1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51642" y="4006380"/>
            <a:ext cx="7813795" cy="1827334"/>
          </a:xfrm>
          <a:prstGeom prst="roundRect">
            <a:avLst>
              <a:gd name="adj" fmla="val 16667"/>
            </a:avLst>
          </a:prstGeom>
          <a:solidFill>
            <a:schemeClr val="lt2">
              <a:alpha val="80000"/>
            </a:schemeClr>
          </a:solidFill>
        </p:spPr>
      </p:sp>
      <p:sp>
        <p:nvSpPr>
          <p:cNvPr id="3" name="AutoShape 3"/>
          <p:cNvSpPr/>
          <p:nvPr/>
        </p:nvSpPr>
        <p:spPr>
          <a:xfrm>
            <a:off x="751642" y="1920540"/>
            <a:ext cx="7813795" cy="1827334"/>
          </a:xfrm>
          <a:prstGeom prst="roundRect">
            <a:avLst>
              <a:gd name="adj" fmla="val 16667"/>
            </a:avLst>
          </a:prstGeom>
          <a:solidFill>
            <a:schemeClr val="lt2">
              <a:alpha val="80000"/>
            </a:schemeClr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00000"/>
          </a:blip>
          <a:srcRect l="21875" r="21875"/>
          <a:stretch>
            <a:fillRect/>
          </a:stretch>
        </p:blipFill>
        <p:spPr>
          <a:xfrm>
            <a:off x="7804006" y="1329783"/>
            <a:ext cx="3831201" cy="510826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30579" y="2089154"/>
            <a:ext cx="6238875" cy="637972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社保系统图片展示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30579" y="2610429"/>
            <a:ext cx="6238875" cy="950067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展示社保系统的图片，让用户更直观地了解系统的界面和功能，从而增强用户对系统的信任感和使用意愿。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30579" y="4183053"/>
            <a:ext cx="6238875" cy="637972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区块链技术图片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30579" y="4712439"/>
            <a:ext cx="6238875" cy="936429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展示区块链技术的图片，让用户了解区块链技术的原理和应用场景，从而增强用户对技术的理解和认知。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产品图片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4570" y="2672514"/>
            <a:ext cx="2037983" cy="1371600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6600" b="1">
                <a:solidFill>
                  <a:srgbClr val="1338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lang="en-US" sz="6600" b="1">
              <a:solidFill>
                <a:srgbClr val="1338F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24067" y="2411659"/>
            <a:ext cx="7014337" cy="1798058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4050" b="1">
                <a:solidFill>
                  <a:srgbClr val="1F1F1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智能合约功能</a:t>
            </a:r>
            <a:endParaRPr lang="en-US" sz="4050" b="1">
              <a:solidFill>
                <a:srgbClr val="1F1F1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RkMWFjMmRmYjUwNWQ4ZDk1YjI3MzUxNDRjYWJiM2E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1F1F1F"/>
      </a:dk1>
      <a:lt1>
        <a:srgbClr val="F7F7F7"/>
      </a:lt1>
      <a:dk2>
        <a:srgbClr val="1F1F1F"/>
      </a:dk2>
      <a:lt2>
        <a:srgbClr val="CEDFEF"/>
      </a:lt2>
      <a:accent1>
        <a:srgbClr val="6EA8D0"/>
      </a:accent1>
      <a:accent2>
        <a:srgbClr val="6EA8D0"/>
      </a:accent2>
      <a:accent3>
        <a:srgbClr val="3C7DA9"/>
      </a:accent3>
      <a:accent4>
        <a:srgbClr val="5194C3"/>
      </a:accent4>
      <a:accent5>
        <a:srgbClr val="78C2D1"/>
      </a:accent5>
      <a:accent6>
        <a:srgbClr val="4289C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1239</Words>
  <Application>WPS 演示</Application>
  <PresentationFormat>On-screen Show (4:3)</PresentationFormat>
  <Paragraphs>138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WPS_1602820522</cp:lastModifiedBy>
  <cp:revision>3</cp:revision>
  <dcterms:created xsi:type="dcterms:W3CDTF">2006-08-16T00:00:00Z</dcterms:created>
  <dcterms:modified xsi:type="dcterms:W3CDTF">2024-10-15T01:51:11Z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5CF94500C9BF424FB96AE9EEFBF427E4_13</vt:lpwstr>
  </property>
  <property fmtid="{D5CDD505-2E9C-101B-9397-08002B2CF9AE}" pid="3" name="KSOProductBuildVer">
    <vt:lpwstr>2052-12.1.0.18276</vt:lpwstr>
  </property>
</Properties>
</file>