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726608603738135E-2"/>
          <c:y val="0.14107551050771189"/>
          <c:w val="0.962964273779647"/>
          <c:h val="0.802252478218282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B-4581-940E-19F339C62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DFB-4581-940E-19F339C62948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FB-4581-940E-19F339C62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FB-4581-940E-19F339C62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FB-4581-940E-19F339C62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6893056"/>
        <c:axId val="856894016"/>
      </c:barChart>
      <c:catAx>
        <c:axId val="856893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6894016"/>
        <c:crosses val="autoZero"/>
        <c:auto val="1"/>
        <c:lblAlgn val="ctr"/>
        <c:lblOffset val="100"/>
        <c:noMultiLvlLbl val="0"/>
      </c:catAx>
      <c:valAx>
        <c:axId val="8568940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689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740976246797002E-2"/>
          <c:y val="7.4415856373700656E-2"/>
          <c:w val="0.962964273779647"/>
          <c:h val="0.89356640538247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A-4597-BBAF-F4548432C0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50A-4597-BBAF-F4548432C05E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0A-4597-BBAF-F4548432C0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0A-4597-BBAF-F4548432C0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0A-4597-BBAF-F4548432C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6893056"/>
        <c:axId val="856894016"/>
      </c:barChart>
      <c:catAx>
        <c:axId val="856893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6894016"/>
        <c:crosses val="autoZero"/>
        <c:auto val="1"/>
        <c:lblAlgn val="ctr"/>
        <c:lblOffset val="100"/>
        <c:noMultiLvlLbl val="0"/>
      </c:catAx>
      <c:valAx>
        <c:axId val="8568940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689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457488194563381E-2"/>
          <c:y val="6.626295372769965E-2"/>
          <c:w val="0.962964273779647"/>
          <c:h val="0.89356640538247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C79-B1C1-DC9A172257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A38-4C79-B1C1-DC9A172257B5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38-4C79-B1C1-DC9A172257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38-4C79-B1C1-DC9A172257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38-4C79-B1C1-DC9A17225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6893056"/>
        <c:axId val="856894016"/>
      </c:barChart>
      <c:catAx>
        <c:axId val="856893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6894016"/>
        <c:crosses val="autoZero"/>
        <c:auto val="1"/>
        <c:lblAlgn val="ctr"/>
        <c:lblOffset val="100"/>
        <c:noMultiLvlLbl val="0"/>
      </c:catAx>
      <c:valAx>
        <c:axId val="8568940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689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43358371461427E-2"/>
          <c:y val="6.0333779811022753E-2"/>
          <c:w val="0.962964273779647"/>
          <c:h val="0.89356640538247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1-40CA-8930-E3ED9D2E8F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C31-40CA-8930-E3ED9D2E8F82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31-40CA-8930-E3ED9D2E8F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31-40CA-8930-E3ED9D2E8F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31-40CA-8930-E3ED9D2E8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6893056"/>
        <c:axId val="856894016"/>
      </c:barChart>
      <c:catAx>
        <c:axId val="856893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6894016"/>
        <c:crosses val="autoZero"/>
        <c:auto val="1"/>
        <c:lblAlgn val="ctr"/>
        <c:lblOffset val="100"/>
        <c:noMultiLvlLbl val="0"/>
      </c:catAx>
      <c:valAx>
        <c:axId val="8568940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689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58FB1-86F7-1E2C-8C0E-28060ACE5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A54F6E-A156-80F3-387B-9484D2DA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9705A-78F8-CCA2-5D25-F443B87D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2C64E-8233-8FF8-1D66-C557FC7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567E5-0867-AECA-61C7-0BCEB249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0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EFE4-0013-2A2F-08A5-2E52E71F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C33686-C572-5273-04D3-96BFDBB64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155D9-C93B-E2D2-3E0D-4F0A4D16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A3E49-6D19-9895-F5C9-22196826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9F68-51A3-C7DA-C1DF-59C18F02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1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72A86-F33E-AB1D-CE52-15545A66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40D38-065C-949A-C043-804A0384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26BED-68CF-D2F4-8B14-8A07BC45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C8F1F-4423-8DCB-A14A-22DFA6BD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C93D9-6A40-234E-D9C9-FB4031C9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6B26C-56E3-C59E-AA91-1DC5EF1C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FCC74-DD13-81F7-CDDF-98EDB7F5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D13FD-541C-8539-029C-AF3C43DD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970B6-5483-4CC4-43D7-95242B21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AC8F1-84B1-4B61-C112-C9A49961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E1FDF-0AE9-3C30-3665-727F7C1D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AC0DA-0783-E6E0-B3C9-F3DB78808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F8D45-69A5-E0AF-E72C-8803E28A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59BC4-32EE-93A5-F060-4CBF6614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4AAAA-1F69-0A91-2A38-76253361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041FF-6712-E10D-4A7B-23A9ACD8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A688D-EEB1-8984-1943-474E2E537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57E9D-AA7F-A8B7-815C-8EFF4827A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C91A6-048D-661E-FC9F-610FF273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A6AEB-5205-25B3-9EA6-BACC7D36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46C81-C6AF-58F0-6D41-0BA96E3A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6C2D-37FF-6163-291F-9BA5CC99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360BC-B4B2-52C9-535E-C05D1C4E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043F0-BB67-1E32-B83F-28AEF36E3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E0DB74-0D07-19F4-5937-C02A09D05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3EE29-0F42-5EF7-F53A-7601131EC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106391-55FB-BC4D-AF71-B6CB569C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96DB7-0038-BBC6-826C-10FA5FA6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5C5403-DE60-F7A3-78EB-1462CD2C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9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5DA9D-CE53-2F1A-43C8-EB776EED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6CECBA-1E14-2299-6F32-0A39855D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F0D7DD-F749-0184-2BFC-5ED9D356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4009B6-2996-0EB5-224A-CB2DC945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947008-2057-D4C1-CEB5-3670F1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6A38E-0EEB-685E-57FA-8FEAA993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772D5-E6D5-7690-8218-BB4BFFE0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E87-673C-E71E-CBD5-52625551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EF4A0-005E-18AB-47F4-BAD64D1C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06C68-33C7-AC8D-7068-E7466EED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91BAA-655E-5865-DEDB-B7971935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58148-B51B-735E-F872-55BF2DF7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E13D1-D5C0-2EBB-F441-EC691324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5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32FE5-1D73-2C9F-0C29-D2B412E1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773514-DAF5-7169-9AEC-E8018A523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470EC-A8DB-F305-6912-E3249EF9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51E72-03D2-12F9-7F1E-94A6B96F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3E571-1E41-8FCF-2A29-0357AABD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492AD-528B-E70B-AF90-12E026D8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5FA558-F064-D1A8-F245-95A91B98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601DA-F2A1-C3D8-096B-3A85D092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6FB71-61E9-9AF7-B494-6F6C0D636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B134-8004-4470-B46B-720D7962CF2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21CF4-268E-FF4B-7477-85840AC10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183D2-4A5D-A00E-0257-8ACA054E1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A577-16F4-4F58-BC1B-D2FD34620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2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56966-6929-0317-8BFC-5A58921F0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3883"/>
            <a:ext cx="9144000" cy="2387600"/>
          </a:xfrm>
        </p:spPr>
        <p:txBody>
          <a:bodyPr/>
          <a:lstStyle/>
          <a:p>
            <a:r>
              <a:rPr lang="en-US" altLang="zh-CN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+mj-ea"/>
              </a:rPr>
              <a:t>Grover's Algorithm</a:t>
            </a:r>
            <a:br>
              <a:rPr lang="en-US" altLang="zh-CN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332CC6-C858-5A6A-9717-88534FE58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6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438FA6E-AAF3-CC4C-C7A5-4586F6F75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618590"/>
              </p:ext>
            </p:extLst>
          </p:nvPr>
        </p:nvGraphicFramePr>
        <p:xfrm>
          <a:off x="838200" y="949726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5284275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208666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294517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639380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760012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895148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33967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4056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6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N=2^n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381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356C9E-BE36-024E-B38C-EAC7F7435872}"/>
                  </a:ext>
                </a:extLst>
              </p:cNvPr>
              <p:cNvSpPr txBox="1"/>
              <p:nvPr/>
            </p:nvSpPr>
            <p:spPr>
              <a:xfrm>
                <a:off x="838200" y="2550695"/>
                <a:ext cx="10218019" cy="2831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For classical computers: </a:t>
                </a:r>
              </a:p>
              <a:p>
                <a:pPr algn="ctr"/>
                <a:r>
                  <a:rPr lang="en-US" altLang="zh-CN" sz="2800" b="1" dirty="0"/>
                  <a:t>O(N)</a:t>
                </a:r>
              </a:p>
              <a:p>
                <a:pPr algn="ctr"/>
                <a:endParaRPr lang="en-US" altLang="zh-CN" sz="2800" b="1" dirty="0"/>
              </a:p>
              <a:p>
                <a:pPr algn="ctr"/>
                <a:r>
                  <a:rPr lang="en-US" altLang="zh-CN" sz="2800" b="1" dirty="0"/>
                  <a:t> </a:t>
                </a:r>
              </a:p>
              <a:p>
                <a:r>
                  <a:rPr lang="en-US" altLang="zh-CN" sz="3200" dirty="0"/>
                  <a:t>For quantum computers: </a:t>
                </a:r>
              </a:p>
              <a:p>
                <a:pPr algn="ctr"/>
                <a:r>
                  <a:rPr lang="en-US" altLang="zh-CN" sz="2800" b="1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b="1"/>
                          <m:t>N</m:t>
                        </m:r>
                      </m:e>
                    </m:rad>
                  </m:oMath>
                </a14:m>
                <a:r>
                  <a:rPr lang="en-US" altLang="zh-CN" sz="2800" b="1" dirty="0"/>
                  <a:t>)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356C9E-BE36-024E-B38C-EAC7F743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0695"/>
                <a:ext cx="10218019" cy="2831160"/>
              </a:xfrm>
              <a:prstGeom prst="rect">
                <a:avLst/>
              </a:prstGeom>
              <a:blipFill>
                <a:blip r:embed="rId2"/>
                <a:stretch>
                  <a:fillRect l="-1551" t="-2796" b="-4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6AB10-A21A-31CA-A4A7-DDC31ADF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45" y="641717"/>
            <a:ext cx="10515600" cy="574945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Input</a:t>
            </a:r>
            <a:r>
              <a:rPr lang="en-US" altLang="zh-CN" sz="3600" dirty="0"/>
              <a:t>  </a:t>
            </a:r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161616"/>
                </a:solidFill>
                <a:latin typeface="inherit"/>
              </a:rPr>
              <a:t>f : </a:t>
            </a:r>
            <a:r>
              <a:rPr lang="el-GR" altLang="zh-CN" sz="2000" dirty="0">
                <a:solidFill>
                  <a:srgbClr val="161616"/>
                </a:solidFill>
                <a:latin typeface="inherit"/>
              </a:rPr>
              <a:t>Σ</a:t>
            </a:r>
            <a:r>
              <a:rPr lang="en-US" altLang="zh-CN" sz="2000" baseline="30000" dirty="0">
                <a:solidFill>
                  <a:srgbClr val="161616"/>
                </a:solidFill>
                <a:latin typeface="inherit"/>
              </a:rPr>
              <a:t>n</a:t>
            </a:r>
            <a:r>
              <a:rPr lang="en-US" altLang="zh-CN" sz="2000" dirty="0">
                <a:solidFill>
                  <a:srgbClr val="161616"/>
                </a:solidFill>
                <a:latin typeface="inherit"/>
              </a:rPr>
              <a:t>→</a:t>
            </a:r>
            <a:r>
              <a:rPr lang="el-GR" altLang="zh-CN" sz="2000" dirty="0">
                <a:solidFill>
                  <a:srgbClr val="161616"/>
                </a:solidFill>
                <a:latin typeface="inherit"/>
              </a:rPr>
              <a:t>Σ</a:t>
            </a:r>
            <a:r>
              <a:rPr lang="en-US" altLang="zh-CN" sz="2000" dirty="0">
                <a:solidFill>
                  <a:srgbClr val="161616"/>
                </a:solidFill>
                <a:latin typeface="inherit"/>
              </a:rPr>
              <a:t>    where </a:t>
            </a:r>
            <a:r>
              <a:rPr lang="el-GR" altLang="zh-CN" sz="2000" dirty="0">
                <a:solidFill>
                  <a:srgbClr val="161616"/>
                </a:solidFill>
                <a:latin typeface="inherit"/>
              </a:rPr>
              <a:t>Σ={0,1}</a:t>
            </a:r>
            <a:endParaRPr lang="en-US" altLang="zh-CN" sz="2000" dirty="0">
              <a:solidFill>
                <a:srgbClr val="161616"/>
              </a:solidFill>
              <a:latin typeface="inherit"/>
            </a:endParaRPr>
          </a:p>
          <a:p>
            <a:r>
              <a:rPr lang="en-US" altLang="zh-CN" sz="2400" b="1" dirty="0"/>
              <a:t>Output</a:t>
            </a:r>
            <a:r>
              <a:rPr lang="en-US" altLang="zh-CN" sz="2400" dirty="0">
                <a:solidFill>
                  <a:srgbClr val="161616"/>
                </a:solidFill>
                <a:highlight>
                  <a:srgbClr val="FFFFFF"/>
                </a:highlight>
              </a:rPr>
              <a:t>  </a:t>
            </a:r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161616"/>
                </a:solidFill>
                <a:latin typeface="inherit"/>
              </a:rPr>
              <a:t>A string </a:t>
            </a:r>
            <a:r>
              <a:rPr lang="zh-CN" altLang="en-US" sz="2000" dirty="0">
                <a:solidFill>
                  <a:srgbClr val="161616"/>
                </a:solidFill>
                <a:latin typeface="inherit"/>
              </a:rPr>
              <a:t>𝑥 ∈</a:t>
            </a:r>
            <a:r>
              <a:rPr lang="el-GR" altLang="zh-CN" sz="2000" dirty="0">
                <a:solidFill>
                  <a:srgbClr val="161616"/>
                </a:solidFill>
                <a:latin typeface="inherit"/>
              </a:rPr>
              <a:t>Σ</a:t>
            </a:r>
            <a:r>
              <a:rPr lang="en-US" altLang="zh-CN" sz="2000" baseline="30000" dirty="0">
                <a:solidFill>
                  <a:srgbClr val="161616"/>
                </a:solidFill>
                <a:latin typeface="inherit"/>
              </a:rPr>
              <a:t>n</a:t>
            </a:r>
            <a:r>
              <a:rPr lang="en-US" altLang="zh-CN" sz="2000" dirty="0">
                <a:solidFill>
                  <a:srgbClr val="161616"/>
                </a:solidFill>
                <a:latin typeface="inherit"/>
              </a:rPr>
              <a:t> for which </a:t>
            </a:r>
            <a:r>
              <a:rPr lang="zh-CN" altLang="en-US" sz="2000" dirty="0">
                <a:solidFill>
                  <a:srgbClr val="161616"/>
                </a:solidFill>
                <a:latin typeface="inherit"/>
              </a:rPr>
              <a:t>𝑓</a:t>
            </a:r>
            <a:r>
              <a:rPr lang="en-US" altLang="zh-CN" sz="2000" dirty="0">
                <a:solidFill>
                  <a:srgbClr val="161616"/>
                </a:solidFill>
                <a:latin typeface="inherit"/>
              </a:rPr>
              <a:t>(</a:t>
            </a:r>
            <a:r>
              <a:rPr lang="zh-CN" altLang="en-US" sz="2000" dirty="0">
                <a:solidFill>
                  <a:srgbClr val="161616"/>
                </a:solidFill>
                <a:latin typeface="inherit"/>
              </a:rPr>
              <a:t>𝑥</a:t>
            </a:r>
            <a:r>
              <a:rPr lang="en-US" altLang="zh-CN" sz="2000" dirty="0">
                <a:solidFill>
                  <a:srgbClr val="161616"/>
                </a:solidFill>
                <a:latin typeface="inherit"/>
              </a:rPr>
              <a:t>)=1</a:t>
            </a:r>
          </a:p>
          <a:p>
            <a:pPr marL="0" indent="0" algn="ctr">
              <a:buNone/>
            </a:pPr>
            <a:endParaRPr lang="en-US" altLang="zh-CN" sz="2400" dirty="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algn="l" fontAlgn="base"/>
            <a:r>
              <a:rPr lang="en-US" altLang="zh-CN" sz="2400" b="1" dirty="0"/>
              <a:t>Main steps of Grover's algorithm</a:t>
            </a:r>
          </a:p>
          <a:p>
            <a:pPr algn="l" fontAlgn="base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Initialize an </a:t>
            </a:r>
            <a:r>
              <a:rPr lang="en-US" altLang="zh-CN" sz="2000" b="0" i="1" dirty="0">
                <a:solidFill>
                  <a:srgbClr val="161616"/>
                </a:solidFill>
                <a:effectLst/>
                <a:latin typeface="KaTeX_Math"/>
              </a:rPr>
              <a:t>n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 qubit register 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𝑄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 to the all-zero state ∣0</a:t>
            </a:r>
            <a:r>
              <a:rPr lang="zh-CN" altLang="en-US" sz="2000" b="0" i="0" baseline="30000" dirty="0">
                <a:solidFill>
                  <a:srgbClr val="161616"/>
                </a:solidFill>
                <a:effectLst/>
                <a:latin typeface="inherit"/>
              </a:rPr>
              <a:t>𝑛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⟩and then apply a Hadamard operation to each qubit of 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𝑄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.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KaTeX_SansSerif"/>
              </a:rPr>
              <a:t> </a:t>
            </a:r>
          </a:p>
          <a:p>
            <a:pPr algn="l" fontAlgn="base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Apply 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𝑡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 times the unitary operation 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𝐺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=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𝐻</a:t>
            </a:r>
            <a:r>
              <a:rPr lang="zh-CN" altLang="en-US" sz="2000" b="0" i="0" baseline="50000" dirty="0">
                <a:solidFill>
                  <a:srgbClr val="161616"/>
                </a:solidFill>
                <a:effectLst/>
                <a:latin typeface="inherit"/>
              </a:rPr>
              <a:t>⊗𝑛 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𝑍</a:t>
            </a:r>
            <a:r>
              <a:rPr lang="en-US" altLang="zh-CN" sz="2000" b="0" i="0" baseline="-25000" dirty="0">
                <a:solidFill>
                  <a:srgbClr val="161616"/>
                </a:solidFill>
                <a:effectLst/>
                <a:latin typeface="inherit"/>
              </a:rPr>
              <a:t>OR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𝐻</a:t>
            </a:r>
            <a:r>
              <a:rPr lang="zh-CN" altLang="en-US" sz="2000" b="0" i="0" baseline="50000" dirty="0">
                <a:solidFill>
                  <a:srgbClr val="161616"/>
                </a:solidFill>
                <a:effectLst/>
                <a:latin typeface="inherit"/>
              </a:rPr>
              <a:t>⊗𝑛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𝑍</a:t>
            </a:r>
            <a:r>
              <a:rPr lang="zh-CN" altLang="en-US" sz="2000" b="0" i="0" baseline="-25000" dirty="0">
                <a:solidFill>
                  <a:srgbClr val="161616"/>
                </a:solidFill>
                <a:effectLst/>
                <a:latin typeface="inherit"/>
              </a:rPr>
              <a:t>𝑓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​ to the register 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𝑄</a:t>
            </a:r>
            <a:r>
              <a:rPr lang="en-US" altLang="zh-CN" sz="2000" dirty="0">
                <a:solidFill>
                  <a:srgbClr val="161616"/>
                </a:solidFill>
                <a:latin typeface="KaTeX_SansSerif"/>
              </a:rPr>
              <a:t>.</a:t>
            </a:r>
            <a:endParaRPr lang="en-US" altLang="zh-CN" sz="2000" b="0" i="0" dirty="0">
              <a:solidFill>
                <a:srgbClr val="161616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Measure the qubits of 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inherit"/>
              </a:rPr>
              <a:t>𝑄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inherit"/>
              </a:rPr>
              <a:t> with respect to standard basis measurements and output the resulting string.</a:t>
            </a:r>
          </a:p>
          <a:p>
            <a:pPr marL="0" indent="0" algn="ctr">
              <a:buNone/>
            </a:pPr>
            <a:endParaRPr lang="zh-CN" altLang="en-US" sz="2400" dirty="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988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61745-D859-2A02-C3CD-BFBEF3E7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0" i="0" dirty="0">
                <a:solidFill>
                  <a:srgbClr val="161616"/>
                </a:solidFill>
                <a:effectLst/>
                <a:latin typeface="+mn-lt"/>
              </a:rPr>
              <a:t>𝑍</a:t>
            </a:r>
            <a:r>
              <a:rPr lang="en-US" altLang="zh-CN" sz="4400" b="0" i="0" baseline="-25000" dirty="0">
                <a:solidFill>
                  <a:srgbClr val="161616"/>
                </a:solidFill>
                <a:effectLst/>
                <a:latin typeface="+mn-lt"/>
              </a:rPr>
              <a:t>f  </a:t>
            </a:r>
            <a:r>
              <a:rPr lang="en-US" altLang="zh-CN" sz="4400" b="0" i="0" dirty="0">
                <a:solidFill>
                  <a:srgbClr val="161616"/>
                </a:solidFill>
                <a:effectLst/>
                <a:latin typeface="+mn-lt"/>
              </a:rPr>
              <a:t>gate </a:t>
            </a:r>
            <a:br>
              <a:rPr lang="en-US" altLang="zh-CN" sz="4400" b="0" i="0" dirty="0">
                <a:solidFill>
                  <a:srgbClr val="161616"/>
                </a:solidFill>
                <a:effectLst/>
                <a:latin typeface="+mn-lt"/>
              </a:rPr>
            </a:br>
            <a:r>
              <a:rPr lang="en-US" altLang="zh-CN" sz="4400" b="0" i="0" dirty="0">
                <a:solidFill>
                  <a:srgbClr val="161616"/>
                </a:solidFill>
                <a:effectLst/>
                <a:latin typeface="+mn-lt"/>
              </a:rPr>
              <a:t>(search operator)</a:t>
            </a:r>
            <a:endParaRPr lang="zh-CN" altLang="en-US" dirty="0">
              <a:latin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C37796E-B044-DC7C-F2EB-6B75715D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31" y="2350111"/>
            <a:ext cx="3181794" cy="1171739"/>
          </a:xfrm>
          <a:prstGeom prst="rect">
            <a:avLst/>
          </a:prstGeom>
        </p:spPr>
      </p:pic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EFC2AF65-1885-4FE1-5A34-E7BA9C6E7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069500"/>
              </p:ext>
            </p:extLst>
          </p:nvPr>
        </p:nvGraphicFramePr>
        <p:xfrm>
          <a:off x="5170906" y="545416"/>
          <a:ext cx="6327273" cy="1808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169C70D5-8D77-53C0-F7A8-26CB5F2E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31" y="4181273"/>
            <a:ext cx="3277057" cy="619211"/>
          </a:xfrm>
          <a:prstGeom prst="rect">
            <a:avLst/>
          </a:prstGeom>
        </p:spPr>
      </p:pic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B8774DA9-321A-4144-58E2-F7D60C47F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929610"/>
              </p:ext>
            </p:extLst>
          </p:nvPr>
        </p:nvGraphicFramePr>
        <p:xfrm>
          <a:off x="5170906" y="3016251"/>
          <a:ext cx="6327273" cy="3173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78912A97-60DE-03E3-79DF-725E10CDA190}"/>
              </a:ext>
            </a:extLst>
          </p:cNvPr>
          <p:cNvSpPr/>
          <p:nvPr/>
        </p:nvSpPr>
        <p:spPr>
          <a:xfrm>
            <a:off x="7819589" y="2552821"/>
            <a:ext cx="875899" cy="619211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9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C00A4715-0D5A-3FED-7309-F967905E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4400" b="0" i="0" dirty="0">
                <a:solidFill>
                  <a:srgbClr val="161616"/>
                </a:solidFill>
                <a:effectLst/>
                <a:latin typeface="+mn-lt"/>
              </a:rPr>
              <a:t>𝑍</a:t>
            </a:r>
            <a:r>
              <a:rPr lang="en-US" altLang="zh-CN" baseline="-25000" dirty="0">
                <a:solidFill>
                  <a:srgbClr val="161616"/>
                </a:solidFill>
                <a:latin typeface="+mn-lt"/>
              </a:rPr>
              <a:t>OR</a:t>
            </a:r>
            <a:r>
              <a:rPr lang="en-US" altLang="zh-CN" sz="4400" b="0" i="0" baseline="-25000" dirty="0">
                <a:solidFill>
                  <a:srgbClr val="161616"/>
                </a:solidFill>
                <a:effectLst/>
                <a:latin typeface="+mn-lt"/>
              </a:rPr>
              <a:t>  </a:t>
            </a:r>
            <a:r>
              <a:rPr lang="en-US" altLang="zh-CN" sz="4400" b="0" i="0" dirty="0">
                <a:solidFill>
                  <a:srgbClr val="161616"/>
                </a:solidFill>
                <a:effectLst/>
                <a:latin typeface="+mn-lt"/>
              </a:rPr>
              <a:t>gate </a:t>
            </a:r>
            <a:br>
              <a:rPr lang="en-US" altLang="zh-CN" sz="4400" b="0" i="0" dirty="0">
                <a:solidFill>
                  <a:srgbClr val="161616"/>
                </a:solidFill>
                <a:effectLst/>
                <a:latin typeface="+mn-lt"/>
              </a:rPr>
            </a:br>
            <a:r>
              <a:rPr lang="en-US" altLang="zh-CN" sz="4400" b="0" i="0" dirty="0">
                <a:solidFill>
                  <a:srgbClr val="161616"/>
                </a:solidFill>
                <a:effectLst/>
                <a:latin typeface="+mn-lt"/>
              </a:rPr>
              <a:t>(Diffusion operator)</a:t>
            </a:r>
            <a:endParaRPr lang="zh-CN" altLang="en-US" dirty="0">
              <a:latin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D500427-896C-E003-DD87-2E0FCDF6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63" y="2008801"/>
            <a:ext cx="3343742" cy="10669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1722B9-A753-DCDD-72C0-9656F323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02" y="2229360"/>
            <a:ext cx="2619741" cy="5811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C88FF09-31A1-F6E1-809B-B3488C23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63" y="3349139"/>
            <a:ext cx="4496427" cy="57158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A530651-63CF-B05A-1AE3-31EC6DAB0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63" y="4481753"/>
            <a:ext cx="3429479" cy="504895"/>
          </a:xfrm>
          <a:prstGeom prst="rect">
            <a:avLst/>
          </a:prstGeom>
        </p:spPr>
      </p:pic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15C7C074-6303-2ECE-B62D-6E5204F7D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973588"/>
              </p:ext>
            </p:extLst>
          </p:nvPr>
        </p:nvGraphicFramePr>
        <p:xfrm>
          <a:off x="6508818" y="619711"/>
          <a:ext cx="5108875" cy="214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B0918FF1-F55D-296C-EF05-C65B206DD69D}"/>
              </a:ext>
            </a:extLst>
          </p:cNvPr>
          <p:cNvSpPr/>
          <p:nvPr/>
        </p:nvSpPr>
        <p:spPr>
          <a:xfrm>
            <a:off x="8762865" y="3119394"/>
            <a:ext cx="875899" cy="619211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5C042E4-50B2-B3FE-FFDD-9E56B99C3C05}"/>
              </a:ext>
            </a:extLst>
          </p:cNvPr>
          <p:cNvCxnSpPr/>
          <p:nvPr/>
        </p:nvCxnSpPr>
        <p:spPr>
          <a:xfrm>
            <a:off x="6747943" y="1193533"/>
            <a:ext cx="486975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0A76FB1A-A065-0AB7-480B-13078E976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419894"/>
              </p:ext>
            </p:extLst>
          </p:nvPr>
        </p:nvGraphicFramePr>
        <p:xfrm>
          <a:off x="6628380" y="3920719"/>
          <a:ext cx="5108875" cy="214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AA8EE60-7074-F33C-2DDC-C9E115756C68}"/>
              </a:ext>
            </a:extLst>
          </p:cNvPr>
          <p:cNvCxnSpPr/>
          <p:nvPr/>
        </p:nvCxnSpPr>
        <p:spPr>
          <a:xfrm>
            <a:off x="6765939" y="5167163"/>
            <a:ext cx="486975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9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C3948-00B7-3E9C-D8A7-B2328610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716059-4BA3-55F7-5394-51E3FDDC8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497" y="1143409"/>
            <a:ext cx="4150849" cy="43513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3D2624-7930-2FAC-7355-CD5A76B5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43" y="3015446"/>
            <a:ext cx="5199635" cy="98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3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5AE425-F254-8E94-7B0A-96C5D34C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42" y="1879772"/>
            <a:ext cx="8278380" cy="2486372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1E658B9-1630-5F94-BF18-A93A0170DDF9}"/>
              </a:ext>
            </a:extLst>
          </p:cNvPr>
          <p:cNvCxnSpPr/>
          <p:nvPr/>
        </p:nvCxnSpPr>
        <p:spPr>
          <a:xfrm>
            <a:off x="3801979" y="1868180"/>
            <a:ext cx="0" cy="2486372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45FE0A-6972-13C2-EEA1-26B78A8F4CBE}"/>
              </a:ext>
            </a:extLst>
          </p:cNvPr>
          <p:cNvSpPr txBox="1"/>
          <p:nvPr/>
        </p:nvSpPr>
        <p:spPr>
          <a:xfrm>
            <a:off x="3407343" y="4354552"/>
            <a:ext cx="856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>
                <a:solidFill>
                  <a:srgbClr val="161616"/>
                </a:solidFill>
                <a:effectLst/>
                <a:latin typeface="inherit"/>
              </a:rPr>
              <a:t>∣</a:t>
            </a:r>
            <a:r>
              <a:rPr lang="el-GR" altLang="zh-CN" sz="240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φ</a:t>
            </a:r>
            <a:r>
              <a:rPr lang="en-US" altLang="zh-CN" sz="240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1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inherit"/>
              </a:rPr>
              <a:t>⟩</a:t>
            </a:r>
            <a:endParaRPr lang="zh-CN" altLang="en-US" sz="24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4F9D6FA-B54E-42A9-3B0F-A3346E8A41D8}"/>
              </a:ext>
            </a:extLst>
          </p:cNvPr>
          <p:cNvCxnSpPr/>
          <p:nvPr/>
        </p:nvCxnSpPr>
        <p:spPr>
          <a:xfrm>
            <a:off x="7862233" y="1868180"/>
            <a:ext cx="0" cy="2486372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FB7C136-3D55-15BC-17FD-8F10743473AA}"/>
              </a:ext>
            </a:extLst>
          </p:cNvPr>
          <p:cNvSpPr txBox="1"/>
          <p:nvPr/>
        </p:nvSpPr>
        <p:spPr>
          <a:xfrm>
            <a:off x="7041678" y="4391294"/>
            <a:ext cx="2150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inherit"/>
              </a:rPr>
              <a:t>U</a:t>
            </a:r>
            <a:r>
              <a:rPr lang="en-US" altLang="zh-CN" sz="2400" b="1" i="0" baseline="-25000" dirty="0" err="1">
                <a:solidFill>
                  <a:srgbClr val="161616"/>
                </a:solidFill>
                <a:effectLst/>
                <a:latin typeface="inherit"/>
              </a:rPr>
              <a:t>search</a:t>
            </a:r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inherit"/>
              </a:rPr>
              <a:t>U</a:t>
            </a:r>
            <a:r>
              <a:rPr lang="en-US" altLang="zh-CN" sz="2400" b="1" i="0" baseline="-25000" dirty="0" err="1">
                <a:solidFill>
                  <a:srgbClr val="161616"/>
                </a:solidFill>
                <a:effectLst/>
                <a:latin typeface="inherit"/>
              </a:rPr>
              <a:t>diff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inherit"/>
              </a:rPr>
              <a:t>∣</a:t>
            </a:r>
            <a:r>
              <a:rPr lang="el-GR" altLang="zh-CN" sz="240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φ</a:t>
            </a:r>
            <a:r>
              <a:rPr lang="en-US" altLang="zh-CN" sz="240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1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inherit"/>
              </a:rPr>
              <a:t>⟩</a:t>
            </a:r>
            <a:endParaRPr lang="zh-CN" altLang="en-US" sz="2400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9E8BA835-DA2E-D367-83FB-9EBB0438ED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9719" y="3670396"/>
            <a:ext cx="925551" cy="442760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3C7B8CA-D010-1661-18F0-DCD11ACA51FA}"/>
              </a:ext>
            </a:extLst>
          </p:cNvPr>
          <p:cNvSpPr txBox="1"/>
          <p:nvPr/>
        </p:nvSpPr>
        <p:spPr>
          <a:xfrm>
            <a:off x="4223406" y="4377736"/>
            <a:ext cx="1005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inherit"/>
              </a:rPr>
              <a:t>U</a:t>
            </a:r>
            <a:r>
              <a:rPr lang="en-US" altLang="zh-CN" sz="2400" b="1" i="0" baseline="-25000" dirty="0" err="1">
                <a:solidFill>
                  <a:srgbClr val="161616"/>
                </a:solidFill>
                <a:effectLst/>
                <a:latin typeface="inherit"/>
              </a:rPr>
              <a:t>search</a:t>
            </a:r>
            <a:endParaRPr lang="zh-CN" altLang="en-US" sz="2400" b="1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2B4019B3-91B6-694E-B147-D4743461580B}"/>
              </a:ext>
            </a:extLst>
          </p:cNvPr>
          <p:cNvSpPr/>
          <p:nvPr/>
        </p:nvSpPr>
        <p:spPr>
          <a:xfrm rot="16200000">
            <a:off x="5593986" y="2700374"/>
            <a:ext cx="651109" cy="2387062"/>
          </a:xfrm>
          <a:prstGeom prst="leftBrace">
            <a:avLst>
              <a:gd name="adj1" fmla="val 8333"/>
              <a:gd name="adj2" fmla="val 49135"/>
            </a:avLst>
          </a:prstGeom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D72A56-C9C6-3F69-65C5-F4A9A981AD3C}"/>
              </a:ext>
            </a:extLst>
          </p:cNvPr>
          <p:cNvSpPr txBox="1"/>
          <p:nvPr/>
        </p:nvSpPr>
        <p:spPr>
          <a:xfrm>
            <a:off x="5442369" y="4377736"/>
            <a:ext cx="83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inherit"/>
              </a:rPr>
              <a:t>U</a:t>
            </a:r>
            <a:r>
              <a:rPr lang="en-US" altLang="zh-CN" sz="2400" b="1" i="0" baseline="-25000" dirty="0" err="1">
                <a:solidFill>
                  <a:srgbClr val="161616"/>
                </a:solidFill>
                <a:effectLst/>
                <a:latin typeface="inherit"/>
              </a:rPr>
              <a:t>diff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10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162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inherit</vt:lpstr>
      <vt:lpstr>KaTeX_Math</vt:lpstr>
      <vt:lpstr>KaTeX_SansSerif</vt:lpstr>
      <vt:lpstr>等线</vt:lpstr>
      <vt:lpstr>等线 Light</vt:lpstr>
      <vt:lpstr>Arial</vt:lpstr>
      <vt:lpstr>Cambria Math</vt:lpstr>
      <vt:lpstr>Office 主题​​</vt:lpstr>
      <vt:lpstr>Grover's Algorithm </vt:lpstr>
      <vt:lpstr>PowerPoint 演示文稿</vt:lpstr>
      <vt:lpstr>PowerPoint 演示文稿</vt:lpstr>
      <vt:lpstr>𝑍f  gate  (search operator)</vt:lpstr>
      <vt:lpstr>𝑍OR  gate  (Diffusion operator)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Zhao</dc:creator>
  <cp:lastModifiedBy>Kevin Zhao</cp:lastModifiedBy>
  <cp:revision>6</cp:revision>
  <dcterms:created xsi:type="dcterms:W3CDTF">2024-07-09T20:04:17Z</dcterms:created>
  <dcterms:modified xsi:type="dcterms:W3CDTF">2024-07-10T12:37:33Z</dcterms:modified>
</cp:coreProperties>
</file>