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07" r:id="rId5"/>
  </p:sldMasterIdLst>
  <p:notesMasterIdLst>
    <p:notesMasterId r:id="rId37"/>
  </p:notesMasterIdLst>
  <p:sldIdLst>
    <p:sldId id="259" r:id="rId6"/>
    <p:sldId id="258" r:id="rId7"/>
    <p:sldId id="275" r:id="rId8"/>
    <p:sldId id="265" r:id="rId9"/>
    <p:sldId id="260" r:id="rId10"/>
    <p:sldId id="262" r:id="rId11"/>
    <p:sldId id="263" r:id="rId12"/>
    <p:sldId id="266" r:id="rId13"/>
    <p:sldId id="268" r:id="rId14"/>
    <p:sldId id="267" r:id="rId15"/>
    <p:sldId id="269" r:id="rId16"/>
    <p:sldId id="270" r:id="rId17"/>
    <p:sldId id="273" r:id="rId18"/>
    <p:sldId id="276" r:id="rId19"/>
    <p:sldId id="279" r:id="rId20"/>
    <p:sldId id="278" r:id="rId21"/>
    <p:sldId id="280" r:id="rId22"/>
    <p:sldId id="281" r:id="rId23"/>
    <p:sldId id="282" r:id="rId24"/>
    <p:sldId id="285" r:id="rId25"/>
    <p:sldId id="284" r:id="rId26"/>
    <p:sldId id="283" r:id="rId27"/>
    <p:sldId id="274" r:id="rId28"/>
    <p:sldId id="286" r:id="rId29"/>
    <p:sldId id="288" r:id="rId30"/>
    <p:sldId id="295" r:id="rId31"/>
    <p:sldId id="287" r:id="rId32"/>
    <p:sldId id="297" r:id="rId33"/>
    <p:sldId id="294" r:id="rId34"/>
    <p:sldId id="293" r:id="rId35"/>
    <p:sldId id="29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D0221-2A02-4175-A4BE-5EADA7AB035D}" v="93" dt="2024-08-07T18:46:55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E051A-653F-415F-B46E-79A91B728AD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3B0FA-46F9-4F4B-A6C9-D762EDF3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7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485-A1C8-45DF-941C-B8455A71301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95B8-5C68-4C4E-B8C4-832CAF9B22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15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485-A1C8-45DF-941C-B8455A71301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95B8-5C68-4C4E-B8C4-832CAF9B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2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485-A1C8-45DF-941C-B8455A71301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95B8-5C68-4C4E-B8C4-832CAF9B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27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0D4485-A1C8-45DF-941C-B8455A71301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B295B8-5C68-4C4E-B8C4-832CAF9B220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62706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485-A1C8-45DF-941C-B8455A71301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95B8-5C68-4C4E-B8C4-832CAF9B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41336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485-A1C8-45DF-941C-B8455A71301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95B8-5C68-4C4E-B8C4-832CAF9B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55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485-A1C8-45DF-941C-B8455A71301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95B8-5C68-4C4E-B8C4-832CAF9B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86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485-A1C8-45DF-941C-B8455A71301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95B8-5C68-4C4E-B8C4-832CAF9B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29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74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0D4485-A1C8-45DF-941C-B8455A71301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B295B8-5C68-4C4E-B8C4-832CAF9B22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560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485-A1C8-45DF-941C-B8455A71301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95B8-5C68-4C4E-B8C4-832CAF9B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889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0D4485-A1C8-45DF-941C-B8455A71301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B295B8-5C68-4C4E-B8C4-832CAF9B22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8439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485-A1C8-45DF-941C-B8455A71301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95B8-5C68-4C4E-B8C4-832CAF9B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50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485-A1C8-45DF-941C-B8455A71301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95B8-5C68-4C4E-B8C4-832CAF9B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4094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5837829"/>
            <a:ext cx="5228039" cy="296271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6137274"/>
            <a:ext cx="5228039" cy="296271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EE8164-4AA8-4F06-B044-E3BB3877A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9924" y="421940"/>
            <a:ext cx="1349376" cy="296271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spc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r>
              <a:rPr lang="en-US" altLang="zh-CN" dirty="0"/>
              <a:t>LOGO  HERE</a:t>
            </a:r>
            <a:endParaRPr lang="zh-CN" altLang="en-US" dirty="0"/>
          </a:p>
        </p:txBody>
      </p:sp>
      <p:sp>
        <p:nvSpPr>
          <p:cNvPr id="9801" name="Subtitle 9800"/>
          <p:cNvSpPr>
            <a:spLocks noGrp="1"/>
          </p:cNvSpPr>
          <p:nvPr>
            <p:ph type="subTitle" idx="1" hasCustomPrompt="1"/>
          </p:nvPr>
        </p:nvSpPr>
        <p:spPr>
          <a:xfrm>
            <a:off x="669924" y="3798419"/>
            <a:ext cx="6485619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Title 9801"/>
          <p:cNvSpPr>
            <a:spLocks noGrp="1"/>
          </p:cNvSpPr>
          <p:nvPr>
            <p:ph type="ctrTitle" hasCustomPrompt="1"/>
          </p:nvPr>
        </p:nvSpPr>
        <p:spPr>
          <a:xfrm>
            <a:off x="669924" y="1727201"/>
            <a:ext cx="6485619" cy="20712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109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485-A1C8-45DF-941C-B8455A71301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95B8-5C68-4C4E-B8C4-832CAF9B22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485-A1C8-45DF-941C-B8455A71301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95B8-5C68-4C4E-B8C4-832CAF9B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0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485-A1C8-45DF-941C-B8455A71301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95B8-5C68-4C4E-B8C4-832CAF9B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89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485-A1C8-45DF-941C-B8455A71301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95B8-5C68-4C4E-B8C4-832CAF9B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0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485-A1C8-45DF-941C-B8455A71301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95B8-5C68-4C4E-B8C4-832CAF9B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6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0D4485-A1C8-45DF-941C-B8455A71301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B295B8-5C68-4C4E-B8C4-832CAF9B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6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485-A1C8-45DF-941C-B8455A71301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95B8-5C68-4C4E-B8C4-832CAF9B2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9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0D4485-A1C8-45DF-941C-B8455A71301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B295B8-5C68-4C4E-B8C4-832CAF9B22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50D4485-A1C8-45DF-941C-B8455A71301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5B295B8-5C68-4C4E-B8C4-832CAF9B22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377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B30154A-F41B-B060-849F-60BB71934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6944" y="1727201"/>
            <a:ext cx="8158111" cy="2071220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>
                <a:solidFill>
                  <a:schemeClr val="tx1"/>
                </a:solidFill>
              </a:rPr>
              <a:t>Quantum random walk search algorithm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1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40426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Cost estimation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2E17AE-ABD8-E95B-B725-8120E9AB1AEC}"/>
              </a:ext>
            </a:extLst>
          </p:cNvPr>
          <p:cNvSpPr txBox="1"/>
          <p:nvPr/>
        </p:nvSpPr>
        <p:spPr>
          <a:xfrm>
            <a:off x="1803448" y="3959531"/>
            <a:ext cx="92174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Start at some specific vertex n of the graph. 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: the cost of setting up the initial state)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Repeat the following 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Franklin Gothic Book" panose="020B0503020102020204"/>
                <a:ea typeface="华文楷体" panose="02010600040101010101" pitchFamily="2" charset="-122"/>
              </a:rPr>
              <a:t> </a:t>
            </a:r>
            <a:r>
              <a:rPr kumimoji="0" lang="el-GR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1/ϵ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Franklin Gothic Book" panose="020B0503020102020204"/>
                <a:ea typeface="华文楷体" panose="02010600040101010101" pitchFamily="2" charset="-122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times: 	</a:t>
            </a: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Check if n is marked, if it is marked, stop the walk and output n. 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: the cost to check if a given vertex is marked)</a:t>
            </a: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If not, select one of its neighbors at random and set n to be that neighbor. 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U: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 the cost to update the current vertex)</a:t>
            </a:r>
          </a:p>
          <a:p>
            <a:pPr lvl="2"/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Franklin Gothic Book" panose="020B0503020102020204"/>
                <a:ea typeface="华文楷体" panose="02010600040101010101" pitchFamily="2" charset="-12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Franklin Gothic Book" panose="020B0503020102020204"/>
                <a:ea typeface="华文楷体" panose="02010600040101010101" pitchFamily="2" charset="-122"/>
              </a:rPr>
              <a:t>1/δ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Franklin Gothic Book" panose="020B0503020102020204"/>
                <a:ea typeface="华文楷体" panose="02010600040101010101" pitchFamily="2" charset="-122"/>
              </a:rPr>
              <a:t>​  represents the mixing time, which is the number of steps required for the random walk to approach its stationary distribution)</a:t>
            </a:r>
          </a:p>
        </p:txBody>
      </p:sp>
      <p:sp>
        <p:nvSpPr>
          <p:cNvPr id="8" name="AutoShape 2" descr="An illustration of a one-dimensional single random walk. | Download  Scientific Diagram">
            <a:extLst>
              <a:ext uri="{FF2B5EF4-FFF2-40B4-BE49-F238E27FC236}">
                <a16:creationId xmlns:a16="http://schemas.microsoft.com/office/drawing/2014/main" id="{0DA70FD2-4E9D-F4FA-56CA-A46C78BE1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15389" cy="28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" name="AutoShape 4" descr="An illustration of a one-dimensional single random walk. | Download  Scientific Diagram">
            <a:extLst>
              <a:ext uri="{FF2B5EF4-FFF2-40B4-BE49-F238E27FC236}">
                <a16:creationId xmlns:a16="http://schemas.microsoft.com/office/drawing/2014/main" id="{79C2FDC2-F414-F70F-C956-A04C2394A6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B78ADA-D126-89AE-EF1A-FCEB35E8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71" y="1333498"/>
            <a:ext cx="56673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5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40426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Cost estimation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2E17AE-ABD8-E95B-B725-8120E9AB1AEC}"/>
                  </a:ext>
                </a:extLst>
              </p:cNvPr>
              <p:cNvSpPr txBox="1"/>
              <p:nvPr/>
            </p:nvSpPr>
            <p:spPr>
              <a:xfrm>
                <a:off x="1793213" y="4237150"/>
                <a:ext cx="9602489" cy="894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pl-PL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  <a:r>
                  <a:rPr lang="en-US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pl-PL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+</a:t>
                </a:r>
                <a:r>
                  <a:rPr lang="en-US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pl-PL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altLang="zh-CN" sz="3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altLang="zh-CN" sz="32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ϵ</m:t>
                        </m:r>
                      </m:den>
                    </m:f>
                  </m:oMath>
                </a14:m>
                <a:r>
                  <a:rPr lang="en-US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pl-PL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(C</a:t>
                </a:r>
                <a:r>
                  <a:rPr lang="en-US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pl-PL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+</a:t>
                </a:r>
                <a:r>
                  <a:rPr lang="pl-PL" altLang="zh-CN" sz="3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altLang="zh-CN" sz="3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altLang="zh-CN" sz="320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δ</m:t>
                        </m:r>
                      </m:den>
                    </m:f>
                  </m:oMath>
                </a14:m>
                <a:r>
                  <a:rPr lang="en-US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pl-PL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​U)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Franklin Gothic Book" panose="020B0503020102020204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2E17AE-ABD8-E95B-B725-8120E9AB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13" y="4237150"/>
                <a:ext cx="9602489" cy="894284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2" descr="An illustration of a one-dimensional single random walk. | Download  Scientific Diagram">
            <a:extLst>
              <a:ext uri="{FF2B5EF4-FFF2-40B4-BE49-F238E27FC236}">
                <a16:creationId xmlns:a16="http://schemas.microsoft.com/office/drawing/2014/main" id="{0DA70FD2-4E9D-F4FA-56CA-A46C78BE1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598"/>
            <a:ext cx="2815389" cy="28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" name="AutoShape 4" descr="An illustration of a one-dimensional single random walk. | Download  Scientific Diagram">
            <a:extLst>
              <a:ext uri="{FF2B5EF4-FFF2-40B4-BE49-F238E27FC236}">
                <a16:creationId xmlns:a16="http://schemas.microsoft.com/office/drawing/2014/main" id="{79C2FDC2-F414-F70F-C956-A04C2394A6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B78ADA-D126-89AE-EF1A-FCEB35E8D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771" y="1333498"/>
            <a:ext cx="56673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0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40426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Quantum circuit introduction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8" name="AutoShape 2" descr="An illustration of a one-dimensional single random walk. | Download  Scientific Diagram">
            <a:extLst>
              <a:ext uri="{FF2B5EF4-FFF2-40B4-BE49-F238E27FC236}">
                <a16:creationId xmlns:a16="http://schemas.microsoft.com/office/drawing/2014/main" id="{0DA70FD2-4E9D-F4FA-56CA-A46C78BE1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598"/>
            <a:ext cx="2815389" cy="28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" name="AutoShape 4" descr="An illustration of a one-dimensional single random walk. | Download  Scientific Diagram">
            <a:extLst>
              <a:ext uri="{FF2B5EF4-FFF2-40B4-BE49-F238E27FC236}">
                <a16:creationId xmlns:a16="http://schemas.microsoft.com/office/drawing/2014/main" id="{79C2FDC2-F414-F70F-C956-A04C2394A6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3" name="Picture 2" descr="An Introduction to Quantum Logic Gates | by QUANTUMPEDIA - The Quantum  Encyclopedia | Medium">
            <a:extLst>
              <a:ext uri="{FF2B5EF4-FFF2-40B4-BE49-F238E27FC236}">
                <a16:creationId xmlns:a16="http://schemas.microsoft.com/office/drawing/2014/main" id="{2A82EB37-7375-DF29-CE55-98D0B9C69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957" y="595863"/>
            <a:ext cx="4762500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simple quantum circuit with 2-qubit ...">
            <a:extLst>
              <a:ext uri="{FF2B5EF4-FFF2-40B4-BE49-F238E27FC236}">
                <a16:creationId xmlns:a16="http://schemas.microsoft.com/office/drawing/2014/main" id="{E0509AC5-1D0F-1618-903C-7751C8F89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595" y="1797567"/>
            <a:ext cx="40862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B4641D-FAF9-8E4C-97AB-05F69F9F0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786" y="3599145"/>
            <a:ext cx="4843814" cy="162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06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34651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Quantum random walk search algorithm</a:t>
            </a:r>
          </a:p>
        </p:txBody>
      </p:sp>
      <p:sp>
        <p:nvSpPr>
          <p:cNvPr id="8" name="AutoShape 2" descr="An illustration of a one-dimensional single random walk. | Download  Scientific Diagram">
            <a:extLst>
              <a:ext uri="{FF2B5EF4-FFF2-40B4-BE49-F238E27FC236}">
                <a16:creationId xmlns:a16="http://schemas.microsoft.com/office/drawing/2014/main" id="{0DA70FD2-4E9D-F4FA-56CA-A46C78BE1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598"/>
            <a:ext cx="2815389" cy="28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" name="AutoShape 4" descr="An illustration of a one-dimensional single random walk. | Download  Scientific Diagram">
            <a:extLst>
              <a:ext uri="{FF2B5EF4-FFF2-40B4-BE49-F238E27FC236}">
                <a16:creationId xmlns:a16="http://schemas.microsoft.com/office/drawing/2014/main" id="{79C2FDC2-F414-F70F-C956-A04C2394A6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AAEDB1A-DC58-3FFB-23A2-3CA3E75F1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7" y="1095809"/>
            <a:ext cx="7796156" cy="5163687"/>
          </a:xfrm>
          <a:prstGeom prst="rect">
            <a:avLst/>
          </a:prstGeom>
        </p:spPr>
      </p:pic>
      <p:pic>
        <p:nvPicPr>
          <p:cNvPr id="18" name="内容占位符 4">
            <a:extLst>
              <a:ext uri="{FF2B5EF4-FFF2-40B4-BE49-F238E27FC236}">
                <a16:creationId xmlns:a16="http://schemas.microsoft.com/office/drawing/2014/main" id="{C7461754-1CB8-0F42-12CB-A34B2FA84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239" y="517873"/>
            <a:ext cx="2992796" cy="313735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9A2FDDC-177A-F9CE-BC9E-06AB8156ABBF}"/>
              </a:ext>
            </a:extLst>
          </p:cNvPr>
          <p:cNvSpPr txBox="1"/>
          <p:nvPr/>
        </p:nvSpPr>
        <p:spPr>
          <a:xfrm>
            <a:off x="9376155" y="546378"/>
            <a:ext cx="101662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∣G⟩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550D9BE-AB86-3A0E-7C8F-7CB1551F4239}"/>
                  </a:ext>
                </a:extLst>
              </p:cNvPr>
              <p:cNvSpPr txBox="1"/>
              <p:nvPr/>
            </p:nvSpPr>
            <p:spPr>
              <a:xfrm>
                <a:off x="10428746" y="1321812"/>
                <a:ext cx="11976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CN" i="1" noProof="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R(P)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𝑂</m:t>
                    </m:r>
                  </m:oMath>
                </a14:m>
                <a:r>
                  <a:rPr lang="en-US" altLang="zh-CN" dirty="0"/>
                  <a:t>(U)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550D9BE-AB86-3A0E-7C8F-7CB1551F4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8746" y="1321812"/>
                <a:ext cx="1197652" cy="369332"/>
              </a:xfrm>
              <a:prstGeom prst="rect">
                <a:avLst/>
              </a:prstGeom>
              <a:blipFill>
                <a:blip r:embed="rId4"/>
                <a:stretch>
                  <a:fillRect l="-459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8A60BB47-C028-B9B8-4469-057FB034473B}"/>
              </a:ext>
            </a:extLst>
          </p:cNvPr>
          <p:cNvSpPr txBox="1"/>
          <p:nvPr/>
        </p:nvSpPr>
        <p:spPr>
          <a:xfrm>
            <a:off x="11139936" y="2238948"/>
            <a:ext cx="5993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∣U⟩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7B143E3-BB65-3303-B970-06B7AE79037D}"/>
              </a:ext>
            </a:extLst>
          </p:cNvPr>
          <p:cNvSpPr txBox="1"/>
          <p:nvPr/>
        </p:nvSpPr>
        <p:spPr>
          <a:xfrm>
            <a:off x="11505130" y="2762419"/>
            <a:ext cx="5993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∣B⟩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C7126B7-3036-01DD-757D-738F413D6E12}"/>
              </a:ext>
            </a:extLst>
          </p:cNvPr>
          <p:cNvSpPr txBox="1"/>
          <p:nvPr/>
        </p:nvSpPr>
        <p:spPr>
          <a:xfrm>
            <a:off x="11108742" y="3240151"/>
            <a:ext cx="82407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i="1" dirty="0"/>
              <a:t>O</a:t>
            </a:r>
            <a:r>
              <a:rPr lang="en-US" altLang="zh-CN" dirty="0"/>
              <a:t>∣G⟩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D762C0-7808-7C80-8686-BEEE5B77D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867" y="3925918"/>
            <a:ext cx="4374951" cy="2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0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40426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Quantum random walk search algorithm</a:t>
            </a:r>
            <a:r>
              <a:rPr lang="en-US" altLang="zh-CN" dirty="0">
                <a:solidFill>
                  <a:prstClr val="black"/>
                </a:solidFill>
                <a:latin typeface="Franklin Gothic Book" panose="020B0503020102020204"/>
                <a:ea typeface="华文楷体" panose="02010600040101010101" pitchFamily="2" charset="-122"/>
              </a:rPr>
              <a:t> (Final output)</a:t>
            </a:r>
            <a:endParaRPr lang="en-US" altLang="zh-CN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186E95D-6CD6-EBED-22A1-485190083A8E}"/>
              </a:ext>
            </a:extLst>
          </p:cNvPr>
          <p:cNvSpPr/>
          <p:nvPr/>
        </p:nvSpPr>
        <p:spPr>
          <a:xfrm rot="1075696">
            <a:off x="1576420" y="4032686"/>
            <a:ext cx="683394" cy="693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93DA7B5-5F84-F7CD-2E62-CBAD20872403}"/>
              </a:ext>
            </a:extLst>
          </p:cNvPr>
          <p:cNvSpPr/>
          <p:nvPr/>
        </p:nvSpPr>
        <p:spPr>
          <a:xfrm>
            <a:off x="4015490" y="2638945"/>
            <a:ext cx="683394" cy="6930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0C2902-7259-5082-C8A6-8B0BA7402619}"/>
              </a:ext>
            </a:extLst>
          </p:cNvPr>
          <p:cNvSpPr/>
          <p:nvPr/>
        </p:nvSpPr>
        <p:spPr>
          <a:xfrm>
            <a:off x="1762345" y="1856631"/>
            <a:ext cx="683394" cy="69301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42C7671-D95E-18E1-5480-3715F8591A9A}"/>
              </a:ext>
            </a:extLst>
          </p:cNvPr>
          <p:cNvGrpSpPr/>
          <p:nvPr/>
        </p:nvGrpSpPr>
        <p:grpSpPr>
          <a:xfrm rot="1075696">
            <a:off x="1551472" y="2539511"/>
            <a:ext cx="832287" cy="1495913"/>
            <a:chOff x="1882037" y="2507932"/>
            <a:chExt cx="812335" cy="1564894"/>
          </a:xfrm>
        </p:grpSpPr>
        <p:sp>
          <p:nvSpPr>
            <p:cNvPr id="24" name="箭头: 上弧形 23">
              <a:extLst>
                <a:ext uri="{FF2B5EF4-FFF2-40B4-BE49-F238E27FC236}">
                  <a16:creationId xmlns:a16="http://schemas.microsoft.com/office/drawing/2014/main" id="{0047FC25-179B-2154-1CE4-A14F95C84CAE}"/>
                </a:ext>
              </a:extLst>
            </p:cNvPr>
            <p:cNvSpPr/>
            <p:nvPr/>
          </p:nvSpPr>
          <p:spPr>
            <a:xfrm rot="4684974">
              <a:off x="1835417" y="3213871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6" name="箭头: 上弧形 25">
              <a:extLst>
                <a:ext uri="{FF2B5EF4-FFF2-40B4-BE49-F238E27FC236}">
                  <a16:creationId xmlns:a16="http://schemas.microsoft.com/office/drawing/2014/main" id="{1CF6E7A8-A622-CA3F-3D54-C7F9A4EDE5A4}"/>
                </a:ext>
              </a:extLst>
            </p:cNvPr>
            <p:cNvSpPr/>
            <p:nvPr/>
          </p:nvSpPr>
          <p:spPr>
            <a:xfrm rot="15301290">
              <a:off x="1351947" y="3038022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3DC3785-DCBC-A044-A784-BF3EBDD35493}"/>
              </a:ext>
            </a:extLst>
          </p:cNvPr>
          <p:cNvGrpSpPr/>
          <p:nvPr/>
        </p:nvGrpSpPr>
        <p:grpSpPr>
          <a:xfrm rot="18906542">
            <a:off x="2800952" y="1862867"/>
            <a:ext cx="816949" cy="1495913"/>
            <a:chOff x="1882037" y="2507932"/>
            <a:chExt cx="812335" cy="1564894"/>
          </a:xfrm>
        </p:grpSpPr>
        <p:sp>
          <p:nvSpPr>
            <p:cNvPr id="31" name="箭头: 上弧形 30">
              <a:extLst>
                <a:ext uri="{FF2B5EF4-FFF2-40B4-BE49-F238E27FC236}">
                  <a16:creationId xmlns:a16="http://schemas.microsoft.com/office/drawing/2014/main" id="{6F3BC85F-486D-34DF-5E9C-5BBFE5AAA104}"/>
                </a:ext>
              </a:extLst>
            </p:cNvPr>
            <p:cNvSpPr/>
            <p:nvPr/>
          </p:nvSpPr>
          <p:spPr>
            <a:xfrm rot="4684974">
              <a:off x="1835417" y="3213871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2" name="箭头: 上弧形 31">
              <a:extLst>
                <a:ext uri="{FF2B5EF4-FFF2-40B4-BE49-F238E27FC236}">
                  <a16:creationId xmlns:a16="http://schemas.microsoft.com/office/drawing/2014/main" id="{A4FBABB3-F61A-84B0-E05B-DB90BB23246B}"/>
                </a:ext>
              </a:extLst>
            </p:cNvPr>
            <p:cNvSpPr/>
            <p:nvPr/>
          </p:nvSpPr>
          <p:spPr>
            <a:xfrm rot="15301290">
              <a:off x="1351947" y="3038022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D83C0917-6455-FBE1-D362-1EE68D6190D3}"/>
              </a:ext>
            </a:extLst>
          </p:cNvPr>
          <p:cNvSpPr txBox="1"/>
          <p:nvPr/>
        </p:nvSpPr>
        <p:spPr>
          <a:xfrm>
            <a:off x="1849934" y="1978268"/>
            <a:ext cx="592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11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932E00E-7E74-42F5-0BA0-3B0AAAB3E082}"/>
              </a:ext>
            </a:extLst>
          </p:cNvPr>
          <p:cNvSpPr txBox="1"/>
          <p:nvPr/>
        </p:nvSpPr>
        <p:spPr>
          <a:xfrm>
            <a:off x="1680516" y="4179140"/>
            <a:ext cx="57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10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67A244F-CB14-CF96-3205-0B950ABC46B1}"/>
              </a:ext>
            </a:extLst>
          </p:cNvPr>
          <p:cNvSpPr txBox="1"/>
          <p:nvPr/>
        </p:nvSpPr>
        <p:spPr>
          <a:xfrm>
            <a:off x="4119527" y="2785399"/>
            <a:ext cx="59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1C2BAB6-4E43-F448-A665-7EC5156EF73B}"/>
              </a:ext>
            </a:extLst>
          </p:cNvPr>
          <p:cNvGrpSpPr/>
          <p:nvPr/>
        </p:nvGrpSpPr>
        <p:grpSpPr>
          <a:xfrm rot="2000263">
            <a:off x="3808454" y="3335695"/>
            <a:ext cx="816949" cy="1495913"/>
            <a:chOff x="1882037" y="2507932"/>
            <a:chExt cx="812335" cy="1564894"/>
          </a:xfrm>
        </p:grpSpPr>
        <p:sp>
          <p:nvSpPr>
            <p:cNvPr id="9" name="箭头: 上弧形 8">
              <a:extLst>
                <a:ext uri="{FF2B5EF4-FFF2-40B4-BE49-F238E27FC236}">
                  <a16:creationId xmlns:a16="http://schemas.microsoft.com/office/drawing/2014/main" id="{DE1046D1-D015-598D-9009-D1FC49FA68C9}"/>
                </a:ext>
              </a:extLst>
            </p:cNvPr>
            <p:cNvSpPr/>
            <p:nvPr/>
          </p:nvSpPr>
          <p:spPr>
            <a:xfrm rot="4684974">
              <a:off x="1835417" y="3213871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" name="箭头: 上弧形 9">
              <a:extLst>
                <a:ext uri="{FF2B5EF4-FFF2-40B4-BE49-F238E27FC236}">
                  <a16:creationId xmlns:a16="http://schemas.microsoft.com/office/drawing/2014/main" id="{16F8C85A-1822-FEE1-E56D-D1974969BE78}"/>
                </a:ext>
              </a:extLst>
            </p:cNvPr>
            <p:cNvSpPr/>
            <p:nvPr/>
          </p:nvSpPr>
          <p:spPr>
            <a:xfrm rot="15301290">
              <a:off x="1351947" y="3038022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E14C88FB-7E38-2366-BF4D-D2DE299F3887}"/>
              </a:ext>
            </a:extLst>
          </p:cNvPr>
          <p:cNvSpPr/>
          <p:nvPr/>
        </p:nvSpPr>
        <p:spPr>
          <a:xfrm>
            <a:off x="3594055" y="4805595"/>
            <a:ext cx="683394" cy="69301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474D86-A52A-EF1A-644D-2DCB875A46B0}"/>
              </a:ext>
            </a:extLst>
          </p:cNvPr>
          <p:cNvSpPr txBox="1"/>
          <p:nvPr/>
        </p:nvSpPr>
        <p:spPr>
          <a:xfrm>
            <a:off x="3693952" y="4961471"/>
            <a:ext cx="732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Franklin Gothic Book" panose="020B0503020102020204"/>
                <a:ea typeface="华文楷体" panose="02010600040101010101" pitchFamily="2" charset="-122"/>
              </a:rPr>
              <a:t>00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D6C678C-DD7A-822B-2083-D7D51EA80B19}"/>
              </a:ext>
            </a:extLst>
          </p:cNvPr>
          <p:cNvGrpSpPr/>
          <p:nvPr/>
        </p:nvGrpSpPr>
        <p:grpSpPr>
          <a:xfrm rot="7365327">
            <a:off x="2557714" y="3979443"/>
            <a:ext cx="816949" cy="1495913"/>
            <a:chOff x="1882037" y="2507932"/>
            <a:chExt cx="812335" cy="1564894"/>
          </a:xfrm>
        </p:grpSpPr>
        <p:sp>
          <p:nvSpPr>
            <p:cNvPr id="18" name="箭头: 上弧形 17">
              <a:extLst>
                <a:ext uri="{FF2B5EF4-FFF2-40B4-BE49-F238E27FC236}">
                  <a16:creationId xmlns:a16="http://schemas.microsoft.com/office/drawing/2014/main" id="{DAAE83DD-5388-7B1A-9E3E-31F416DDB2B0}"/>
                </a:ext>
              </a:extLst>
            </p:cNvPr>
            <p:cNvSpPr/>
            <p:nvPr/>
          </p:nvSpPr>
          <p:spPr>
            <a:xfrm rot="4684974">
              <a:off x="1835417" y="3213871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9" name="箭头: 上弧形 18">
              <a:extLst>
                <a:ext uri="{FF2B5EF4-FFF2-40B4-BE49-F238E27FC236}">
                  <a16:creationId xmlns:a16="http://schemas.microsoft.com/office/drawing/2014/main" id="{F9FB30BE-9550-7893-79A6-E00785CB779C}"/>
                </a:ext>
              </a:extLst>
            </p:cNvPr>
            <p:cNvSpPr/>
            <p:nvPr/>
          </p:nvSpPr>
          <p:spPr>
            <a:xfrm rot="15301290">
              <a:off x="1351947" y="3038022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8A6C739D-438E-AF14-18FB-BAB989830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422" y="1801740"/>
            <a:ext cx="6678179" cy="93932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CF5DDAE-BC06-2FDD-DFCD-5CC4C0F58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344" y="1383631"/>
            <a:ext cx="2308860" cy="374815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EFF31F9-69E1-4782-3961-B172BADFA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142" y="2852979"/>
            <a:ext cx="5368541" cy="689294"/>
          </a:xfrm>
          <a:prstGeom prst="rect">
            <a:avLst/>
          </a:prstGeom>
        </p:spPr>
      </p:pic>
      <p:sp>
        <p:nvSpPr>
          <p:cNvPr id="56" name="箭头: 上 55">
            <a:extLst>
              <a:ext uri="{FF2B5EF4-FFF2-40B4-BE49-F238E27FC236}">
                <a16:creationId xmlns:a16="http://schemas.microsoft.com/office/drawing/2014/main" id="{E49AC990-A61F-49C9-D393-CBB2FAFED828}"/>
              </a:ext>
            </a:extLst>
          </p:cNvPr>
          <p:cNvSpPr/>
          <p:nvPr/>
        </p:nvSpPr>
        <p:spPr>
          <a:xfrm>
            <a:off x="6197547" y="3948788"/>
            <a:ext cx="404261" cy="2144421"/>
          </a:xfrm>
          <a:prstGeom prst="upArrow">
            <a:avLst>
              <a:gd name="adj1" fmla="val 26191"/>
              <a:gd name="adj2" fmla="val 76191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上 56">
            <a:extLst>
              <a:ext uri="{FF2B5EF4-FFF2-40B4-BE49-F238E27FC236}">
                <a16:creationId xmlns:a16="http://schemas.microsoft.com/office/drawing/2014/main" id="{78B2E1F8-E0E2-1A04-12A5-044BF88E782A}"/>
              </a:ext>
            </a:extLst>
          </p:cNvPr>
          <p:cNvSpPr/>
          <p:nvPr/>
        </p:nvSpPr>
        <p:spPr>
          <a:xfrm rot="5400000">
            <a:off x="7213729" y="5020998"/>
            <a:ext cx="404261" cy="2144421"/>
          </a:xfrm>
          <a:prstGeom prst="upArrow">
            <a:avLst>
              <a:gd name="adj1" fmla="val 26191"/>
              <a:gd name="adj2" fmla="val 761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5C3A7D5-EED4-57E2-1DBA-DC91ED4A9761}"/>
              </a:ext>
            </a:extLst>
          </p:cNvPr>
          <p:cNvSpPr txBox="1"/>
          <p:nvPr/>
        </p:nvSpPr>
        <p:spPr>
          <a:xfrm>
            <a:off x="8488070" y="5926007"/>
            <a:ext cx="5993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∣B⟩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352484F-DE4B-D2DC-8EC8-1FC299ADD0F9}"/>
              </a:ext>
            </a:extLst>
          </p:cNvPr>
          <p:cNvSpPr txBox="1"/>
          <p:nvPr/>
        </p:nvSpPr>
        <p:spPr>
          <a:xfrm>
            <a:off x="6467041" y="3695161"/>
            <a:ext cx="5993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∣G⟩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0AC9E45-F586-FB8D-B9D4-F048C9EAECC3}"/>
              </a:ext>
            </a:extLst>
          </p:cNvPr>
          <p:cNvSpPr txBox="1"/>
          <p:nvPr/>
        </p:nvSpPr>
        <p:spPr>
          <a:xfrm>
            <a:off x="2177388" y="5694987"/>
            <a:ext cx="1913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state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078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95CB3BE-F69D-917C-714C-7F6E812ECF5D}"/>
              </a:ext>
            </a:extLst>
          </p:cNvPr>
          <p:cNvSpPr/>
          <p:nvPr/>
        </p:nvSpPr>
        <p:spPr>
          <a:xfrm rot="1075696">
            <a:off x="3600373" y="4815016"/>
            <a:ext cx="683394" cy="693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AB537A0-9D25-2FD1-C2AF-83B8448F311D}"/>
              </a:ext>
            </a:extLst>
          </p:cNvPr>
          <p:cNvSpPr/>
          <p:nvPr/>
        </p:nvSpPr>
        <p:spPr>
          <a:xfrm rot="1075696">
            <a:off x="1742966" y="1837830"/>
            <a:ext cx="683394" cy="693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40426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Quantum random walk search algorithm</a:t>
            </a:r>
            <a:r>
              <a:rPr lang="en-US" altLang="zh-CN" dirty="0">
                <a:solidFill>
                  <a:prstClr val="black"/>
                </a:solidFill>
                <a:latin typeface="Franklin Gothic Book" panose="020B0503020102020204"/>
                <a:ea typeface="华文楷体" panose="02010600040101010101" pitchFamily="2" charset="-122"/>
              </a:rPr>
              <a:t> (Final output)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186E95D-6CD6-EBED-22A1-485190083A8E}"/>
              </a:ext>
            </a:extLst>
          </p:cNvPr>
          <p:cNvSpPr/>
          <p:nvPr/>
        </p:nvSpPr>
        <p:spPr>
          <a:xfrm rot="1075696">
            <a:off x="1576420" y="4032686"/>
            <a:ext cx="683394" cy="693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93DA7B5-5F84-F7CD-2E62-CBAD20872403}"/>
              </a:ext>
            </a:extLst>
          </p:cNvPr>
          <p:cNvSpPr/>
          <p:nvPr/>
        </p:nvSpPr>
        <p:spPr>
          <a:xfrm>
            <a:off x="4015490" y="2638945"/>
            <a:ext cx="683394" cy="693019"/>
          </a:xfrm>
          <a:prstGeom prst="ellipse">
            <a:avLst/>
          </a:prstGeom>
          <a:solidFill>
            <a:srgbClr val="F3B019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42C7671-D95E-18E1-5480-3715F8591A9A}"/>
              </a:ext>
            </a:extLst>
          </p:cNvPr>
          <p:cNvGrpSpPr/>
          <p:nvPr/>
        </p:nvGrpSpPr>
        <p:grpSpPr>
          <a:xfrm rot="1075696">
            <a:off x="1551472" y="2539511"/>
            <a:ext cx="832287" cy="1495913"/>
            <a:chOff x="1882037" y="2507932"/>
            <a:chExt cx="812335" cy="1564894"/>
          </a:xfrm>
        </p:grpSpPr>
        <p:sp>
          <p:nvSpPr>
            <p:cNvPr id="24" name="箭头: 上弧形 23">
              <a:extLst>
                <a:ext uri="{FF2B5EF4-FFF2-40B4-BE49-F238E27FC236}">
                  <a16:creationId xmlns:a16="http://schemas.microsoft.com/office/drawing/2014/main" id="{0047FC25-179B-2154-1CE4-A14F95C84CAE}"/>
                </a:ext>
              </a:extLst>
            </p:cNvPr>
            <p:cNvSpPr/>
            <p:nvPr/>
          </p:nvSpPr>
          <p:spPr>
            <a:xfrm rot="4684974">
              <a:off x="1835417" y="3213871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6" name="箭头: 上弧形 25">
              <a:extLst>
                <a:ext uri="{FF2B5EF4-FFF2-40B4-BE49-F238E27FC236}">
                  <a16:creationId xmlns:a16="http://schemas.microsoft.com/office/drawing/2014/main" id="{1CF6E7A8-A622-CA3F-3D54-C7F9A4EDE5A4}"/>
                </a:ext>
              </a:extLst>
            </p:cNvPr>
            <p:cNvSpPr/>
            <p:nvPr/>
          </p:nvSpPr>
          <p:spPr>
            <a:xfrm rot="15301290">
              <a:off x="1351947" y="3038022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3DC3785-DCBC-A044-A784-BF3EBDD35493}"/>
              </a:ext>
            </a:extLst>
          </p:cNvPr>
          <p:cNvGrpSpPr/>
          <p:nvPr/>
        </p:nvGrpSpPr>
        <p:grpSpPr>
          <a:xfrm rot="18906542">
            <a:off x="2800952" y="1862867"/>
            <a:ext cx="816949" cy="1495913"/>
            <a:chOff x="1882037" y="2507932"/>
            <a:chExt cx="812335" cy="1564894"/>
          </a:xfrm>
        </p:grpSpPr>
        <p:sp>
          <p:nvSpPr>
            <p:cNvPr id="31" name="箭头: 上弧形 30">
              <a:extLst>
                <a:ext uri="{FF2B5EF4-FFF2-40B4-BE49-F238E27FC236}">
                  <a16:creationId xmlns:a16="http://schemas.microsoft.com/office/drawing/2014/main" id="{6F3BC85F-486D-34DF-5E9C-5BBFE5AAA104}"/>
                </a:ext>
              </a:extLst>
            </p:cNvPr>
            <p:cNvSpPr/>
            <p:nvPr/>
          </p:nvSpPr>
          <p:spPr>
            <a:xfrm rot="4684974">
              <a:off x="1835417" y="3213871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2" name="箭头: 上弧形 31">
              <a:extLst>
                <a:ext uri="{FF2B5EF4-FFF2-40B4-BE49-F238E27FC236}">
                  <a16:creationId xmlns:a16="http://schemas.microsoft.com/office/drawing/2014/main" id="{A4FBABB3-F61A-84B0-E05B-DB90BB23246B}"/>
                </a:ext>
              </a:extLst>
            </p:cNvPr>
            <p:cNvSpPr/>
            <p:nvPr/>
          </p:nvSpPr>
          <p:spPr>
            <a:xfrm rot="15301290">
              <a:off x="1351947" y="3038022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D83C0917-6455-FBE1-D362-1EE68D6190D3}"/>
              </a:ext>
            </a:extLst>
          </p:cNvPr>
          <p:cNvSpPr txBox="1"/>
          <p:nvPr/>
        </p:nvSpPr>
        <p:spPr>
          <a:xfrm>
            <a:off x="1849934" y="1978268"/>
            <a:ext cx="592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11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932E00E-7E74-42F5-0BA0-3B0AAAB3E082}"/>
              </a:ext>
            </a:extLst>
          </p:cNvPr>
          <p:cNvSpPr txBox="1"/>
          <p:nvPr/>
        </p:nvSpPr>
        <p:spPr>
          <a:xfrm>
            <a:off x="1680516" y="4179140"/>
            <a:ext cx="57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10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67A244F-CB14-CF96-3205-0B950ABC46B1}"/>
              </a:ext>
            </a:extLst>
          </p:cNvPr>
          <p:cNvSpPr txBox="1"/>
          <p:nvPr/>
        </p:nvSpPr>
        <p:spPr>
          <a:xfrm>
            <a:off x="4119527" y="2785399"/>
            <a:ext cx="59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1C2BAB6-4E43-F448-A665-7EC5156EF73B}"/>
              </a:ext>
            </a:extLst>
          </p:cNvPr>
          <p:cNvGrpSpPr/>
          <p:nvPr/>
        </p:nvGrpSpPr>
        <p:grpSpPr>
          <a:xfrm rot="2000263">
            <a:off x="3808454" y="3335695"/>
            <a:ext cx="816949" cy="1495913"/>
            <a:chOff x="1882037" y="2507932"/>
            <a:chExt cx="812335" cy="1564894"/>
          </a:xfrm>
        </p:grpSpPr>
        <p:sp>
          <p:nvSpPr>
            <p:cNvPr id="9" name="箭头: 上弧形 8">
              <a:extLst>
                <a:ext uri="{FF2B5EF4-FFF2-40B4-BE49-F238E27FC236}">
                  <a16:creationId xmlns:a16="http://schemas.microsoft.com/office/drawing/2014/main" id="{DE1046D1-D015-598D-9009-D1FC49FA68C9}"/>
                </a:ext>
              </a:extLst>
            </p:cNvPr>
            <p:cNvSpPr/>
            <p:nvPr/>
          </p:nvSpPr>
          <p:spPr>
            <a:xfrm rot="4684974">
              <a:off x="1835417" y="3213871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" name="箭头: 上弧形 9">
              <a:extLst>
                <a:ext uri="{FF2B5EF4-FFF2-40B4-BE49-F238E27FC236}">
                  <a16:creationId xmlns:a16="http://schemas.microsoft.com/office/drawing/2014/main" id="{16F8C85A-1822-FEE1-E56D-D1974969BE78}"/>
                </a:ext>
              </a:extLst>
            </p:cNvPr>
            <p:cNvSpPr/>
            <p:nvPr/>
          </p:nvSpPr>
          <p:spPr>
            <a:xfrm rot="15301290">
              <a:off x="1351947" y="3038022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29474D86-A52A-EF1A-644D-2DCB875A46B0}"/>
              </a:ext>
            </a:extLst>
          </p:cNvPr>
          <p:cNvSpPr txBox="1"/>
          <p:nvPr/>
        </p:nvSpPr>
        <p:spPr>
          <a:xfrm>
            <a:off x="3693952" y="4961471"/>
            <a:ext cx="732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00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D6C678C-DD7A-822B-2083-D7D51EA80B19}"/>
              </a:ext>
            </a:extLst>
          </p:cNvPr>
          <p:cNvGrpSpPr/>
          <p:nvPr/>
        </p:nvGrpSpPr>
        <p:grpSpPr>
          <a:xfrm rot="7365327">
            <a:off x="2557714" y="3979443"/>
            <a:ext cx="816949" cy="1495913"/>
            <a:chOff x="1882037" y="2507932"/>
            <a:chExt cx="812335" cy="1564894"/>
          </a:xfrm>
        </p:grpSpPr>
        <p:sp>
          <p:nvSpPr>
            <p:cNvPr id="18" name="箭头: 上弧形 17">
              <a:extLst>
                <a:ext uri="{FF2B5EF4-FFF2-40B4-BE49-F238E27FC236}">
                  <a16:creationId xmlns:a16="http://schemas.microsoft.com/office/drawing/2014/main" id="{DAAE83DD-5388-7B1A-9E3E-31F416DDB2B0}"/>
                </a:ext>
              </a:extLst>
            </p:cNvPr>
            <p:cNvSpPr/>
            <p:nvPr/>
          </p:nvSpPr>
          <p:spPr>
            <a:xfrm rot="4684974">
              <a:off x="1835417" y="3213871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9" name="箭头: 上弧形 18">
              <a:extLst>
                <a:ext uri="{FF2B5EF4-FFF2-40B4-BE49-F238E27FC236}">
                  <a16:creationId xmlns:a16="http://schemas.microsoft.com/office/drawing/2014/main" id="{F9FB30BE-9550-7893-79A6-E00785CB779C}"/>
                </a:ext>
              </a:extLst>
            </p:cNvPr>
            <p:cNvSpPr/>
            <p:nvPr/>
          </p:nvSpPr>
          <p:spPr>
            <a:xfrm rot="15301290">
              <a:off x="1351947" y="3038022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8A6C739D-438E-AF14-18FB-BAB989830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422" y="1801740"/>
            <a:ext cx="6678179" cy="93932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CF5DDAE-BC06-2FDD-DFCD-5CC4C0F58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344" y="1383631"/>
            <a:ext cx="2308860" cy="374815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EFF31F9-69E1-4782-3961-B172BADFA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142" y="2852979"/>
            <a:ext cx="5368541" cy="689294"/>
          </a:xfrm>
          <a:prstGeom prst="rect">
            <a:avLst/>
          </a:prstGeom>
        </p:spPr>
      </p:pic>
      <p:sp>
        <p:nvSpPr>
          <p:cNvPr id="56" name="箭头: 上 55">
            <a:extLst>
              <a:ext uri="{FF2B5EF4-FFF2-40B4-BE49-F238E27FC236}">
                <a16:creationId xmlns:a16="http://schemas.microsoft.com/office/drawing/2014/main" id="{E49AC990-A61F-49C9-D393-CBB2FAFED828}"/>
              </a:ext>
            </a:extLst>
          </p:cNvPr>
          <p:cNvSpPr/>
          <p:nvPr/>
        </p:nvSpPr>
        <p:spPr>
          <a:xfrm>
            <a:off x="6197547" y="3948788"/>
            <a:ext cx="404261" cy="2144421"/>
          </a:xfrm>
          <a:prstGeom prst="upArrow">
            <a:avLst>
              <a:gd name="adj1" fmla="val 26191"/>
              <a:gd name="adj2" fmla="val 76191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7" name="箭头: 上 56">
            <a:extLst>
              <a:ext uri="{FF2B5EF4-FFF2-40B4-BE49-F238E27FC236}">
                <a16:creationId xmlns:a16="http://schemas.microsoft.com/office/drawing/2014/main" id="{78B2E1F8-E0E2-1A04-12A5-044BF88E782A}"/>
              </a:ext>
            </a:extLst>
          </p:cNvPr>
          <p:cNvSpPr/>
          <p:nvPr/>
        </p:nvSpPr>
        <p:spPr>
          <a:xfrm rot="5400000">
            <a:off x="7213729" y="5020998"/>
            <a:ext cx="404261" cy="2144421"/>
          </a:xfrm>
          <a:prstGeom prst="upArrow">
            <a:avLst>
              <a:gd name="adj1" fmla="val 26191"/>
              <a:gd name="adj2" fmla="val 761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5C3A7D5-EED4-57E2-1DBA-DC91ED4A9761}"/>
              </a:ext>
            </a:extLst>
          </p:cNvPr>
          <p:cNvSpPr txBox="1"/>
          <p:nvPr/>
        </p:nvSpPr>
        <p:spPr>
          <a:xfrm>
            <a:off x="8488070" y="5926007"/>
            <a:ext cx="5993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∣B⟩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352484F-DE4B-D2DC-8EC8-1FC299ADD0F9}"/>
              </a:ext>
            </a:extLst>
          </p:cNvPr>
          <p:cNvSpPr txBox="1"/>
          <p:nvPr/>
        </p:nvSpPr>
        <p:spPr>
          <a:xfrm>
            <a:off x="6467041" y="3695161"/>
            <a:ext cx="5993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∣G⟩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0AC9E45-F586-FB8D-B9D4-F048C9EAECC3}"/>
              </a:ext>
            </a:extLst>
          </p:cNvPr>
          <p:cNvSpPr txBox="1"/>
          <p:nvPr/>
        </p:nvSpPr>
        <p:spPr>
          <a:xfrm>
            <a:off x="2177388" y="5694987"/>
            <a:ext cx="1913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Final state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43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3AE0C8F9-A78A-BBE8-FC48-03DBFC17FF88}"/>
              </a:ext>
            </a:extLst>
          </p:cNvPr>
          <p:cNvSpPr/>
          <p:nvPr/>
        </p:nvSpPr>
        <p:spPr>
          <a:xfrm>
            <a:off x="1592187" y="4047630"/>
            <a:ext cx="683394" cy="69301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40426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Quantum random walk search algorithm</a:t>
            </a:r>
            <a:r>
              <a:rPr lang="en-US" altLang="zh-CN" dirty="0">
                <a:solidFill>
                  <a:prstClr val="black"/>
                </a:solidFill>
                <a:latin typeface="Franklin Gothic Book" panose="020B0503020102020204"/>
                <a:ea typeface="华文楷体" panose="02010600040101010101" pitchFamily="2" charset="-122"/>
              </a:rPr>
              <a:t> (1</a:t>
            </a:r>
            <a:r>
              <a:rPr lang="en-US" altLang="zh-CN" baseline="30000" dirty="0">
                <a:solidFill>
                  <a:prstClr val="black"/>
                </a:solidFill>
                <a:latin typeface="Franklin Gothic Book" panose="020B0503020102020204"/>
                <a:ea typeface="华文楷体" panose="02010600040101010101" pitchFamily="2" charset="-122"/>
              </a:rPr>
              <a:t>st</a:t>
            </a:r>
            <a:r>
              <a:rPr lang="en-US" altLang="zh-CN" dirty="0">
                <a:solidFill>
                  <a:prstClr val="black"/>
                </a:solidFill>
                <a:latin typeface="Franklin Gothic Book" panose="020B0503020102020204"/>
                <a:ea typeface="华文楷体" panose="02010600040101010101" pitchFamily="2" charset="-122"/>
              </a:rPr>
              <a:t> step)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93DA7B5-5F84-F7CD-2E62-CBAD20872403}"/>
              </a:ext>
            </a:extLst>
          </p:cNvPr>
          <p:cNvSpPr/>
          <p:nvPr/>
        </p:nvSpPr>
        <p:spPr>
          <a:xfrm>
            <a:off x="4015490" y="2638945"/>
            <a:ext cx="683394" cy="69301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0C2902-7259-5082-C8A6-8B0BA7402619}"/>
              </a:ext>
            </a:extLst>
          </p:cNvPr>
          <p:cNvSpPr/>
          <p:nvPr/>
        </p:nvSpPr>
        <p:spPr>
          <a:xfrm>
            <a:off x="1762345" y="1856631"/>
            <a:ext cx="683394" cy="69301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42C7671-D95E-18E1-5480-3715F8591A9A}"/>
              </a:ext>
            </a:extLst>
          </p:cNvPr>
          <p:cNvGrpSpPr/>
          <p:nvPr/>
        </p:nvGrpSpPr>
        <p:grpSpPr>
          <a:xfrm rot="1075696">
            <a:off x="1551472" y="2539511"/>
            <a:ext cx="832287" cy="1495913"/>
            <a:chOff x="1882037" y="2507932"/>
            <a:chExt cx="812335" cy="1564894"/>
          </a:xfrm>
        </p:grpSpPr>
        <p:sp>
          <p:nvSpPr>
            <p:cNvPr id="24" name="箭头: 上弧形 23">
              <a:extLst>
                <a:ext uri="{FF2B5EF4-FFF2-40B4-BE49-F238E27FC236}">
                  <a16:creationId xmlns:a16="http://schemas.microsoft.com/office/drawing/2014/main" id="{0047FC25-179B-2154-1CE4-A14F95C84CAE}"/>
                </a:ext>
              </a:extLst>
            </p:cNvPr>
            <p:cNvSpPr/>
            <p:nvPr/>
          </p:nvSpPr>
          <p:spPr>
            <a:xfrm rot="4684974">
              <a:off x="1835417" y="3213871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6" name="箭头: 上弧形 25">
              <a:extLst>
                <a:ext uri="{FF2B5EF4-FFF2-40B4-BE49-F238E27FC236}">
                  <a16:creationId xmlns:a16="http://schemas.microsoft.com/office/drawing/2014/main" id="{1CF6E7A8-A622-CA3F-3D54-C7F9A4EDE5A4}"/>
                </a:ext>
              </a:extLst>
            </p:cNvPr>
            <p:cNvSpPr/>
            <p:nvPr/>
          </p:nvSpPr>
          <p:spPr>
            <a:xfrm rot="15301290">
              <a:off x="1351947" y="3038022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3DC3785-DCBC-A044-A784-BF3EBDD35493}"/>
              </a:ext>
            </a:extLst>
          </p:cNvPr>
          <p:cNvGrpSpPr/>
          <p:nvPr/>
        </p:nvGrpSpPr>
        <p:grpSpPr>
          <a:xfrm rot="18906542">
            <a:off x="2800952" y="1862867"/>
            <a:ext cx="816949" cy="1495913"/>
            <a:chOff x="1882037" y="2507932"/>
            <a:chExt cx="812335" cy="1564894"/>
          </a:xfrm>
        </p:grpSpPr>
        <p:sp>
          <p:nvSpPr>
            <p:cNvPr id="31" name="箭头: 上弧形 30">
              <a:extLst>
                <a:ext uri="{FF2B5EF4-FFF2-40B4-BE49-F238E27FC236}">
                  <a16:creationId xmlns:a16="http://schemas.microsoft.com/office/drawing/2014/main" id="{6F3BC85F-486D-34DF-5E9C-5BBFE5AAA104}"/>
                </a:ext>
              </a:extLst>
            </p:cNvPr>
            <p:cNvSpPr/>
            <p:nvPr/>
          </p:nvSpPr>
          <p:spPr>
            <a:xfrm rot="4684974">
              <a:off x="1835417" y="3213871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2" name="箭头: 上弧形 31">
              <a:extLst>
                <a:ext uri="{FF2B5EF4-FFF2-40B4-BE49-F238E27FC236}">
                  <a16:creationId xmlns:a16="http://schemas.microsoft.com/office/drawing/2014/main" id="{A4FBABB3-F61A-84B0-E05B-DB90BB23246B}"/>
                </a:ext>
              </a:extLst>
            </p:cNvPr>
            <p:cNvSpPr/>
            <p:nvPr/>
          </p:nvSpPr>
          <p:spPr>
            <a:xfrm rot="15301290">
              <a:off x="1351947" y="3038022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D83C0917-6455-FBE1-D362-1EE68D6190D3}"/>
              </a:ext>
            </a:extLst>
          </p:cNvPr>
          <p:cNvSpPr txBox="1"/>
          <p:nvPr/>
        </p:nvSpPr>
        <p:spPr>
          <a:xfrm>
            <a:off x="1849934" y="1978268"/>
            <a:ext cx="592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11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932E00E-7E74-42F5-0BA0-3B0AAAB3E082}"/>
              </a:ext>
            </a:extLst>
          </p:cNvPr>
          <p:cNvSpPr txBox="1"/>
          <p:nvPr/>
        </p:nvSpPr>
        <p:spPr>
          <a:xfrm>
            <a:off x="1680516" y="4179140"/>
            <a:ext cx="57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10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67A244F-CB14-CF96-3205-0B950ABC46B1}"/>
              </a:ext>
            </a:extLst>
          </p:cNvPr>
          <p:cNvSpPr txBox="1"/>
          <p:nvPr/>
        </p:nvSpPr>
        <p:spPr>
          <a:xfrm>
            <a:off x="4119527" y="2785399"/>
            <a:ext cx="59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1C2BAB6-4E43-F448-A665-7EC5156EF73B}"/>
              </a:ext>
            </a:extLst>
          </p:cNvPr>
          <p:cNvGrpSpPr/>
          <p:nvPr/>
        </p:nvGrpSpPr>
        <p:grpSpPr>
          <a:xfrm rot="2000263">
            <a:off x="3808454" y="3335695"/>
            <a:ext cx="816949" cy="1495913"/>
            <a:chOff x="1882037" y="2507932"/>
            <a:chExt cx="812335" cy="1564894"/>
          </a:xfrm>
        </p:grpSpPr>
        <p:sp>
          <p:nvSpPr>
            <p:cNvPr id="9" name="箭头: 上弧形 8">
              <a:extLst>
                <a:ext uri="{FF2B5EF4-FFF2-40B4-BE49-F238E27FC236}">
                  <a16:creationId xmlns:a16="http://schemas.microsoft.com/office/drawing/2014/main" id="{DE1046D1-D015-598D-9009-D1FC49FA68C9}"/>
                </a:ext>
              </a:extLst>
            </p:cNvPr>
            <p:cNvSpPr/>
            <p:nvPr/>
          </p:nvSpPr>
          <p:spPr>
            <a:xfrm rot="4684974">
              <a:off x="1835417" y="3213871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" name="箭头: 上弧形 9">
              <a:extLst>
                <a:ext uri="{FF2B5EF4-FFF2-40B4-BE49-F238E27FC236}">
                  <a16:creationId xmlns:a16="http://schemas.microsoft.com/office/drawing/2014/main" id="{16F8C85A-1822-FEE1-E56D-D1974969BE78}"/>
                </a:ext>
              </a:extLst>
            </p:cNvPr>
            <p:cNvSpPr/>
            <p:nvPr/>
          </p:nvSpPr>
          <p:spPr>
            <a:xfrm rot="15301290">
              <a:off x="1351947" y="3038022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E14C88FB-7E38-2366-BF4D-D2DE299F3887}"/>
              </a:ext>
            </a:extLst>
          </p:cNvPr>
          <p:cNvSpPr/>
          <p:nvPr/>
        </p:nvSpPr>
        <p:spPr>
          <a:xfrm>
            <a:off x="3594055" y="4805595"/>
            <a:ext cx="683394" cy="69301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474D86-A52A-EF1A-644D-2DCB875A46B0}"/>
              </a:ext>
            </a:extLst>
          </p:cNvPr>
          <p:cNvSpPr txBox="1"/>
          <p:nvPr/>
        </p:nvSpPr>
        <p:spPr>
          <a:xfrm>
            <a:off x="3693952" y="4961471"/>
            <a:ext cx="732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00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D6C678C-DD7A-822B-2083-D7D51EA80B19}"/>
              </a:ext>
            </a:extLst>
          </p:cNvPr>
          <p:cNvGrpSpPr/>
          <p:nvPr/>
        </p:nvGrpSpPr>
        <p:grpSpPr>
          <a:xfrm rot="7365327">
            <a:off x="2557714" y="3979443"/>
            <a:ext cx="816949" cy="1495913"/>
            <a:chOff x="1882037" y="2507932"/>
            <a:chExt cx="812335" cy="1564894"/>
          </a:xfrm>
        </p:grpSpPr>
        <p:sp>
          <p:nvSpPr>
            <p:cNvPr id="18" name="箭头: 上弧形 17">
              <a:extLst>
                <a:ext uri="{FF2B5EF4-FFF2-40B4-BE49-F238E27FC236}">
                  <a16:creationId xmlns:a16="http://schemas.microsoft.com/office/drawing/2014/main" id="{DAAE83DD-5388-7B1A-9E3E-31F416DDB2B0}"/>
                </a:ext>
              </a:extLst>
            </p:cNvPr>
            <p:cNvSpPr/>
            <p:nvPr/>
          </p:nvSpPr>
          <p:spPr>
            <a:xfrm rot="4684974">
              <a:off x="1835417" y="3213871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9" name="箭头: 上弧形 18">
              <a:extLst>
                <a:ext uri="{FF2B5EF4-FFF2-40B4-BE49-F238E27FC236}">
                  <a16:creationId xmlns:a16="http://schemas.microsoft.com/office/drawing/2014/main" id="{F9FB30BE-9550-7893-79A6-E00785CB779C}"/>
                </a:ext>
              </a:extLst>
            </p:cNvPr>
            <p:cNvSpPr/>
            <p:nvPr/>
          </p:nvSpPr>
          <p:spPr>
            <a:xfrm rot="15301290">
              <a:off x="1351947" y="3038022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56" name="箭头: 上 55">
            <a:extLst>
              <a:ext uri="{FF2B5EF4-FFF2-40B4-BE49-F238E27FC236}">
                <a16:creationId xmlns:a16="http://schemas.microsoft.com/office/drawing/2014/main" id="{E49AC990-A61F-49C9-D393-CBB2FAFED828}"/>
              </a:ext>
            </a:extLst>
          </p:cNvPr>
          <p:cNvSpPr/>
          <p:nvPr/>
        </p:nvSpPr>
        <p:spPr>
          <a:xfrm>
            <a:off x="6197547" y="3948788"/>
            <a:ext cx="404261" cy="2144421"/>
          </a:xfrm>
          <a:prstGeom prst="upArrow">
            <a:avLst>
              <a:gd name="adj1" fmla="val 26191"/>
              <a:gd name="adj2" fmla="val 76191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7" name="箭头: 上 56">
            <a:extLst>
              <a:ext uri="{FF2B5EF4-FFF2-40B4-BE49-F238E27FC236}">
                <a16:creationId xmlns:a16="http://schemas.microsoft.com/office/drawing/2014/main" id="{78B2E1F8-E0E2-1A04-12A5-044BF88E782A}"/>
              </a:ext>
            </a:extLst>
          </p:cNvPr>
          <p:cNvSpPr/>
          <p:nvPr/>
        </p:nvSpPr>
        <p:spPr>
          <a:xfrm rot="5400000">
            <a:off x="7213729" y="5020998"/>
            <a:ext cx="404261" cy="2144421"/>
          </a:xfrm>
          <a:prstGeom prst="upArrow">
            <a:avLst>
              <a:gd name="adj1" fmla="val 26191"/>
              <a:gd name="adj2" fmla="val 761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9AE88D39-F7C9-09B8-4B8A-400EE1FC0236}"/>
              </a:ext>
            </a:extLst>
          </p:cNvPr>
          <p:cNvSpPr/>
          <p:nvPr/>
        </p:nvSpPr>
        <p:spPr>
          <a:xfrm rot="4242189">
            <a:off x="7172162" y="4646495"/>
            <a:ext cx="404261" cy="2144421"/>
          </a:xfrm>
          <a:prstGeom prst="upArrow">
            <a:avLst>
              <a:gd name="adj1" fmla="val 26191"/>
              <a:gd name="adj2" fmla="val 7619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1E4FDB-9787-C360-6820-21BBA6661870}"/>
              </a:ext>
            </a:extLst>
          </p:cNvPr>
          <p:cNvSpPr txBox="1"/>
          <p:nvPr/>
        </p:nvSpPr>
        <p:spPr>
          <a:xfrm>
            <a:off x="5894136" y="1362711"/>
            <a:ext cx="396801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0.5∣00⟩+0.5∣01⟩+0.5∣10⟩+0.5∣11⟩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BCC7F7-CC98-F15D-BC1C-AFDE35580E50}"/>
              </a:ext>
            </a:extLst>
          </p:cNvPr>
          <p:cNvSpPr txBox="1"/>
          <p:nvPr/>
        </p:nvSpPr>
        <p:spPr>
          <a:xfrm>
            <a:off x="7124103" y="5699455"/>
            <a:ext cx="95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altLang="zh-CN" sz="2000" b="1" dirty="0">
                <a:latin typeface="HGPMinchoE" panose="020B0400000000000000" pitchFamily="18" charset="-128"/>
                <a:ea typeface="HGPMinchoE" panose="020B0400000000000000" pitchFamily="18" charset="-128"/>
                <a:cs typeface="Arial" panose="020B0604020202020204" pitchFamily="34" charset="0"/>
              </a:rPr>
              <a:t>°</a:t>
            </a:r>
            <a:endParaRPr lang="zh-CN" altLang="en-US" sz="2000" b="1" dirty="0">
              <a:latin typeface="HGPMinchoE" panose="020B0400000000000000" pitchFamily="18" charset="-128"/>
              <a:ea typeface="HGPMinchoE" panose="020B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1AFA041-0832-6E55-3765-F2FB5CE84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80" y="1989902"/>
            <a:ext cx="6678179" cy="939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A45323B-00FC-1369-5475-18291F2F0667}"/>
                  </a:ext>
                </a:extLst>
              </p:cNvPr>
              <p:cNvSpPr txBox="1"/>
              <p:nvPr/>
            </p:nvSpPr>
            <p:spPr>
              <a:xfrm>
                <a:off x="8373276" y="4853022"/>
                <a:ext cx="5223043" cy="550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 smtClean="0">
                        <a:solidFill>
                          <a:prstClr val="black"/>
                        </a:solidFill>
                      </a:rPr>
                      <m:t>∣</m:t>
                    </m:r>
                    <m:r>
                      <m:rPr>
                        <m:nor/>
                      </m:rPr>
                      <a:rPr lang="en-US" altLang="zh-CN" b="0" i="0" dirty="0" smtClean="0">
                        <a:solidFill>
                          <a:prstClr val="black"/>
                        </a:solidFill>
                      </a:rPr>
                      <m:t>U</m:t>
                    </m:r>
                    <m:r>
                      <m:rPr>
                        <m:nor/>
                      </m:rPr>
                      <a:rPr lang="en-US" altLang="zh-CN" dirty="0" smtClean="0">
                        <a:solidFill>
                          <a:prstClr val="black"/>
                        </a:solidFill>
                      </a:rPr>
                      <m:t>⟩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∣G⟩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 ∣B⟩</a:t>
                </a:r>
                <a:r>
                  <a:rPr lang="en-US" altLang="zh-CN" dirty="0"/>
                  <a:t>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A45323B-00FC-1369-5475-18291F2F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276" y="4853022"/>
                <a:ext cx="5223043" cy="550535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0B548966-D88D-97D2-0238-B2BC583D7DFE}"/>
              </a:ext>
            </a:extLst>
          </p:cNvPr>
          <p:cNvSpPr txBox="1"/>
          <p:nvPr/>
        </p:nvSpPr>
        <p:spPr>
          <a:xfrm>
            <a:off x="8444158" y="5914899"/>
            <a:ext cx="513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∣B⟩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3EE6F86-A551-6E20-81E1-6CED30D217AC}"/>
              </a:ext>
            </a:extLst>
          </p:cNvPr>
          <p:cNvSpPr txBox="1"/>
          <p:nvPr/>
        </p:nvSpPr>
        <p:spPr>
          <a:xfrm>
            <a:off x="6524750" y="3711815"/>
            <a:ext cx="5993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∣G⟩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70373383-AA52-6E46-1D36-4E56BEF020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278" b="51038"/>
          <a:stretch/>
        </p:blipFill>
        <p:spPr>
          <a:xfrm>
            <a:off x="8224146" y="3090384"/>
            <a:ext cx="2287338" cy="143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6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40426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Quantum random walk search algorithm </a:t>
            </a:r>
            <a:r>
              <a:rPr lang="en-US" altLang="zh-CN" dirty="0">
                <a:solidFill>
                  <a:prstClr val="black"/>
                </a:solidFill>
                <a:latin typeface="Franklin Gothic Book" panose="020B0503020102020204"/>
                <a:ea typeface="华文楷体" panose="02010600040101010101" pitchFamily="2" charset="-122"/>
              </a:rPr>
              <a:t>(2</a:t>
            </a:r>
            <a:r>
              <a:rPr lang="en-US" altLang="zh-CN" baseline="30000" dirty="0">
                <a:solidFill>
                  <a:prstClr val="black"/>
                </a:solidFill>
                <a:latin typeface="Franklin Gothic Book" panose="020B0503020102020204"/>
                <a:ea typeface="华文楷体" panose="02010600040101010101" pitchFamily="2" charset="-122"/>
              </a:rPr>
              <a:t>nd</a:t>
            </a:r>
            <a:r>
              <a:rPr lang="en-US" altLang="zh-CN" dirty="0">
                <a:solidFill>
                  <a:prstClr val="black"/>
                </a:solidFill>
                <a:latin typeface="Franklin Gothic Book" panose="020B0503020102020204"/>
                <a:ea typeface="华文楷体" panose="02010600040101010101" pitchFamily="2" charset="-122"/>
              </a:rPr>
              <a:t> step (a))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j-cs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1D471D1-721B-5B44-3FB0-1C7BF96B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37" y="1145285"/>
            <a:ext cx="2695951" cy="301032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D4FF47A-C615-94B0-3CBB-506549EDD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027" y="1566070"/>
            <a:ext cx="3362794" cy="490606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1FBF97CD-4D12-ABFC-1A8D-564DFAF0B66D}"/>
              </a:ext>
            </a:extLst>
          </p:cNvPr>
          <p:cNvSpPr txBox="1"/>
          <p:nvPr/>
        </p:nvSpPr>
        <p:spPr>
          <a:xfrm>
            <a:off x="1676716" y="4155605"/>
            <a:ext cx="1432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30000" dirty="0"/>
              <a:t>⊗6</a:t>
            </a:r>
            <a:r>
              <a:rPr lang="en-US" altLang="zh-CN" dirty="0"/>
              <a:t>∣0000⟩</a:t>
            </a:r>
            <a:endParaRPr lang="zh-CN" altLang="en-US" dirty="0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E63BC823-09B9-EEB2-4834-75D4C5D3992F}"/>
              </a:ext>
            </a:extLst>
          </p:cNvPr>
          <p:cNvSpPr/>
          <p:nvPr/>
        </p:nvSpPr>
        <p:spPr>
          <a:xfrm rot="17300508">
            <a:off x="4055393" y="2694399"/>
            <a:ext cx="587141" cy="14692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DC54629-2E38-15EB-80F3-AB4ECBCFA877}"/>
              </a:ext>
            </a:extLst>
          </p:cNvPr>
          <p:cNvSpPr txBox="1"/>
          <p:nvPr/>
        </p:nvSpPr>
        <p:spPr>
          <a:xfrm>
            <a:off x="5458663" y="1058658"/>
            <a:ext cx="2695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Oracle (Mark </a:t>
            </a:r>
            <a:r>
              <a:rPr lang="en-US" altLang="zh-CN" sz="2400" dirty="0">
                <a:solidFill>
                  <a:schemeClr val="accent2"/>
                </a:solidFill>
              </a:rPr>
              <a:t>0111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50FE3901-1119-44B4-BEA8-13FCBBCAC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745" y="1915665"/>
            <a:ext cx="3732586" cy="1092465"/>
          </a:xfrm>
          <a:prstGeom prst="rect">
            <a:avLst/>
          </a:prstGeom>
        </p:spPr>
      </p:pic>
      <p:sp>
        <p:nvSpPr>
          <p:cNvPr id="42" name="箭头: 上 41">
            <a:extLst>
              <a:ext uri="{FF2B5EF4-FFF2-40B4-BE49-F238E27FC236}">
                <a16:creationId xmlns:a16="http://schemas.microsoft.com/office/drawing/2014/main" id="{37522BE4-E8D8-322E-948E-21ADA462F3B4}"/>
              </a:ext>
            </a:extLst>
          </p:cNvPr>
          <p:cNvSpPr/>
          <p:nvPr/>
        </p:nvSpPr>
        <p:spPr>
          <a:xfrm>
            <a:off x="8575798" y="3245103"/>
            <a:ext cx="404261" cy="2144421"/>
          </a:xfrm>
          <a:prstGeom prst="upArrow">
            <a:avLst>
              <a:gd name="adj1" fmla="val 26191"/>
              <a:gd name="adj2" fmla="val 76191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3" name="箭头: 上 42">
            <a:extLst>
              <a:ext uri="{FF2B5EF4-FFF2-40B4-BE49-F238E27FC236}">
                <a16:creationId xmlns:a16="http://schemas.microsoft.com/office/drawing/2014/main" id="{C2127722-E847-46B1-BE91-95E8C01C773E}"/>
              </a:ext>
            </a:extLst>
          </p:cNvPr>
          <p:cNvSpPr/>
          <p:nvPr/>
        </p:nvSpPr>
        <p:spPr>
          <a:xfrm rot="5400000">
            <a:off x="9591980" y="4317313"/>
            <a:ext cx="404261" cy="2144421"/>
          </a:xfrm>
          <a:prstGeom prst="upArrow">
            <a:avLst>
              <a:gd name="adj1" fmla="val 26191"/>
              <a:gd name="adj2" fmla="val 761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4" name="箭头: 上 43">
            <a:extLst>
              <a:ext uri="{FF2B5EF4-FFF2-40B4-BE49-F238E27FC236}">
                <a16:creationId xmlns:a16="http://schemas.microsoft.com/office/drawing/2014/main" id="{CA9E2596-B561-0AF1-3EB3-F7DB449BF02B}"/>
              </a:ext>
            </a:extLst>
          </p:cNvPr>
          <p:cNvSpPr/>
          <p:nvPr/>
        </p:nvSpPr>
        <p:spPr>
          <a:xfrm rot="4242189">
            <a:off x="9569663" y="3923560"/>
            <a:ext cx="404261" cy="2144421"/>
          </a:xfrm>
          <a:prstGeom prst="upArrow">
            <a:avLst>
              <a:gd name="adj1" fmla="val 26191"/>
              <a:gd name="adj2" fmla="val 7619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AF9F4EA-67E1-D9E1-AFD5-4AAF05F2F6C7}"/>
              </a:ext>
            </a:extLst>
          </p:cNvPr>
          <p:cNvSpPr txBox="1"/>
          <p:nvPr/>
        </p:nvSpPr>
        <p:spPr>
          <a:xfrm>
            <a:off x="10850563" y="5195825"/>
            <a:ext cx="513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∣B⟩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65E1513-796C-EF6D-1627-3B95E0711F23}"/>
              </a:ext>
            </a:extLst>
          </p:cNvPr>
          <p:cNvSpPr txBox="1"/>
          <p:nvPr/>
        </p:nvSpPr>
        <p:spPr>
          <a:xfrm>
            <a:off x="8903001" y="3008130"/>
            <a:ext cx="5993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∣G⟩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8" name="箭头: 上 47">
            <a:extLst>
              <a:ext uri="{FF2B5EF4-FFF2-40B4-BE49-F238E27FC236}">
                <a16:creationId xmlns:a16="http://schemas.microsoft.com/office/drawing/2014/main" id="{BA20C5FC-5A10-249C-FB47-207132C3667B}"/>
              </a:ext>
            </a:extLst>
          </p:cNvPr>
          <p:cNvSpPr/>
          <p:nvPr/>
        </p:nvSpPr>
        <p:spPr>
          <a:xfrm rot="6628640">
            <a:off x="9581140" y="4691710"/>
            <a:ext cx="404261" cy="2144421"/>
          </a:xfrm>
          <a:prstGeom prst="upArrow">
            <a:avLst>
              <a:gd name="adj1" fmla="val 26191"/>
              <a:gd name="adj2" fmla="val 7619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EC81CDB-F2C4-22D3-AAD4-B7893503E64B}"/>
                  </a:ext>
                </a:extLst>
              </p:cNvPr>
              <p:cNvSpPr txBox="1"/>
              <p:nvPr/>
            </p:nvSpPr>
            <p:spPr>
              <a:xfrm>
                <a:off x="10693116" y="4317313"/>
                <a:ext cx="4144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prstClr val="black"/>
                          </a:solidFill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prstClr val="black"/>
                          </a:solidFill>
                        </a:rPr>
                        <m:t>U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prstClr val="black"/>
                          </a:solidFill>
                        </a:rPr>
                        <m:t>⟩</m:t>
                      </m:r>
                      <m:r>
                        <a:rPr lang="en-US" altLang="zh-CN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EC81CDB-F2C4-22D3-AAD4-B7893503E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116" y="4317313"/>
                <a:ext cx="414401" cy="369332"/>
              </a:xfrm>
              <a:prstGeom prst="rect">
                <a:avLst/>
              </a:prstGeom>
              <a:blipFill>
                <a:blip r:embed="rId5"/>
                <a:stretch>
                  <a:fillRect r="-1911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0800FE7-EBB4-4AEF-34FA-5461E8357C3D}"/>
                  </a:ext>
                </a:extLst>
              </p:cNvPr>
              <p:cNvSpPr txBox="1"/>
              <p:nvPr/>
            </p:nvSpPr>
            <p:spPr>
              <a:xfrm>
                <a:off x="10866320" y="5916168"/>
                <a:ext cx="8668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i="1" dirty="0">
                    <a:solidFill>
                      <a:prstClr val="black"/>
                    </a:solidFill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 smtClean="0">
                        <a:solidFill>
                          <a:prstClr val="black"/>
                        </a:solidFill>
                      </a:rPr>
                      <m:t>∣</m:t>
                    </m:r>
                    <m:r>
                      <m:rPr>
                        <m:nor/>
                      </m:rPr>
                      <a:rPr lang="en-US" altLang="zh-CN" b="0" i="0" dirty="0" smtClean="0">
                        <a:solidFill>
                          <a:prstClr val="black"/>
                        </a:solidFill>
                      </a:rPr>
                      <m:t>U</m:t>
                    </m:r>
                    <m:r>
                      <m:rPr>
                        <m:nor/>
                      </m:rPr>
                      <a:rPr lang="en-US" altLang="zh-CN" dirty="0" smtClean="0">
                        <a:solidFill>
                          <a:prstClr val="black"/>
                        </a:solidFill>
                      </a:rPr>
                      <m:t>⟩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0800FE7-EBB4-4AEF-34FA-5461E8357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320" y="5916168"/>
                <a:ext cx="866875" cy="369332"/>
              </a:xfrm>
              <a:prstGeom prst="rect">
                <a:avLst/>
              </a:prstGeom>
              <a:blipFill>
                <a:blip r:embed="rId6"/>
                <a:stretch>
                  <a:fillRect l="-6338" t="-10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图片 53">
            <a:extLst>
              <a:ext uri="{FF2B5EF4-FFF2-40B4-BE49-F238E27FC236}">
                <a16:creationId xmlns:a16="http://schemas.microsoft.com/office/drawing/2014/main" id="{60DFD9BE-DFF1-03D4-6700-3F41EA34D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3746" y="4929095"/>
            <a:ext cx="3181794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40426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Quantum random walk search algorithm (2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nd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 step (a))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DC54629-2E38-15EB-80F3-AB4ECBCFA877}"/>
              </a:ext>
            </a:extLst>
          </p:cNvPr>
          <p:cNvSpPr txBox="1"/>
          <p:nvPr/>
        </p:nvSpPr>
        <p:spPr>
          <a:xfrm>
            <a:off x="1419225" y="971296"/>
            <a:ext cx="2695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Oracle (Mark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74F50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0111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BE94BD-D6B0-EA41-6366-5C86C5C92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936" y="1866431"/>
            <a:ext cx="8716963" cy="379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98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40426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Quantum random walk search algorithm (2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nd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 step (b))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555C4E-971B-88C9-E073-0D65C4654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3" y="918611"/>
            <a:ext cx="4429030" cy="216196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002EB1C-CFE5-3DB7-8C54-F353B110256B}"/>
              </a:ext>
            </a:extLst>
          </p:cNvPr>
          <p:cNvSpPr txBox="1"/>
          <p:nvPr/>
        </p:nvSpPr>
        <p:spPr>
          <a:xfrm>
            <a:off x="5730073" y="918611"/>
            <a:ext cx="609432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For the walk on the integer line, the </a:t>
            </a:r>
            <a:r>
              <a:rPr lang="en-US" altLang="zh-CN" b="1" dirty="0"/>
              <a:t>shift operator </a:t>
            </a:r>
            <a:r>
              <a:rPr lang="en-US" altLang="zh-CN" dirty="0"/>
              <a:t>moves the walker to the left if the coin is ∣0⟩∣0⟩ and to the right if the coin is ∣1⟩:</a:t>
            </a:r>
          </a:p>
          <a:p>
            <a:pPr algn="ctr"/>
            <a:r>
              <a:rPr lang="zh-CN" altLang="en-US" dirty="0"/>
              <a:t>𝑆∣</a:t>
            </a:r>
            <a:r>
              <a:rPr lang="en-US" altLang="zh-CN" dirty="0"/>
              <a:t>0⟩∣</a:t>
            </a:r>
            <a:r>
              <a:rPr lang="zh-CN" altLang="en-US" dirty="0"/>
              <a:t>𝑗</a:t>
            </a:r>
            <a:r>
              <a:rPr lang="en-US" altLang="zh-CN" dirty="0"/>
              <a:t>⟩=∣0⟩∣</a:t>
            </a:r>
            <a:r>
              <a:rPr lang="zh-CN" altLang="en-US" dirty="0"/>
              <a:t>𝑗</a:t>
            </a:r>
            <a:r>
              <a:rPr lang="en-US" altLang="zh-CN" dirty="0"/>
              <a:t>+1⟩</a:t>
            </a:r>
          </a:p>
          <a:p>
            <a:pPr algn="ctr"/>
            <a:r>
              <a:rPr lang="zh-CN" altLang="en-US" dirty="0"/>
              <a:t>𝑆∣</a:t>
            </a:r>
            <a:r>
              <a:rPr lang="en-US" altLang="zh-CN" dirty="0"/>
              <a:t>1⟩∣</a:t>
            </a:r>
            <a:r>
              <a:rPr lang="zh-CN" altLang="en-US" dirty="0"/>
              <a:t>𝑗</a:t>
            </a:r>
            <a:r>
              <a:rPr lang="en-US" altLang="zh-CN" dirty="0"/>
              <a:t>⟩=∣1⟩∣</a:t>
            </a:r>
            <a:r>
              <a:rPr lang="zh-CN" altLang="en-US" dirty="0"/>
              <a:t>𝑗−</a:t>
            </a:r>
            <a:r>
              <a:rPr lang="en-US" altLang="zh-CN" dirty="0"/>
              <a:t>1⟩</a:t>
            </a:r>
          </a:p>
          <a:p>
            <a:r>
              <a:rPr lang="en-US" altLang="zh-CN" dirty="0"/>
              <a:t>With the shift operator defined as above, we can represent one step of the coined quantum walk as the unitary operator </a:t>
            </a:r>
            <a:r>
              <a:rPr lang="zh-CN" altLang="en-US" dirty="0"/>
              <a:t>𝑈</a:t>
            </a:r>
            <a:r>
              <a:rPr lang="en-US" altLang="zh-CN" dirty="0"/>
              <a:t> given by </a:t>
            </a:r>
          </a:p>
          <a:p>
            <a:pPr algn="ctr"/>
            <a:r>
              <a:rPr lang="zh-CN" altLang="en-US" dirty="0"/>
              <a:t>𝑈</a:t>
            </a:r>
            <a:r>
              <a:rPr lang="en-US" altLang="zh-CN" dirty="0"/>
              <a:t>=</a:t>
            </a:r>
            <a:r>
              <a:rPr lang="zh-CN" altLang="en-US" dirty="0"/>
              <a:t>𝑆𝐶</a:t>
            </a:r>
            <a:r>
              <a:rPr lang="en-US" altLang="zh-CN" dirty="0"/>
              <a:t>,  </a:t>
            </a:r>
          </a:p>
          <a:p>
            <a:r>
              <a:rPr lang="en-US" altLang="zh-CN" dirty="0"/>
              <a:t>where </a:t>
            </a:r>
            <a:r>
              <a:rPr lang="zh-CN" altLang="en-US" dirty="0"/>
              <a:t>𝐶</a:t>
            </a:r>
            <a:r>
              <a:rPr lang="en-US" altLang="zh-CN" dirty="0"/>
              <a:t> is the coin operator. For the quantum walk on the integer line, we use the Hadamard coin, but </a:t>
            </a:r>
            <a:r>
              <a:rPr lang="zh-CN" altLang="en-US" dirty="0"/>
              <a:t>𝐶</a:t>
            </a:r>
            <a:r>
              <a:rPr lang="en-US" altLang="zh-CN" dirty="0"/>
              <a:t>C can be either Hadamard coin, Grover coin, or any other coin operator. We can also look several steps ahead. We can express the quantum state ∣</a:t>
            </a:r>
            <a:r>
              <a:rPr lang="zh-CN" altLang="en-US" dirty="0"/>
              <a:t>𝜓</a:t>
            </a:r>
            <a:r>
              <a:rPr lang="en-US" altLang="zh-CN" dirty="0"/>
              <a:t>⟩ after </a:t>
            </a:r>
            <a:r>
              <a:rPr lang="zh-CN" altLang="en-US" dirty="0"/>
              <a:t>𝑡</a:t>
            </a:r>
            <a:r>
              <a:rPr lang="en-US" altLang="zh-CN" dirty="0"/>
              <a:t> time steps as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∣</a:t>
            </a:r>
            <a:r>
              <a:rPr lang="zh-CN" altLang="en-US" dirty="0"/>
              <a:t>𝜓</a:t>
            </a:r>
            <a:r>
              <a:rPr lang="en-US" altLang="zh-CN" dirty="0"/>
              <a:t>(</a:t>
            </a:r>
            <a:r>
              <a:rPr lang="zh-CN" altLang="en-US" dirty="0"/>
              <a:t>𝑡</a:t>
            </a:r>
            <a:r>
              <a:rPr lang="en-US" altLang="zh-CN" dirty="0"/>
              <a:t>)⟩=</a:t>
            </a:r>
            <a:r>
              <a:rPr lang="zh-CN" altLang="en-US" dirty="0"/>
              <a:t>𝑈</a:t>
            </a:r>
            <a:r>
              <a:rPr lang="zh-CN" altLang="en-US" baseline="30000" dirty="0"/>
              <a:t>𝑡</a:t>
            </a:r>
            <a:r>
              <a:rPr lang="zh-CN" altLang="en-US" dirty="0"/>
              <a:t>∣𝜓</a:t>
            </a:r>
            <a:r>
              <a:rPr lang="en-US" altLang="zh-CN" dirty="0"/>
              <a:t>(0)⟩, </a:t>
            </a:r>
          </a:p>
          <a:p>
            <a:r>
              <a:rPr lang="en-US" altLang="zh-CN" dirty="0"/>
              <a:t>where ∣</a:t>
            </a:r>
            <a:r>
              <a:rPr lang="zh-CN" altLang="en-US" dirty="0"/>
              <a:t>𝜓</a:t>
            </a:r>
            <a:r>
              <a:rPr lang="en-US" altLang="zh-CN" dirty="0"/>
              <a:t>(0)⟩ is the initial state and </a:t>
            </a:r>
            <a:r>
              <a:rPr lang="zh-CN" altLang="en-US" dirty="0"/>
              <a:t>𝑈</a:t>
            </a:r>
            <a:r>
              <a:rPr lang="en-US" altLang="zh-CN" dirty="0"/>
              <a:t> is the operator for one step of the walk. Coined quantum walks are most suitable for regular graphs, graphs where all nodes have the same number of neighbors. 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80A630-6AA1-C54A-BD95-A2F2F7C546A6}"/>
              </a:ext>
            </a:extLst>
          </p:cNvPr>
          <p:cNvSpPr/>
          <p:nvPr/>
        </p:nvSpPr>
        <p:spPr>
          <a:xfrm>
            <a:off x="1527349" y="918611"/>
            <a:ext cx="1668027" cy="23973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A63CF8-509E-1FBE-F502-8990BC17D9C5}"/>
              </a:ext>
            </a:extLst>
          </p:cNvPr>
          <p:cNvSpPr/>
          <p:nvPr/>
        </p:nvSpPr>
        <p:spPr>
          <a:xfrm>
            <a:off x="3256922" y="938706"/>
            <a:ext cx="2219429" cy="23973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A40AC6-9737-729C-7984-02E0A62376A4}"/>
              </a:ext>
            </a:extLst>
          </p:cNvPr>
          <p:cNvSpPr txBox="1"/>
          <p:nvPr/>
        </p:nvSpPr>
        <p:spPr>
          <a:xfrm>
            <a:off x="1527348" y="3315956"/>
            <a:ext cx="166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Coin Operator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57353B6-3763-F45F-26BB-8E32073B0B9F}"/>
              </a:ext>
            </a:extLst>
          </p:cNvPr>
          <p:cNvSpPr txBox="1"/>
          <p:nvPr/>
        </p:nvSpPr>
        <p:spPr>
          <a:xfrm>
            <a:off x="3532622" y="3315956"/>
            <a:ext cx="1668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Shift Operator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7B061D9-F877-DC9F-2A0D-976C88A95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091" y="4115599"/>
            <a:ext cx="3801661" cy="201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6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75F8E-978A-F54D-3753-EB86250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AB8A34-C236-59C4-78B9-A5FDF5DCD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49115"/>
            <a:ext cx="9601200" cy="3581400"/>
          </a:xfrm>
        </p:spPr>
        <p:txBody>
          <a:bodyPr/>
          <a:lstStyle/>
          <a:p>
            <a:r>
              <a:rPr lang="en-US" altLang="zh-CN" dirty="0"/>
              <a:t>Classical random walk search algorithm</a:t>
            </a:r>
          </a:p>
          <a:p>
            <a:r>
              <a:rPr lang="en-US" altLang="zh-CN" dirty="0"/>
              <a:t>Use of Markov Chain in random walk + cost estimation</a:t>
            </a:r>
          </a:p>
          <a:p>
            <a:r>
              <a:rPr lang="en-US" altLang="zh-CN" dirty="0"/>
              <a:t> Quantum circuit introduction</a:t>
            </a:r>
          </a:p>
          <a:p>
            <a:r>
              <a:rPr lang="en-US" altLang="zh-CN" dirty="0"/>
              <a:t>Quantum random walk search algorithm</a:t>
            </a:r>
          </a:p>
          <a:p>
            <a:r>
              <a:rPr lang="en-US" altLang="zh-CN" dirty="0"/>
              <a:t>Cost for quantum random walk algorithms</a:t>
            </a:r>
          </a:p>
          <a:p>
            <a:r>
              <a:rPr lang="en-US" altLang="zh-CN" dirty="0"/>
              <a:t>Comparing quantum walk with Grover’s algorithm</a:t>
            </a:r>
          </a:p>
        </p:txBody>
      </p:sp>
    </p:spTree>
    <p:extLst>
      <p:ext uri="{BB962C8B-B14F-4D97-AF65-F5344CB8AC3E}">
        <p14:creationId xmlns:p14="http://schemas.microsoft.com/office/powerpoint/2010/main" val="1030267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40426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Quantum random walk search algorithm (2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nd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 step (b))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555C4E-971B-88C9-E073-0D65C4654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3" y="918611"/>
            <a:ext cx="4429030" cy="216196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002EB1C-CFE5-3DB7-8C54-F353B110256B}"/>
              </a:ext>
            </a:extLst>
          </p:cNvPr>
          <p:cNvSpPr txBox="1"/>
          <p:nvPr/>
        </p:nvSpPr>
        <p:spPr>
          <a:xfrm>
            <a:off x="5730073" y="918611"/>
            <a:ext cx="609432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For the walk on the integer line, the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shift operator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moves the walker to the left if the coin is ∣0⟩∣0⟩ and to the right if the coin is ∣1⟩: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𝑆∣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0⟩∣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⟩=∣0⟩∣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+1⟩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𝑆∣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1⟩∣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⟩=∣1⟩∣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𝑗−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1⟩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With the shift operator defined as above, we can represent one step of the coined quantum walk as the unitary operator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 given by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𝑆𝐶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,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where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 is the coin operator. For the quantum walk on the integer line, we use the Hadamard coin, but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 can be either Hadamard coin, Grover coin, or any other coin operator. We can also look several steps ahead. We can express the quantum state ∣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𝜓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⟩ after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𝑡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 time steps as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∣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𝜓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(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𝑡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)⟩=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𝑈</a:t>
            </a:r>
            <a:r>
              <a:rPr kumimoji="0" lang="zh-CN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𝑡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∣𝜓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(0)⟩,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where ∣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𝜓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(0)⟩ is the initial state and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 is the operator for one step of the walk. Coined quantum walks are most suitable for regular graphs, graphs where all nodes have the same number of neighbors.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80A630-6AA1-C54A-BD95-A2F2F7C546A6}"/>
              </a:ext>
            </a:extLst>
          </p:cNvPr>
          <p:cNvSpPr/>
          <p:nvPr/>
        </p:nvSpPr>
        <p:spPr>
          <a:xfrm>
            <a:off x="1527349" y="918611"/>
            <a:ext cx="1668027" cy="23973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A63CF8-509E-1FBE-F502-8990BC17D9C5}"/>
              </a:ext>
            </a:extLst>
          </p:cNvPr>
          <p:cNvSpPr/>
          <p:nvPr/>
        </p:nvSpPr>
        <p:spPr>
          <a:xfrm>
            <a:off x="3256922" y="938706"/>
            <a:ext cx="2219429" cy="23973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A40AC6-9737-729C-7984-02E0A62376A4}"/>
              </a:ext>
            </a:extLst>
          </p:cNvPr>
          <p:cNvSpPr txBox="1"/>
          <p:nvPr/>
        </p:nvSpPr>
        <p:spPr>
          <a:xfrm>
            <a:off x="1527348" y="3315956"/>
            <a:ext cx="166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Coin Operator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57353B6-3763-F45F-26BB-8E32073B0B9F}"/>
              </a:ext>
            </a:extLst>
          </p:cNvPr>
          <p:cNvSpPr txBox="1"/>
          <p:nvPr/>
        </p:nvSpPr>
        <p:spPr>
          <a:xfrm>
            <a:off x="3532622" y="3315956"/>
            <a:ext cx="1668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Shift Operator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7B061D9-F877-DC9F-2A0D-976C88A95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091" y="4115599"/>
            <a:ext cx="3801661" cy="201659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7642617-C870-D9BC-C097-4BED56F9A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163" y="4226944"/>
            <a:ext cx="4095230" cy="16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31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40426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Quantum random walk search algorithm (2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nd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 step (b))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1D77AF-7743-1483-81E3-42D27DED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26" y="1141271"/>
            <a:ext cx="9269348" cy="52354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03AFEB-3EF4-4547-93D1-A90376D94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708" y="867485"/>
            <a:ext cx="3512660" cy="11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15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40426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Quantum random walk search algorithm (2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nd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 step (b))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572B5B-D082-D498-B78E-D93E98B4C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37" y="851234"/>
            <a:ext cx="6444031" cy="57124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34050C-C325-E6FB-C04A-16C8ACAF4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809" y="1376940"/>
            <a:ext cx="4133850" cy="3495675"/>
          </a:xfrm>
          <a:prstGeom prst="rect">
            <a:avLst/>
          </a:prstGeom>
        </p:spPr>
      </p:pic>
      <p:sp>
        <p:nvSpPr>
          <p:cNvPr id="8" name="箭头: 上 7">
            <a:extLst>
              <a:ext uri="{FF2B5EF4-FFF2-40B4-BE49-F238E27FC236}">
                <a16:creationId xmlns:a16="http://schemas.microsoft.com/office/drawing/2014/main" id="{6E9CF71D-C0C7-BA9B-D72A-02DAC4C3E8F6}"/>
              </a:ext>
            </a:extLst>
          </p:cNvPr>
          <p:cNvSpPr/>
          <p:nvPr/>
        </p:nvSpPr>
        <p:spPr>
          <a:xfrm rot="2746867">
            <a:off x="7679433" y="4544753"/>
            <a:ext cx="558266" cy="154966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5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34615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Quantum random walk search algorithm (2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nd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 step (b))</a:t>
            </a:r>
          </a:p>
        </p:txBody>
      </p:sp>
      <p:sp>
        <p:nvSpPr>
          <p:cNvPr id="8" name="AutoShape 2" descr="An illustration of a one-dimensional single random walk. | Download  Scientific Diagram">
            <a:extLst>
              <a:ext uri="{FF2B5EF4-FFF2-40B4-BE49-F238E27FC236}">
                <a16:creationId xmlns:a16="http://schemas.microsoft.com/office/drawing/2014/main" id="{0DA70FD2-4E9D-F4FA-56CA-A46C78BE1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598"/>
            <a:ext cx="2815389" cy="28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" name="AutoShape 4" descr="An illustration of a one-dimensional single random walk. | Download  Scientific Diagram">
            <a:extLst>
              <a:ext uri="{FF2B5EF4-FFF2-40B4-BE49-F238E27FC236}">
                <a16:creationId xmlns:a16="http://schemas.microsoft.com/office/drawing/2014/main" id="{79C2FDC2-F414-F70F-C956-A04C2394A6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C33941-B3E5-9349-4BE4-A35BC8736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00" y="871558"/>
            <a:ext cx="8964276" cy="5220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66EA50-2BBC-8CE0-9568-2A04AD86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946" y="5986442"/>
            <a:ext cx="8830907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99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34615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Quantum random walk search algorithm (2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nd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 step (b))</a:t>
            </a:r>
          </a:p>
        </p:txBody>
      </p:sp>
      <p:sp>
        <p:nvSpPr>
          <p:cNvPr id="8" name="AutoShape 2" descr="An illustration of a one-dimensional single random walk. | Download  Scientific Diagram">
            <a:extLst>
              <a:ext uri="{FF2B5EF4-FFF2-40B4-BE49-F238E27FC236}">
                <a16:creationId xmlns:a16="http://schemas.microsoft.com/office/drawing/2014/main" id="{0DA70FD2-4E9D-F4FA-56CA-A46C78BE1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598"/>
            <a:ext cx="2815389" cy="28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" name="AutoShape 4" descr="An illustration of a one-dimensional single random walk. | Download  Scientific Diagram">
            <a:extLst>
              <a:ext uri="{FF2B5EF4-FFF2-40B4-BE49-F238E27FC236}">
                <a16:creationId xmlns:a16="http://schemas.microsoft.com/office/drawing/2014/main" id="{79C2FDC2-F414-F70F-C956-A04C2394A6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081458-FA87-04EC-41CB-164B103F0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50000" r="-3741"/>
          <a:stretch/>
        </p:blipFill>
        <p:spPr>
          <a:xfrm>
            <a:off x="2971312" y="920520"/>
            <a:ext cx="6554175" cy="559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18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34615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Quantum random walk search algorithm (2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nd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 step (b))</a:t>
            </a:r>
          </a:p>
        </p:txBody>
      </p:sp>
      <p:sp>
        <p:nvSpPr>
          <p:cNvPr id="8" name="AutoShape 2" descr="An illustration of a one-dimensional single random walk. | Download  Scientific Diagram">
            <a:extLst>
              <a:ext uri="{FF2B5EF4-FFF2-40B4-BE49-F238E27FC236}">
                <a16:creationId xmlns:a16="http://schemas.microsoft.com/office/drawing/2014/main" id="{0DA70FD2-4E9D-F4FA-56CA-A46C78BE1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598"/>
            <a:ext cx="2815389" cy="28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" name="AutoShape 4" descr="An illustration of a one-dimensional single random walk. | Download  Scientific Diagram">
            <a:extLst>
              <a:ext uri="{FF2B5EF4-FFF2-40B4-BE49-F238E27FC236}">
                <a16:creationId xmlns:a16="http://schemas.microsoft.com/office/drawing/2014/main" id="{79C2FDC2-F414-F70F-C956-A04C2394A6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49F58094-5B2F-B916-489C-FBA24E04AF9C}"/>
              </a:ext>
            </a:extLst>
          </p:cNvPr>
          <p:cNvSpPr/>
          <p:nvPr/>
        </p:nvSpPr>
        <p:spPr>
          <a:xfrm>
            <a:off x="4717231" y="1958914"/>
            <a:ext cx="404261" cy="2144421"/>
          </a:xfrm>
          <a:prstGeom prst="upArrow">
            <a:avLst>
              <a:gd name="adj1" fmla="val 26191"/>
              <a:gd name="adj2" fmla="val 76191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2E842610-75C2-47D1-A738-EBC95BA95427}"/>
              </a:ext>
            </a:extLst>
          </p:cNvPr>
          <p:cNvSpPr/>
          <p:nvPr/>
        </p:nvSpPr>
        <p:spPr>
          <a:xfrm rot="5400000">
            <a:off x="5733413" y="3031124"/>
            <a:ext cx="404261" cy="2144421"/>
          </a:xfrm>
          <a:prstGeom prst="upArrow">
            <a:avLst>
              <a:gd name="adj1" fmla="val 26191"/>
              <a:gd name="adj2" fmla="val 761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E0FDAEFC-58DF-D746-B75D-410297163666}"/>
              </a:ext>
            </a:extLst>
          </p:cNvPr>
          <p:cNvSpPr/>
          <p:nvPr/>
        </p:nvSpPr>
        <p:spPr>
          <a:xfrm rot="4427023">
            <a:off x="5703864" y="2713239"/>
            <a:ext cx="404261" cy="2144421"/>
          </a:xfrm>
          <a:prstGeom prst="upArrow">
            <a:avLst>
              <a:gd name="adj1" fmla="val 26191"/>
              <a:gd name="adj2" fmla="val 7619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1FDB69-D648-4DC0-EA0F-D60FB967AAB9}"/>
              </a:ext>
            </a:extLst>
          </p:cNvPr>
          <p:cNvSpPr txBox="1"/>
          <p:nvPr/>
        </p:nvSpPr>
        <p:spPr>
          <a:xfrm>
            <a:off x="6991996" y="3909636"/>
            <a:ext cx="513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∣B⟩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378484-91A1-FA1B-D3F7-51157EBE9E27}"/>
              </a:ext>
            </a:extLst>
          </p:cNvPr>
          <p:cNvSpPr txBox="1"/>
          <p:nvPr/>
        </p:nvSpPr>
        <p:spPr>
          <a:xfrm>
            <a:off x="4717231" y="1598615"/>
            <a:ext cx="5993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∣G⟩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A37A334-472F-B7D3-4F06-FC0D03C50C43}"/>
                  </a:ext>
                </a:extLst>
              </p:cNvPr>
              <p:cNvSpPr txBox="1"/>
              <p:nvPr/>
            </p:nvSpPr>
            <p:spPr>
              <a:xfrm>
                <a:off x="6894307" y="3072332"/>
                <a:ext cx="4144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prstClr val="black"/>
                          </a:solidFill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prstClr val="black"/>
                          </a:solidFill>
                        </a:rPr>
                        <m:t>U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prstClr val="black"/>
                          </a:solidFill>
                        </a:rPr>
                        <m:t>⟩</m:t>
                      </m:r>
                      <m:r>
                        <a:rPr lang="en-US" altLang="zh-CN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A37A334-472F-B7D3-4F06-FC0D03C5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307" y="3072332"/>
                <a:ext cx="414401" cy="369332"/>
              </a:xfrm>
              <a:prstGeom prst="rect">
                <a:avLst/>
              </a:prstGeom>
              <a:blipFill>
                <a:blip r:embed="rId2"/>
                <a:stretch>
                  <a:fillRect r="-1911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EB33340-AE29-F7A3-5DDA-0A6D1E6DDD6D}"/>
                  </a:ext>
                </a:extLst>
              </p:cNvPr>
              <p:cNvSpPr txBox="1"/>
              <p:nvPr/>
            </p:nvSpPr>
            <p:spPr>
              <a:xfrm>
                <a:off x="6889854" y="4778611"/>
                <a:ext cx="8668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i="1" dirty="0">
                    <a:solidFill>
                      <a:prstClr val="black"/>
                    </a:solidFill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 smtClean="0">
                        <a:solidFill>
                          <a:prstClr val="black"/>
                        </a:solidFill>
                      </a:rPr>
                      <m:t>∣</m:t>
                    </m:r>
                    <m:r>
                      <m:rPr>
                        <m:nor/>
                      </m:rPr>
                      <a:rPr lang="en-US" altLang="zh-CN" b="0" i="0" dirty="0" smtClean="0">
                        <a:solidFill>
                          <a:prstClr val="black"/>
                        </a:solidFill>
                      </a:rPr>
                      <m:t>U</m:t>
                    </m:r>
                    <m:r>
                      <m:rPr>
                        <m:nor/>
                      </m:rPr>
                      <a:rPr lang="en-US" altLang="zh-CN" dirty="0" smtClean="0">
                        <a:solidFill>
                          <a:prstClr val="black"/>
                        </a:solidFill>
                      </a:rPr>
                      <m:t>⟩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EB33340-AE29-F7A3-5DDA-0A6D1E6D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854" y="4778611"/>
                <a:ext cx="866875" cy="369332"/>
              </a:xfrm>
              <a:prstGeom prst="rect">
                <a:avLst/>
              </a:prstGeom>
              <a:blipFill>
                <a:blip r:embed="rId3"/>
                <a:stretch>
                  <a:fillRect l="-563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头: 上 16">
            <a:extLst>
              <a:ext uri="{FF2B5EF4-FFF2-40B4-BE49-F238E27FC236}">
                <a16:creationId xmlns:a16="http://schemas.microsoft.com/office/drawing/2014/main" id="{F74DFA90-B77F-B3D7-E390-DD6F18C5A9C2}"/>
              </a:ext>
            </a:extLst>
          </p:cNvPr>
          <p:cNvSpPr/>
          <p:nvPr/>
        </p:nvSpPr>
        <p:spPr>
          <a:xfrm rot="6467735">
            <a:off x="5715060" y="3361677"/>
            <a:ext cx="404261" cy="2144421"/>
          </a:xfrm>
          <a:prstGeom prst="upArrow">
            <a:avLst>
              <a:gd name="adj1" fmla="val 26191"/>
              <a:gd name="adj2" fmla="val 761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673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34615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Quantum random walk search algorithm (2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nd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 step (b))</a:t>
            </a:r>
          </a:p>
        </p:txBody>
      </p:sp>
      <p:sp>
        <p:nvSpPr>
          <p:cNvPr id="8" name="AutoShape 2" descr="An illustration of a one-dimensional single random walk. | Download  Scientific Diagram">
            <a:extLst>
              <a:ext uri="{FF2B5EF4-FFF2-40B4-BE49-F238E27FC236}">
                <a16:creationId xmlns:a16="http://schemas.microsoft.com/office/drawing/2014/main" id="{0DA70FD2-4E9D-F4FA-56CA-A46C78BE1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598"/>
            <a:ext cx="2815389" cy="28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" name="AutoShape 4" descr="An illustration of a one-dimensional single random walk. | Download  Scientific Diagram">
            <a:extLst>
              <a:ext uri="{FF2B5EF4-FFF2-40B4-BE49-F238E27FC236}">
                <a16:creationId xmlns:a16="http://schemas.microsoft.com/office/drawing/2014/main" id="{79C2FDC2-F414-F70F-C956-A04C2394A6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49F58094-5B2F-B916-489C-FBA24E04AF9C}"/>
              </a:ext>
            </a:extLst>
          </p:cNvPr>
          <p:cNvSpPr/>
          <p:nvPr/>
        </p:nvSpPr>
        <p:spPr>
          <a:xfrm>
            <a:off x="4717231" y="1958914"/>
            <a:ext cx="404261" cy="2144421"/>
          </a:xfrm>
          <a:prstGeom prst="upArrow">
            <a:avLst>
              <a:gd name="adj1" fmla="val 26191"/>
              <a:gd name="adj2" fmla="val 76191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2E842610-75C2-47D1-A738-EBC95BA95427}"/>
              </a:ext>
            </a:extLst>
          </p:cNvPr>
          <p:cNvSpPr/>
          <p:nvPr/>
        </p:nvSpPr>
        <p:spPr>
          <a:xfrm rot="5400000">
            <a:off x="5733413" y="3031124"/>
            <a:ext cx="404261" cy="2144421"/>
          </a:xfrm>
          <a:prstGeom prst="upArrow">
            <a:avLst>
              <a:gd name="adj1" fmla="val 26191"/>
              <a:gd name="adj2" fmla="val 761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E0FDAEFC-58DF-D746-B75D-410297163666}"/>
              </a:ext>
            </a:extLst>
          </p:cNvPr>
          <p:cNvSpPr/>
          <p:nvPr/>
        </p:nvSpPr>
        <p:spPr>
          <a:xfrm rot="4427023">
            <a:off x="5703864" y="2713239"/>
            <a:ext cx="404261" cy="2144421"/>
          </a:xfrm>
          <a:prstGeom prst="upArrow">
            <a:avLst>
              <a:gd name="adj1" fmla="val 26191"/>
              <a:gd name="adj2" fmla="val 7619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1FDB69-D648-4DC0-EA0F-D60FB967AAB9}"/>
              </a:ext>
            </a:extLst>
          </p:cNvPr>
          <p:cNvSpPr txBox="1"/>
          <p:nvPr/>
        </p:nvSpPr>
        <p:spPr>
          <a:xfrm>
            <a:off x="6991996" y="3909636"/>
            <a:ext cx="513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∣B⟩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378484-91A1-FA1B-D3F7-51157EBE9E27}"/>
              </a:ext>
            </a:extLst>
          </p:cNvPr>
          <p:cNvSpPr txBox="1"/>
          <p:nvPr/>
        </p:nvSpPr>
        <p:spPr>
          <a:xfrm>
            <a:off x="4717231" y="1598615"/>
            <a:ext cx="5993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∣G⟩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A37A334-472F-B7D3-4F06-FC0D03C50C43}"/>
                  </a:ext>
                </a:extLst>
              </p:cNvPr>
              <p:cNvSpPr txBox="1"/>
              <p:nvPr/>
            </p:nvSpPr>
            <p:spPr>
              <a:xfrm>
                <a:off x="6894307" y="3072332"/>
                <a:ext cx="4144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华文楷体" panose="02010600040101010101" pitchFamily="2" charset="-122"/>
                          <a:cs typeface="+mn-cs"/>
                        </a:rPr>
                        <m:t>∣</m:t>
                      </m:r>
                      <m:r>
                        <m:rPr>
                          <m:nor/>
                        </m:rP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华文楷体" panose="02010600040101010101" pitchFamily="2" charset="-122"/>
                          <a:cs typeface="+mn-cs"/>
                        </a:rPr>
                        <m:t>U</m:t>
                      </m:r>
                      <m:r>
                        <m:rPr>
                          <m:nor/>
                        </m:rP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华文楷体" panose="02010600040101010101" pitchFamily="2" charset="-122"/>
                          <a:cs typeface="+mn-cs"/>
                        </a:rPr>
                        <m:t>⟩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3020102020204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A37A334-472F-B7D3-4F06-FC0D03C5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307" y="3072332"/>
                <a:ext cx="414401" cy="369332"/>
              </a:xfrm>
              <a:prstGeom prst="rect">
                <a:avLst/>
              </a:prstGeom>
              <a:blipFill>
                <a:blip r:embed="rId2"/>
                <a:stretch>
                  <a:fillRect r="-1911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EB33340-AE29-F7A3-5DDA-0A6D1E6DDD6D}"/>
                  </a:ext>
                </a:extLst>
              </p:cNvPr>
              <p:cNvSpPr txBox="1"/>
              <p:nvPr/>
            </p:nvSpPr>
            <p:spPr>
              <a:xfrm>
                <a:off x="6382075" y="2239930"/>
                <a:ext cx="11238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1" noProof="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R(P)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𝑂</m:t>
                    </m:r>
                    <m:r>
                      <m:rPr>
                        <m:nor/>
                      </m:rPr>
                      <a:rPr kumimoji="0" lang="en-US" altLang="zh-CN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华文楷体" panose="02010600040101010101" pitchFamily="2" charset="-122"/>
                        <a:cs typeface="+mn-cs"/>
                      </a:rPr>
                      <m:t>∣</m:t>
                    </m:r>
                    <m:r>
                      <m:rPr>
                        <m:nor/>
                      </m:rPr>
                      <a:rPr kumimoji="0" lang="en-US" altLang="zh-CN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华文楷体" panose="02010600040101010101" pitchFamily="2" charset="-122"/>
                        <a:cs typeface="+mn-cs"/>
                      </a:rPr>
                      <m:t>U</m:t>
                    </m:r>
                    <m:r>
                      <m:rPr>
                        <m:nor/>
                      </m:rPr>
                      <a:rPr kumimoji="0" lang="en-US" altLang="zh-CN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华文楷体" panose="02010600040101010101" pitchFamily="2" charset="-122"/>
                        <a:cs typeface="+mn-cs"/>
                      </a:rPr>
                      <m:t>⟩</m:t>
                    </m:r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3020102020204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EB33340-AE29-F7A3-5DDA-0A6D1E6D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075" y="2239930"/>
                <a:ext cx="1123830" cy="369332"/>
              </a:xfrm>
              <a:prstGeom prst="rect">
                <a:avLst/>
              </a:prstGeom>
              <a:blipFill>
                <a:blip r:embed="rId3"/>
                <a:stretch>
                  <a:fillRect l="-489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头: 上 16">
            <a:extLst>
              <a:ext uri="{FF2B5EF4-FFF2-40B4-BE49-F238E27FC236}">
                <a16:creationId xmlns:a16="http://schemas.microsoft.com/office/drawing/2014/main" id="{F74DFA90-B77F-B3D7-E390-DD6F18C5A9C2}"/>
              </a:ext>
            </a:extLst>
          </p:cNvPr>
          <p:cNvSpPr/>
          <p:nvPr/>
        </p:nvSpPr>
        <p:spPr>
          <a:xfrm rot="6467735">
            <a:off x="5715060" y="3361677"/>
            <a:ext cx="404261" cy="2144421"/>
          </a:xfrm>
          <a:prstGeom prst="upArrow">
            <a:avLst>
              <a:gd name="adj1" fmla="val 26191"/>
              <a:gd name="adj2" fmla="val 761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DBA3AAEE-049C-AF67-069C-97B47B0C97C7}"/>
              </a:ext>
            </a:extLst>
          </p:cNvPr>
          <p:cNvSpPr/>
          <p:nvPr/>
        </p:nvSpPr>
        <p:spPr>
          <a:xfrm rot="2443096">
            <a:off x="5401286" y="2183562"/>
            <a:ext cx="404261" cy="2144421"/>
          </a:xfrm>
          <a:prstGeom prst="upArrow">
            <a:avLst>
              <a:gd name="adj1" fmla="val 26191"/>
              <a:gd name="adj2" fmla="val 761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652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40426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Quantum random walk search algorithm (2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nd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 step (b))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43BD43-1DD3-34CE-96CE-1DF5845C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37" y="918611"/>
            <a:ext cx="9936147" cy="579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97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40426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Quantum random walk search algorithm (2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nd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 step (b))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6B7CFD-6F75-5DED-A2C7-4BC06F871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782" y="1139952"/>
            <a:ext cx="7003983" cy="531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67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40426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Cost for quantum random walk algorithms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71232E-E78C-FD4C-2321-1DA3AA3E97BB}"/>
              </a:ext>
            </a:extLst>
          </p:cNvPr>
          <p:cNvSpPr txBox="1"/>
          <p:nvPr/>
        </p:nvSpPr>
        <p:spPr>
          <a:xfrm>
            <a:off x="1341437" y="1346818"/>
            <a:ext cx="60976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/>
              <a:t>Quantum random walk:</a:t>
            </a:r>
          </a:p>
          <a:p>
            <a:endParaRPr lang="en-US" altLang="zh-CN" b="1" i="1" dirty="0"/>
          </a:p>
          <a:p>
            <a:r>
              <a:rPr lang="en-US" altLang="zh-CN" dirty="0"/>
              <a:t>Setup Cost </a:t>
            </a:r>
            <a:r>
              <a:rPr lang="zh-CN" altLang="en-US" b="1" dirty="0"/>
              <a:t>𝑆</a:t>
            </a:r>
            <a:endParaRPr lang="en-US" altLang="zh-CN" b="1" dirty="0"/>
          </a:p>
          <a:p>
            <a:r>
              <a:rPr lang="en-US" altLang="zh-CN" dirty="0"/>
              <a:t>Definition: The cost of constructing the initial state ∣</a:t>
            </a:r>
            <a:r>
              <a:rPr lang="zh-CN" altLang="en-US" dirty="0"/>
              <a:t>𝑈</a:t>
            </a:r>
            <a:r>
              <a:rPr lang="en-US" altLang="zh-CN" dirty="0"/>
              <a:t>⟩.</a:t>
            </a:r>
          </a:p>
          <a:p>
            <a:endParaRPr lang="en-US" altLang="zh-CN" dirty="0"/>
          </a:p>
          <a:p>
            <a:r>
              <a:rPr lang="en-US" altLang="zh-CN" dirty="0"/>
              <a:t>Checking Cost </a:t>
            </a:r>
            <a:r>
              <a:rPr lang="zh-CN" altLang="en-US" b="1" dirty="0"/>
              <a:t>𝐶</a:t>
            </a:r>
            <a:endParaRPr lang="en-US" altLang="zh-CN" b="1" dirty="0"/>
          </a:p>
          <a:p>
            <a:r>
              <a:rPr lang="en-US" altLang="zh-CN" dirty="0"/>
              <a:t>Definition: The cost of the unitary map ∣</a:t>
            </a:r>
            <a:r>
              <a:rPr lang="zh-CN" altLang="en-US" dirty="0"/>
              <a:t>𝑥</a:t>
            </a:r>
            <a:r>
              <a:rPr lang="en-US" altLang="zh-CN" dirty="0"/>
              <a:t>⟩∣</a:t>
            </a:r>
            <a:r>
              <a:rPr lang="zh-CN" altLang="en-US" dirty="0"/>
              <a:t>𝑦</a:t>
            </a:r>
            <a:r>
              <a:rPr lang="en-US" altLang="zh-CN" dirty="0"/>
              <a:t>⟩↦</a:t>
            </a:r>
            <a:r>
              <a:rPr lang="zh-CN" altLang="en-US" dirty="0"/>
              <a:t>𝑚</a:t>
            </a:r>
            <a:r>
              <a:rPr lang="zh-CN" altLang="en-US" baseline="-25000" dirty="0"/>
              <a:t>𝑥</a:t>
            </a:r>
            <a:r>
              <a:rPr lang="zh-CN" altLang="en-US" dirty="0"/>
              <a:t>∣𝑥</a:t>
            </a:r>
            <a:r>
              <a:rPr lang="en-US" altLang="zh-CN" dirty="0"/>
              <a:t>⟩∣</a:t>
            </a:r>
            <a:r>
              <a:rPr lang="zh-CN" altLang="en-US" dirty="0"/>
              <a:t>𝑦</a:t>
            </a:r>
            <a:r>
              <a:rPr lang="en-US" altLang="zh-CN" dirty="0"/>
              <a:t>⟩, where:	</a:t>
            </a:r>
            <a:r>
              <a:rPr lang="zh-CN" altLang="en-US" dirty="0"/>
              <a:t>𝑚</a:t>
            </a:r>
            <a:r>
              <a:rPr lang="zh-CN" altLang="en-US" baseline="-25000" dirty="0"/>
              <a:t>𝑥</a:t>
            </a:r>
            <a:r>
              <a:rPr lang="en-US" altLang="zh-CN" dirty="0"/>
              <a:t>=−1 if </a:t>
            </a:r>
            <a:r>
              <a:rPr lang="zh-CN" altLang="en-US" dirty="0"/>
              <a:t>𝑥</a:t>
            </a:r>
            <a:r>
              <a:rPr lang="en-US" altLang="zh-CN" dirty="0"/>
              <a:t> is a marked state.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𝑚</a:t>
            </a:r>
            <a:r>
              <a:rPr lang="zh-CN" altLang="en-US" baseline="-25000" dirty="0"/>
              <a:t>𝑥</a:t>
            </a:r>
            <a:r>
              <a:rPr lang="en-US" altLang="zh-CN" dirty="0"/>
              <a:t>=1 otherwise.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191014-771A-2E0D-3A6E-8361C44723E0}"/>
              </a:ext>
            </a:extLst>
          </p:cNvPr>
          <p:cNvSpPr txBox="1"/>
          <p:nvPr/>
        </p:nvSpPr>
        <p:spPr>
          <a:xfrm>
            <a:off x="1341437" y="3951367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Update Cost </a:t>
            </a:r>
            <a:r>
              <a:rPr lang="zh-CN" altLang="en-US" b="1" dirty="0"/>
              <a:t>𝑈</a:t>
            </a:r>
            <a:endParaRPr lang="en-US" altLang="zh-CN" b="1" dirty="0"/>
          </a:p>
          <a:p>
            <a:r>
              <a:rPr lang="en-US" altLang="zh-CN" dirty="0"/>
              <a:t>Definition: The cost of one step of the quantum walk, i.e., of </a:t>
            </a:r>
            <a:r>
              <a:rPr lang="zh-CN" altLang="en-US" dirty="0"/>
              <a:t>𝑊</a:t>
            </a:r>
            <a:r>
              <a:rPr lang="en-US" altLang="zh-CN" dirty="0"/>
              <a:t>(</a:t>
            </a:r>
            <a:r>
              <a:rPr lang="zh-CN" altLang="en-US" dirty="0"/>
              <a:t>𝑃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625228-CFE3-B7DB-85C7-1B5A209B969C}"/>
              </a:ext>
            </a:extLst>
          </p:cNvPr>
          <p:cNvSpPr txBox="1"/>
          <p:nvPr/>
        </p:nvSpPr>
        <p:spPr>
          <a:xfrm>
            <a:off x="1341437" y="4893923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cost of part (a) of the algorithm is </a:t>
            </a:r>
            <a:r>
              <a:rPr lang="zh-CN" altLang="en-US" dirty="0"/>
              <a:t>𝐶</a:t>
            </a:r>
            <a:r>
              <a:rPr lang="en-US" altLang="zh-CN" dirty="0"/>
              <a:t>. Since </a:t>
            </a:r>
            <a:r>
              <a:rPr lang="zh-CN" altLang="en-US" dirty="0"/>
              <a:t>𝑅</a:t>
            </a:r>
            <a:r>
              <a:rPr lang="en-US" altLang="zh-CN" dirty="0"/>
              <a:t>(</a:t>
            </a:r>
            <a:r>
              <a:rPr lang="zh-CN" altLang="en-US" dirty="0"/>
              <a:t>𝑃</a:t>
            </a:r>
            <a:r>
              <a:rPr lang="en-US" altLang="zh-CN" dirty="0"/>
              <a:t>) uses </a:t>
            </a:r>
            <a:r>
              <a:rPr lang="zh-CN" altLang="en-US" dirty="0"/>
              <a:t>𝑂</a:t>
            </a:r>
            <a:r>
              <a:rPr lang="en-US" altLang="zh-CN" dirty="0"/>
              <a:t>(1/√</a:t>
            </a:r>
            <a:r>
              <a:rPr lang="zh-CN" altLang="en-US" dirty="0"/>
              <a:t>𝛿</a:t>
            </a:r>
            <a:r>
              <a:rPr lang="en-US" altLang="zh-CN" dirty="0"/>
              <a:t>) applications of </a:t>
            </a:r>
            <a:r>
              <a:rPr lang="zh-CN" altLang="en-US" dirty="0"/>
              <a:t>𝑊</a:t>
            </a:r>
            <a:r>
              <a:rPr lang="en-US" altLang="zh-CN" dirty="0"/>
              <a:t>(</a:t>
            </a:r>
            <a:r>
              <a:rPr lang="zh-CN" altLang="en-US" dirty="0"/>
              <a:t>𝑃</a:t>
            </a:r>
            <a:r>
              <a:rPr lang="en-US" altLang="zh-CN" dirty="0"/>
              <a:t>), and a few other gates, the cost of part (b) of the algorithm is essentially </a:t>
            </a:r>
            <a:r>
              <a:rPr lang="zh-CN" altLang="en-US" dirty="0"/>
              <a:t>𝑂</a:t>
            </a:r>
            <a:r>
              <a:rPr lang="en-US" altLang="zh-CN" dirty="0"/>
              <a:t>(1/√</a:t>
            </a:r>
            <a:r>
              <a:rPr lang="zh-CN" altLang="en-US" dirty="0"/>
              <a:t>𝛿</a:t>
            </a:r>
            <a:r>
              <a:rPr lang="en-US" altLang="zh-CN" dirty="0"/>
              <a:t>).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3BE4C8-BDD2-AA48-03B3-994D350E9DF1}"/>
                  </a:ext>
                </a:extLst>
              </p:cNvPr>
              <p:cNvSpPr txBox="1"/>
              <p:nvPr/>
            </p:nvSpPr>
            <p:spPr>
              <a:xfrm>
                <a:off x="4813324" y="3730494"/>
                <a:ext cx="9602489" cy="6609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altLang="zh-CN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Quantum: </a:t>
                </a:r>
                <a:r>
                  <a:rPr lang="pl-PL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pl-PL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+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pl-PL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l-GR" altLang="zh-CN" sz="2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ϵ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pl-PL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(C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pl-PL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+</a:t>
                </a:r>
                <a:r>
                  <a:rPr lang="pl-PL" altLang="zh-CN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l-GR" altLang="zh-CN" sz="2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δ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pl-PL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​U)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Franklin Gothic Book" panose="020B0503020102020204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3BE4C8-BDD2-AA48-03B3-994D350E9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324" y="3730494"/>
                <a:ext cx="9602489" cy="660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D42E1F79-70B8-7D58-5F5B-1D0B7AB4F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092" y="1908561"/>
            <a:ext cx="3568599" cy="14618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A33C1CA-A083-14D8-5C54-EAC5610BFCA6}"/>
                  </a:ext>
                </a:extLst>
              </p:cNvPr>
              <p:cNvSpPr txBox="1"/>
              <p:nvPr/>
            </p:nvSpPr>
            <p:spPr>
              <a:xfrm>
                <a:off x="4722146" y="4452997"/>
                <a:ext cx="9602489" cy="597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altLang="zh-CN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Classical: </a:t>
                </a:r>
                <a:r>
                  <a:rPr lang="pl-PL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pl-PL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+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pl-PL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altLang="zh-CN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ϵ</m:t>
                        </m:r>
                      </m:den>
                    </m:f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pl-PL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(C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pl-PL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+</a:t>
                </a:r>
                <a:r>
                  <a:rPr lang="pl-PL" altLang="zh-CN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altLang="zh-CN" sz="200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δ</m:t>
                        </m:r>
                      </m:den>
                    </m:f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pl-PL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​U)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Franklin Gothic Book" panose="020B0503020102020204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A33C1CA-A083-14D8-5C54-EAC5610BF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46" y="4452997"/>
                <a:ext cx="9602489" cy="597087"/>
              </a:xfrm>
              <a:prstGeom prst="rect">
                <a:avLst/>
              </a:prstGeom>
              <a:blipFill>
                <a:blip r:embed="rId4"/>
                <a:stretch>
                  <a:fillRect b="-5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79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40426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Classical random walk search algorithm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8" name="AutoShape 2" descr="An illustration of a one-dimensional single random walk. | Download  Scientific Diagram">
            <a:extLst>
              <a:ext uri="{FF2B5EF4-FFF2-40B4-BE49-F238E27FC236}">
                <a16:creationId xmlns:a16="http://schemas.microsoft.com/office/drawing/2014/main" id="{0DA70FD2-4E9D-F4FA-56CA-A46C78BE1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15389" cy="28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" name="AutoShape 4" descr="An illustration of a one-dimensional single random walk. | Download  Scientific Diagram">
            <a:extLst>
              <a:ext uri="{FF2B5EF4-FFF2-40B4-BE49-F238E27FC236}">
                <a16:creationId xmlns:a16="http://schemas.microsoft.com/office/drawing/2014/main" id="{79C2FDC2-F414-F70F-C956-A04C2394A6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C25643-D598-852F-6B35-9B8979D8CA37}"/>
              </a:ext>
            </a:extLst>
          </p:cNvPr>
          <p:cNvSpPr txBox="1"/>
          <p:nvPr/>
        </p:nvSpPr>
        <p:spPr>
          <a:xfrm>
            <a:off x="1511166" y="1515578"/>
            <a:ext cx="82777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r>
              <a:rPr lang="en-US" altLang="zh-CN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x ∈ {0, 1} 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r>
              <a:rPr lang="en-US" altLang="zh-CN" sz="2400" b="1" i="1" dirty="0">
                <a:solidFill>
                  <a:srgbClr val="161616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string </a:t>
            </a:r>
            <a:r>
              <a:rPr lang="zh-CN" altLang="en-US" sz="200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𝑥 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{0, 1} 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N </a:t>
            </a:r>
            <a:r>
              <a:rPr lang="en-US" altLang="zh-CN" sz="200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which </a:t>
            </a:r>
            <a:r>
              <a:rPr lang="zh-CN" altLang="en-US" sz="200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𝑓</a:t>
            </a:r>
            <a:r>
              <a:rPr lang="en-US" altLang="zh-CN" sz="200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00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𝑥</a:t>
            </a:r>
            <a:r>
              <a:rPr lang="en-US" altLang="zh-CN" sz="200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)=1 (marked state)</a:t>
            </a:r>
          </a:p>
        </p:txBody>
      </p:sp>
    </p:spTree>
    <p:extLst>
      <p:ext uri="{BB962C8B-B14F-4D97-AF65-F5344CB8AC3E}">
        <p14:creationId xmlns:p14="http://schemas.microsoft.com/office/powerpoint/2010/main" val="787598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158557" y="404262"/>
            <a:ext cx="10850563" cy="59676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Comparing quantum walk with Grover’s algorithm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272B11-8F63-CA4B-4106-48DAC83BB62B}"/>
              </a:ext>
            </a:extLst>
          </p:cNvPr>
          <p:cNvSpPr txBox="1"/>
          <p:nvPr/>
        </p:nvSpPr>
        <p:spPr>
          <a:xfrm>
            <a:off x="1158557" y="1234277"/>
            <a:ext cx="3647341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Similarities:</a:t>
            </a:r>
          </a:p>
          <a:p>
            <a:endParaRPr lang="en-US" altLang="zh-CN" sz="800" b="1" dirty="0"/>
          </a:p>
          <a:p>
            <a:r>
              <a:rPr lang="en-US" altLang="zh-CN" sz="1400" b="1" dirty="0"/>
              <a:t>Initial State: </a:t>
            </a:r>
            <a:r>
              <a:rPr lang="en-US" altLang="zh-CN" sz="1400" dirty="0"/>
              <a:t>Both algorithms begin in the equal superposition state over all bit strings.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Use of Grover Diffusion Operator: </a:t>
            </a:r>
            <a:r>
              <a:rPr lang="en-US" altLang="zh-CN" sz="1400" dirty="0"/>
              <a:t>Both algorithms make use of the Grover diffusion operator </a:t>
            </a:r>
            <a:r>
              <a:rPr lang="zh-CN" altLang="en-US" sz="1400" dirty="0"/>
              <a:t>𝐺</a:t>
            </a:r>
            <a:r>
              <a:rPr lang="en-US" altLang="zh-CN" sz="1400" dirty="0"/>
              <a:t>, also known as the Grover iterate.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Conceptual Framework: </a:t>
            </a:r>
            <a:r>
              <a:rPr lang="en-US" altLang="zh-CN" sz="1400" dirty="0"/>
              <a:t>Both can be viewed as rotations in a two-dimensional subspace.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Oracle Marking: </a:t>
            </a:r>
            <a:r>
              <a:rPr lang="en-US" altLang="zh-CN" sz="1400" dirty="0"/>
              <a:t>Both use an oracle that marks the target state with a phase of -1.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Running Time: </a:t>
            </a:r>
            <a:r>
              <a:rPr lang="en-US" altLang="zh-CN" sz="1400" dirty="0"/>
              <a:t>Both algorithms have a running time of </a:t>
            </a:r>
            <a:r>
              <a:rPr lang="zh-CN" altLang="en-US" sz="1400" dirty="0"/>
              <a:t>𝑂</a:t>
            </a:r>
            <a:r>
              <a:rPr lang="en-US" altLang="zh-CN" sz="1400" dirty="0"/>
              <a:t>(√</a:t>
            </a:r>
            <a:r>
              <a:rPr lang="zh-CN" altLang="en-US" sz="1400" dirty="0"/>
              <a:t>𝑁</a:t>
            </a:r>
            <a:r>
              <a:rPr lang="en-US" altLang="zh-CN" sz="1400" dirty="0"/>
              <a:t>).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Measurement: </a:t>
            </a:r>
            <a:r>
              <a:rPr lang="en-US" altLang="zh-CN" sz="1400" dirty="0"/>
              <a:t>Both require measurement at a specific time to obtain the maximum probability of success.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667BA3-97BB-F6F9-6C40-52BAEC7598B8}"/>
              </a:ext>
            </a:extLst>
          </p:cNvPr>
          <p:cNvSpPr txBox="1"/>
          <p:nvPr/>
        </p:nvSpPr>
        <p:spPr>
          <a:xfrm>
            <a:off x="5673212" y="1224652"/>
            <a:ext cx="5857851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Differences:</a:t>
            </a:r>
          </a:p>
          <a:p>
            <a:endParaRPr lang="en-US" altLang="zh-CN" sz="800" b="1" dirty="0"/>
          </a:p>
          <a:p>
            <a:r>
              <a:rPr lang="en-US" altLang="zh-CN" sz="1400" b="1" dirty="0"/>
              <a:t>Mapping to Two-Dimensional Subspace: </a:t>
            </a:r>
            <a:r>
              <a:rPr lang="en-US" altLang="zh-CN" sz="1400" dirty="0"/>
              <a:t>Grover's algorithm can be exactly mapped to a two-dimensional subspace, whereas the random walk search algorithm can only be approximately mapped.</a:t>
            </a:r>
          </a:p>
          <a:p>
            <a:endParaRPr lang="en-US" altLang="zh-CN" sz="1400" dirty="0"/>
          </a:p>
          <a:p>
            <a:r>
              <a:rPr lang="en-US" altLang="zh-CN" sz="1400" b="1" dirty="0"/>
              <a:t>Spanned Subspace: </a:t>
            </a:r>
            <a:r>
              <a:rPr lang="en-US" altLang="zh-CN" sz="1400" dirty="0"/>
              <a:t>In Grover's algorithm, the two-dimensional subspace is spanned by ∣</a:t>
            </a:r>
            <a:r>
              <a:rPr lang="zh-CN" altLang="en-US" sz="1400" dirty="0"/>
              <a:t>𝜓</a:t>
            </a:r>
            <a:r>
              <a:rPr lang="en-US" altLang="zh-CN" sz="1400" dirty="0"/>
              <a:t>0⟩ and ∣0⟩.In the random walk search algorithm, it is spanned by ∣</a:t>
            </a:r>
            <a:r>
              <a:rPr lang="zh-CN" altLang="en-US" sz="1400" dirty="0"/>
              <a:t>𝜓</a:t>
            </a:r>
            <a:r>
              <a:rPr lang="en-US" altLang="zh-CN" sz="1400" dirty="0"/>
              <a:t>0⟩ and ∣</a:t>
            </a:r>
            <a:r>
              <a:rPr lang="zh-CN" altLang="en-US" sz="1400" dirty="0"/>
              <a:t>𝜓</a:t>
            </a:r>
            <a:r>
              <a:rPr lang="en-US" altLang="zh-CN" sz="1400" dirty="0"/>
              <a:t>1⟩.</a:t>
            </a:r>
          </a:p>
          <a:p>
            <a:endParaRPr lang="en-US" altLang="zh-CN" sz="1400" dirty="0"/>
          </a:p>
          <a:p>
            <a:r>
              <a:rPr lang="en-US" altLang="zh-CN" sz="1400" b="1" dirty="0"/>
              <a:t>Final State: </a:t>
            </a:r>
            <a:r>
              <a:rPr lang="en-US" altLang="zh-CN" sz="1400" dirty="0"/>
              <a:t>The final state of Grover's algorithm is exactly the pure marked state ∣0⟩.The random walk search algorithm’s final state is a linear combination of the marked state and its neighbors, reflecting the underlying topology of the hypercube. </a:t>
            </a:r>
          </a:p>
          <a:p>
            <a:endParaRPr lang="en-US" altLang="zh-CN" sz="1400" dirty="0"/>
          </a:p>
          <a:p>
            <a:r>
              <a:rPr lang="en-US" altLang="zh-CN" sz="1400" b="1" dirty="0"/>
              <a:t>Application of the Grover Diffusion Operator: </a:t>
            </a:r>
            <a:r>
              <a:rPr lang="en-US" altLang="zh-CN" sz="1400" dirty="0"/>
              <a:t>In Grover's algorithm, </a:t>
            </a:r>
            <a:r>
              <a:rPr lang="zh-CN" altLang="en-US" sz="1400" dirty="0"/>
              <a:t>𝐺</a:t>
            </a:r>
            <a:r>
              <a:rPr lang="en-US" altLang="zh-CN" sz="1400" dirty="0"/>
              <a:t> is applied to the entire 2</a:t>
            </a:r>
            <a:r>
              <a:rPr lang="zh-CN" altLang="en-US" sz="1400" baseline="30000" dirty="0"/>
              <a:t>𝑛</a:t>
            </a:r>
            <a:r>
              <a:rPr lang="en-US" altLang="zh-CN" sz="1400" dirty="0"/>
              <a:t> -dimensional search space. In the random walk algorithm, </a:t>
            </a:r>
            <a:r>
              <a:rPr lang="zh-CN" altLang="en-US" sz="1400" dirty="0"/>
              <a:t>𝐺</a:t>
            </a:r>
            <a:r>
              <a:rPr lang="en-US" altLang="zh-CN" sz="1400" dirty="0"/>
              <a:t> acts on the </a:t>
            </a:r>
            <a:r>
              <a:rPr lang="zh-CN" altLang="en-US" sz="1400" dirty="0"/>
              <a:t>𝑛</a:t>
            </a:r>
            <a:r>
              <a:rPr lang="en-US" altLang="zh-CN" sz="1400" dirty="0"/>
              <a:t>-dimensional coin space.</a:t>
            </a:r>
          </a:p>
          <a:p>
            <a:endParaRPr lang="en-US" altLang="zh-CN" sz="1400" dirty="0"/>
          </a:p>
          <a:p>
            <a:r>
              <a:rPr lang="en-US" altLang="zh-CN" sz="1400" b="1" dirty="0"/>
              <a:t>Physical Implementation: </a:t>
            </a:r>
            <a:r>
              <a:rPr lang="en-US" altLang="zh-CN" sz="1400" dirty="0"/>
              <a:t>The random walk search algorithm can use different types of qubits (quantum coins) due to varying gate sets in physical quantum computers, while Grover’s diffusion operator typically acts on a uniform space.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2991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40426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Grover diffusor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D3B82A-DCA8-920F-90BA-5CD780DAB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50" y="1068844"/>
            <a:ext cx="6064231" cy="34620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ECF623-041A-2D50-EF99-287537AAF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92" y="4277382"/>
            <a:ext cx="6325483" cy="20672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4E23D2A-5082-5A4B-A059-35C4DA1D7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281" y="918611"/>
            <a:ext cx="2932086" cy="279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4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40426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Classical random walk search algorithm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2E17AE-ABD8-E95B-B725-8120E9AB1AEC}"/>
              </a:ext>
            </a:extLst>
          </p:cNvPr>
          <p:cNvSpPr txBox="1"/>
          <p:nvPr/>
        </p:nvSpPr>
        <p:spPr>
          <a:xfrm>
            <a:off x="1803447" y="3959531"/>
            <a:ext cx="94388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 at some specific vertex x of the graph.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 startAt="2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Repeat the following a number of times: 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 if x is marked, if it is marked, stop the walk and output x.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not, select one of its neighbors y at random and set x to be that neighbor.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AutoShape 2" descr="An illustration of a one-dimensional single random walk. | Download  Scientific Diagram">
            <a:extLst>
              <a:ext uri="{FF2B5EF4-FFF2-40B4-BE49-F238E27FC236}">
                <a16:creationId xmlns:a16="http://schemas.microsoft.com/office/drawing/2014/main" id="{0DA70FD2-4E9D-F4FA-56CA-A46C78BE1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15389" cy="28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An illustration of a one-dimensional single random walk. | Download  Scientific Diagram">
            <a:extLst>
              <a:ext uri="{FF2B5EF4-FFF2-40B4-BE49-F238E27FC236}">
                <a16:creationId xmlns:a16="http://schemas.microsoft.com/office/drawing/2014/main" id="{79C2FDC2-F414-F70F-C956-A04C2394A6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B78ADA-D126-89AE-EF1A-FCEB35E8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71" y="1333498"/>
            <a:ext cx="56673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0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40426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Use of Markov Chain in random walk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186E95D-6CD6-EBED-22A1-485190083A8E}"/>
              </a:ext>
            </a:extLst>
          </p:cNvPr>
          <p:cNvSpPr/>
          <p:nvPr/>
        </p:nvSpPr>
        <p:spPr>
          <a:xfrm>
            <a:off x="2218228" y="4457150"/>
            <a:ext cx="683394" cy="693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93DA7B5-5F84-F7CD-2E62-CBAD20872403}"/>
              </a:ext>
            </a:extLst>
          </p:cNvPr>
          <p:cNvSpPr/>
          <p:nvPr/>
        </p:nvSpPr>
        <p:spPr>
          <a:xfrm>
            <a:off x="3978770" y="3194575"/>
            <a:ext cx="683394" cy="693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0C2902-7259-5082-C8A6-8B0BA7402619}"/>
              </a:ext>
            </a:extLst>
          </p:cNvPr>
          <p:cNvSpPr/>
          <p:nvPr/>
        </p:nvSpPr>
        <p:spPr>
          <a:xfrm>
            <a:off x="1822403" y="2193953"/>
            <a:ext cx="683394" cy="693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42C7671-D95E-18E1-5480-3715F8591A9A}"/>
              </a:ext>
            </a:extLst>
          </p:cNvPr>
          <p:cNvGrpSpPr/>
          <p:nvPr/>
        </p:nvGrpSpPr>
        <p:grpSpPr>
          <a:xfrm>
            <a:off x="1949414" y="3030302"/>
            <a:ext cx="832287" cy="1495913"/>
            <a:chOff x="1882037" y="2507932"/>
            <a:chExt cx="812335" cy="1564894"/>
          </a:xfrm>
        </p:grpSpPr>
        <p:sp>
          <p:nvSpPr>
            <p:cNvPr id="24" name="箭头: 上弧形 23">
              <a:extLst>
                <a:ext uri="{FF2B5EF4-FFF2-40B4-BE49-F238E27FC236}">
                  <a16:creationId xmlns:a16="http://schemas.microsoft.com/office/drawing/2014/main" id="{0047FC25-179B-2154-1CE4-A14F95C84CAE}"/>
                </a:ext>
              </a:extLst>
            </p:cNvPr>
            <p:cNvSpPr/>
            <p:nvPr/>
          </p:nvSpPr>
          <p:spPr>
            <a:xfrm rot="4684974">
              <a:off x="1835417" y="3213871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箭头: 上弧形 25">
              <a:extLst>
                <a:ext uri="{FF2B5EF4-FFF2-40B4-BE49-F238E27FC236}">
                  <a16:creationId xmlns:a16="http://schemas.microsoft.com/office/drawing/2014/main" id="{1CF6E7A8-A622-CA3F-3D54-C7F9A4EDE5A4}"/>
                </a:ext>
              </a:extLst>
            </p:cNvPr>
            <p:cNvSpPr/>
            <p:nvPr/>
          </p:nvSpPr>
          <p:spPr>
            <a:xfrm rot="15301290">
              <a:off x="1351947" y="3038022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3DC3785-DCBC-A044-A784-BF3EBDD35493}"/>
              </a:ext>
            </a:extLst>
          </p:cNvPr>
          <p:cNvGrpSpPr/>
          <p:nvPr/>
        </p:nvGrpSpPr>
        <p:grpSpPr>
          <a:xfrm rot="18906542">
            <a:off x="2861010" y="2200189"/>
            <a:ext cx="816949" cy="1495913"/>
            <a:chOff x="1882037" y="2507932"/>
            <a:chExt cx="812335" cy="1564894"/>
          </a:xfrm>
        </p:grpSpPr>
        <p:sp>
          <p:nvSpPr>
            <p:cNvPr id="31" name="箭头: 上弧形 30">
              <a:extLst>
                <a:ext uri="{FF2B5EF4-FFF2-40B4-BE49-F238E27FC236}">
                  <a16:creationId xmlns:a16="http://schemas.microsoft.com/office/drawing/2014/main" id="{6F3BC85F-486D-34DF-5E9C-5BBFE5AAA104}"/>
                </a:ext>
              </a:extLst>
            </p:cNvPr>
            <p:cNvSpPr/>
            <p:nvPr/>
          </p:nvSpPr>
          <p:spPr>
            <a:xfrm rot="4684974">
              <a:off x="1835417" y="3213871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箭头: 上弧形 31">
              <a:extLst>
                <a:ext uri="{FF2B5EF4-FFF2-40B4-BE49-F238E27FC236}">
                  <a16:creationId xmlns:a16="http://schemas.microsoft.com/office/drawing/2014/main" id="{A4FBABB3-F61A-84B0-E05B-DB90BB23246B}"/>
                </a:ext>
              </a:extLst>
            </p:cNvPr>
            <p:cNvSpPr/>
            <p:nvPr/>
          </p:nvSpPr>
          <p:spPr>
            <a:xfrm rot="15301290">
              <a:off x="1351947" y="3038022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箭头: 上弧形 34">
            <a:extLst>
              <a:ext uri="{FF2B5EF4-FFF2-40B4-BE49-F238E27FC236}">
                <a16:creationId xmlns:a16="http://schemas.microsoft.com/office/drawing/2014/main" id="{35C068B3-FF45-380E-03E2-0B3866F49779}"/>
              </a:ext>
            </a:extLst>
          </p:cNvPr>
          <p:cNvSpPr/>
          <p:nvPr/>
        </p:nvSpPr>
        <p:spPr>
          <a:xfrm rot="19266938" flipV="1">
            <a:off x="3066324" y="4195149"/>
            <a:ext cx="1327815" cy="367907"/>
          </a:xfrm>
          <a:prstGeom prst="curvedDownArrow">
            <a:avLst>
              <a:gd name="adj1" fmla="val 16517"/>
              <a:gd name="adj2" fmla="val 117746"/>
              <a:gd name="adj3" fmla="val 499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箭头: 上弧形 35">
            <a:extLst>
              <a:ext uri="{FF2B5EF4-FFF2-40B4-BE49-F238E27FC236}">
                <a16:creationId xmlns:a16="http://schemas.microsoft.com/office/drawing/2014/main" id="{CD385F0C-42E6-C955-722D-74D22DF442CA}"/>
              </a:ext>
            </a:extLst>
          </p:cNvPr>
          <p:cNvSpPr/>
          <p:nvPr/>
        </p:nvSpPr>
        <p:spPr>
          <a:xfrm rot="5637853">
            <a:off x="4678135" y="3381250"/>
            <a:ext cx="493712" cy="436085"/>
          </a:xfrm>
          <a:prstGeom prst="curvedDownArrow">
            <a:avLst>
              <a:gd name="adj1" fmla="val 12659"/>
              <a:gd name="adj2" fmla="val 55910"/>
              <a:gd name="adj3" fmla="val 408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箭头: 上弧形 36">
            <a:extLst>
              <a:ext uri="{FF2B5EF4-FFF2-40B4-BE49-F238E27FC236}">
                <a16:creationId xmlns:a16="http://schemas.microsoft.com/office/drawing/2014/main" id="{1036A8A9-69C3-2C76-39AD-0742C5E76A77}"/>
              </a:ext>
            </a:extLst>
          </p:cNvPr>
          <p:cNvSpPr/>
          <p:nvPr/>
        </p:nvSpPr>
        <p:spPr>
          <a:xfrm rot="20076581">
            <a:off x="1600739" y="1778975"/>
            <a:ext cx="493712" cy="436085"/>
          </a:xfrm>
          <a:prstGeom prst="curvedDownArrow">
            <a:avLst>
              <a:gd name="adj1" fmla="val 12659"/>
              <a:gd name="adj2" fmla="val 55910"/>
              <a:gd name="adj3" fmla="val 408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83C0917-6455-FBE1-D362-1EE68D6190D3}"/>
              </a:ext>
            </a:extLst>
          </p:cNvPr>
          <p:cNvSpPr txBox="1"/>
          <p:nvPr/>
        </p:nvSpPr>
        <p:spPr>
          <a:xfrm>
            <a:off x="1995051" y="2299847"/>
            <a:ext cx="35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932E00E-7E74-42F5-0BA0-3B0AAAB3E082}"/>
              </a:ext>
            </a:extLst>
          </p:cNvPr>
          <p:cNvSpPr txBox="1"/>
          <p:nvPr/>
        </p:nvSpPr>
        <p:spPr>
          <a:xfrm>
            <a:off x="2385238" y="4603604"/>
            <a:ext cx="35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67A244F-CB14-CF96-3205-0B950ABC46B1}"/>
              </a:ext>
            </a:extLst>
          </p:cNvPr>
          <p:cNvSpPr txBox="1"/>
          <p:nvPr/>
        </p:nvSpPr>
        <p:spPr>
          <a:xfrm>
            <a:off x="4144494" y="3332251"/>
            <a:ext cx="35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662ECFB-23A5-1937-B191-2C1D71573306}"/>
              </a:ext>
            </a:extLst>
          </p:cNvPr>
          <p:cNvSpPr txBox="1"/>
          <p:nvPr/>
        </p:nvSpPr>
        <p:spPr>
          <a:xfrm>
            <a:off x="1435477" y="3494155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0.3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26A26F1-2049-77A9-7468-7653FFBD9FA4}"/>
              </a:ext>
            </a:extLst>
          </p:cNvPr>
          <p:cNvSpPr txBox="1"/>
          <p:nvPr/>
        </p:nvSpPr>
        <p:spPr>
          <a:xfrm>
            <a:off x="2763063" y="3635383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0.6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3D5BC8A-628B-A397-02DD-BF29A8A2A580}"/>
              </a:ext>
            </a:extLst>
          </p:cNvPr>
          <p:cNvSpPr txBox="1"/>
          <p:nvPr/>
        </p:nvSpPr>
        <p:spPr>
          <a:xfrm>
            <a:off x="3682672" y="4533162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0.7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AAC062D-3B06-E52D-8266-BA384B585165}"/>
              </a:ext>
            </a:extLst>
          </p:cNvPr>
          <p:cNvSpPr txBox="1"/>
          <p:nvPr/>
        </p:nvSpPr>
        <p:spPr>
          <a:xfrm>
            <a:off x="5159578" y="3332251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0.5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1FE3CAA-A8EF-AFA8-3435-0254D5FD34FE}"/>
              </a:ext>
            </a:extLst>
          </p:cNvPr>
          <p:cNvSpPr txBox="1"/>
          <p:nvPr/>
        </p:nvSpPr>
        <p:spPr>
          <a:xfrm>
            <a:off x="2699913" y="3224680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0.5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1B3ABB8-4DA7-60FD-EA82-BED5B6186F83}"/>
              </a:ext>
            </a:extLst>
          </p:cNvPr>
          <p:cNvSpPr txBox="1"/>
          <p:nvPr/>
        </p:nvSpPr>
        <p:spPr>
          <a:xfrm>
            <a:off x="3328952" y="2191073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C9CD9A4-00AA-DC39-6985-13C0ABFE4E24}"/>
              </a:ext>
            </a:extLst>
          </p:cNvPr>
          <p:cNvSpPr txBox="1"/>
          <p:nvPr/>
        </p:nvSpPr>
        <p:spPr>
          <a:xfrm>
            <a:off x="1626032" y="1432961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E3A3F11-3152-C528-41C6-16B69850FBBC}"/>
                  </a:ext>
                </a:extLst>
              </p:cNvPr>
              <p:cNvSpPr txBox="1"/>
              <p:nvPr/>
            </p:nvSpPr>
            <p:spPr>
              <a:xfrm>
                <a:off x="6946232" y="1013436"/>
                <a:ext cx="5245768" cy="182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Transition matrix:</a:t>
                </a:r>
              </a:p>
              <a:p>
                <a:endPara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endParaRPr>
              </a:p>
              <a:p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anose="020B0604020202020204" pitchFamily="34" charset="0"/>
                  </a:rPr>
                  <a:t>P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sz="24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0.6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0.3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0.7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0.5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E3A3F11-3152-C528-41C6-16B69850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232" y="1013436"/>
                <a:ext cx="5245768" cy="1822678"/>
              </a:xfrm>
              <a:prstGeom prst="rect">
                <a:avLst/>
              </a:prstGeom>
              <a:blipFill>
                <a:blip r:embed="rId2"/>
                <a:stretch>
                  <a:fillRect l="-1742" t="-2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273A0E92-E3EE-5C8A-E58C-5CACE7DA9331}"/>
              </a:ext>
            </a:extLst>
          </p:cNvPr>
          <p:cNvSpPr txBox="1"/>
          <p:nvPr/>
        </p:nvSpPr>
        <p:spPr>
          <a:xfrm>
            <a:off x="6946232" y="3368684"/>
            <a:ext cx="484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[ 0     1      0]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E238DBB-4029-628C-1F5D-49A8BF9B3DDD}"/>
                  </a:ext>
                </a:extLst>
              </p:cNvPr>
              <p:cNvSpPr txBox="1"/>
              <p:nvPr/>
            </p:nvSpPr>
            <p:spPr>
              <a:xfrm>
                <a:off x="4859581" y="4803659"/>
                <a:ext cx="8258476" cy="918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π</a:t>
                </a:r>
                <a:r>
                  <a:rPr kumimoji="0" lang="en-US" altLang="zh-CN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0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P =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[ 0     1      0]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sz="2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0.6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0.3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0.7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0.5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[ 0.3    0     0.7]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 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E238DBB-4029-628C-1F5D-49A8BF9B3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581" y="4803659"/>
                <a:ext cx="8258476" cy="918713"/>
              </a:xfrm>
              <a:prstGeom prst="rect">
                <a:avLst/>
              </a:prstGeom>
              <a:blipFill>
                <a:blip r:embed="rId3"/>
                <a:stretch>
                  <a:fillRect l="-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2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40426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Use of Markov Chain in random walk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186E95D-6CD6-EBED-22A1-485190083A8E}"/>
              </a:ext>
            </a:extLst>
          </p:cNvPr>
          <p:cNvSpPr/>
          <p:nvPr/>
        </p:nvSpPr>
        <p:spPr>
          <a:xfrm>
            <a:off x="2218228" y="4457150"/>
            <a:ext cx="683394" cy="693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93DA7B5-5F84-F7CD-2E62-CBAD20872403}"/>
              </a:ext>
            </a:extLst>
          </p:cNvPr>
          <p:cNvSpPr/>
          <p:nvPr/>
        </p:nvSpPr>
        <p:spPr>
          <a:xfrm>
            <a:off x="3978770" y="3194575"/>
            <a:ext cx="683394" cy="693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0C2902-7259-5082-C8A6-8B0BA7402619}"/>
              </a:ext>
            </a:extLst>
          </p:cNvPr>
          <p:cNvSpPr/>
          <p:nvPr/>
        </p:nvSpPr>
        <p:spPr>
          <a:xfrm>
            <a:off x="1822403" y="2193953"/>
            <a:ext cx="683394" cy="693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42C7671-D95E-18E1-5480-3715F8591A9A}"/>
              </a:ext>
            </a:extLst>
          </p:cNvPr>
          <p:cNvGrpSpPr/>
          <p:nvPr/>
        </p:nvGrpSpPr>
        <p:grpSpPr>
          <a:xfrm>
            <a:off x="1949414" y="3030302"/>
            <a:ext cx="832287" cy="1495913"/>
            <a:chOff x="1882037" y="2507932"/>
            <a:chExt cx="812335" cy="1564894"/>
          </a:xfrm>
        </p:grpSpPr>
        <p:sp>
          <p:nvSpPr>
            <p:cNvPr id="24" name="箭头: 上弧形 23">
              <a:extLst>
                <a:ext uri="{FF2B5EF4-FFF2-40B4-BE49-F238E27FC236}">
                  <a16:creationId xmlns:a16="http://schemas.microsoft.com/office/drawing/2014/main" id="{0047FC25-179B-2154-1CE4-A14F95C84CAE}"/>
                </a:ext>
              </a:extLst>
            </p:cNvPr>
            <p:cNvSpPr/>
            <p:nvPr/>
          </p:nvSpPr>
          <p:spPr>
            <a:xfrm rot="4684974">
              <a:off x="1835417" y="3213871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6" name="箭头: 上弧形 25">
              <a:extLst>
                <a:ext uri="{FF2B5EF4-FFF2-40B4-BE49-F238E27FC236}">
                  <a16:creationId xmlns:a16="http://schemas.microsoft.com/office/drawing/2014/main" id="{1CF6E7A8-A622-CA3F-3D54-C7F9A4EDE5A4}"/>
                </a:ext>
              </a:extLst>
            </p:cNvPr>
            <p:cNvSpPr/>
            <p:nvPr/>
          </p:nvSpPr>
          <p:spPr>
            <a:xfrm rot="15301290">
              <a:off x="1351947" y="3038022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3DC3785-DCBC-A044-A784-BF3EBDD35493}"/>
              </a:ext>
            </a:extLst>
          </p:cNvPr>
          <p:cNvGrpSpPr/>
          <p:nvPr/>
        </p:nvGrpSpPr>
        <p:grpSpPr>
          <a:xfrm rot="18906542">
            <a:off x="2861010" y="2200189"/>
            <a:ext cx="816949" cy="1495913"/>
            <a:chOff x="1882037" y="2507932"/>
            <a:chExt cx="812335" cy="1564894"/>
          </a:xfrm>
        </p:grpSpPr>
        <p:sp>
          <p:nvSpPr>
            <p:cNvPr id="31" name="箭头: 上弧形 30">
              <a:extLst>
                <a:ext uri="{FF2B5EF4-FFF2-40B4-BE49-F238E27FC236}">
                  <a16:creationId xmlns:a16="http://schemas.microsoft.com/office/drawing/2014/main" id="{6F3BC85F-486D-34DF-5E9C-5BBFE5AAA104}"/>
                </a:ext>
              </a:extLst>
            </p:cNvPr>
            <p:cNvSpPr/>
            <p:nvPr/>
          </p:nvSpPr>
          <p:spPr>
            <a:xfrm rot="4684974">
              <a:off x="1835417" y="3213871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2" name="箭头: 上弧形 31">
              <a:extLst>
                <a:ext uri="{FF2B5EF4-FFF2-40B4-BE49-F238E27FC236}">
                  <a16:creationId xmlns:a16="http://schemas.microsoft.com/office/drawing/2014/main" id="{A4FBABB3-F61A-84B0-E05B-DB90BB23246B}"/>
                </a:ext>
              </a:extLst>
            </p:cNvPr>
            <p:cNvSpPr/>
            <p:nvPr/>
          </p:nvSpPr>
          <p:spPr>
            <a:xfrm rot="15301290">
              <a:off x="1351947" y="3038022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35" name="箭头: 上弧形 34">
            <a:extLst>
              <a:ext uri="{FF2B5EF4-FFF2-40B4-BE49-F238E27FC236}">
                <a16:creationId xmlns:a16="http://schemas.microsoft.com/office/drawing/2014/main" id="{35C068B3-FF45-380E-03E2-0B3866F49779}"/>
              </a:ext>
            </a:extLst>
          </p:cNvPr>
          <p:cNvSpPr/>
          <p:nvPr/>
        </p:nvSpPr>
        <p:spPr>
          <a:xfrm rot="19266938" flipV="1">
            <a:off x="3066324" y="4195149"/>
            <a:ext cx="1327815" cy="367907"/>
          </a:xfrm>
          <a:prstGeom prst="curvedDownArrow">
            <a:avLst>
              <a:gd name="adj1" fmla="val 16517"/>
              <a:gd name="adj2" fmla="val 117746"/>
              <a:gd name="adj3" fmla="val 499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6" name="箭头: 上弧形 35">
            <a:extLst>
              <a:ext uri="{FF2B5EF4-FFF2-40B4-BE49-F238E27FC236}">
                <a16:creationId xmlns:a16="http://schemas.microsoft.com/office/drawing/2014/main" id="{CD385F0C-42E6-C955-722D-74D22DF442CA}"/>
              </a:ext>
            </a:extLst>
          </p:cNvPr>
          <p:cNvSpPr/>
          <p:nvPr/>
        </p:nvSpPr>
        <p:spPr>
          <a:xfrm rot="5637853">
            <a:off x="4678135" y="3381250"/>
            <a:ext cx="493712" cy="436085"/>
          </a:xfrm>
          <a:prstGeom prst="curvedDownArrow">
            <a:avLst>
              <a:gd name="adj1" fmla="val 12659"/>
              <a:gd name="adj2" fmla="val 55910"/>
              <a:gd name="adj3" fmla="val 408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7" name="箭头: 上弧形 36">
            <a:extLst>
              <a:ext uri="{FF2B5EF4-FFF2-40B4-BE49-F238E27FC236}">
                <a16:creationId xmlns:a16="http://schemas.microsoft.com/office/drawing/2014/main" id="{1036A8A9-69C3-2C76-39AD-0742C5E76A77}"/>
              </a:ext>
            </a:extLst>
          </p:cNvPr>
          <p:cNvSpPr/>
          <p:nvPr/>
        </p:nvSpPr>
        <p:spPr>
          <a:xfrm rot="20076581">
            <a:off x="1600739" y="1778975"/>
            <a:ext cx="493712" cy="436085"/>
          </a:xfrm>
          <a:prstGeom prst="curvedDownArrow">
            <a:avLst>
              <a:gd name="adj1" fmla="val 12659"/>
              <a:gd name="adj2" fmla="val 55910"/>
              <a:gd name="adj3" fmla="val 408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83C0917-6455-FBE1-D362-1EE68D6190D3}"/>
              </a:ext>
            </a:extLst>
          </p:cNvPr>
          <p:cNvSpPr txBox="1"/>
          <p:nvPr/>
        </p:nvSpPr>
        <p:spPr>
          <a:xfrm>
            <a:off x="1995051" y="2299847"/>
            <a:ext cx="35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A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932E00E-7E74-42F5-0BA0-3B0AAAB3E082}"/>
              </a:ext>
            </a:extLst>
          </p:cNvPr>
          <p:cNvSpPr txBox="1"/>
          <p:nvPr/>
        </p:nvSpPr>
        <p:spPr>
          <a:xfrm>
            <a:off x="2385238" y="4603604"/>
            <a:ext cx="35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B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67A244F-CB14-CF96-3205-0B950ABC46B1}"/>
              </a:ext>
            </a:extLst>
          </p:cNvPr>
          <p:cNvSpPr txBox="1"/>
          <p:nvPr/>
        </p:nvSpPr>
        <p:spPr>
          <a:xfrm>
            <a:off x="4144494" y="3332251"/>
            <a:ext cx="35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C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662ECFB-23A5-1937-B191-2C1D71573306}"/>
              </a:ext>
            </a:extLst>
          </p:cNvPr>
          <p:cNvSpPr txBox="1"/>
          <p:nvPr/>
        </p:nvSpPr>
        <p:spPr>
          <a:xfrm>
            <a:off x="1435477" y="3494155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0.3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26A26F1-2049-77A9-7468-7653FFBD9FA4}"/>
              </a:ext>
            </a:extLst>
          </p:cNvPr>
          <p:cNvSpPr txBox="1"/>
          <p:nvPr/>
        </p:nvSpPr>
        <p:spPr>
          <a:xfrm>
            <a:off x="2763063" y="3635383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0.6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3D5BC8A-628B-A397-02DD-BF29A8A2A580}"/>
              </a:ext>
            </a:extLst>
          </p:cNvPr>
          <p:cNvSpPr txBox="1"/>
          <p:nvPr/>
        </p:nvSpPr>
        <p:spPr>
          <a:xfrm>
            <a:off x="3682672" y="4533162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0.7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AAC062D-3B06-E52D-8266-BA384B585165}"/>
              </a:ext>
            </a:extLst>
          </p:cNvPr>
          <p:cNvSpPr txBox="1"/>
          <p:nvPr/>
        </p:nvSpPr>
        <p:spPr>
          <a:xfrm>
            <a:off x="5159578" y="3332251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0.5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1FE3CAA-A8EF-AFA8-3435-0254D5FD34FE}"/>
              </a:ext>
            </a:extLst>
          </p:cNvPr>
          <p:cNvSpPr txBox="1"/>
          <p:nvPr/>
        </p:nvSpPr>
        <p:spPr>
          <a:xfrm>
            <a:off x="2699913" y="3224680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0.5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1B3ABB8-4DA7-60FD-EA82-BED5B6186F83}"/>
              </a:ext>
            </a:extLst>
          </p:cNvPr>
          <p:cNvSpPr txBox="1"/>
          <p:nvPr/>
        </p:nvSpPr>
        <p:spPr>
          <a:xfrm>
            <a:off x="3328952" y="2191073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0.2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C9CD9A4-00AA-DC39-6985-13C0ABFE4E24}"/>
              </a:ext>
            </a:extLst>
          </p:cNvPr>
          <p:cNvSpPr txBox="1"/>
          <p:nvPr/>
        </p:nvSpPr>
        <p:spPr>
          <a:xfrm>
            <a:off x="1626032" y="1432961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0.2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E3A3F11-3152-C528-41C6-16B69850FBBC}"/>
                  </a:ext>
                </a:extLst>
              </p:cNvPr>
              <p:cNvSpPr txBox="1"/>
              <p:nvPr/>
            </p:nvSpPr>
            <p:spPr>
              <a:xfrm>
                <a:off x="6975927" y="1239723"/>
                <a:ext cx="5245768" cy="1084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ranklin Gothic Book" panose="020B0503020102020204"/>
                    <a:ea typeface="华文楷体" panose="02010600040101010101" pitchFamily="2" charset="-122"/>
                    <a:cs typeface="Arial" panose="020B0604020202020204" pitchFamily="34" charset="0"/>
                  </a:rPr>
                  <a:t>P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ranklin Gothic Book" panose="020B0503020102020204"/>
                    <a:ea typeface="华文楷体" panose="02010600040101010101" pitchFamily="2" charset="-122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0.6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0.7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0.5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E3A3F11-3152-C528-41C6-16B69850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927" y="1239723"/>
                <a:ext cx="5245768" cy="1084015"/>
              </a:xfrm>
              <a:prstGeom prst="rect">
                <a:avLst/>
              </a:prstGeom>
              <a:blipFill>
                <a:blip r:embed="rId2"/>
                <a:stretch>
                  <a:fillRect l="-1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273A0E92-E3EE-5C8A-E58C-5CACE7DA9331}"/>
              </a:ext>
            </a:extLst>
          </p:cNvPr>
          <p:cNvSpPr txBox="1"/>
          <p:nvPr/>
        </p:nvSpPr>
        <p:spPr>
          <a:xfrm>
            <a:off x="6975927" y="3177919"/>
            <a:ext cx="484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π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= [ 0     1      0]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E238DBB-4029-628C-1F5D-49A8BF9B3DDD}"/>
                  </a:ext>
                </a:extLst>
              </p:cNvPr>
              <p:cNvSpPr txBox="1"/>
              <p:nvPr/>
            </p:nvSpPr>
            <p:spPr>
              <a:xfrm>
                <a:off x="4859581" y="4803659"/>
                <a:ext cx="8258476" cy="918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π</a:t>
                </a:r>
                <a:r>
                  <a:rPr kumimoji="0" lang="en-US" altLang="zh-CN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1 </a:t>
                </a:r>
                <a:r>
                  <a:rPr lang="en-US" altLang="zh-CN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 = [ 0.3   0    0.7]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kumimoji="0" lang="en-US" altLang="zh-CN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0.6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0.7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0.5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 = [ 0.41   0.18    0.41] 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Franklin Gothic Book" panose="020B0503020102020204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E238DBB-4029-628C-1F5D-49A8BF9B3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581" y="4803659"/>
                <a:ext cx="8258476" cy="918713"/>
              </a:xfrm>
              <a:prstGeom prst="rect">
                <a:avLst/>
              </a:prstGeom>
              <a:blipFill>
                <a:blip r:embed="rId3"/>
                <a:stretch>
                  <a:fillRect l="-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93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40426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Use of Markov Chain in random walk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186E95D-6CD6-EBED-22A1-485190083A8E}"/>
              </a:ext>
            </a:extLst>
          </p:cNvPr>
          <p:cNvSpPr/>
          <p:nvPr/>
        </p:nvSpPr>
        <p:spPr>
          <a:xfrm>
            <a:off x="2218228" y="4457150"/>
            <a:ext cx="683394" cy="693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93DA7B5-5F84-F7CD-2E62-CBAD20872403}"/>
              </a:ext>
            </a:extLst>
          </p:cNvPr>
          <p:cNvSpPr/>
          <p:nvPr/>
        </p:nvSpPr>
        <p:spPr>
          <a:xfrm>
            <a:off x="3978770" y="3194575"/>
            <a:ext cx="683394" cy="693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0C2902-7259-5082-C8A6-8B0BA7402619}"/>
              </a:ext>
            </a:extLst>
          </p:cNvPr>
          <p:cNvSpPr/>
          <p:nvPr/>
        </p:nvSpPr>
        <p:spPr>
          <a:xfrm>
            <a:off x="1822403" y="2193953"/>
            <a:ext cx="683394" cy="693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42C7671-D95E-18E1-5480-3715F8591A9A}"/>
              </a:ext>
            </a:extLst>
          </p:cNvPr>
          <p:cNvGrpSpPr/>
          <p:nvPr/>
        </p:nvGrpSpPr>
        <p:grpSpPr>
          <a:xfrm>
            <a:off x="1949414" y="3030302"/>
            <a:ext cx="832287" cy="1495913"/>
            <a:chOff x="1882037" y="2507932"/>
            <a:chExt cx="812335" cy="1564894"/>
          </a:xfrm>
        </p:grpSpPr>
        <p:sp>
          <p:nvSpPr>
            <p:cNvPr id="24" name="箭头: 上弧形 23">
              <a:extLst>
                <a:ext uri="{FF2B5EF4-FFF2-40B4-BE49-F238E27FC236}">
                  <a16:creationId xmlns:a16="http://schemas.microsoft.com/office/drawing/2014/main" id="{0047FC25-179B-2154-1CE4-A14F95C84CAE}"/>
                </a:ext>
              </a:extLst>
            </p:cNvPr>
            <p:cNvSpPr/>
            <p:nvPr/>
          </p:nvSpPr>
          <p:spPr>
            <a:xfrm rot="4684974">
              <a:off x="1835417" y="3213871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6" name="箭头: 上弧形 25">
              <a:extLst>
                <a:ext uri="{FF2B5EF4-FFF2-40B4-BE49-F238E27FC236}">
                  <a16:creationId xmlns:a16="http://schemas.microsoft.com/office/drawing/2014/main" id="{1CF6E7A8-A622-CA3F-3D54-C7F9A4EDE5A4}"/>
                </a:ext>
              </a:extLst>
            </p:cNvPr>
            <p:cNvSpPr/>
            <p:nvPr/>
          </p:nvSpPr>
          <p:spPr>
            <a:xfrm rot="15301290">
              <a:off x="1351947" y="3038022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3DC3785-DCBC-A044-A784-BF3EBDD35493}"/>
              </a:ext>
            </a:extLst>
          </p:cNvPr>
          <p:cNvGrpSpPr/>
          <p:nvPr/>
        </p:nvGrpSpPr>
        <p:grpSpPr>
          <a:xfrm rot="18906542">
            <a:off x="2861010" y="2200189"/>
            <a:ext cx="816949" cy="1495913"/>
            <a:chOff x="1882037" y="2507932"/>
            <a:chExt cx="812335" cy="1564894"/>
          </a:xfrm>
        </p:grpSpPr>
        <p:sp>
          <p:nvSpPr>
            <p:cNvPr id="31" name="箭头: 上弧形 30">
              <a:extLst>
                <a:ext uri="{FF2B5EF4-FFF2-40B4-BE49-F238E27FC236}">
                  <a16:creationId xmlns:a16="http://schemas.microsoft.com/office/drawing/2014/main" id="{6F3BC85F-486D-34DF-5E9C-5BBFE5AAA104}"/>
                </a:ext>
              </a:extLst>
            </p:cNvPr>
            <p:cNvSpPr/>
            <p:nvPr/>
          </p:nvSpPr>
          <p:spPr>
            <a:xfrm rot="4684974">
              <a:off x="1835417" y="3213871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2" name="箭头: 上弧形 31">
              <a:extLst>
                <a:ext uri="{FF2B5EF4-FFF2-40B4-BE49-F238E27FC236}">
                  <a16:creationId xmlns:a16="http://schemas.microsoft.com/office/drawing/2014/main" id="{A4FBABB3-F61A-84B0-E05B-DB90BB23246B}"/>
                </a:ext>
              </a:extLst>
            </p:cNvPr>
            <p:cNvSpPr/>
            <p:nvPr/>
          </p:nvSpPr>
          <p:spPr>
            <a:xfrm rot="15301290">
              <a:off x="1351947" y="3038022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35" name="箭头: 上弧形 34">
            <a:extLst>
              <a:ext uri="{FF2B5EF4-FFF2-40B4-BE49-F238E27FC236}">
                <a16:creationId xmlns:a16="http://schemas.microsoft.com/office/drawing/2014/main" id="{35C068B3-FF45-380E-03E2-0B3866F49779}"/>
              </a:ext>
            </a:extLst>
          </p:cNvPr>
          <p:cNvSpPr/>
          <p:nvPr/>
        </p:nvSpPr>
        <p:spPr>
          <a:xfrm rot="19266938" flipV="1">
            <a:off x="3066324" y="4195149"/>
            <a:ext cx="1327815" cy="367907"/>
          </a:xfrm>
          <a:prstGeom prst="curvedDownArrow">
            <a:avLst>
              <a:gd name="adj1" fmla="val 16517"/>
              <a:gd name="adj2" fmla="val 117746"/>
              <a:gd name="adj3" fmla="val 499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6" name="箭头: 上弧形 35">
            <a:extLst>
              <a:ext uri="{FF2B5EF4-FFF2-40B4-BE49-F238E27FC236}">
                <a16:creationId xmlns:a16="http://schemas.microsoft.com/office/drawing/2014/main" id="{CD385F0C-42E6-C955-722D-74D22DF442CA}"/>
              </a:ext>
            </a:extLst>
          </p:cNvPr>
          <p:cNvSpPr/>
          <p:nvPr/>
        </p:nvSpPr>
        <p:spPr>
          <a:xfrm rot="5637853">
            <a:off x="4678135" y="3381250"/>
            <a:ext cx="493712" cy="436085"/>
          </a:xfrm>
          <a:prstGeom prst="curvedDownArrow">
            <a:avLst>
              <a:gd name="adj1" fmla="val 12659"/>
              <a:gd name="adj2" fmla="val 55910"/>
              <a:gd name="adj3" fmla="val 408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7" name="箭头: 上弧形 36">
            <a:extLst>
              <a:ext uri="{FF2B5EF4-FFF2-40B4-BE49-F238E27FC236}">
                <a16:creationId xmlns:a16="http://schemas.microsoft.com/office/drawing/2014/main" id="{1036A8A9-69C3-2C76-39AD-0742C5E76A77}"/>
              </a:ext>
            </a:extLst>
          </p:cNvPr>
          <p:cNvSpPr/>
          <p:nvPr/>
        </p:nvSpPr>
        <p:spPr>
          <a:xfrm rot="20076581">
            <a:off x="1600739" y="1778975"/>
            <a:ext cx="493712" cy="436085"/>
          </a:xfrm>
          <a:prstGeom prst="curvedDownArrow">
            <a:avLst>
              <a:gd name="adj1" fmla="val 12659"/>
              <a:gd name="adj2" fmla="val 55910"/>
              <a:gd name="adj3" fmla="val 408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83C0917-6455-FBE1-D362-1EE68D6190D3}"/>
              </a:ext>
            </a:extLst>
          </p:cNvPr>
          <p:cNvSpPr txBox="1"/>
          <p:nvPr/>
        </p:nvSpPr>
        <p:spPr>
          <a:xfrm>
            <a:off x="1995051" y="2299847"/>
            <a:ext cx="35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A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932E00E-7E74-42F5-0BA0-3B0AAAB3E082}"/>
              </a:ext>
            </a:extLst>
          </p:cNvPr>
          <p:cNvSpPr txBox="1"/>
          <p:nvPr/>
        </p:nvSpPr>
        <p:spPr>
          <a:xfrm>
            <a:off x="2385238" y="4603604"/>
            <a:ext cx="35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B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67A244F-CB14-CF96-3205-0B950ABC46B1}"/>
              </a:ext>
            </a:extLst>
          </p:cNvPr>
          <p:cNvSpPr txBox="1"/>
          <p:nvPr/>
        </p:nvSpPr>
        <p:spPr>
          <a:xfrm>
            <a:off x="4144494" y="3332251"/>
            <a:ext cx="35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C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662ECFB-23A5-1937-B191-2C1D71573306}"/>
              </a:ext>
            </a:extLst>
          </p:cNvPr>
          <p:cNvSpPr txBox="1"/>
          <p:nvPr/>
        </p:nvSpPr>
        <p:spPr>
          <a:xfrm>
            <a:off x="1435477" y="3494155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0.3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26A26F1-2049-77A9-7468-7653FFBD9FA4}"/>
              </a:ext>
            </a:extLst>
          </p:cNvPr>
          <p:cNvSpPr txBox="1"/>
          <p:nvPr/>
        </p:nvSpPr>
        <p:spPr>
          <a:xfrm>
            <a:off x="2763063" y="3635383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0.6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3D5BC8A-628B-A397-02DD-BF29A8A2A580}"/>
              </a:ext>
            </a:extLst>
          </p:cNvPr>
          <p:cNvSpPr txBox="1"/>
          <p:nvPr/>
        </p:nvSpPr>
        <p:spPr>
          <a:xfrm>
            <a:off x="3682672" y="4533162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0.7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AAC062D-3B06-E52D-8266-BA384B585165}"/>
              </a:ext>
            </a:extLst>
          </p:cNvPr>
          <p:cNvSpPr txBox="1"/>
          <p:nvPr/>
        </p:nvSpPr>
        <p:spPr>
          <a:xfrm>
            <a:off x="5159578" y="3332251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0.5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1FE3CAA-A8EF-AFA8-3435-0254D5FD34FE}"/>
              </a:ext>
            </a:extLst>
          </p:cNvPr>
          <p:cNvSpPr txBox="1"/>
          <p:nvPr/>
        </p:nvSpPr>
        <p:spPr>
          <a:xfrm>
            <a:off x="2699913" y="3224680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0.5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1B3ABB8-4DA7-60FD-EA82-BED5B6186F83}"/>
              </a:ext>
            </a:extLst>
          </p:cNvPr>
          <p:cNvSpPr txBox="1"/>
          <p:nvPr/>
        </p:nvSpPr>
        <p:spPr>
          <a:xfrm>
            <a:off x="3328952" y="2191073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0.2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C9CD9A4-00AA-DC39-6985-13C0ABFE4E24}"/>
              </a:ext>
            </a:extLst>
          </p:cNvPr>
          <p:cNvSpPr txBox="1"/>
          <p:nvPr/>
        </p:nvSpPr>
        <p:spPr>
          <a:xfrm>
            <a:off x="1626032" y="1432961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0.2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E3A3F11-3152-C528-41C6-16B69850FBBC}"/>
                  </a:ext>
                </a:extLst>
              </p:cNvPr>
              <p:cNvSpPr txBox="1"/>
              <p:nvPr/>
            </p:nvSpPr>
            <p:spPr>
              <a:xfrm>
                <a:off x="6975927" y="1239723"/>
                <a:ext cx="5245768" cy="1084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ranklin Gothic Book" panose="020B0503020102020204"/>
                    <a:ea typeface="华文楷体" panose="02010600040101010101" pitchFamily="2" charset="-122"/>
                    <a:cs typeface="Arial" panose="020B0604020202020204" pitchFamily="34" charset="0"/>
                  </a:rPr>
                  <a:t>P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ranklin Gothic Book" panose="020B0503020102020204"/>
                    <a:ea typeface="华文楷体" panose="02010600040101010101" pitchFamily="2" charset="-122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0.6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0.7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0.5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E3A3F11-3152-C528-41C6-16B69850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927" y="1239723"/>
                <a:ext cx="5245768" cy="1084015"/>
              </a:xfrm>
              <a:prstGeom prst="rect">
                <a:avLst/>
              </a:prstGeom>
              <a:blipFill>
                <a:blip r:embed="rId2"/>
                <a:stretch>
                  <a:fillRect l="-1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273A0E92-E3EE-5C8A-E58C-5CACE7DA9331}"/>
              </a:ext>
            </a:extLst>
          </p:cNvPr>
          <p:cNvSpPr txBox="1"/>
          <p:nvPr/>
        </p:nvSpPr>
        <p:spPr>
          <a:xfrm>
            <a:off x="6975927" y="3177919"/>
            <a:ext cx="484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π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= [ 0     1      0]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E238DBB-4029-628C-1F5D-49A8BF9B3DDD}"/>
              </a:ext>
            </a:extLst>
          </p:cNvPr>
          <p:cNvSpPr txBox="1"/>
          <p:nvPr/>
        </p:nvSpPr>
        <p:spPr>
          <a:xfrm>
            <a:off x="7739958" y="4341994"/>
            <a:ext cx="1858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π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P = 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BC6626-ADDB-B4F8-EF0A-07135FC40CEC}"/>
              </a:ext>
            </a:extLst>
          </p:cNvPr>
          <p:cNvSpPr txBox="1"/>
          <p:nvPr/>
        </p:nvSpPr>
        <p:spPr>
          <a:xfrm>
            <a:off x="7829498" y="4804312"/>
            <a:ext cx="12645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Pπ = λπ 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λ = 1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66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40426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Use of Markov Chain in random walk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186E95D-6CD6-EBED-22A1-485190083A8E}"/>
              </a:ext>
            </a:extLst>
          </p:cNvPr>
          <p:cNvSpPr/>
          <p:nvPr/>
        </p:nvSpPr>
        <p:spPr>
          <a:xfrm>
            <a:off x="2218228" y="4457150"/>
            <a:ext cx="683394" cy="693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93DA7B5-5F84-F7CD-2E62-CBAD20872403}"/>
              </a:ext>
            </a:extLst>
          </p:cNvPr>
          <p:cNvSpPr/>
          <p:nvPr/>
        </p:nvSpPr>
        <p:spPr>
          <a:xfrm>
            <a:off x="3978770" y="3194575"/>
            <a:ext cx="683394" cy="693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0C2902-7259-5082-C8A6-8B0BA7402619}"/>
              </a:ext>
            </a:extLst>
          </p:cNvPr>
          <p:cNvSpPr/>
          <p:nvPr/>
        </p:nvSpPr>
        <p:spPr>
          <a:xfrm>
            <a:off x="1822403" y="2193953"/>
            <a:ext cx="683394" cy="693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42C7671-D95E-18E1-5480-3715F8591A9A}"/>
              </a:ext>
            </a:extLst>
          </p:cNvPr>
          <p:cNvGrpSpPr/>
          <p:nvPr/>
        </p:nvGrpSpPr>
        <p:grpSpPr>
          <a:xfrm>
            <a:off x="1949414" y="3030302"/>
            <a:ext cx="832287" cy="1495913"/>
            <a:chOff x="1882037" y="2507932"/>
            <a:chExt cx="812335" cy="1564894"/>
          </a:xfrm>
        </p:grpSpPr>
        <p:sp>
          <p:nvSpPr>
            <p:cNvPr id="24" name="箭头: 上弧形 23">
              <a:extLst>
                <a:ext uri="{FF2B5EF4-FFF2-40B4-BE49-F238E27FC236}">
                  <a16:creationId xmlns:a16="http://schemas.microsoft.com/office/drawing/2014/main" id="{0047FC25-179B-2154-1CE4-A14F95C84CAE}"/>
                </a:ext>
              </a:extLst>
            </p:cNvPr>
            <p:cNvSpPr/>
            <p:nvPr/>
          </p:nvSpPr>
          <p:spPr>
            <a:xfrm rot="4684974">
              <a:off x="1835417" y="3213871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6" name="箭头: 上弧形 25">
              <a:extLst>
                <a:ext uri="{FF2B5EF4-FFF2-40B4-BE49-F238E27FC236}">
                  <a16:creationId xmlns:a16="http://schemas.microsoft.com/office/drawing/2014/main" id="{1CF6E7A8-A622-CA3F-3D54-C7F9A4EDE5A4}"/>
                </a:ext>
              </a:extLst>
            </p:cNvPr>
            <p:cNvSpPr/>
            <p:nvPr/>
          </p:nvSpPr>
          <p:spPr>
            <a:xfrm rot="15301290">
              <a:off x="1351947" y="3038022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3DC3785-DCBC-A044-A784-BF3EBDD35493}"/>
              </a:ext>
            </a:extLst>
          </p:cNvPr>
          <p:cNvGrpSpPr/>
          <p:nvPr/>
        </p:nvGrpSpPr>
        <p:grpSpPr>
          <a:xfrm rot="18906542">
            <a:off x="2861010" y="2200189"/>
            <a:ext cx="816949" cy="1495913"/>
            <a:chOff x="1882037" y="2507932"/>
            <a:chExt cx="812335" cy="1564894"/>
          </a:xfrm>
        </p:grpSpPr>
        <p:sp>
          <p:nvSpPr>
            <p:cNvPr id="31" name="箭头: 上弧形 30">
              <a:extLst>
                <a:ext uri="{FF2B5EF4-FFF2-40B4-BE49-F238E27FC236}">
                  <a16:creationId xmlns:a16="http://schemas.microsoft.com/office/drawing/2014/main" id="{6F3BC85F-486D-34DF-5E9C-5BBFE5AAA104}"/>
                </a:ext>
              </a:extLst>
            </p:cNvPr>
            <p:cNvSpPr/>
            <p:nvPr/>
          </p:nvSpPr>
          <p:spPr>
            <a:xfrm rot="4684974">
              <a:off x="1835417" y="3213871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2" name="箭头: 上弧形 31">
              <a:extLst>
                <a:ext uri="{FF2B5EF4-FFF2-40B4-BE49-F238E27FC236}">
                  <a16:creationId xmlns:a16="http://schemas.microsoft.com/office/drawing/2014/main" id="{A4FBABB3-F61A-84B0-E05B-DB90BB23246B}"/>
                </a:ext>
              </a:extLst>
            </p:cNvPr>
            <p:cNvSpPr/>
            <p:nvPr/>
          </p:nvSpPr>
          <p:spPr>
            <a:xfrm rot="15301290">
              <a:off x="1351947" y="3038022"/>
              <a:ext cx="1389045" cy="328865"/>
            </a:xfrm>
            <a:prstGeom prst="curvedDownArrow">
              <a:avLst>
                <a:gd name="adj1" fmla="val 16517"/>
                <a:gd name="adj2" fmla="val 117746"/>
                <a:gd name="adj3" fmla="val 4993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35" name="箭头: 上弧形 34">
            <a:extLst>
              <a:ext uri="{FF2B5EF4-FFF2-40B4-BE49-F238E27FC236}">
                <a16:creationId xmlns:a16="http://schemas.microsoft.com/office/drawing/2014/main" id="{35C068B3-FF45-380E-03E2-0B3866F49779}"/>
              </a:ext>
            </a:extLst>
          </p:cNvPr>
          <p:cNvSpPr/>
          <p:nvPr/>
        </p:nvSpPr>
        <p:spPr>
          <a:xfrm rot="19266938" flipV="1">
            <a:off x="3066324" y="4195149"/>
            <a:ext cx="1327815" cy="367907"/>
          </a:xfrm>
          <a:prstGeom prst="curvedDownArrow">
            <a:avLst>
              <a:gd name="adj1" fmla="val 16517"/>
              <a:gd name="adj2" fmla="val 117746"/>
              <a:gd name="adj3" fmla="val 499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6" name="箭头: 上弧形 35">
            <a:extLst>
              <a:ext uri="{FF2B5EF4-FFF2-40B4-BE49-F238E27FC236}">
                <a16:creationId xmlns:a16="http://schemas.microsoft.com/office/drawing/2014/main" id="{CD385F0C-42E6-C955-722D-74D22DF442CA}"/>
              </a:ext>
            </a:extLst>
          </p:cNvPr>
          <p:cNvSpPr/>
          <p:nvPr/>
        </p:nvSpPr>
        <p:spPr>
          <a:xfrm rot="5637853">
            <a:off x="4678135" y="3381250"/>
            <a:ext cx="493712" cy="436085"/>
          </a:xfrm>
          <a:prstGeom prst="curvedDownArrow">
            <a:avLst>
              <a:gd name="adj1" fmla="val 12659"/>
              <a:gd name="adj2" fmla="val 55910"/>
              <a:gd name="adj3" fmla="val 408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7" name="箭头: 上弧形 36">
            <a:extLst>
              <a:ext uri="{FF2B5EF4-FFF2-40B4-BE49-F238E27FC236}">
                <a16:creationId xmlns:a16="http://schemas.microsoft.com/office/drawing/2014/main" id="{1036A8A9-69C3-2C76-39AD-0742C5E76A77}"/>
              </a:ext>
            </a:extLst>
          </p:cNvPr>
          <p:cNvSpPr/>
          <p:nvPr/>
        </p:nvSpPr>
        <p:spPr>
          <a:xfrm rot="20076581">
            <a:off x="1600739" y="1778975"/>
            <a:ext cx="493712" cy="436085"/>
          </a:xfrm>
          <a:prstGeom prst="curvedDownArrow">
            <a:avLst>
              <a:gd name="adj1" fmla="val 12659"/>
              <a:gd name="adj2" fmla="val 55910"/>
              <a:gd name="adj3" fmla="val 408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83C0917-6455-FBE1-D362-1EE68D6190D3}"/>
              </a:ext>
            </a:extLst>
          </p:cNvPr>
          <p:cNvSpPr txBox="1"/>
          <p:nvPr/>
        </p:nvSpPr>
        <p:spPr>
          <a:xfrm>
            <a:off x="1995051" y="2299847"/>
            <a:ext cx="35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A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932E00E-7E74-42F5-0BA0-3B0AAAB3E082}"/>
              </a:ext>
            </a:extLst>
          </p:cNvPr>
          <p:cNvSpPr txBox="1"/>
          <p:nvPr/>
        </p:nvSpPr>
        <p:spPr>
          <a:xfrm>
            <a:off x="2385238" y="4603604"/>
            <a:ext cx="35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B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67A244F-CB14-CF96-3205-0B950ABC46B1}"/>
              </a:ext>
            </a:extLst>
          </p:cNvPr>
          <p:cNvSpPr txBox="1"/>
          <p:nvPr/>
        </p:nvSpPr>
        <p:spPr>
          <a:xfrm>
            <a:off x="4144494" y="3332251"/>
            <a:ext cx="35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C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662ECFB-23A5-1937-B191-2C1D71573306}"/>
              </a:ext>
            </a:extLst>
          </p:cNvPr>
          <p:cNvSpPr txBox="1"/>
          <p:nvPr/>
        </p:nvSpPr>
        <p:spPr>
          <a:xfrm>
            <a:off x="1435477" y="3494155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0.3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26A26F1-2049-77A9-7468-7653FFBD9FA4}"/>
              </a:ext>
            </a:extLst>
          </p:cNvPr>
          <p:cNvSpPr txBox="1"/>
          <p:nvPr/>
        </p:nvSpPr>
        <p:spPr>
          <a:xfrm>
            <a:off x="2763063" y="3635383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0.6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3D5BC8A-628B-A397-02DD-BF29A8A2A580}"/>
              </a:ext>
            </a:extLst>
          </p:cNvPr>
          <p:cNvSpPr txBox="1"/>
          <p:nvPr/>
        </p:nvSpPr>
        <p:spPr>
          <a:xfrm>
            <a:off x="3682672" y="4533162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0.7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AAC062D-3B06-E52D-8266-BA384B585165}"/>
              </a:ext>
            </a:extLst>
          </p:cNvPr>
          <p:cNvSpPr txBox="1"/>
          <p:nvPr/>
        </p:nvSpPr>
        <p:spPr>
          <a:xfrm>
            <a:off x="5159578" y="3332251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0.5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1FE3CAA-A8EF-AFA8-3435-0254D5FD34FE}"/>
              </a:ext>
            </a:extLst>
          </p:cNvPr>
          <p:cNvSpPr txBox="1"/>
          <p:nvPr/>
        </p:nvSpPr>
        <p:spPr>
          <a:xfrm>
            <a:off x="2699913" y="3224680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0.5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1B3ABB8-4DA7-60FD-EA82-BED5B6186F83}"/>
              </a:ext>
            </a:extLst>
          </p:cNvPr>
          <p:cNvSpPr txBox="1"/>
          <p:nvPr/>
        </p:nvSpPr>
        <p:spPr>
          <a:xfrm>
            <a:off x="3328952" y="2191073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0.2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C9CD9A4-00AA-DC39-6985-13C0ABFE4E24}"/>
              </a:ext>
            </a:extLst>
          </p:cNvPr>
          <p:cNvSpPr txBox="1"/>
          <p:nvPr/>
        </p:nvSpPr>
        <p:spPr>
          <a:xfrm>
            <a:off x="1626032" y="1432961"/>
            <a:ext cx="59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0.2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E3A3F11-3152-C528-41C6-16B69850FBBC}"/>
                  </a:ext>
                </a:extLst>
              </p:cNvPr>
              <p:cNvSpPr txBox="1"/>
              <p:nvPr/>
            </p:nvSpPr>
            <p:spPr>
              <a:xfrm>
                <a:off x="6975927" y="1239723"/>
                <a:ext cx="5245768" cy="1084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ranklin Gothic Book" panose="020B0503020102020204"/>
                    <a:ea typeface="华文楷体" panose="02010600040101010101" pitchFamily="2" charset="-122"/>
                    <a:cs typeface="Arial" panose="020B0604020202020204" pitchFamily="34" charset="0"/>
                  </a:rPr>
                  <a:t>P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ranklin Gothic Book" panose="020B0503020102020204"/>
                    <a:ea typeface="华文楷体" panose="02010600040101010101" pitchFamily="2" charset="-122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0.6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0.7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0.5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华文楷体" panose="02010600040101010101" pitchFamily="2" charset="-122"/>
                                  <a:cs typeface="Arial" panose="020B0604020202020204" pitchFamily="34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E3A3F11-3152-C528-41C6-16B69850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927" y="1239723"/>
                <a:ext cx="5245768" cy="1084015"/>
              </a:xfrm>
              <a:prstGeom prst="rect">
                <a:avLst/>
              </a:prstGeom>
              <a:blipFill>
                <a:blip r:embed="rId2"/>
                <a:stretch>
                  <a:fillRect l="-1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273A0E92-E3EE-5C8A-E58C-5CACE7DA9331}"/>
              </a:ext>
            </a:extLst>
          </p:cNvPr>
          <p:cNvSpPr txBox="1"/>
          <p:nvPr/>
        </p:nvSpPr>
        <p:spPr>
          <a:xfrm>
            <a:off x="6975927" y="3177919"/>
            <a:ext cx="484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π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= [ 0     1      0]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E238DBB-4029-628C-1F5D-49A8BF9B3DDD}"/>
              </a:ext>
            </a:extLst>
          </p:cNvPr>
          <p:cNvSpPr txBox="1"/>
          <p:nvPr/>
        </p:nvSpPr>
        <p:spPr>
          <a:xfrm>
            <a:off x="7739958" y="4341994"/>
            <a:ext cx="1858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π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P = 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BC6626-ADDB-B4F8-EF0A-07135FC40CEC}"/>
              </a:ext>
            </a:extLst>
          </p:cNvPr>
          <p:cNvSpPr txBox="1"/>
          <p:nvPr/>
        </p:nvSpPr>
        <p:spPr>
          <a:xfrm>
            <a:off x="7829498" y="4804312"/>
            <a:ext cx="12645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Pπ = λπ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98D8BD-17FD-1ACA-29E0-59D58DA3C61C}"/>
              </a:ext>
            </a:extLst>
          </p:cNvPr>
          <p:cNvSpPr txBox="1"/>
          <p:nvPr/>
        </p:nvSpPr>
        <p:spPr>
          <a:xfrm>
            <a:off x="5751774" y="5334821"/>
            <a:ext cx="5665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π = [ 0.35211     0.21127      0.43662]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5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F5D0-9920-1B72-2FFF-CA8F4F2C5BD7}"/>
              </a:ext>
            </a:extLst>
          </p:cNvPr>
          <p:cNvSpPr txBox="1">
            <a:spLocks/>
          </p:cNvSpPr>
          <p:nvPr/>
        </p:nvSpPr>
        <p:spPr>
          <a:xfrm>
            <a:off x="1341437" y="404262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j-cs"/>
              </a:rPr>
              <a:t>Cost estimation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2E17AE-ABD8-E95B-B725-8120E9AB1AEC}"/>
              </a:ext>
            </a:extLst>
          </p:cNvPr>
          <p:cNvSpPr txBox="1"/>
          <p:nvPr/>
        </p:nvSpPr>
        <p:spPr>
          <a:xfrm>
            <a:off x="1803447" y="3959531"/>
            <a:ext cx="96024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Start at some specific vertex x of the graph.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Repeat the following a number of times: 	</a:t>
            </a: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Check if n is marked, if it is marked, stop the walk and output x.</a:t>
            </a: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If not, select one of its neighbors y at random and set x to be that neighbor.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AutoShape 2" descr="An illustration of a one-dimensional single random walk. | Download  Scientific Diagram">
            <a:extLst>
              <a:ext uri="{FF2B5EF4-FFF2-40B4-BE49-F238E27FC236}">
                <a16:creationId xmlns:a16="http://schemas.microsoft.com/office/drawing/2014/main" id="{0DA70FD2-4E9D-F4FA-56CA-A46C78BE1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15389" cy="28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" name="AutoShape 4" descr="An illustration of a one-dimensional single random walk. | Download  Scientific Diagram">
            <a:extLst>
              <a:ext uri="{FF2B5EF4-FFF2-40B4-BE49-F238E27FC236}">
                <a16:creationId xmlns:a16="http://schemas.microsoft.com/office/drawing/2014/main" id="{79C2FDC2-F414-F70F-C956-A04C2394A6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B78ADA-D126-89AE-EF1A-FCEB35E8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71" y="1333498"/>
            <a:ext cx="56673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0589"/>
      </p:ext>
    </p:extLst>
  </p:cSld>
  <p:clrMapOvr>
    <a:masterClrMapping/>
  </p:clrMapOvr>
</p:sld>
</file>

<file path=ppt/theme/theme1.xml><?xml version="1.0" encoding="utf-8"?>
<a:theme xmlns:a="http://schemas.openxmlformats.org/drawingml/2006/main" name="1_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剪切">
  <a:themeElements>
    <a:clrScheme name="自定义 1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FFFFFF"/>
      </a:accent1>
      <a:accent2>
        <a:srgbClr val="E74F50"/>
      </a:accent2>
      <a:accent3>
        <a:srgbClr val="F4B934"/>
      </a:accent3>
      <a:accent4>
        <a:srgbClr val="C1C91B"/>
      </a:accent4>
      <a:accent5>
        <a:srgbClr val="FF8E31"/>
      </a:accent5>
      <a:accent6>
        <a:srgbClr val="ED62A7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D12F7A83D8C24E9F35D7B6ABBC65F2" ma:contentTypeVersion="13" ma:contentTypeDescription="Create a new document." ma:contentTypeScope="" ma:versionID="87cee85b3725b0f3713afb760d67838f">
  <xsd:schema xmlns:xsd="http://www.w3.org/2001/XMLSchema" xmlns:xs="http://www.w3.org/2001/XMLSchema" xmlns:p="http://schemas.microsoft.com/office/2006/metadata/properties" xmlns:ns3="ba6bfc54-d9aa-4174-a75d-e841c9efc767" xmlns:ns4="a8f0ffc4-5fee-49c8-9383-d57281dc55be" targetNamespace="http://schemas.microsoft.com/office/2006/metadata/properties" ma:root="true" ma:fieldsID="741631b7f2aef7efff6ce75345c49cdb" ns3:_="" ns4:_="">
    <xsd:import namespace="ba6bfc54-d9aa-4174-a75d-e841c9efc767"/>
    <xsd:import namespace="a8f0ffc4-5fee-49c8-9383-d57281dc55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bfc54-d9aa-4174-a75d-e841c9efc7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0ffc4-5fee-49c8-9383-d57281dc5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a6bfc54-d9aa-4174-a75d-e841c9efc76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B2FE3-B38F-4B46-AD4A-9BF4A97798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6bfc54-d9aa-4174-a75d-e841c9efc767"/>
    <ds:schemaRef ds:uri="a8f0ffc4-5fee-49c8-9383-d57281dc5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0FCC70-F2DF-490E-B2C8-B194B3C1CF50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ba6bfc54-d9aa-4174-a75d-e841c9efc767"/>
    <ds:schemaRef ds:uri="http://purl.org/dc/elements/1.1/"/>
    <ds:schemaRef ds:uri="http://schemas.microsoft.com/office/infopath/2007/PartnerControls"/>
    <ds:schemaRef ds:uri="http://schemas.microsoft.com/office/2006/metadata/properties"/>
    <ds:schemaRef ds:uri="a8f0ffc4-5fee-49c8-9383-d57281dc55b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55F7336-417B-4671-AFC0-79DF6700B1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1092</TotalTime>
  <Words>1731</Words>
  <Application>Microsoft Office PowerPoint</Application>
  <PresentationFormat>宽屏</PresentationFormat>
  <Paragraphs>217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HGPMinchoE</vt:lpstr>
      <vt:lpstr>等线</vt:lpstr>
      <vt:lpstr>华文楷体</vt:lpstr>
      <vt:lpstr>Arial</vt:lpstr>
      <vt:lpstr>Calibri</vt:lpstr>
      <vt:lpstr>Calibri Light</vt:lpstr>
      <vt:lpstr>Cambria Math</vt:lpstr>
      <vt:lpstr>Franklin Gothic Book</vt:lpstr>
      <vt:lpstr>1_回顾</vt:lpstr>
      <vt:lpstr>剪切</vt:lpstr>
      <vt:lpstr>Quantum random walk search algorithm</vt:lpstr>
      <vt:lpstr>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random walk algorithm</dc:title>
  <dc:creator>Kevin Zhao</dc:creator>
  <cp:lastModifiedBy>Kaiwen Zhao</cp:lastModifiedBy>
  <cp:revision>12</cp:revision>
  <dcterms:created xsi:type="dcterms:W3CDTF">2024-08-06T22:08:37Z</dcterms:created>
  <dcterms:modified xsi:type="dcterms:W3CDTF">2024-08-08T08:47:28Z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0x0101001ED12F7A83D8C24E9F35D7B6ABBC65F2</vt:lpwstr>
  </property>
</Properties>
</file>