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71" r:id="rId4"/>
    <p:sldId id="272" r:id="rId5"/>
    <p:sldId id="274" r:id="rId6"/>
    <p:sldId id="275" r:id="rId7"/>
    <p:sldId id="276" r:id="rId8"/>
    <p:sldId id="260" r:id="rId9"/>
  </p:sldIdLst>
  <p:sldSz cx="12192000" cy="6858000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61" r:id="rId5"/>
    <p:sldLayoutId id="2147483660" r:id="rId6"/>
    <p:sldLayoutId id="2147483662" r:id="rId7"/>
    <p:sldLayoutId id="2147483651" r:id="rId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r>
              <a:rPr lang="ru-RU" dirty="0">
                <a:latin typeface="+mj-lt"/>
              </a:rPr>
              <a:t>Выпускная квалификационная работа по курсу «Data Science»</a:t>
            </a:r>
            <a:br>
              <a:rPr lang="ru-RU" dirty="0">
                <a:latin typeface="+mj-lt"/>
              </a:rPr>
            </a:br>
            <a:br>
              <a:rPr lang="en-US" dirty="0">
                <a:latin typeface="+mj-lt"/>
              </a:rPr>
            </a:br>
            <a:r>
              <a:rPr lang="ru-RU" sz="2800" dirty="0">
                <a:latin typeface="+mj-lt"/>
              </a:rPr>
              <a:t>Тема: прогнозирование конечных свойств новых материалов (композиционных материалов)</a:t>
            </a:r>
            <a:endParaRPr lang="ru-RU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7" y="4411784"/>
            <a:ext cx="9119010" cy="874168"/>
          </a:xfrm>
        </p:spPr>
        <p:txBody>
          <a:bodyPr/>
          <a:lstStyle/>
          <a:p>
            <a:pPr marL="0" indent="0"/>
            <a:r>
              <a:rPr lang="ru-RU" dirty="0">
                <a:latin typeface="+mn-lt"/>
              </a:rPr>
              <a:t>Слушатель: </a:t>
            </a:r>
            <a:r>
              <a:rPr lang="ru-RU" dirty="0" err="1"/>
              <a:t>Заргарян</a:t>
            </a:r>
            <a:r>
              <a:rPr lang="ru-RU" dirty="0"/>
              <a:t> Карен Гургенович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913" y="1411889"/>
            <a:ext cx="11350868" cy="5022162"/>
          </a:xfrm>
        </p:spPr>
        <p:txBody>
          <a:bodyPr>
            <a:normAutofit/>
          </a:bodyPr>
          <a:lstStyle/>
          <a:p>
            <a:pPr marL="76200" indent="0">
              <a:buNone/>
            </a:pPr>
            <a:endParaRPr lang="ru-RU" sz="2000" dirty="0">
              <a:solidFill>
                <a:schemeClr val="tx2"/>
              </a:solidFill>
            </a:endParaRPr>
          </a:p>
          <a:p>
            <a:pPr marL="76200" indent="0">
              <a:buNone/>
            </a:pPr>
            <a:r>
              <a:rPr lang="ru-RU" sz="2000" dirty="0">
                <a:solidFill>
                  <a:schemeClr val="tx2"/>
                </a:solidFill>
              </a:rPr>
              <a:t>Прогнозирование ряда конечных свойств композиционных материалов:</a:t>
            </a:r>
          </a:p>
          <a:p>
            <a:pPr marL="4680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модуль упругости при растяжении – </a:t>
            </a:r>
            <a:r>
              <a:rPr lang="en-US" sz="2000" dirty="0">
                <a:solidFill>
                  <a:schemeClr val="tx2"/>
                </a:solidFill>
              </a:rPr>
              <a:t>y1</a:t>
            </a:r>
            <a:r>
              <a:rPr lang="ru-RU" sz="2000" dirty="0">
                <a:solidFill>
                  <a:schemeClr val="tx2"/>
                </a:solidFill>
              </a:rPr>
              <a:t>;</a:t>
            </a:r>
          </a:p>
          <a:p>
            <a:pPr marL="4680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прочность при растяжении</a:t>
            </a:r>
            <a:r>
              <a:rPr lang="en-US" sz="2000" dirty="0">
                <a:solidFill>
                  <a:schemeClr val="tx2"/>
                </a:solidFill>
              </a:rPr>
              <a:t> – y2</a:t>
            </a:r>
            <a:r>
              <a:rPr lang="ru-RU" sz="2000" dirty="0">
                <a:solidFill>
                  <a:schemeClr val="tx2"/>
                </a:solidFill>
              </a:rPr>
              <a:t>;</a:t>
            </a:r>
          </a:p>
          <a:p>
            <a:pPr marL="4680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соотношение матрица-наполнитель</a:t>
            </a:r>
            <a:r>
              <a:rPr lang="en-US" sz="2000" dirty="0">
                <a:solidFill>
                  <a:schemeClr val="tx2"/>
                </a:solidFill>
              </a:rPr>
              <a:t> – y3</a:t>
            </a:r>
            <a:r>
              <a:rPr lang="ru-RU" sz="2000" dirty="0">
                <a:solidFill>
                  <a:schemeClr val="tx2"/>
                </a:solidFill>
              </a:rPr>
              <a:t>.</a:t>
            </a:r>
          </a:p>
          <a:p>
            <a:pPr marL="76200" indent="0" algn="just">
              <a:buNone/>
            </a:pP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04848" y="423949"/>
            <a:ext cx="4257005" cy="666000"/>
            <a:chOff x="1476753" y="3499669"/>
            <a:chExt cx="5304752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5304752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8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Цели и задачи работы</a:t>
              </a: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577716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8" name="Скругленный прямоугольник 1">
            <a:extLst>
              <a:ext uri="{FF2B5EF4-FFF2-40B4-BE49-F238E27FC236}">
                <a16:creationId xmlns:a16="http://schemas.microsoft.com/office/drawing/2014/main" id="{F0E460D8-F0E4-4FA6-BC4C-6838463B6FEE}"/>
              </a:ext>
            </a:extLst>
          </p:cNvPr>
          <p:cNvSpPr/>
          <p:nvPr/>
        </p:nvSpPr>
        <p:spPr>
          <a:xfrm>
            <a:off x="1729110" y="3588240"/>
            <a:ext cx="1926772" cy="65314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Исходный </a:t>
            </a:r>
            <a:r>
              <a:rPr lang="ru-RU" dirty="0" err="1">
                <a:solidFill>
                  <a:schemeClr val="tx1"/>
                </a:solidFill>
              </a:rPr>
              <a:t>датасет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Скругленный прямоугольник 6">
            <a:extLst>
              <a:ext uri="{FF2B5EF4-FFF2-40B4-BE49-F238E27FC236}">
                <a16:creationId xmlns:a16="http://schemas.microsoft.com/office/drawing/2014/main" id="{EC72272C-F5A3-4378-B88C-1D94777A0444}"/>
              </a:ext>
            </a:extLst>
          </p:cNvPr>
          <p:cNvSpPr/>
          <p:nvPr/>
        </p:nvSpPr>
        <p:spPr>
          <a:xfrm>
            <a:off x="3655882" y="4283307"/>
            <a:ext cx="1926772" cy="65314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Прогноз</a:t>
            </a:r>
            <a:r>
              <a:rPr lang="en-US" dirty="0">
                <a:solidFill>
                  <a:schemeClr val="tx1"/>
                </a:solidFill>
              </a:rPr>
              <a:t> y1 </a:t>
            </a:r>
            <a:r>
              <a:rPr lang="ru-RU" dirty="0">
                <a:solidFill>
                  <a:schemeClr val="tx1"/>
                </a:solidFill>
              </a:rPr>
              <a:t>и</a:t>
            </a:r>
            <a:r>
              <a:rPr lang="en-US" dirty="0">
                <a:solidFill>
                  <a:schemeClr val="tx1"/>
                </a:solidFill>
              </a:rPr>
              <a:t> y2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Скругленный прямоугольник 7">
            <a:extLst>
              <a:ext uri="{FF2B5EF4-FFF2-40B4-BE49-F238E27FC236}">
                <a16:creationId xmlns:a16="http://schemas.microsoft.com/office/drawing/2014/main" id="{B720E63F-F9D7-4B5D-BB2D-89A9EAEB50EE}"/>
              </a:ext>
            </a:extLst>
          </p:cNvPr>
          <p:cNvSpPr/>
          <p:nvPr/>
        </p:nvSpPr>
        <p:spPr>
          <a:xfrm>
            <a:off x="5582654" y="4980282"/>
            <a:ext cx="1926772" cy="65314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Исходный </a:t>
            </a:r>
            <a:r>
              <a:rPr lang="ru-RU" dirty="0" err="1">
                <a:solidFill>
                  <a:schemeClr val="tx1"/>
                </a:solidFill>
              </a:rPr>
              <a:t>датасет</a:t>
            </a:r>
            <a:r>
              <a:rPr lang="ru-RU" dirty="0">
                <a:solidFill>
                  <a:schemeClr val="tx1"/>
                </a:solidFill>
              </a:rPr>
              <a:t> + прогноз </a:t>
            </a:r>
            <a:r>
              <a:rPr lang="en-US" dirty="0">
                <a:solidFill>
                  <a:schemeClr val="tx1"/>
                </a:solidFill>
              </a:rPr>
              <a:t>y1 </a:t>
            </a:r>
            <a:r>
              <a:rPr lang="ru-RU" dirty="0">
                <a:solidFill>
                  <a:schemeClr val="tx1"/>
                </a:solidFill>
              </a:rPr>
              <a:t>и </a:t>
            </a:r>
            <a:r>
              <a:rPr lang="en-US" dirty="0">
                <a:solidFill>
                  <a:schemeClr val="tx1"/>
                </a:solidFill>
              </a:rPr>
              <a:t>y2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8">
            <a:extLst>
              <a:ext uri="{FF2B5EF4-FFF2-40B4-BE49-F238E27FC236}">
                <a16:creationId xmlns:a16="http://schemas.microsoft.com/office/drawing/2014/main" id="{DB196EE3-D955-47EE-8E23-7F7D347C072A}"/>
              </a:ext>
            </a:extLst>
          </p:cNvPr>
          <p:cNvSpPr/>
          <p:nvPr/>
        </p:nvSpPr>
        <p:spPr>
          <a:xfrm>
            <a:off x="7478018" y="5677257"/>
            <a:ext cx="1926772" cy="65314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Прогноз</a:t>
            </a:r>
            <a:r>
              <a:rPr lang="en-US" dirty="0">
                <a:solidFill>
                  <a:schemeClr val="tx1"/>
                </a:solidFill>
              </a:rPr>
              <a:t> y3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Соединительная линия уступом 9">
            <a:extLst>
              <a:ext uri="{FF2B5EF4-FFF2-40B4-BE49-F238E27FC236}">
                <a16:creationId xmlns:a16="http://schemas.microsoft.com/office/drawing/2014/main" id="{4CC9C711-21D4-47E2-8056-E567BF515FAB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>
            <a:off x="3655882" y="3914811"/>
            <a:ext cx="963386" cy="368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13">
            <a:extLst>
              <a:ext uri="{FF2B5EF4-FFF2-40B4-BE49-F238E27FC236}">
                <a16:creationId xmlns:a16="http://schemas.microsoft.com/office/drawing/2014/main" id="{61D7BDA1-A116-4B71-9BE0-79A13088984E}"/>
              </a:ext>
            </a:extLst>
          </p:cNvPr>
          <p:cNvCxnSpPr>
            <a:stCxn id="19" idx="3"/>
            <a:endCxn id="20" idx="0"/>
          </p:cNvCxnSpPr>
          <p:nvPr/>
        </p:nvCxnSpPr>
        <p:spPr>
          <a:xfrm>
            <a:off x="5582654" y="4609878"/>
            <a:ext cx="963386" cy="370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15">
            <a:extLst>
              <a:ext uri="{FF2B5EF4-FFF2-40B4-BE49-F238E27FC236}">
                <a16:creationId xmlns:a16="http://schemas.microsoft.com/office/drawing/2014/main" id="{27B50795-46E9-4342-912B-0277645BB67D}"/>
              </a:ext>
            </a:extLst>
          </p:cNvPr>
          <p:cNvCxnSpPr>
            <a:stCxn id="20" idx="3"/>
            <a:endCxn id="21" idx="0"/>
          </p:cNvCxnSpPr>
          <p:nvPr/>
        </p:nvCxnSpPr>
        <p:spPr>
          <a:xfrm>
            <a:off x="7509426" y="5306853"/>
            <a:ext cx="931978" cy="370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79" y="469293"/>
            <a:ext cx="6349345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Основные этапы работы с данными</a:t>
              </a: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4" y="1719562"/>
            <a:ext cx="445460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Проведены разведочный анализ и визуализация данных</a:t>
            </a: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5862748" y="1493010"/>
            <a:ext cx="6072578" cy="4565447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rgbClr val="FF0000"/>
                </a:solidFill>
                <a:latin typeface="+mn-lt"/>
              </a:rPr>
              <a:t>Источник данных: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 err="1">
                <a:solidFill>
                  <a:schemeClr val="lt1"/>
                </a:solidFill>
                <a:latin typeface="+mn-lt"/>
              </a:rPr>
              <a:t>Датасет</a:t>
            </a:r>
            <a:r>
              <a:rPr lang="ru-RU" sz="1600" b="1" dirty="0">
                <a:solidFill>
                  <a:schemeClr val="lt1"/>
                </a:solidFill>
                <a:latin typeface="+mn-lt"/>
              </a:rPr>
              <a:t> со свойствами композитов,  представленный в 2 файлах формата Excel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en-US" sz="1600" b="1" dirty="0">
              <a:solidFill>
                <a:schemeClr val="lt1"/>
              </a:solidFill>
              <a:latin typeface="+mn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en-US" sz="1600" b="1" dirty="0">
              <a:solidFill>
                <a:schemeClr val="lt1"/>
              </a:solidFill>
              <a:latin typeface="+mn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en-US" sz="1600" b="1" dirty="0">
              <a:solidFill>
                <a:schemeClr val="lt1"/>
              </a:solidFill>
              <a:latin typeface="+mn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en-US" sz="1600" b="1" dirty="0">
              <a:solidFill>
                <a:schemeClr val="lt1"/>
              </a:solidFill>
              <a:latin typeface="+mn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en-US" sz="1600" b="1" dirty="0">
              <a:solidFill>
                <a:schemeClr val="lt1"/>
              </a:solidFill>
              <a:latin typeface="+mn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en-US" sz="1600" b="1" dirty="0">
              <a:solidFill>
                <a:schemeClr val="lt1"/>
              </a:solidFill>
              <a:latin typeface="+mn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en-US" sz="1600" b="1" dirty="0">
              <a:solidFill>
                <a:schemeClr val="lt1"/>
              </a:solidFill>
              <a:latin typeface="+mn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en-US" sz="1600" b="1" dirty="0">
              <a:solidFill>
                <a:schemeClr val="lt1"/>
              </a:solidFill>
              <a:latin typeface="+mn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en-US" sz="1600" b="1" dirty="0">
              <a:solidFill>
                <a:schemeClr val="lt1"/>
              </a:solidFill>
              <a:latin typeface="+mn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en-US" sz="1600" b="1" dirty="0">
              <a:solidFill>
                <a:schemeClr val="lt1"/>
              </a:solidFill>
              <a:latin typeface="+mn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en-US" sz="1600" b="1" dirty="0">
              <a:solidFill>
                <a:schemeClr val="lt1"/>
              </a:solidFill>
              <a:latin typeface="+mn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en-US" sz="1600" b="1" dirty="0">
              <a:solidFill>
                <a:schemeClr val="lt1"/>
              </a:solidFill>
              <a:latin typeface="+mn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chemeClr val="lt1"/>
                </a:solidFill>
                <a:latin typeface="+mn-lt"/>
              </a:rPr>
              <a:t>Всего 13 признаков  и  1023 строки с</a:t>
            </a:r>
            <a:r>
              <a:rPr lang="en-US" sz="1600" b="1" dirty="0">
                <a:solidFill>
                  <a:schemeClr val="lt1"/>
                </a:solidFill>
                <a:latin typeface="+mn-lt"/>
              </a:rPr>
              <a:t> </a:t>
            </a:r>
            <a:r>
              <a:rPr lang="ru-RU" sz="1600" b="1" dirty="0">
                <a:solidFill>
                  <a:schemeClr val="lt1"/>
                </a:solidFill>
                <a:latin typeface="+mn-lt"/>
              </a:rPr>
              <a:t>данными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chemeClr val="lt1"/>
                </a:solidFill>
                <a:latin typeface="+mn-lt"/>
              </a:rPr>
              <a:t>Отсутствуют пустые </a:t>
            </a:r>
            <a:r>
              <a:rPr lang="ru-RU" sz="1600" b="1" dirty="0" err="1">
                <a:solidFill>
                  <a:schemeClr val="lt1"/>
                </a:solidFill>
                <a:latin typeface="+mn-lt"/>
              </a:rPr>
              <a:t>NuN</a:t>
            </a:r>
            <a:r>
              <a:rPr lang="ru-RU" sz="1600" b="1" dirty="0">
                <a:solidFill>
                  <a:schemeClr val="lt1"/>
                </a:solidFill>
                <a:latin typeface="+mn-lt"/>
              </a:rPr>
              <a:t> значения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chemeClr val="lt1"/>
                </a:solidFill>
                <a:latin typeface="+mn-lt"/>
              </a:rPr>
              <a:t>Тип данных - int64 и float64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4" y="2658429"/>
            <a:ext cx="445460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Удалены выбросы и проведена нормализация данных</a:t>
            </a: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08143" y="3366700"/>
            <a:ext cx="498617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Построены модели машинного обучения для прогнозирования «Модуль упругости при растяжении» и «Прочность при растяжении»</a:t>
            </a: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08144" y="4587172"/>
            <a:ext cx="432625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Построена нейронная сеть для рекомендации «Соотношения матрица – наполнитель»</a:t>
            </a: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382780" y="5557018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Разработано </a:t>
            </a:r>
            <a:r>
              <a:rPr lang="en-US" sz="1600" b="1" dirty="0" err="1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FlASK</a:t>
            </a: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 приложение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AC07A5-64E7-4D03-AF8B-586D15A71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094" y="2618404"/>
            <a:ext cx="5901410" cy="9591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8490B6-3898-41E2-97E3-7E76B6172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094" y="3887398"/>
            <a:ext cx="2046125" cy="94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461151" y="2048680"/>
            <a:ext cx="5634849" cy="43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Исследовано распределение данных - </a:t>
            </a: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</a:rPr>
              <a:t>отсутствуют значимые смещения в распределении</a:t>
            </a:r>
          </a:p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Построены </a:t>
            </a:r>
            <a:r>
              <a:rPr lang="ru-RU" sz="2200" dirty="0" err="1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Boxplot</a:t>
            </a: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 и проверены наличие выбросов – выбросы удалены методом </a:t>
            </a:r>
            <a:r>
              <a:rPr lang="ru-RU" sz="2200" dirty="0" err="1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межквартильных</a:t>
            </a: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 расстояний</a:t>
            </a:r>
          </a:p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Выведена корреляционная тепловая карта Пирсона - значимые корреляции отсутствуют</a:t>
            </a:r>
          </a:p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Проведена нормализации данных методом </a:t>
            </a:r>
            <a:r>
              <a:rPr lang="ru-RU" sz="2200" dirty="0" err="1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MinMaxScaler</a:t>
            </a:r>
            <a:endParaRPr lang="ru-RU" sz="2200" dirty="0">
              <a:solidFill>
                <a:srgbClr val="272727"/>
              </a:solidFill>
              <a:latin typeface="+mn-lt"/>
              <a:ea typeface="Open Sans"/>
              <a:sym typeface="Open Sans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ru-RU" sz="2200" dirty="0">
              <a:solidFill>
                <a:srgbClr val="272727"/>
              </a:solidFill>
              <a:latin typeface="+mn-lt"/>
              <a:ea typeface="Open Sans"/>
              <a:sym typeface="Open Sans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Итоги </a:t>
            </a:r>
            <a:r>
              <a:rPr lang="en-US" sz="2600" dirty="0"/>
              <a:t>EDA</a:t>
            </a:r>
            <a:endParaRPr lang="ru-RU" sz="2600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</a:t>
              </a:r>
              <a:r>
                <a:rPr lang="en-US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 </a:t>
              </a:r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анализ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32938E-3C56-480D-ABAB-BFFD6DDE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515" y="1708828"/>
            <a:ext cx="5757857" cy="472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461151" y="2048680"/>
            <a:ext cx="5634849" cy="3751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Сделано разделение на тестовые и обучающие выборки методом </a:t>
            </a:r>
            <a:r>
              <a:rPr lang="ru-RU" sz="2200" dirty="0" err="1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train_test_split</a:t>
            </a:r>
            <a:endParaRPr lang="ru-RU" sz="2200" dirty="0">
              <a:solidFill>
                <a:srgbClr val="272727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Применены модели с настройками по умолчанию и собраны метрики в единую таблицу</a:t>
            </a:r>
          </a:p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Проведен поиск </a:t>
            </a:r>
            <a:r>
              <a:rPr lang="ru-RU" sz="2200" dirty="0" err="1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гиперпараметров</a:t>
            </a: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 по сетке с перекрёстной проверкой с целью оптимизации обучения</a:t>
            </a:r>
          </a:p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По результатам для прогноза y1 выбрана модель </a:t>
            </a:r>
            <a:r>
              <a:rPr lang="ru-RU" sz="2200" dirty="0" err="1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KNeighborsRegressor</a:t>
            </a: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 и для y2 выбрана модель </a:t>
            </a:r>
            <a:r>
              <a:rPr lang="ru-RU" sz="2200" dirty="0" err="1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LinearRegression</a:t>
            </a:r>
            <a:endParaRPr lang="ru-RU" sz="2200" dirty="0">
              <a:solidFill>
                <a:srgbClr val="272727"/>
              </a:solidFill>
              <a:latin typeface="+mn-lt"/>
              <a:ea typeface="Open Sans"/>
              <a:sym typeface="Open Sans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ru-RU" sz="2200" dirty="0">
              <a:solidFill>
                <a:srgbClr val="272727"/>
              </a:solidFill>
              <a:latin typeface="+mn-lt"/>
              <a:ea typeface="Open Sans"/>
              <a:sym typeface="Open Sans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Итоги построения моделей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2845837" y="469293"/>
            <a:ext cx="9246636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Построение модели для прогноза модуля упругости при растяжении и прочности при растяжении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D2DFB8-C846-4BCE-AFCE-A7B0C99F3D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141" y="2332871"/>
            <a:ext cx="5934075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Текст 3">
            <a:extLst>
              <a:ext uri="{FF2B5EF4-FFF2-40B4-BE49-F238E27FC236}">
                <a16:creationId xmlns:a16="http://schemas.microsoft.com/office/drawing/2014/main" id="{B3AB5F5A-7E32-4AD6-9B2E-3240A165FB02}"/>
              </a:ext>
            </a:extLst>
          </p:cNvPr>
          <p:cNvSpPr txBox="1">
            <a:spLocks/>
          </p:cNvSpPr>
          <p:nvPr/>
        </p:nvSpPr>
        <p:spPr>
          <a:xfrm>
            <a:off x="6096000" y="1943134"/>
            <a:ext cx="5167308" cy="38973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300" b="0" i="0" u="none" strike="noStrike" cap="none" baseline="0">
                <a:solidFill>
                  <a:srgbClr val="000000"/>
                </a:solidFill>
                <a:latin typeface="+mn-lt"/>
                <a:ea typeface="ALS Sector Regular" panose="02000000000000000000" pitchFamily="2" charset="0"/>
                <a:cs typeface="ALS Sector Regular" panose="02000000000000000000" pitchFamily="2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ru-RU" sz="2000" dirty="0"/>
              <a:t>Бенчмаркинг результативности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1392570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461151" y="2048680"/>
            <a:ext cx="5925755" cy="4081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Для построения модели нейронной сети использована библиотека </a:t>
            </a:r>
            <a:r>
              <a:rPr lang="ru-RU" sz="2200" dirty="0" err="1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keras</a:t>
            </a: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 </a:t>
            </a:r>
            <a:r>
              <a:rPr lang="ru-RU" sz="2200" dirty="0" err="1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tensorflow</a:t>
            </a:r>
            <a:endParaRPr lang="ru-RU" sz="2200" dirty="0">
              <a:solidFill>
                <a:srgbClr val="272727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В качестве оптимальных параметров выбраны 3 слоя (1 входной и 2 скрытых) с 8 нейронами и ФА </a:t>
            </a:r>
            <a:r>
              <a:rPr lang="en-US" sz="2200" dirty="0" err="1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relu</a:t>
            </a:r>
            <a:endParaRPr lang="ru-RU" sz="2200" dirty="0">
              <a:solidFill>
                <a:srgbClr val="272727"/>
              </a:solidFill>
              <a:latin typeface="+mn-lt"/>
              <a:ea typeface="Open Sans"/>
              <a:sym typeface="Open Sans"/>
            </a:endParaRPr>
          </a:p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В качестве оптимизатора выбран </a:t>
            </a:r>
            <a:r>
              <a:rPr lang="en-US" sz="2200" dirty="0" err="1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sqd</a:t>
            </a:r>
            <a:r>
              <a:rPr lang="en-US" sz="2200" dirty="0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 </a:t>
            </a: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с функцией потерь MAE </a:t>
            </a:r>
          </a:p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По результатам обучения сети на 300 эпохах построен график снижения MAE на обучающей и </a:t>
            </a:r>
            <a:r>
              <a:rPr lang="ru-RU" sz="2200" dirty="0" err="1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валидационной</a:t>
            </a: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 выборках и оценена точность</a:t>
            </a:r>
          </a:p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По итогу модель не нашла закономерностей. Прогноз модели на уровне шума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Итоги построения НС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2845837" y="469293"/>
            <a:ext cx="8976049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Построение нейронной сети для прогнозирования соотношения матрица-наполнитель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5B6F30-649F-45FE-AF53-C9AAF7557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906" y="1900152"/>
            <a:ext cx="5167308" cy="423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8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5269596" y="1822998"/>
            <a:ext cx="6832208" cy="3000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Разработано приложение, которое прогнозирует «Соотношение матрица - наполнитель» на основе разработанной нейронной сети</a:t>
            </a:r>
          </a:p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Приложение запускается локально, после запуска app.py заходим в браузер и вводим адрес, прописанный в командной строке приложения</a:t>
            </a:r>
          </a:p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sym typeface="Open Sans"/>
              </a:rPr>
              <a:t>При работе приложения происходит ввод данных, нормализация введенных значений, прогноз и его обратная трансформация. После чего выводится прогнозное значение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5182043" y="1222308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Итоги разработки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2845838" y="469293"/>
            <a:ext cx="3349689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Flask-</a:t>
              </a:r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приложение</a:t>
              </a: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E39E44-F452-4A7E-8135-CE29487135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28" y="1222308"/>
            <a:ext cx="4764903" cy="5211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9E9EF0E-80A4-4482-B415-2D0423547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527" y="4931232"/>
            <a:ext cx="3690791" cy="1376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260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415</Words>
  <Application>Microsoft Office PowerPoint</Application>
  <PresentationFormat>Широкоэкранный</PresentationFormat>
  <Paragraphs>72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Noto Sans Symbols</vt:lpstr>
      <vt:lpstr>ALS Sector Regular</vt:lpstr>
      <vt:lpstr>Open Sans</vt:lpstr>
      <vt:lpstr>Arial</vt:lpstr>
      <vt:lpstr>ALS Sector Bold</vt:lpstr>
      <vt:lpstr>If,kjyVUNE_28012021</vt:lpstr>
      <vt:lpstr>  Выпускная квалификационная работа по курсу «Data Science»  Тема: прогнозирование конечных свойств новых материалов (композиционных материалов)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Карен Z</cp:lastModifiedBy>
  <cp:revision>104</cp:revision>
  <dcterms:created xsi:type="dcterms:W3CDTF">2021-02-24T09:03:25Z</dcterms:created>
  <dcterms:modified xsi:type="dcterms:W3CDTF">2023-04-25T20:56:44Z</dcterms:modified>
</cp:coreProperties>
</file>