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437" r:id="rId3"/>
    <p:sldId id="438" r:id="rId4"/>
    <p:sldId id="387" r:id="rId5"/>
    <p:sldId id="388" r:id="rId6"/>
    <p:sldId id="440" r:id="rId7"/>
    <p:sldId id="441" r:id="rId8"/>
    <p:sldId id="439" r:id="rId9"/>
    <p:sldId id="444" r:id="rId10"/>
    <p:sldId id="445" r:id="rId11"/>
    <p:sldId id="386" r:id="rId12"/>
    <p:sldId id="389" r:id="rId13"/>
    <p:sldId id="390" r:id="rId14"/>
    <p:sldId id="391" r:id="rId15"/>
    <p:sldId id="392" r:id="rId16"/>
    <p:sldId id="394" r:id="rId17"/>
    <p:sldId id="393" r:id="rId18"/>
    <p:sldId id="395" r:id="rId19"/>
    <p:sldId id="396" r:id="rId20"/>
    <p:sldId id="443" r:id="rId21"/>
    <p:sldId id="453" r:id="rId22"/>
    <p:sldId id="446" r:id="rId23"/>
    <p:sldId id="447" r:id="rId24"/>
    <p:sldId id="448" r:id="rId25"/>
    <p:sldId id="449" r:id="rId26"/>
    <p:sldId id="450" r:id="rId27"/>
    <p:sldId id="452" r:id="rId28"/>
    <p:sldId id="451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35" r:id="rId37"/>
    <p:sldId id="367" r:id="rId38"/>
    <p:sldId id="267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1" autoAdjust="0"/>
    <p:restoredTop sz="81389" autoAdjust="0"/>
  </p:normalViewPr>
  <p:slideViewPr>
    <p:cSldViewPr snapToGrid="0">
      <p:cViewPr varScale="1">
        <p:scale>
          <a:sx n="96" d="100"/>
          <a:sy n="9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ED738-C7F5-4DC0-9EB2-F62E90FF8970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C361A-67F9-479B-9210-24CEEB6975D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160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65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https://www.mssqltips.com/sqlservertip/6429/sql-server-download-quick-links/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57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67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012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285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727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499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583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8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7325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361A-67F9-479B-9210-24CEEB6975D4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293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339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677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428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2193726" y="1091654"/>
            <a:ext cx="7804549" cy="1138536"/>
          </a:xfrm>
          <a:prstGeom prst="rect">
            <a:avLst/>
          </a:prstGeom>
        </p:spPr>
        <p:txBody>
          <a:bodyPr lIns="0" tIns="0" rIns="0" bIns="0"/>
          <a:lstStyle>
            <a:lvl1pPr>
              <a:defRPr sz="5484"/>
            </a:lvl1pPr>
          </a:lstStyle>
          <a:p>
            <a:pPr lvl="0">
              <a:defRPr sz="1800"/>
            </a:pPr>
            <a:r>
              <a:rPr sz="5484"/>
              <a:t>Titeltext</a:t>
            </a:r>
          </a:p>
        </p:txBody>
      </p:sp>
    </p:spTree>
    <p:extLst>
      <p:ext uri="{BB962C8B-B14F-4D97-AF65-F5344CB8AC3E}">
        <p14:creationId xmlns:p14="http://schemas.microsoft.com/office/powerpoint/2010/main" val="37593948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256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4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7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28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02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96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108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6A59-0E68-4D8A-8311-37B4183460BD}" type="datetimeFigureOut">
              <a:rPr lang="sv-SE" smtClean="0"/>
              <a:t>2020-11-08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E590-14A9-417C-A4F7-925C6003695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497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1897"/>
            <a:ext cx="12192000" cy="7029897"/>
          </a:xfrm>
          <a:prstGeom prst="rect">
            <a:avLst/>
          </a:prstGeom>
          <a:ln w="3175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2347342" y="-405605"/>
            <a:ext cx="7497311" cy="749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200">
                <a:solidFill>
                  <a:srgbClr val="FFFFFF"/>
                </a:solidFill>
              </a:defRPr>
            </a:pPr>
            <a:endParaRPr sz="1547"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336725" y="1351278"/>
            <a:ext cx="5518548" cy="2331722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338327">
              <a:defRPr sz="6660">
                <a:latin typeface="Vollkorn Bold"/>
                <a:ea typeface="Vollkorn Bold"/>
                <a:cs typeface="Vollkorn Bold"/>
                <a:sym typeface="Vollkorn Bold"/>
              </a:defRPr>
            </a:lvl1pPr>
          </a:lstStyle>
          <a:p>
            <a:pPr lvl="0">
              <a:defRPr sz="1800"/>
            </a:pPr>
            <a:r>
              <a:rPr lang="sv-SE" sz="4683" dirty="0" smtClean="0"/>
              <a:t>Databashantering</a:t>
            </a:r>
            <a:r>
              <a:rPr lang="sv-SE" sz="4683" dirty="0" smtClean="0"/>
              <a:t>, </a:t>
            </a:r>
            <a:r>
              <a:rPr lang="sv-SE" sz="4683" dirty="0" smtClean="0"/>
              <a:t>DEVOPS20</a:t>
            </a:r>
            <a:r>
              <a:rPr lang="sv-SE" sz="4683" dirty="0" smtClean="0"/>
              <a:t/>
            </a:r>
            <a:br>
              <a:rPr lang="sv-SE" sz="4683" dirty="0" smtClean="0"/>
            </a:br>
            <a:r>
              <a:rPr lang="sv-SE" sz="4000" dirty="0" smtClean="0">
                <a:solidFill>
                  <a:srgbClr val="FF0000"/>
                </a:solidFill>
              </a:rPr>
              <a:t>Intro, del 1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Utbildare: Mikael Lönnroos</a:t>
            </a:r>
            <a:endParaRPr sz="4683" dirty="0"/>
          </a:p>
        </p:txBody>
      </p:sp>
      <p:pic>
        <p:nvPicPr>
          <p:cNvPr id="38" name="Nackademin svar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31915" y="4663192"/>
            <a:ext cx="3528163" cy="404872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3010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Preliminärt schema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Vecka 3</a:t>
            </a:r>
          </a:p>
          <a:p>
            <a:pPr lvl="1"/>
            <a:r>
              <a:rPr lang="sv-SE" dirty="0"/>
              <a:t>Dag 7 – </a:t>
            </a:r>
            <a:r>
              <a:rPr lang="sv-SE" dirty="0" smtClean="0"/>
              <a:t>Administration</a:t>
            </a:r>
            <a:endParaRPr lang="sv-SE" dirty="0"/>
          </a:p>
          <a:p>
            <a:pPr lvl="1"/>
            <a:r>
              <a:rPr lang="sv-SE" dirty="0"/>
              <a:t>Dag 8 – </a:t>
            </a:r>
            <a:r>
              <a:rPr lang="sv-SE" dirty="0" smtClean="0"/>
              <a:t>Andra databassystem, </a:t>
            </a:r>
            <a:r>
              <a:rPr lang="sv-SE" dirty="0" err="1" smtClean="0"/>
              <a:t>MySQL</a:t>
            </a:r>
            <a:r>
              <a:rPr lang="sv-SE" dirty="0" smtClean="0"/>
              <a:t>, </a:t>
            </a:r>
            <a:r>
              <a:rPr lang="sv-SE" dirty="0" err="1" smtClean="0"/>
              <a:t>NoSQL</a:t>
            </a:r>
            <a:endParaRPr lang="sv-SE" dirty="0"/>
          </a:p>
          <a:p>
            <a:pPr lvl="1"/>
            <a:r>
              <a:rPr lang="sv-SE" dirty="0" smtClean="0"/>
              <a:t>Dag 9 – Sammanfattning </a:t>
            </a:r>
            <a:r>
              <a:rPr lang="sv-SE" dirty="0"/>
              <a:t>av allt vi gått </a:t>
            </a:r>
            <a:r>
              <a:rPr lang="sv-SE" dirty="0" smtClean="0"/>
              <a:t>igenom</a:t>
            </a:r>
            <a:endParaRPr lang="sv-SE" dirty="0"/>
          </a:p>
          <a:p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59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Snabb jämförelse mellan server och </a:t>
            </a:r>
            <a:r>
              <a:rPr lang="sv-SE" dirty="0" smtClean="0"/>
              <a:t>arbetsstation, </a:t>
            </a:r>
            <a:r>
              <a:rPr lang="sv-SE" dirty="0" err="1" smtClean="0"/>
              <a:t>client</a:t>
            </a:r>
            <a:r>
              <a:rPr lang="sv-SE" dirty="0" smtClean="0"/>
              <a:t>-server</a:t>
            </a:r>
            <a:endParaRPr lang="sv-SE" dirty="0" smtClean="0"/>
          </a:p>
          <a:p>
            <a:r>
              <a:rPr lang="sv-SE" dirty="0" smtClean="0"/>
              <a:t>RAID0</a:t>
            </a:r>
            <a:r>
              <a:rPr lang="sv-SE" dirty="0"/>
              <a:t>, </a:t>
            </a:r>
            <a:r>
              <a:rPr lang="sv-SE" dirty="0" smtClean="0"/>
              <a:t>RAID1, RAID5, RAID6, RAID10 </a:t>
            </a:r>
            <a:endParaRPr lang="sv-SE" dirty="0"/>
          </a:p>
          <a:p>
            <a:r>
              <a:rPr lang="sv-SE" dirty="0" smtClean="0"/>
              <a:t>NAS</a:t>
            </a:r>
          </a:p>
          <a:p>
            <a:r>
              <a:rPr lang="sv-SE" dirty="0" smtClean="0"/>
              <a:t>SAN</a:t>
            </a:r>
          </a:p>
          <a:p>
            <a:r>
              <a:rPr lang="sv-SE" dirty="0"/>
              <a:t>C</a:t>
            </a:r>
            <a:r>
              <a:rPr lang="sv-SE" dirty="0" smtClean="0"/>
              <a:t>luster</a:t>
            </a:r>
            <a:endParaRPr lang="sv-SE" dirty="0"/>
          </a:p>
          <a:p>
            <a:r>
              <a:rPr lang="sv-SE" dirty="0" smtClean="0"/>
              <a:t>Databaser i molnet</a:t>
            </a:r>
          </a:p>
          <a:p>
            <a:endParaRPr lang="sv-SE" i="1" dirty="0" smtClean="0"/>
          </a:p>
          <a:p>
            <a:endParaRPr lang="sv-SE" dirty="0" smtClean="0"/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04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Vanliga förkortningar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altLang="sv-SE" dirty="0"/>
              <a:t>DBMS – </a:t>
            </a:r>
            <a:r>
              <a:rPr lang="sv-SE" altLang="sv-SE" dirty="0" err="1" smtClean="0"/>
              <a:t>DataBase</a:t>
            </a:r>
            <a:r>
              <a:rPr lang="sv-SE" altLang="sv-SE" dirty="0" smtClean="0"/>
              <a:t> </a:t>
            </a:r>
            <a:r>
              <a:rPr lang="sv-SE" altLang="sv-SE" dirty="0"/>
              <a:t>Management System</a:t>
            </a:r>
          </a:p>
          <a:p>
            <a:pPr lvl="1"/>
            <a:r>
              <a:rPr lang="sv-SE" altLang="sv-SE" dirty="0"/>
              <a:t>Kort: Databas</a:t>
            </a:r>
          </a:p>
          <a:p>
            <a:r>
              <a:rPr lang="sv-SE" altLang="sv-SE" dirty="0"/>
              <a:t>RDBMS – </a:t>
            </a:r>
            <a:r>
              <a:rPr lang="sv-SE" altLang="sv-SE" dirty="0" err="1"/>
              <a:t>Relational</a:t>
            </a:r>
            <a:r>
              <a:rPr lang="sv-SE" altLang="sv-SE" dirty="0"/>
              <a:t> </a:t>
            </a:r>
            <a:r>
              <a:rPr lang="sv-SE" altLang="sv-SE" dirty="0" err="1"/>
              <a:t>Database</a:t>
            </a:r>
            <a:r>
              <a:rPr lang="sv-SE" altLang="sv-SE" dirty="0"/>
              <a:t> </a:t>
            </a:r>
            <a:r>
              <a:rPr lang="sv-SE" altLang="sv-SE" dirty="0" err="1"/>
              <a:t>Mangement</a:t>
            </a:r>
            <a:r>
              <a:rPr lang="sv-SE" altLang="sv-SE" dirty="0"/>
              <a:t> System</a:t>
            </a:r>
          </a:p>
          <a:p>
            <a:pPr lvl="1"/>
            <a:r>
              <a:rPr lang="sv-SE" altLang="sv-SE" dirty="0"/>
              <a:t>Relationsdatabaser är idag vanligast förekommande och Oracle, SQL Server, </a:t>
            </a:r>
            <a:r>
              <a:rPr lang="sv-SE" altLang="sv-SE" dirty="0" err="1"/>
              <a:t>MySQL</a:t>
            </a:r>
            <a:r>
              <a:rPr lang="sv-SE" altLang="sv-SE" dirty="0"/>
              <a:t>, m </a:t>
            </a:r>
            <a:r>
              <a:rPr lang="sv-SE" altLang="sv-SE" dirty="0" err="1"/>
              <a:t>fl</a:t>
            </a:r>
            <a:r>
              <a:rPr lang="sv-SE" altLang="sv-SE" dirty="0"/>
              <a:t> är alla RDBMS. Tidigare databaser var hierarkiska eller nätverksdatabaser.</a:t>
            </a:r>
          </a:p>
          <a:p>
            <a:r>
              <a:rPr lang="sv-SE" altLang="sv-SE" dirty="0"/>
              <a:t>ODBMS – </a:t>
            </a:r>
            <a:r>
              <a:rPr lang="sv-SE" altLang="sv-SE" dirty="0" err="1"/>
              <a:t>Object-Oriented</a:t>
            </a:r>
            <a:r>
              <a:rPr lang="sv-SE" altLang="sv-SE" dirty="0"/>
              <a:t> </a:t>
            </a:r>
            <a:r>
              <a:rPr lang="sv-SE" altLang="sv-SE" dirty="0" err="1"/>
              <a:t>Database</a:t>
            </a:r>
            <a:r>
              <a:rPr lang="sv-SE" altLang="sv-SE" dirty="0"/>
              <a:t> Management System</a:t>
            </a:r>
          </a:p>
          <a:p>
            <a:pPr lvl="1"/>
            <a:r>
              <a:rPr lang="sv-SE" altLang="sv-SE" dirty="0"/>
              <a:t>Objektorienterade, eller objektrelationsdatabaser, är den senaste trenden. Oracle8i och senare är exempel på </a:t>
            </a:r>
            <a:r>
              <a:rPr lang="sv-SE" altLang="sv-SE" dirty="0" smtClean="0"/>
              <a:t>dessa</a:t>
            </a:r>
          </a:p>
          <a:p>
            <a:r>
              <a:rPr lang="sv-SE" dirty="0" smtClean="0"/>
              <a:t>NOSQL – Not </a:t>
            </a:r>
            <a:r>
              <a:rPr lang="sv-SE" dirty="0" err="1" smtClean="0"/>
              <a:t>Only</a:t>
            </a:r>
            <a:r>
              <a:rPr lang="sv-SE" dirty="0" smtClean="0"/>
              <a:t> SQL</a:t>
            </a:r>
          </a:p>
          <a:p>
            <a:pPr lvl="1"/>
            <a:r>
              <a:rPr lang="sv-SE" dirty="0" smtClean="0"/>
              <a:t>Exempelvis </a:t>
            </a:r>
            <a:r>
              <a:rPr lang="sv-SE" dirty="0" err="1" smtClean="0"/>
              <a:t>Hadoop</a:t>
            </a:r>
            <a:endParaRPr lang="sv-SE" dirty="0" smtClean="0"/>
          </a:p>
          <a:p>
            <a:endParaRPr lang="sv-SE" i="1" dirty="0" smtClean="0"/>
          </a:p>
          <a:p>
            <a:endParaRPr lang="sv-SE" dirty="0" smtClean="0"/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874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Varför heter det Relationsdatabas?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i="1" dirty="0" smtClean="0"/>
          </a:p>
          <a:p>
            <a:endParaRPr lang="sv-SE" dirty="0" smtClean="0"/>
          </a:p>
        </p:txBody>
      </p:sp>
      <p:pic>
        <p:nvPicPr>
          <p:cNvPr id="5" name="Nackademin svar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714119" y="2783459"/>
            <a:ext cx="4164013" cy="446405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altLang="sv-SE" dirty="0" smtClean="0"/>
          </a:p>
        </p:txBody>
      </p:sp>
      <p:graphicFrame>
        <p:nvGraphicFramePr>
          <p:cNvPr id="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325033"/>
              </p:ext>
            </p:extLst>
          </p:nvPr>
        </p:nvGraphicFramePr>
        <p:xfrm>
          <a:off x="7342187" y="1343089"/>
          <a:ext cx="4011613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icture" r:id="rId5" imgW="4021920" imgH="4181760" progId="Word.Picture.8">
                  <p:embed/>
                </p:oleObj>
              </mc:Choice>
              <mc:Fallback>
                <p:oleObj name="Picture" r:id="rId5" imgW="4021920" imgH="4181760" progId="Word.Picture.8">
                  <p:embed/>
                  <p:pic>
                    <p:nvPicPr>
                      <p:cNvPr id="102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7" y="1343089"/>
                        <a:ext cx="4011613" cy="417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64830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sv-SE" dirty="0"/>
              <a:t>Två förklaringar:</a:t>
            </a:r>
          </a:p>
          <a:p>
            <a:pPr lvl="1"/>
            <a:r>
              <a:rPr lang="sv-SE" altLang="sv-SE" dirty="0"/>
              <a:t>En eller flera tabeller</a:t>
            </a:r>
            <a:br>
              <a:rPr lang="sv-SE" altLang="sv-SE" dirty="0"/>
            </a:br>
            <a:r>
              <a:rPr lang="sv-SE" altLang="sv-SE" dirty="0"/>
              <a:t>med relationer sinsemellan (den vanligaste förklaringen)</a:t>
            </a:r>
          </a:p>
          <a:p>
            <a:pPr lvl="1"/>
            <a:r>
              <a:rPr lang="sv-SE" altLang="sv-SE" dirty="0"/>
              <a:t>All data i en RDBMS är representerade som matematiska n-relationer </a:t>
            </a:r>
            <a:br>
              <a:rPr lang="sv-SE" altLang="sv-SE" dirty="0"/>
            </a:br>
            <a:r>
              <a:rPr lang="sv-SE" altLang="sv-SE" dirty="0"/>
              <a:t/>
            </a:r>
            <a:br>
              <a:rPr lang="sv-SE" altLang="sv-SE" dirty="0"/>
            </a:br>
            <a:r>
              <a:rPr lang="sv-SE" altLang="sv-SE" dirty="0"/>
              <a:t/>
            </a:r>
            <a:br>
              <a:rPr lang="sv-SE" altLang="sv-SE" dirty="0"/>
            </a:br>
            <a:endParaRPr lang="sv-SE" altLang="sv-SE" dirty="0"/>
          </a:p>
          <a:p>
            <a:endParaRPr lang="sv-SE" i="1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153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SQL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altLang="sv-SE" dirty="0"/>
              <a:t>SQL är en förkortning av </a:t>
            </a:r>
            <a:r>
              <a:rPr lang="sv-SE" altLang="sv-SE" dirty="0" err="1"/>
              <a:t>Structured</a:t>
            </a:r>
            <a:r>
              <a:rPr lang="sv-SE" altLang="sv-SE" dirty="0"/>
              <a:t> Query </a:t>
            </a:r>
            <a:r>
              <a:rPr lang="sv-SE" altLang="sv-SE" dirty="0" err="1"/>
              <a:t>Language</a:t>
            </a:r>
            <a:endParaRPr lang="sv-SE" altLang="sv-SE" dirty="0"/>
          </a:p>
          <a:p>
            <a:r>
              <a:rPr lang="sv-SE" altLang="sv-SE" dirty="0"/>
              <a:t>Det uttalas bokstav för bokstav eller ibland "</a:t>
            </a:r>
            <a:r>
              <a:rPr lang="sv-SE" altLang="sv-SE" dirty="0" err="1"/>
              <a:t>s'ikuell</a:t>
            </a:r>
            <a:r>
              <a:rPr lang="sv-SE" altLang="sv-SE" dirty="0"/>
              <a:t>", eller engelskans "</a:t>
            </a:r>
            <a:r>
              <a:rPr lang="sv-SE" altLang="sv-SE" dirty="0" err="1"/>
              <a:t>sequel</a:t>
            </a:r>
            <a:r>
              <a:rPr lang="sv-SE" altLang="sv-SE" dirty="0"/>
              <a:t>”</a:t>
            </a:r>
          </a:p>
          <a:p>
            <a:r>
              <a:rPr lang="sv-SE" altLang="sv-SE" dirty="0"/>
              <a:t>SQL bygger på en artikel - "A </a:t>
            </a:r>
            <a:r>
              <a:rPr lang="sv-SE" altLang="sv-SE" dirty="0" err="1"/>
              <a:t>Relational</a:t>
            </a:r>
            <a:r>
              <a:rPr lang="sv-SE" altLang="sv-SE" dirty="0"/>
              <a:t> </a:t>
            </a:r>
            <a:r>
              <a:rPr lang="sv-SE" altLang="sv-SE" dirty="0" err="1"/>
              <a:t>Model</a:t>
            </a:r>
            <a:r>
              <a:rPr lang="sv-SE" altLang="sv-SE" dirty="0"/>
              <a:t> </a:t>
            </a:r>
            <a:r>
              <a:rPr lang="sv-SE" altLang="sv-SE" dirty="0" err="1"/>
              <a:t>of</a:t>
            </a:r>
            <a:r>
              <a:rPr lang="sv-SE" altLang="sv-SE" dirty="0"/>
              <a:t> Data for </a:t>
            </a:r>
            <a:r>
              <a:rPr lang="sv-SE" altLang="sv-SE" dirty="0" err="1"/>
              <a:t>Large</a:t>
            </a:r>
            <a:r>
              <a:rPr lang="sv-SE" altLang="sv-SE" dirty="0"/>
              <a:t> </a:t>
            </a:r>
            <a:r>
              <a:rPr lang="sv-SE" altLang="sv-SE" dirty="0" err="1"/>
              <a:t>Shared</a:t>
            </a:r>
            <a:r>
              <a:rPr lang="sv-SE" altLang="sv-SE" dirty="0"/>
              <a:t> Data Banks“ som Dr. Edgar F. </a:t>
            </a:r>
            <a:r>
              <a:rPr lang="sv-SE" altLang="sv-SE" dirty="0" err="1"/>
              <a:t>Codd</a:t>
            </a:r>
            <a:r>
              <a:rPr lang="sv-SE" altLang="sv-SE" dirty="0"/>
              <a:t> publicerade 1970 i tidskriften Association for </a:t>
            </a:r>
            <a:r>
              <a:rPr lang="sv-SE" altLang="sv-SE" dirty="0" err="1"/>
              <a:t>Computing</a:t>
            </a:r>
            <a:r>
              <a:rPr lang="sv-SE" altLang="sv-SE" dirty="0"/>
              <a:t> </a:t>
            </a:r>
            <a:r>
              <a:rPr lang="sv-SE" altLang="sv-SE" dirty="0" err="1"/>
              <a:t>Machinery</a:t>
            </a:r>
            <a:r>
              <a:rPr lang="sv-SE" altLang="sv-SE" dirty="0"/>
              <a:t> (ACM) journal</a:t>
            </a:r>
          </a:p>
          <a:p>
            <a:r>
              <a:rPr lang="sv-SE" altLang="sv-SE" dirty="0"/>
              <a:t>Språket och de första relationsdatabaserna utvecklades hos IBM och U C Berkeley under 1970-talet</a:t>
            </a:r>
          </a:p>
          <a:p>
            <a:r>
              <a:rPr lang="sv-SE" altLang="sv-SE" dirty="0"/>
              <a:t>SQL är standardiserat av ANSI sedan 1986 och ISO sedan 1987</a:t>
            </a:r>
          </a:p>
          <a:p>
            <a:r>
              <a:rPr lang="sv-SE" altLang="sv-SE" dirty="0"/>
              <a:t>ANSI 2003 är den senaste standarden (SQL-92</a:t>
            </a:r>
            <a:r>
              <a:rPr lang="sv-SE" altLang="sv-SE" dirty="0" smtClean="0"/>
              <a:t>)</a:t>
            </a:r>
            <a:endParaRPr lang="sv-SE" i="1" dirty="0" smtClean="0"/>
          </a:p>
          <a:p>
            <a:endParaRPr lang="sv-SE" dirty="0" smtClean="0"/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907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SQL – standardiserat databasspråk?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sv-SE" dirty="0"/>
              <a:t>Grunderna i SQL är samma för alla SQL-databaser</a:t>
            </a:r>
          </a:p>
          <a:p>
            <a:r>
              <a:rPr lang="sv-SE" altLang="sv-SE" dirty="0"/>
              <a:t>Dock skiljer sig databaserna åt vad gäller mer avancerad SQL, funktioner och datatyper</a:t>
            </a:r>
          </a:p>
          <a:p>
            <a:pPr lvl="1"/>
            <a:r>
              <a:rPr lang="sv-SE" altLang="sv-SE" dirty="0"/>
              <a:t>Jämför det med ett språk, t ex svenska, som i grunden är lika men har olika dialekter</a:t>
            </a:r>
          </a:p>
          <a:p>
            <a:endParaRPr lang="sv-SE" dirty="0" smtClean="0"/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79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SQL – begränsningar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sv-SE" dirty="0"/>
              <a:t>SQL är ett 4:e-generationsspråk: Man definierar vad som ska uträttas, inte hur det ska göras. Detta är en styrka men kan kännas besvärligt och ovant till en början.</a:t>
            </a:r>
          </a:p>
          <a:p>
            <a:r>
              <a:rPr lang="sv-SE" altLang="sv-SE" dirty="0"/>
              <a:t>ANSI-standarden av SQL innehåller knappt inget stöd för programflödeskontroll, så som funktioner/procedurer eller loopar.</a:t>
            </a:r>
          </a:p>
          <a:p>
            <a:r>
              <a:rPr lang="sv-SE" altLang="sv-SE" dirty="0"/>
              <a:t>SQL tillhandahåller ett bestämt antal fördefinierade datatyper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6741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SQL – utökningar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sv-SE" dirty="0"/>
              <a:t>För att skriva mer avancerad SQL än vad ANSI klarar använder de olika tillverkarna olika språk för att kunna skapa mer avancerade procedurer:</a:t>
            </a:r>
          </a:p>
          <a:p>
            <a:pPr lvl="1"/>
            <a:r>
              <a:rPr lang="sv-SE" altLang="sv-SE" dirty="0"/>
              <a:t>Microsofts språk heter </a:t>
            </a:r>
            <a:r>
              <a:rPr lang="sv-SE" altLang="sv-SE" dirty="0" err="1"/>
              <a:t>Transact</a:t>
            </a:r>
            <a:r>
              <a:rPr lang="sv-SE" altLang="sv-SE" dirty="0"/>
              <a:t>-SQL - T-SQL</a:t>
            </a:r>
          </a:p>
          <a:p>
            <a:pPr lvl="1"/>
            <a:r>
              <a:rPr lang="sv-SE" altLang="sv-SE" dirty="0"/>
              <a:t>Oracles språk heter PL/SQL</a:t>
            </a:r>
          </a:p>
          <a:p>
            <a:endParaRPr lang="sv-SE" altLang="sv-SE" dirty="0"/>
          </a:p>
          <a:p>
            <a:r>
              <a:rPr lang="sv-SE" altLang="sv-SE" dirty="0" err="1"/>
              <a:t>Embedded</a:t>
            </a:r>
            <a:r>
              <a:rPr lang="sv-SE" altLang="sv-SE" dirty="0"/>
              <a:t> SQL – använder SQL-satser inbäddade i ett mer traditionellt programmeringsspråk</a:t>
            </a:r>
            <a:endParaRPr lang="sv-SE" dirty="0" smtClean="0"/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87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SQL-satser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sv-SE" dirty="0"/>
              <a:t>Data Manipulation </a:t>
            </a:r>
            <a:r>
              <a:rPr lang="sv-SE" altLang="sv-SE" dirty="0" err="1"/>
              <a:t>Language</a:t>
            </a:r>
            <a:r>
              <a:rPr lang="sv-SE" altLang="sv-SE" dirty="0"/>
              <a:t> (DML)</a:t>
            </a:r>
            <a:endParaRPr lang="sv-SE" altLang="sv-SE" dirty="0">
              <a:solidFill>
                <a:srgbClr val="FFFF00"/>
              </a:solidFill>
            </a:endParaRPr>
          </a:p>
          <a:p>
            <a:pPr lvl="1"/>
            <a:r>
              <a:rPr lang="sv-SE" altLang="sv-SE" dirty="0"/>
              <a:t>Hämta och modifiera data</a:t>
            </a:r>
          </a:p>
          <a:p>
            <a:r>
              <a:rPr lang="sv-SE" altLang="sv-SE" dirty="0"/>
              <a:t>Data Definition </a:t>
            </a:r>
            <a:r>
              <a:rPr lang="sv-SE" altLang="sv-SE" dirty="0" err="1"/>
              <a:t>Language</a:t>
            </a:r>
            <a:r>
              <a:rPr lang="sv-SE" altLang="sv-SE" dirty="0"/>
              <a:t> (DDL)</a:t>
            </a:r>
            <a:endParaRPr lang="sv-SE" altLang="sv-SE" dirty="0">
              <a:solidFill>
                <a:srgbClr val="FFFF00"/>
              </a:solidFill>
            </a:endParaRPr>
          </a:p>
          <a:p>
            <a:pPr lvl="1"/>
            <a:r>
              <a:rPr lang="sv-SE" altLang="sv-SE" dirty="0"/>
              <a:t>Definiera strukturen i en databas</a:t>
            </a:r>
          </a:p>
          <a:p>
            <a:r>
              <a:rPr lang="sv-SE" altLang="sv-SE" dirty="0"/>
              <a:t>Data Control </a:t>
            </a:r>
            <a:r>
              <a:rPr lang="sv-SE" altLang="sv-SE" dirty="0" err="1"/>
              <a:t>Language</a:t>
            </a:r>
            <a:r>
              <a:rPr lang="sv-SE" altLang="sv-SE" dirty="0"/>
              <a:t> (DCL)</a:t>
            </a:r>
          </a:p>
          <a:p>
            <a:pPr lvl="1"/>
            <a:r>
              <a:rPr lang="sv-SE" altLang="sv-SE" dirty="0"/>
              <a:t>Kontrollera access till data i en databas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40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/>
              <a:t>DML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altLang="sv-SE" dirty="0"/>
              <a:t>Inom kategorin DML finns fyra grundläggande satser:</a:t>
            </a:r>
          </a:p>
          <a:p>
            <a:pPr lvl="1"/>
            <a:r>
              <a:rPr lang="sv-SE" altLang="sv-SE" dirty="0"/>
              <a:t>SELECT</a:t>
            </a:r>
          </a:p>
          <a:p>
            <a:pPr lvl="2"/>
            <a:r>
              <a:rPr lang="sv-SE" altLang="sv-SE" dirty="0"/>
              <a:t>Hämtar rader från en tabell</a:t>
            </a:r>
          </a:p>
          <a:p>
            <a:pPr lvl="1"/>
            <a:r>
              <a:rPr lang="sv-SE" altLang="sv-SE" dirty="0"/>
              <a:t>INSERT</a:t>
            </a:r>
          </a:p>
          <a:p>
            <a:pPr lvl="2"/>
            <a:r>
              <a:rPr lang="sv-SE" altLang="sv-SE" dirty="0"/>
              <a:t>Lägger till nya rader i en tabell</a:t>
            </a:r>
          </a:p>
          <a:p>
            <a:pPr lvl="1"/>
            <a:r>
              <a:rPr lang="sv-SE" altLang="sv-SE" dirty="0"/>
              <a:t>UPDATE</a:t>
            </a:r>
          </a:p>
          <a:p>
            <a:pPr lvl="2"/>
            <a:r>
              <a:rPr lang="sv-SE" altLang="sv-SE" dirty="0"/>
              <a:t>Ändrar data i existerande rader i en tabell</a:t>
            </a:r>
          </a:p>
          <a:p>
            <a:pPr lvl="1"/>
            <a:r>
              <a:rPr lang="sv-SE" altLang="sv-SE" dirty="0"/>
              <a:t>DELETE</a:t>
            </a:r>
          </a:p>
          <a:p>
            <a:pPr lvl="2"/>
            <a:r>
              <a:rPr lang="sv-SE" altLang="sv-SE" dirty="0"/>
              <a:t>Tar bort rader från en tabell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20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Lektionstillfällets mål och metod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1" dirty="0" smtClean="0"/>
              <a:t>Mål med lektionen:</a:t>
            </a:r>
          </a:p>
          <a:p>
            <a:r>
              <a:rPr lang="sv-SE" dirty="0" smtClean="0"/>
              <a:t>Introduktion</a:t>
            </a:r>
          </a:p>
          <a:p>
            <a:r>
              <a:rPr lang="sv-SE" dirty="0" smtClean="0"/>
              <a:t>Beskriva Databaser och lagring-kursen som helhet</a:t>
            </a:r>
          </a:p>
          <a:p>
            <a:r>
              <a:rPr lang="sv-SE" dirty="0" smtClean="0"/>
              <a:t>Installera Microsoft SQL Server 2017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 smtClean="0"/>
              <a:t>Lektionens arbetsmetod/er:</a:t>
            </a:r>
          </a:p>
          <a:p>
            <a:r>
              <a:rPr lang="sv-SE" dirty="0" smtClean="0"/>
              <a:t>Beskriv kortfattat hur vi kommer att arbeta under dagens lektion.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05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Installation av SQL Server 2017 </a:t>
            </a:r>
            <a:r>
              <a:rPr lang="sv-SE" dirty="0" err="1" smtClean="0"/>
              <a:t>Developer</a:t>
            </a:r>
            <a:r>
              <a:rPr lang="sv-SE" dirty="0" smtClean="0"/>
              <a:t> </a:t>
            </a:r>
            <a:r>
              <a:rPr lang="sv-SE" dirty="0" err="1" smtClean="0"/>
              <a:t>Edt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771080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 smtClean="0"/>
              <a:t>Hämta på Microsofts hemsida</a:t>
            </a:r>
          </a:p>
          <a:p>
            <a:r>
              <a:rPr lang="sv-SE" dirty="0" smtClean="0"/>
              <a:t>Installera</a:t>
            </a:r>
          </a:p>
          <a:p>
            <a:pPr lvl="1"/>
            <a:r>
              <a:rPr lang="sv-SE" dirty="0" smtClean="0"/>
              <a:t>Setup</a:t>
            </a:r>
          </a:p>
          <a:p>
            <a:pPr lvl="1"/>
            <a:r>
              <a:rPr lang="sv-SE" dirty="0" smtClean="0"/>
              <a:t>Installation &gt; New SQL Server </a:t>
            </a:r>
            <a:r>
              <a:rPr lang="sv-SE" dirty="0" err="1" smtClean="0"/>
              <a:t>stand-alone</a:t>
            </a:r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Feature </a:t>
            </a:r>
            <a:r>
              <a:rPr lang="sv-SE" dirty="0" err="1" smtClean="0"/>
              <a:t>selection</a:t>
            </a:r>
            <a:endParaRPr lang="sv-SE" dirty="0" smtClean="0"/>
          </a:p>
          <a:p>
            <a:pPr lvl="2"/>
            <a:r>
              <a:rPr lang="sv-SE" dirty="0" err="1" smtClean="0"/>
              <a:t>Database</a:t>
            </a:r>
            <a:r>
              <a:rPr lang="sv-SE" dirty="0" smtClean="0"/>
              <a:t> Engine Services</a:t>
            </a:r>
          </a:p>
          <a:p>
            <a:pPr lvl="2"/>
            <a:r>
              <a:rPr lang="sv-SE" dirty="0" err="1" smtClean="0"/>
              <a:t>Client</a:t>
            </a:r>
            <a:r>
              <a:rPr lang="sv-SE" dirty="0" smtClean="0"/>
              <a:t> Tools </a:t>
            </a:r>
            <a:r>
              <a:rPr lang="sv-SE" dirty="0" err="1" smtClean="0"/>
              <a:t>Connectivity</a:t>
            </a:r>
            <a:endParaRPr lang="sv-SE" dirty="0" smtClean="0"/>
          </a:p>
          <a:p>
            <a:pPr lvl="2"/>
            <a:r>
              <a:rPr lang="sv-SE" dirty="0" smtClean="0"/>
              <a:t>Integration Services</a:t>
            </a:r>
          </a:p>
          <a:p>
            <a:pPr lvl="1"/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/>
              <a:t>E</a:t>
            </a:r>
            <a:r>
              <a:rPr lang="sv-SE" dirty="0" smtClean="0"/>
              <a:t>ngine </a:t>
            </a:r>
            <a:r>
              <a:rPr lang="sv-SE" dirty="0" err="1" smtClean="0"/>
              <a:t>Config</a:t>
            </a:r>
            <a:r>
              <a:rPr lang="sv-SE" dirty="0" smtClean="0"/>
              <a:t> </a:t>
            </a:r>
          </a:p>
          <a:p>
            <a:pPr lvl="2"/>
            <a:r>
              <a:rPr lang="sv-SE" dirty="0" smtClean="0"/>
              <a:t>Mixed mode, bra lösen på SA +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current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endParaRPr lang="sv-SE" dirty="0" smtClean="0"/>
          </a:p>
          <a:p>
            <a:pPr lvl="1"/>
            <a:r>
              <a:rPr lang="sv-SE" dirty="0" smtClean="0"/>
              <a:t>Installera även SQL Server Management </a:t>
            </a:r>
            <a:r>
              <a:rPr lang="sv-SE" dirty="0" smtClean="0"/>
              <a:t>Tools, SSMS</a:t>
            </a: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003" y="1808751"/>
            <a:ext cx="3304295" cy="19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r>
              <a:rPr lang="en-US" dirty="0" err="1" smtClean="0"/>
              <a:t>steg</a:t>
            </a:r>
            <a:r>
              <a:rPr lang="en-US" dirty="0" smtClean="0"/>
              <a:t> för </a:t>
            </a:r>
            <a:r>
              <a:rPr lang="en-US" dirty="0" err="1" smtClean="0"/>
              <a:t>steg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 </a:t>
            </a:r>
            <a:r>
              <a:rPr lang="en-US" dirty="0" err="1" smtClean="0"/>
              <a:t>missade</a:t>
            </a:r>
            <a:r>
              <a:rPr lang="en-US" dirty="0" smtClean="0"/>
              <a:t> </a:t>
            </a:r>
            <a:r>
              <a:rPr lang="en-US" dirty="0" err="1" smtClean="0"/>
              <a:t>någon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men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i </a:t>
            </a:r>
            <a:r>
              <a:rPr lang="en-US" dirty="0" err="1" smtClean="0"/>
              <a:t>stort</a:t>
            </a:r>
            <a:r>
              <a:rPr lang="en-US" dirty="0" smtClean="0"/>
              <a:t> sett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steg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följa</a:t>
            </a:r>
            <a:r>
              <a:rPr lang="en-US" dirty="0" smtClean="0"/>
              <a:t> för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installera</a:t>
            </a:r>
            <a:r>
              <a:rPr lang="en-US" dirty="0" smtClean="0"/>
              <a:t> SQL </a:t>
            </a:r>
            <a:r>
              <a:rPr lang="en-US" dirty="0" err="1" smtClean="0"/>
              <a:t>tillsammans</a:t>
            </a:r>
            <a:r>
              <a:rPr lang="en-US" dirty="0" smtClean="0"/>
              <a:t> med SSIS. </a:t>
            </a:r>
          </a:p>
          <a:p>
            <a:r>
              <a:rPr lang="en-US" dirty="0" err="1"/>
              <a:t>Öppna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www.microsoft.com/en-us/sql-server/sql-server-downloads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Mitt på </a:t>
            </a:r>
            <a:r>
              <a:rPr lang="en-US" dirty="0" err="1" smtClean="0"/>
              <a:t>sidan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Developer, </a:t>
            </a:r>
            <a:r>
              <a:rPr lang="en-US" dirty="0" err="1" smtClean="0"/>
              <a:t>klicka</a:t>
            </a:r>
            <a:r>
              <a:rPr lang="en-US" dirty="0" smtClean="0"/>
              <a:t> på Download now för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hämta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Starta</a:t>
            </a:r>
            <a:r>
              <a:rPr lang="en-US" dirty="0" smtClean="0"/>
              <a:t> </a:t>
            </a:r>
            <a:r>
              <a:rPr lang="en-US" dirty="0" err="1" smtClean="0"/>
              <a:t>installationen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9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Välj</a:t>
            </a:r>
            <a:r>
              <a:rPr lang="en-US" dirty="0" smtClean="0"/>
              <a:t> Custom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78" y="237680"/>
            <a:ext cx="8049748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Klicka</a:t>
            </a:r>
            <a:r>
              <a:rPr lang="en-US" dirty="0" smtClean="0"/>
              <a:t> på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41" y="237679"/>
            <a:ext cx="8049748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3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557" y="365125"/>
            <a:ext cx="8389979" cy="63298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2984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Välj</a:t>
            </a:r>
            <a:r>
              <a:rPr lang="en-US" dirty="0" smtClean="0"/>
              <a:t> </a:t>
            </a:r>
            <a:r>
              <a:rPr lang="en-US" dirty="0" err="1" smtClean="0"/>
              <a:t>fliken</a:t>
            </a:r>
            <a:r>
              <a:rPr lang="en-US" dirty="0" smtClean="0"/>
              <a:t> 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42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444827" cy="4351338"/>
          </a:xfrm>
        </p:spPr>
        <p:txBody>
          <a:bodyPr/>
          <a:lstStyle/>
          <a:p>
            <a:r>
              <a:rPr lang="en-US" dirty="0" err="1" smtClean="0"/>
              <a:t>Välj</a:t>
            </a:r>
            <a:r>
              <a:rPr lang="en-US" dirty="0" smtClean="0"/>
              <a:t> New SQL Server Stand-alone…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37" y="0"/>
            <a:ext cx="8617418" cy="65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6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87" y="147404"/>
            <a:ext cx="8494328" cy="64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6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43" y="169440"/>
            <a:ext cx="8465117" cy="63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1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här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kryssen</a:t>
            </a:r>
            <a:r>
              <a:rPr lang="en-US" dirty="0" smtClean="0"/>
              <a:t> </a:t>
            </a:r>
            <a:r>
              <a:rPr lang="en-US" dirty="0" err="1" smtClean="0"/>
              <a:t>sitta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411" y="186016"/>
            <a:ext cx="7022232" cy="63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36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46" y="56817"/>
            <a:ext cx="7491158" cy="68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Kort presentation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Kort presentation av Mikael Lönnroos</a:t>
            </a:r>
          </a:p>
          <a:p>
            <a:r>
              <a:rPr lang="sv-SE" dirty="0"/>
              <a:t>Kort presentation av </a:t>
            </a:r>
            <a:r>
              <a:rPr lang="sv-SE" dirty="0" err="1"/>
              <a:t>resp</a:t>
            </a:r>
            <a:r>
              <a:rPr lang="sv-SE" dirty="0"/>
              <a:t> person</a:t>
            </a:r>
          </a:p>
          <a:p>
            <a:pPr lvl="1"/>
            <a:r>
              <a:rPr lang="sv-SE" dirty="0"/>
              <a:t>Förkunskaper</a:t>
            </a:r>
          </a:p>
          <a:p>
            <a:pPr lvl="1"/>
            <a:r>
              <a:rPr lang="sv-SE" dirty="0"/>
              <a:t>Förväntningar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14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99574"/>
            <a:ext cx="868801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99574"/>
            <a:ext cx="868801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1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99574"/>
            <a:ext cx="868801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06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47" y="265675"/>
            <a:ext cx="868801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0"/>
            <a:ext cx="868801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61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93507" cy="4351338"/>
          </a:xfrm>
        </p:spPr>
        <p:txBody>
          <a:bodyPr/>
          <a:lstStyle/>
          <a:p>
            <a:r>
              <a:rPr lang="en-US" dirty="0" err="1" smtClean="0"/>
              <a:t>Klart</a:t>
            </a:r>
            <a:r>
              <a:rPr lang="en-US" dirty="0" smtClean="0"/>
              <a:t> = </a:t>
            </a:r>
            <a:r>
              <a:rPr lang="en-US" dirty="0" err="1" smtClean="0"/>
              <a:t>Klicka</a:t>
            </a:r>
            <a:r>
              <a:rPr lang="en-US" dirty="0" smtClean="0"/>
              <a:t> på Close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7" y="205576"/>
            <a:ext cx="8688012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8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Kör </a:t>
            </a:r>
            <a:r>
              <a:rPr lang="sv-SE" dirty="0" err="1" smtClean="0"/>
              <a:t>restore</a:t>
            </a:r>
            <a:r>
              <a:rPr lang="sv-SE" dirty="0" smtClean="0"/>
              <a:t> av databas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Hämta T618-filen från studentportalen</a:t>
            </a:r>
          </a:p>
          <a:p>
            <a:r>
              <a:rPr lang="sv-SE" dirty="0" smtClean="0"/>
              <a:t>Lägg den i exempelvis C:\temp</a:t>
            </a:r>
          </a:p>
          <a:p>
            <a:r>
              <a:rPr lang="sv-SE" dirty="0" smtClean="0"/>
              <a:t>Starta SQL Server Management Studio och logga in i din server</a:t>
            </a:r>
          </a:p>
          <a:p>
            <a:r>
              <a:rPr lang="sv-SE" dirty="0" smtClean="0"/>
              <a:t>Högerklicka på </a:t>
            </a:r>
            <a:r>
              <a:rPr lang="sv-SE" dirty="0" err="1" smtClean="0"/>
              <a:t>Databases</a:t>
            </a:r>
            <a:endParaRPr lang="sv-SE" dirty="0" smtClean="0"/>
          </a:p>
          <a:p>
            <a:r>
              <a:rPr lang="sv-SE" dirty="0" smtClean="0"/>
              <a:t>Välj </a:t>
            </a:r>
            <a:r>
              <a:rPr lang="sv-SE" dirty="0" err="1" smtClean="0"/>
              <a:t>Restore</a:t>
            </a:r>
            <a:r>
              <a:rPr lang="sv-SE" dirty="0" smtClean="0"/>
              <a:t> &gt; </a:t>
            </a:r>
            <a:r>
              <a:rPr lang="sv-SE" dirty="0" err="1" smtClean="0"/>
              <a:t>Device</a:t>
            </a:r>
            <a:r>
              <a:rPr lang="sv-SE" dirty="0" smtClean="0"/>
              <a:t> &gt; klicka på de tre prickarna höger om </a:t>
            </a:r>
            <a:r>
              <a:rPr lang="sv-SE" dirty="0" err="1" smtClean="0"/>
              <a:t>Device</a:t>
            </a:r>
            <a:r>
              <a:rPr lang="sv-SE" dirty="0" smtClean="0"/>
              <a:t> &gt; </a:t>
            </a:r>
            <a:r>
              <a:rPr lang="sv-SE" dirty="0" err="1" smtClean="0"/>
              <a:t>Add</a:t>
            </a:r>
            <a:r>
              <a:rPr lang="sv-SE" dirty="0" smtClean="0"/>
              <a:t> &gt; markera filen som </a:t>
            </a:r>
            <a:r>
              <a:rPr lang="sv-SE" smtClean="0"/>
              <a:t>du hämtade &gt; Ok &gt; Ok</a:t>
            </a:r>
            <a:endParaRPr lang="sv-SE" dirty="0" smtClean="0"/>
          </a:p>
          <a:p>
            <a:endParaRPr lang="sv-SE" dirty="0" smtClean="0"/>
          </a:p>
          <a:p>
            <a:endParaRPr lang="sv-SE" i="1" dirty="0" smtClean="0"/>
          </a:p>
          <a:p>
            <a:endParaRPr lang="sv-SE" dirty="0" smtClean="0"/>
          </a:p>
        </p:txBody>
      </p:sp>
      <p:pic>
        <p:nvPicPr>
          <p:cNvPr id="5" name="Nackademin svar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986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Summering av dagens lektion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dirty="0" smtClean="0"/>
              <a:t>Kort summering kring vad vi har gått igenom under dagens lektionstillfälle.</a:t>
            </a:r>
          </a:p>
          <a:p>
            <a:pPr lvl="1"/>
            <a:r>
              <a:rPr lang="sv-SE" dirty="0" smtClean="0"/>
              <a:t>Intro</a:t>
            </a:r>
          </a:p>
          <a:p>
            <a:pPr lvl="1"/>
            <a:r>
              <a:rPr lang="sv-SE" dirty="0" smtClean="0"/>
              <a:t>Installerat MSSQL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smtClean="0"/>
              <a:t>Lyft gärna de studerande reflektioner kring dagens lektion.</a:t>
            </a:r>
          </a:p>
          <a:p>
            <a:pPr marL="457200" lvl="1" indent="0">
              <a:buNone/>
            </a:pPr>
            <a:r>
              <a:rPr lang="sv-SE" sz="2000" dirty="0" smtClean="0"/>
              <a:t>(Vad tar de med sig från dagens lektion? Finns det något som var extra svårt att förstå? Finns det något som vi behöver repetera? Hur upplevde de dagens arbetsmetoder?)</a:t>
            </a:r>
            <a:endParaRPr lang="sv-SE" sz="2000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82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Framåtblick inför nästa lektion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Berätta kort vad ni kommer att behandla vid nästa lektionstillfälle.</a:t>
            </a:r>
          </a:p>
          <a:p>
            <a:pPr lvl="1"/>
            <a:r>
              <a:rPr lang="sv-SE" dirty="0" smtClean="0"/>
              <a:t>Nästa lektion kommer vi fortsätta inom SQL. </a:t>
            </a:r>
          </a:p>
          <a:p>
            <a:r>
              <a:rPr lang="sv-SE" dirty="0" smtClean="0"/>
              <a:t>Finns det något som de studerande kan/måste förbereda sig inför nästa lektionstillfälle.</a:t>
            </a:r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54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Kursens övergripande mål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Efter </a:t>
            </a:r>
            <a:r>
              <a:rPr lang="sv-SE" dirty="0"/>
              <a:t>avslutad kurs ska den </a:t>
            </a:r>
            <a:r>
              <a:rPr lang="sv-SE" dirty="0" smtClean="0"/>
              <a:t>studerande</a:t>
            </a:r>
            <a:endParaRPr lang="sv-SE" dirty="0"/>
          </a:p>
          <a:p>
            <a:pPr lvl="1"/>
            <a:r>
              <a:rPr lang="sv-SE" dirty="0" smtClean="0"/>
              <a:t>ha </a:t>
            </a:r>
            <a:r>
              <a:rPr lang="sv-SE" dirty="0"/>
              <a:t>grundläggande kunskap om databaser och datalagring och känna till principerna för hur ett modernt databassystem fungerar </a:t>
            </a:r>
          </a:p>
          <a:p>
            <a:pPr lvl="1"/>
            <a:r>
              <a:rPr lang="sv-SE" dirty="0" smtClean="0"/>
              <a:t>ha </a:t>
            </a:r>
            <a:r>
              <a:rPr lang="sv-SE" dirty="0"/>
              <a:t>inhämtat de teoretiska och praktiska kunskaper som behövs för att kunna använda, designa och implementera ett relationsdatabassystem </a:t>
            </a:r>
          </a:p>
          <a:p>
            <a:pPr lvl="1"/>
            <a:r>
              <a:rPr lang="sv-SE" dirty="0" smtClean="0"/>
              <a:t>få </a:t>
            </a:r>
            <a:r>
              <a:rPr lang="sv-SE" dirty="0"/>
              <a:t>en grundläggande förståelse för vad för problematik som finns kring prestandaoptimering, stabilitet och säkerhet när det gäller databaser </a:t>
            </a:r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62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Kursens innehåll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Relationsdatabaser </a:t>
            </a:r>
            <a:r>
              <a:rPr lang="sv-SE" dirty="0"/>
              <a:t>samt hur en databasserver fungerar </a:t>
            </a:r>
          </a:p>
          <a:p>
            <a:r>
              <a:rPr lang="sv-SE" dirty="0" smtClean="0"/>
              <a:t>Design </a:t>
            </a:r>
            <a:r>
              <a:rPr lang="sv-SE" dirty="0"/>
              <a:t>av databaser vilket innefattar normalisering och ER-modellering </a:t>
            </a:r>
          </a:p>
          <a:p>
            <a:r>
              <a:rPr lang="sv-SE" dirty="0" smtClean="0"/>
              <a:t>Olika </a:t>
            </a:r>
            <a:r>
              <a:rPr lang="sv-SE" dirty="0"/>
              <a:t>designbeslut som behöver fattas i arbetet med att ta fram en databas och vilken påverkan det har på lösningen och prestandan </a:t>
            </a:r>
          </a:p>
          <a:p>
            <a:r>
              <a:rPr lang="sv-SE" dirty="0" smtClean="0"/>
              <a:t>Olika </a:t>
            </a:r>
            <a:r>
              <a:rPr lang="sv-SE" dirty="0"/>
              <a:t>typer av databaser, t.ex. </a:t>
            </a:r>
            <a:r>
              <a:rPr lang="sv-SE" dirty="0" err="1" smtClean="0"/>
              <a:t>MySQL</a:t>
            </a:r>
            <a:r>
              <a:rPr lang="sv-SE" dirty="0" smtClean="0"/>
              <a:t>, </a:t>
            </a:r>
            <a:r>
              <a:rPr lang="sv-SE" dirty="0" err="1" smtClean="0"/>
              <a:t>NoSQL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smtClean="0"/>
              <a:t>Utveckling </a:t>
            </a:r>
            <a:r>
              <a:rPr lang="sv-SE" dirty="0"/>
              <a:t>och användning av optimerad databas med TSQL </a:t>
            </a:r>
            <a:endParaRPr lang="sv-SE" dirty="0" smtClean="0"/>
          </a:p>
          <a:p>
            <a:r>
              <a:rPr lang="sv-SE" dirty="0" smtClean="0"/>
              <a:t>Användarhantering </a:t>
            </a:r>
            <a:r>
              <a:rPr lang="sv-SE" dirty="0"/>
              <a:t>och säkerhet (backup och </a:t>
            </a:r>
            <a:r>
              <a:rPr lang="sv-SE" dirty="0" err="1"/>
              <a:t>restore</a:t>
            </a:r>
            <a:r>
              <a:rPr lang="sv-SE" dirty="0"/>
              <a:t>) </a:t>
            </a:r>
          </a:p>
          <a:p>
            <a:r>
              <a:rPr lang="sv-SE" dirty="0" smtClean="0"/>
              <a:t>Hur </a:t>
            </a:r>
            <a:r>
              <a:rPr lang="sv-SE" dirty="0"/>
              <a:t>man bygger frågor, skapar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procedures</a:t>
            </a:r>
            <a:r>
              <a:rPr lang="sv-SE" dirty="0"/>
              <a:t> och hanterar olika typer av databasanrop </a:t>
            </a:r>
          </a:p>
          <a:p>
            <a:r>
              <a:rPr lang="sv-SE" dirty="0" smtClean="0"/>
              <a:t>Databaslagring </a:t>
            </a:r>
            <a:r>
              <a:rPr lang="sv-SE" dirty="0"/>
              <a:t>för </a:t>
            </a:r>
            <a:r>
              <a:rPr lang="sv-SE" dirty="0" err="1"/>
              <a:t>virtualiserade</a:t>
            </a:r>
            <a:r>
              <a:rPr lang="sv-SE" dirty="0"/>
              <a:t> och fysiskt installerade databasservrar </a:t>
            </a:r>
          </a:p>
          <a:p>
            <a:r>
              <a:rPr lang="sv-SE" dirty="0" smtClean="0"/>
              <a:t>Grunder </a:t>
            </a:r>
            <a:r>
              <a:rPr lang="sv-SE" dirty="0"/>
              <a:t>i SQL-serveradministration </a:t>
            </a:r>
          </a:p>
          <a:p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405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 Godkänd (G) krävs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Studenten </a:t>
            </a:r>
            <a:r>
              <a:rPr lang="sv-SE" dirty="0"/>
              <a:t>har grundläggande kunskap om databaser och datalagring och känner till principerna för hur ett modernt databassystem fungerar </a:t>
            </a:r>
          </a:p>
          <a:p>
            <a:r>
              <a:rPr lang="sv-SE" dirty="0" smtClean="0"/>
              <a:t>Studenten </a:t>
            </a:r>
            <a:r>
              <a:rPr lang="sv-SE" dirty="0"/>
              <a:t>har en grundläggande förståelse för vad för problematik som finns kring prestandaoptimering, stabilitet och säkerhet när det gäller databaser </a:t>
            </a:r>
          </a:p>
          <a:p>
            <a:r>
              <a:rPr lang="en-US" dirty="0" err="1" smtClean="0"/>
              <a:t>Studenter</a:t>
            </a:r>
            <a:r>
              <a:rPr lang="en-US" dirty="0" smtClean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SQL-Server </a:t>
            </a:r>
          </a:p>
          <a:p>
            <a:r>
              <a:rPr lang="sv-SE" dirty="0" smtClean="0"/>
              <a:t>Studenten </a:t>
            </a:r>
            <a:r>
              <a:rPr lang="sv-SE" dirty="0"/>
              <a:t>kan utveckla och använda en optimerad databas med TSQL i enlighet med yrkesmässiga riktlinjer </a:t>
            </a:r>
          </a:p>
          <a:p>
            <a:r>
              <a:rPr lang="sv-SE" dirty="0" smtClean="0"/>
              <a:t>Studenten </a:t>
            </a:r>
            <a:r>
              <a:rPr lang="sv-SE" dirty="0"/>
              <a:t>kan bygga frågor och skapa </a:t>
            </a:r>
            <a:r>
              <a:rPr lang="sv-SE" dirty="0" err="1"/>
              <a:t>stored</a:t>
            </a:r>
            <a:r>
              <a:rPr lang="sv-SE" dirty="0"/>
              <a:t> </a:t>
            </a:r>
            <a:r>
              <a:rPr lang="sv-SE" dirty="0" err="1"/>
              <a:t>procedures</a:t>
            </a:r>
            <a:r>
              <a:rPr lang="sv-SE" dirty="0"/>
              <a:t> </a:t>
            </a:r>
          </a:p>
          <a:p>
            <a:r>
              <a:rPr lang="sv-SE" dirty="0" smtClean="0"/>
              <a:t>Studenten </a:t>
            </a:r>
            <a:r>
              <a:rPr lang="sv-SE" dirty="0"/>
              <a:t>kan designa och modellera prestandaoptimerade databaser utifrån givna kravspecifikationer </a:t>
            </a:r>
          </a:p>
          <a:p>
            <a:r>
              <a:rPr lang="sv-SE" dirty="0" smtClean="0"/>
              <a:t>Studenten </a:t>
            </a:r>
            <a:r>
              <a:rPr lang="sv-SE" dirty="0"/>
              <a:t>kan optimera datalagrings lösningar för databaser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02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 Väl Godkänd (VG) krävs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Studenten har påvisat praktisk förståelse för betydelsen av ändamålsenlig design vid implementering av datalagringslösningar och kan föra ett nyanserat och välgrundat resonemang kring detta</a:t>
            </a:r>
          </a:p>
          <a:p>
            <a:r>
              <a:rPr lang="sv-SE" dirty="0" smtClean="0"/>
              <a:t>Studenten </a:t>
            </a:r>
            <a:r>
              <a:rPr lang="sv-SE" dirty="0"/>
              <a:t>har visat djupare förståelse och kunskap kring databaser och kan utifrån olika givna förutsättningar skapa databaser och anpassa dessa för att optimera lösningen</a:t>
            </a: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49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Examinationsform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Examination sker genom inlämningsuppgifter och laborationer, utförda enskilt och i grupp, som redovisas skriftligt eller muntligt.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26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Preliminärt schema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Vecka 1</a:t>
            </a:r>
          </a:p>
          <a:p>
            <a:pPr lvl="1"/>
            <a:r>
              <a:rPr lang="sv-SE" dirty="0"/>
              <a:t>Dag 1 </a:t>
            </a:r>
            <a:r>
              <a:rPr lang="sv-SE" dirty="0" smtClean="0"/>
              <a:t>– Intro, servrar, raid, installation </a:t>
            </a:r>
          </a:p>
          <a:p>
            <a:pPr lvl="1"/>
            <a:r>
              <a:rPr lang="sv-SE" dirty="0" smtClean="0"/>
              <a:t>Dag </a:t>
            </a:r>
            <a:r>
              <a:rPr lang="sv-SE" dirty="0"/>
              <a:t>2 </a:t>
            </a:r>
            <a:r>
              <a:rPr lang="sv-SE" dirty="0" smtClean="0"/>
              <a:t>– Genomgång Management Studio, enkla </a:t>
            </a:r>
            <a:r>
              <a:rPr lang="sv-SE" dirty="0" err="1" smtClean="0"/>
              <a:t>queries</a:t>
            </a:r>
            <a:endParaRPr lang="sv-SE" dirty="0"/>
          </a:p>
          <a:p>
            <a:pPr lvl="1"/>
            <a:r>
              <a:rPr lang="sv-SE" dirty="0"/>
              <a:t>Dag 3 – </a:t>
            </a:r>
            <a:r>
              <a:rPr lang="sv-SE" dirty="0" smtClean="0"/>
              <a:t>Mer </a:t>
            </a:r>
            <a:r>
              <a:rPr lang="sv-SE" dirty="0" err="1" smtClean="0"/>
              <a:t>queries</a:t>
            </a:r>
            <a:r>
              <a:rPr lang="sv-SE" dirty="0" smtClean="0"/>
              <a:t>, </a:t>
            </a:r>
            <a:r>
              <a:rPr lang="sv-SE" dirty="0" err="1" smtClean="0"/>
              <a:t>join</a:t>
            </a:r>
            <a:r>
              <a:rPr lang="sv-SE" dirty="0" smtClean="0"/>
              <a:t>, </a:t>
            </a:r>
            <a:r>
              <a:rPr lang="sv-SE" dirty="0" err="1" smtClean="0"/>
              <a:t>subqueries</a:t>
            </a:r>
            <a:endParaRPr lang="sv-SE" dirty="0"/>
          </a:p>
          <a:p>
            <a:r>
              <a:rPr lang="sv-SE" dirty="0"/>
              <a:t>Vecka 2</a:t>
            </a:r>
          </a:p>
          <a:p>
            <a:pPr lvl="1"/>
            <a:r>
              <a:rPr lang="sv-SE" dirty="0"/>
              <a:t>Dag 4 – Grunder i </a:t>
            </a:r>
            <a:r>
              <a:rPr lang="sv-SE" dirty="0" smtClean="0"/>
              <a:t>databasdesign, </a:t>
            </a:r>
            <a:r>
              <a:rPr lang="sv-SE" dirty="0" err="1" smtClean="0"/>
              <a:t>Entity</a:t>
            </a:r>
            <a:r>
              <a:rPr lang="sv-SE" dirty="0" smtClean="0"/>
              <a:t> Relationship</a:t>
            </a:r>
            <a:endParaRPr lang="sv-SE" dirty="0"/>
          </a:p>
          <a:p>
            <a:pPr lvl="1"/>
            <a:r>
              <a:rPr lang="sv-SE" dirty="0"/>
              <a:t>Dag 5 – </a:t>
            </a:r>
            <a:r>
              <a:rPr lang="sv-SE" dirty="0" err="1" smtClean="0"/>
              <a:t>Insert</a:t>
            </a:r>
            <a:r>
              <a:rPr lang="sv-SE" dirty="0" smtClean="0"/>
              <a:t>, </a:t>
            </a:r>
            <a:r>
              <a:rPr lang="sv-SE" dirty="0" err="1" smtClean="0"/>
              <a:t>update</a:t>
            </a:r>
            <a:r>
              <a:rPr lang="sv-SE" dirty="0" smtClean="0"/>
              <a:t>, </a:t>
            </a:r>
            <a:r>
              <a:rPr lang="sv-SE" dirty="0" err="1" smtClean="0"/>
              <a:t>delete</a:t>
            </a:r>
            <a:r>
              <a:rPr lang="sv-SE" dirty="0" smtClean="0"/>
              <a:t>, lagrade procedurer</a:t>
            </a:r>
            <a:endParaRPr lang="sv-SE" dirty="0"/>
          </a:p>
          <a:p>
            <a:pPr lvl="1"/>
            <a:r>
              <a:rPr lang="sv-SE" dirty="0"/>
              <a:t>Dag 6 – </a:t>
            </a:r>
            <a:r>
              <a:rPr lang="sv-SE" dirty="0" smtClean="0"/>
              <a:t>Optimering, indexering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Nackademin svar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7284" y="5825297"/>
            <a:ext cx="3064507" cy="351666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44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10975</TotalTime>
  <Words>1214</Words>
  <Application>Microsoft Office PowerPoint</Application>
  <PresentationFormat>Widescreen</PresentationFormat>
  <Paragraphs>172</Paragraphs>
  <Slides>38</Slides>
  <Notes>11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Vollkorn Bold</vt:lpstr>
      <vt:lpstr>Office-tema</vt:lpstr>
      <vt:lpstr>Picture</vt:lpstr>
      <vt:lpstr>Databashantering, DEVOPS20 Intro, del 1  Utbildare: Mikael Lönnroos</vt:lpstr>
      <vt:lpstr>Lektionstillfällets mål och metod</vt:lpstr>
      <vt:lpstr>Kort presentation</vt:lpstr>
      <vt:lpstr>Kursens övergripande mål</vt:lpstr>
      <vt:lpstr>Kursens innehåll</vt:lpstr>
      <vt:lpstr>För Godkänd (G) krävs</vt:lpstr>
      <vt:lpstr>För Väl Godkänd (VG) krävs</vt:lpstr>
      <vt:lpstr>Examinationsform</vt:lpstr>
      <vt:lpstr>Preliminärt schema</vt:lpstr>
      <vt:lpstr>Preliminärt schema</vt:lpstr>
      <vt:lpstr>Intro</vt:lpstr>
      <vt:lpstr>Vanliga förkortningar</vt:lpstr>
      <vt:lpstr>Varför heter det Relationsdatabas?</vt:lpstr>
      <vt:lpstr>SQL</vt:lpstr>
      <vt:lpstr>SQL – standardiserat databasspråk?</vt:lpstr>
      <vt:lpstr>SQL – begränsningar</vt:lpstr>
      <vt:lpstr>SQL – utökningar</vt:lpstr>
      <vt:lpstr>SQL-satser</vt:lpstr>
      <vt:lpstr>DML</vt:lpstr>
      <vt:lpstr>Installation av SQL Server 2017 Developer Edt</vt:lpstr>
      <vt:lpstr>Installation steg för steg</vt:lpstr>
      <vt:lpstr>Install</vt:lpstr>
      <vt:lpstr>Install</vt:lpstr>
      <vt:lpstr>Install</vt:lpstr>
      <vt:lpstr>Install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</vt:lpstr>
      <vt:lpstr>Kör restore av databas</vt:lpstr>
      <vt:lpstr>Summering av dagens lektion</vt:lpstr>
      <vt:lpstr>Framåtblick inför nästa lektion</vt:lpstr>
    </vt:vector>
  </TitlesOfParts>
  <Company>Nackademin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Lektionstillfälle X ”Ange lämpligt namn på lektionstillfälle”</dc:title>
  <dc:creator>Jens Grönlund</dc:creator>
  <cp:lastModifiedBy>Mikael Lönnroos</cp:lastModifiedBy>
  <cp:revision>244</cp:revision>
  <dcterms:created xsi:type="dcterms:W3CDTF">2017-01-26T07:04:07Z</dcterms:created>
  <dcterms:modified xsi:type="dcterms:W3CDTF">2020-11-09T15:02:18Z</dcterms:modified>
</cp:coreProperties>
</file>