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261" r:id="rId3"/>
    <p:sldId id="449" r:id="rId4"/>
    <p:sldId id="450" r:id="rId5"/>
    <p:sldId id="451" r:id="rId6"/>
    <p:sldId id="452" r:id="rId7"/>
    <p:sldId id="260" r:id="rId8"/>
    <p:sldId id="38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28" r:id="rId41"/>
    <p:sldId id="429" r:id="rId42"/>
    <p:sldId id="430" r:id="rId43"/>
    <p:sldId id="431" r:id="rId44"/>
    <p:sldId id="432" r:id="rId45"/>
    <p:sldId id="433" r:id="rId46"/>
    <p:sldId id="434" r:id="rId47"/>
    <p:sldId id="438" r:id="rId48"/>
    <p:sldId id="439" r:id="rId49"/>
    <p:sldId id="440" r:id="rId50"/>
    <p:sldId id="441" r:id="rId51"/>
    <p:sldId id="442" r:id="rId52"/>
    <p:sldId id="443" r:id="rId53"/>
    <p:sldId id="444" r:id="rId54"/>
    <p:sldId id="445" r:id="rId55"/>
    <p:sldId id="446" r:id="rId56"/>
    <p:sldId id="447" r:id="rId57"/>
    <p:sldId id="448" r:id="rId58"/>
    <p:sldId id="367" r:id="rId59"/>
    <p:sldId id="267" r:id="rId6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56" autoAdjust="0"/>
    <p:restoredTop sz="94343" autoAdjust="0"/>
  </p:normalViewPr>
  <p:slideViewPr>
    <p:cSldViewPr snapToGrid="0">
      <p:cViewPr varScale="1">
        <p:scale>
          <a:sx n="107" d="100"/>
          <a:sy n="107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ED738-C7F5-4DC0-9EB2-F62E90FF8970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C361A-67F9-479B-9210-24CEEB6975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160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C361A-67F9-479B-9210-24CEEB6975D4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651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209514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94136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890405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1950" y="895350"/>
            <a:ext cx="6373813" cy="3586163"/>
          </a:xfrm>
          <a:ln w="12700" cap="flat">
            <a:solidFill>
              <a:schemeClr val="tx1"/>
            </a:solidFill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00" tIns="46813" rIns="95300" bIns="46813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356314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1950" y="895350"/>
            <a:ext cx="6373813" cy="3586163"/>
          </a:xfrm>
          <a:ln w="12700" cap="flat">
            <a:solidFill>
              <a:schemeClr val="tx1"/>
            </a:solidFill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00" tIns="46813" rIns="95300" bIns="46813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153062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1950" y="895350"/>
            <a:ext cx="6373813" cy="3586163"/>
          </a:xfrm>
          <a:ln w="12700" cap="flat">
            <a:solidFill>
              <a:schemeClr val="tx1"/>
            </a:solidFill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00" tIns="46813" rIns="95300" bIns="46813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077462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1950" y="895350"/>
            <a:ext cx="6373813" cy="3586163"/>
          </a:xfrm>
          <a:ln w="12700" cap="flat">
            <a:solidFill>
              <a:schemeClr val="tx1"/>
            </a:solidFill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00" tIns="46813" rIns="95300" bIns="46813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307982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1950" y="895350"/>
            <a:ext cx="6373813" cy="3586163"/>
          </a:xfrm>
          <a:ln w="12700" cap="flat">
            <a:solidFill>
              <a:schemeClr val="tx1"/>
            </a:solidFill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00" tIns="46813" rIns="95300" bIns="46813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163679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1950" y="895350"/>
            <a:ext cx="6373813" cy="3586163"/>
          </a:xfrm>
          <a:ln w="12700" cap="flat">
            <a:solidFill>
              <a:schemeClr val="tx1"/>
            </a:solidFill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00" tIns="46813" rIns="95300" bIns="46813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923697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09740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C361A-67F9-479B-9210-24CEEB6975D4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2293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1950" y="895350"/>
            <a:ext cx="6373813" cy="3586163"/>
          </a:xfrm>
          <a:ln w="12700" cap="flat">
            <a:solidFill>
              <a:schemeClr val="tx1"/>
            </a:solidFill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00" tIns="46813" rIns="95300" bIns="46813"/>
          <a:lstStyle/>
          <a:p>
            <a:pPr eaLnBrk="1" hangingPunct="1"/>
            <a:endParaRPr lang="sv-SE" altLang="sv-SE" dirty="0" smtClean="0"/>
          </a:p>
        </p:txBody>
      </p:sp>
    </p:spTree>
    <p:extLst>
      <p:ext uri="{BB962C8B-B14F-4D97-AF65-F5344CB8AC3E}">
        <p14:creationId xmlns:p14="http://schemas.microsoft.com/office/powerpoint/2010/main" val="3065863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1950" y="895350"/>
            <a:ext cx="6373813" cy="3586163"/>
          </a:xfrm>
          <a:ln w="12700" cap="flat">
            <a:solidFill>
              <a:schemeClr val="tx1"/>
            </a:solidFill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00" tIns="46813" rIns="95300" bIns="46813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924719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1950" y="895350"/>
            <a:ext cx="6373813" cy="3586163"/>
          </a:xfrm>
          <a:ln w="12700" cap="flat">
            <a:solidFill>
              <a:schemeClr val="tx1"/>
            </a:solidFill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00" tIns="46813" rIns="95300" bIns="46813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4567870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1950" y="895350"/>
            <a:ext cx="6373813" cy="3586163"/>
          </a:xfrm>
          <a:ln w="12700" cap="flat">
            <a:solidFill>
              <a:schemeClr val="tx1"/>
            </a:solidFill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00" tIns="46813" rIns="95300" bIns="46813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4255131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1950" y="895350"/>
            <a:ext cx="6373813" cy="3586163"/>
          </a:xfrm>
          <a:ln w="12700" cap="flat">
            <a:solidFill>
              <a:schemeClr val="tx1"/>
            </a:solidFill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00" tIns="46813" rIns="95300" bIns="46813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883566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670464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272083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073999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1950" y="895350"/>
            <a:ext cx="6373813" cy="3586163"/>
          </a:xfrm>
          <a:ln w="12700" cap="flat">
            <a:solidFill>
              <a:schemeClr val="tx1"/>
            </a:solidFill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00" tIns="46813" rIns="95300" bIns="46813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474391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1950" y="895350"/>
            <a:ext cx="6373813" cy="3586163"/>
          </a:xfrm>
          <a:ln w="12700" cap="flat">
            <a:solidFill>
              <a:schemeClr val="tx1"/>
            </a:solidFill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00" tIns="46813" rIns="95300" bIns="46813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64478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C361A-67F9-479B-9210-24CEEB6975D4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835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1950" y="895350"/>
            <a:ext cx="6373813" cy="3586163"/>
          </a:xfrm>
          <a:ln w="12700" cap="flat">
            <a:solidFill>
              <a:schemeClr val="tx1"/>
            </a:solidFill>
          </a:ln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00" tIns="46813" rIns="95300" bIns="46813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7790899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1950" y="895350"/>
            <a:ext cx="6373813" cy="3586163"/>
          </a:xfrm>
          <a:ln w="12700" cap="flat">
            <a:solidFill>
              <a:schemeClr val="tx1"/>
            </a:solidFill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00" tIns="46813" rIns="95300" bIns="46813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01025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1950" y="895350"/>
            <a:ext cx="6373813" cy="3586163"/>
          </a:xfrm>
          <a:ln w="12700" cap="flat">
            <a:solidFill>
              <a:schemeClr val="tx1"/>
            </a:solidFill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00" tIns="46813" rIns="95300" bIns="46813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40592401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1950" y="895350"/>
            <a:ext cx="6373813" cy="3586163"/>
          </a:xfrm>
          <a:ln w="12700" cap="flat">
            <a:solidFill>
              <a:schemeClr val="tx1"/>
            </a:solidFill>
          </a:ln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00" tIns="46813" rIns="95300" bIns="46813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7666042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1950" y="895350"/>
            <a:ext cx="6373813" cy="3586163"/>
          </a:xfrm>
          <a:ln w="12700" cap="flat">
            <a:solidFill>
              <a:schemeClr val="tx1"/>
            </a:solidFill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00" tIns="46813" rIns="95300" bIns="46813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41198203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1950" y="895350"/>
            <a:ext cx="6373813" cy="3586163"/>
          </a:xfrm>
          <a:ln w="12700" cap="flat">
            <a:solidFill>
              <a:schemeClr val="tx1"/>
            </a:solidFill>
          </a:ln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00" tIns="46813" rIns="95300" bIns="46813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757076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1950" y="895350"/>
            <a:ext cx="6373813" cy="3586163"/>
          </a:xfrm>
          <a:ln w="12700" cap="flat">
            <a:solidFill>
              <a:schemeClr val="tx1"/>
            </a:solidFill>
          </a:ln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00" tIns="46813" rIns="95300" bIns="46813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588627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6792789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1950" y="895350"/>
            <a:ext cx="6373813" cy="3586163"/>
          </a:xfrm>
          <a:ln w="12700" cap="flat">
            <a:solidFill>
              <a:schemeClr val="tx1"/>
            </a:solidFill>
          </a:ln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00" tIns="46813" rIns="95300" bIns="46813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6073290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14589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C361A-67F9-479B-9210-24CEEB6975D4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95023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7877650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 w="12700" cap="flat">
            <a:solidFill>
              <a:schemeClr val="tx1"/>
            </a:solidFill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6063374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 w="12700" cap="flat">
            <a:solidFill>
              <a:schemeClr val="tx1"/>
            </a:solidFill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4583760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 w="12700" cap="flat">
            <a:solidFill>
              <a:schemeClr val="tx1"/>
            </a:solidFill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6585313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 w="12700" cap="flat">
            <a:solidFill>
              <a:schemeClr val="tx1"/>
            </a:solidFill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8662251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 w="12700" cap="flat">
            <a:solidFill>
              <a:schemeClr val="tx1"/>
            </a:solidFill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5735370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895350"/>
            <a:ext cx="5180012" cy="3586163"/>
          </a:xfrm>
          <a:ln w="12700" cap="flat">
            <a:solidFill>
              <a:schemeClr val="tx1"/>
            </a:solidFill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9080541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9791071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 w="12700" cap="flat">
            <a:solidFill>
              <a:schemeClr val="tx1"/>
            </a:solidFill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4990203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 w="12700" cap="flat">
            <a:solidFill>
              <a:schemeClr val="tx1"/>
            </a:solidFill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62203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C361A-67F9-479B-9210-24CEEB6975D4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6876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C361A-67F9-479B-9210-24CEEB6975D4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0191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00" tIns="46813" rIns="95300" bIns="46813"/>
          <a:lstStyle/>
          <a:p>
            <a:pPr eaLnBrk="1" hangingPunct="1"/>
            <a:endParaRPr lang="sv-SE" altLang="sv-SE" smtClean="0"/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1950" y="895350"/>
            <a:ext cx="6373813" cy="35861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441652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276761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99301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339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677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428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Uppt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2193726" y="1091654"/>
            <a:ext cx="7804549" cy="1138536"/>
          </a:xfrm>
          <a:prstGeom prst="rect">
            <a:avLst/>
          </a:prstGeom>
        </p:spPr>
        <p:txBody>
          <a:bodyPr lIns="0" tIns="0" rIns="0" bIns="0"/>
          <a:lstStyle>
            <a:lvl1pPr>
              <a:defRPr sz="5484"/>
            </a:lvl1pPr>
          </a:lstStyle>
          <a:p>
            <a:pPr lvl="0">
              <a:defRPr sz="1800"/>
            </a:pPr>
            <a:r>
              <a:rPr sz="5484"/>
              <a:t>Titeltext</a:t>
            </a:r>
          </a:p>
        </p:txBody>
      </p:sp>
    </p:spTree>
    <p:extLst>
      <p:ext uri="{BB962C8B-B14F-4D97-AF65-F5344CB8AC3E}">
        <p14:creationId xmlns:p14="http://schemas.microsoft.com/office/powerpoint/2010/main" val="375939485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Rubrik, text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38370" y="620713"/>
            <a:ext cx="10023231" cy="1008062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246185" y="1844675"/>
            <a:ext cx="4917831" cy="38052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351586" y="1844675"/>
            <a:ext cx="4917830" cy="38052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23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256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342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073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428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902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96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57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108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46A59-0E68-4D8A-8311-37B4183460BD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497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71897"/>
            <a:ext cx="12192000" cy="7029897"/>
          </a:xfrm>
          <a:prstGeom prst="rect">
            <a:avLst/>
          </a:prstGeom>
          <a:ln w="3175">
            <a:miter lim="400000"/>
          </a:ln>
        </p:spPr>
      </p:pic>
      <p:sp>
        <p:nvSpPr>
          <p:cNvPr id="36" name="Shape 36"/>
          <p:cNvSpPr/>
          <p:nvPr/>
        </p:nvSpPr>
        <p:spPr>
          <a:xfrm>
            <a:off x="2347342" y="-405605"/>
            <a:ext cx="7497311" cy="7497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200">
                <a:solidFill>
                  <a:srgbClr val="FFFFFF"/>
                </a:solidFill>
              </a:defRPr>
            </a:pPr>
            <a:endParaRPr sz="1547"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3336725" y="1351278"/>
            <a:ext cx="5518548" cy="2331722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338327">
              <a:defRPr sz="6660">
                <a:latin typeface="Vollkorn Bold"/>
                <a:ea typeface="Vollkorn Bold"/>
                <a:cs typeface="Vollkorn Bold"/>
                <a:sym typeface="Vollkorn Bold"/>
              </a:defRPr>
            </a:lvl1pPr>
          </a:lstStyle>
          <a:p>
            <a:pPr lvl="0">
              <a:defRPr sz="1800"/>
            </a:pPr>
            <a:r>
              <a:rPr lang="sv-SE" sz="4683" dirty="0"/>
              <a:t>Databashantering, DEVOPS20</a:t>
            </a:r>
            <a:r>
              <a:rPr lang="sv-SE" sz="4683" dirty="0"/>
              <a:t/>
            </a:r>
            <a:br>
              <a:rPr lang="sv-SE" sz="4683" dirty="0"/>
            </a:br>
            <a:r>
              <a:rPr lang="sv-SE" sz="4000" dirty="0" err="1" smtClean="0">
                <a:solidFill>
                  <a:srgbClr val="FF0000"/>
                </a:solidFill>
              </a:rPr>
              <a:t>Queries</a:t>
            </a:r>
            <a:r>
              <a:rPr lang="sv-SE" sz="4000" dirty="0" smtClean="0">
                <a:solidFill>
                  <a:srgbClr val="FF0000"/>
                </a:solidFill>
              </a:rPr>
              <a:t>, </a:t>
            </a:r>
            <a:r>
              <a:rPr lang="sv-SE" sz="4000" dirty="0">
                <a:solidFill>
                  <a:srgbClr val="FF0000"/>
                </a:solidFill>
              </a:rPr>
              <a:t>del </a:t>
            </a:r>
            <a:r>
              <a:rPr lang="sv-SE" sz="4000" dirty="0" smtClean="0">
                <a:solidFill>
                  <a:srgbClr val="FF0000"/>
                </a:solidFill>
              </a:rPr>
              <a:t>2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Utbildare: Mikael Lönnroos</a:t>
            </a:r>
            <a:endParaRPr sz="4683" dirty="0"/>
          </a:p>
        </p:txBody>
      </p:sp>
      <p:pic>
        <p:nvPicPr>
          <p:cNvPr id="38" name="Nackademin svar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31915" y="4663192"/>
            <a:ext cx="3528163" cy="404872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93010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dirty="0"/>
              <a:t>SELECT (1)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sv-SE" altLang="sv-SE" dirty="0" err="1"/>
              <a:t>Select</a:t>
            </a:r>
            <a:r>
              <a:rPr lang="sv-SE" altLang="sv-SE" dirty="0"/>
              <a:t> används för att hämta information från databasen. </a:t>
            </a:r>
          </a:p>
          <a:p>
            <a:pPr>
              <a:spcBef>
                <a:spcPct val="50000"/>
              </a:spcBef>
            </a:pPr>
            <a:r>
              <a:rPr lang="sv-SE" altLang="sv-SE" dirty="0"/>
              <a:t>En SELECT-sats består åtminstone av följande två element:</a:t>
            </a:r>
            <a:endParaRPr lang="sv-SE" altLang="sv-SE" dirty="0">
              <a:solidFill>
                <a:srgbClr val="FFFF00"/>
              </a:solidFill>
            </a:endParaRPr>
          </a:p>
          <a:p>
            <a:pPr lvl="1">
              <a:spcBef>
                <a:spcPct val="50000"/>
              </a:spcBef>
            </a:pPr>
            <a:r>
              <a:rPr lang="sv-SE" altLang="sv-SE" dirty="0"/>
              <a:t>SELECT kolumn [ , kolumn . . . ]</a:t>
            </a:r>
          </a:p>
          <a:p>
            <a:pPr lvl="1">
              <a:spcBef>
                <a:spcPct val="50000"/>
              </a:spcBef>
            </a:pPr>
            <a:r>
              <a:rPr lang="sv-SE" altLang="sv-SE" dirty="0"/>
              <a:t>FROM tabell [ , tabell . . . ]</a:t>
            </a: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090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dirty="0"/>
              <a:t>SELECT </a:t>
            </a:r>
            <a:r>
              <a:rPr lang="sv-SE" altLang="sv-SE" dirty="0" smtClean="0"/>
              <a:t>(2)</a:t>
            </a:r>
            <a:endParaRPr lang="sv-SE" dirty="0"/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690688"/>
            <a:ext cx="9168384" cy="286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 sz="2000" i="1" dirty="0">
                <a:latin typeface="Courier New" panose="02070309020205020404" pitchFamily="49" charset="0"/>
              </a:rPr>
              <a:t>SELECT</a:t>
            </a:r>
            <a:r>
              <a:rPr lang="sv-SE" altLang="sv-SE" sz="2000" dirty="0">
                <a:latin typeface="Courier New" panose="02070309020205020404" pitchFamily="49" charset="0"/>
              </a:rPr>
              <a:t> </a:t>
            </a:r>
            <a:r>
              <a:rPr lang="sv-SE" altLang="sv-SE" sz="2000" dirty="0" err="1">
                <a:latin typeface="Courier New" panose="02070309020205020404" pitchFamily="49" charset="0"/>
              </a:rPr>
              <a:t>select_list</a:t>
            </a:r>
            <a:endParaRPr lang="sv-SE" altLang="sv-SE" sz="2000" dirty="0">
              <a:latin typeface="Courier New" panose="02070309020205020404" pitchFamily="49" charset="0"/>
            </a:endParaRPr>
          </a:p>
          <a:p>
            <a:r>
              <a:rPr lang="sv-SE" altLang="sv-SE" sz="2000" dirty="0">
                <a:latin typeface="Courier New" panose="02070309020205020404" pitchFamily="49" charset="0"/>
              </a:rPr>
              <a:t>	[INTO </a:t>
            </a:r>
            <a:r>
              <a:rPr lang="sv-SE" altLang="sv-SE" sz="2000" dirty="0" err="1">
                <a:latin typeface="Courier New" panose="02070309020205020404" pitchFamily="49" charset="0"/>
              </a:rPr>
              <a:t>new_table</a:t>
            </a:r>
            <a:r>
              <a:rPr lang="sv-SE" altLang="sv-SE" sz="2000" dirty="0">
                <a:latin typeface="Courier New" panose="02070309020205020404" pitchFamily="49" charset="0"/>
              </a:rPr>
              <a:t>_]</a:t>
            </a:r>
          </a:p>
          <a:p>
            <a:r>
              <a:rPr lang="sv-SE" altLang="sv-SE" sz="2000" dirty="0">
                <a:latin typeface="Courier New" panose="02070309020205020404" pitchFamily="49" charset="0"/>
              </a:rPr>
              <a:t>	</a:t>
            </a:r>
            <a:r>
              <a:rPr lang="sv-SE" altLang="sv-SE" sz="2000" i="1" dirty="0">
                <a:latin typeface="Courier New" panose="02070309020205020404" pitchFamily="49" charset="0"/>
              </a:rPr>
              <a:t>FROM</a:t>
            </a:r>
            <a:r>
              <a:rPr lang="sv-SE" altLang="sv-SE" sz="2000" dirty="0">
                <a:latin typeface="Courier New" panose="02070309020205020404" pitchFamily="49" charset="0"/>
              </a:rPr>
              <a:t> </a:t>
            </a:r>
            <a:r>
              <a:rPr lang="sv-SE" altLang="sv-SE" sz="2000" dirty="0" err="1">
                <a:latin typeface="Courier New" panose="02070309020205020404" pitchFamily="49" charset="0"/>
              </a:rPr>
              <a:t>table_source</a:t>
            </a:r>
            <a:endParaRPr lang="sv-SE" altLang="sv-SE" sz="2000" dirty="0">
              <a:latin typeface="Courier New" panose="02070309020205020404" pitchFamily="49" charset="0"/>
            </a:endParaRPr>
          </a:p>
          <a:p>
            <a:r>
              <a:rPr lang="sv-SE" altLang="sv-SE" sz="2000" dirty="0">
                <a:latin typeface="Courier New" panose="02070309020205020404" pitchFamily="49" charset="0"/>
              </a:rPr>
              <a:t>	[WHERE </a:t>
            </a:r>
            <a:r>
              <a:rPr lang="sv-SE" altLang="sv-SE" sz="2000" dirty="0" err="1">
                <a:latin typeface="Courier New" panose="02070309020205020404" pitchFamily="49" charset="0"/>
              </a:rPr>
              <a:t>search_condition</a:t>
            </a:r>
            <a:r>
              <a:rPr lang="sv-SE" altLang="sv-SE" sz="2000" dirty="0">
                <a:latin typeface="Courier New" panose="02070309020205020404" pitchFamily="49" charset="0"/>
              </a:rPr>
              <a:t>]</a:t>
            </a:r>
          </a:p>
          <a:p>
            <a:r>
              <a:rPr lang="sv-SE" altLang="sv-SE" sz="2000" dirty="0">
                <a:latin typeface="Courier New" panose="02070309020205020404" pitchFamily="49" charset="0"/>
              </a:rPr>
              <a:t>	[GROUP BY </a:t>
            </a:r>
            <a:r>
              <a:rPr lang="sv-SE" altLang="sv-SE" sz="2000" dirty="0" err="1">
                <a:latin typeface="Courier New" panose="02070309020205020404" pitchFamily="49" charset="0"/>
              </a:rPr>
              <a:t>group_by_expression</a:t>
            </a:r>
            <a:r>
              <a:rPr lang="sv-SE" altLang="sv-SE" sz="2000" dirty="0">
                <a:latin typeface="Courier New" panose="02070309020205020404" pitchFamily="49" charset="0"/>
              </a:rPr>
              <a:t>]</a:t>
            </a:r>
          </a:p>
          <a:p>
            <a:r>
              <a:rPr lang="sv-SE" altLang="sv-SE" sz="2000" dirty="0">
                <a:latin typeface="Courier New" panose="02070309020205020404" pitchFamily="49" charset="0"/>
              </a:rPr>
              <a:t>	[HAVING </a:t>
            </a:r>
            <a:r>
              <a:rPr lang="sv-SE" altLang="sv-SE" sz="2000" dirty="0" err="1">
                <a:latin typeface="Courier New" panose="02070309020205020404" pitchFamily="49" charset="0"/>
              </a:rPr>
              <a:t>search_condition</a:t>
            </a:r>
            <a:r>
              <a:rPr lang="sv-SE" altLang="sv-SE" sz="2000" dirty="0">
                <a:latin typeface="Courier New" panose="02070309020205020404" pitchFamily="49" charset="0"/>
              </a:rPr>
              <a:t>]</a:t>
            </a:r>
          </a:p>
          <a:p>
            <a:r>
              <a:rPr lang="sv-SE" altLang="sv-SE" sz="2000" dirty="0">
                <a:latin typeface="Courier New" panose="02070309020205020404" pitchFamily="49" charset="0"/>
              </a:rPr>
              <a:t>	[ORDER BY </a:t>
            </a:r>
            <a:r>
              <a:rPr lang="sv-SE" altLang="sv-SE" sz="2000" dirty="0" err="1">
                <a:latin typeface="Courier New" panose="02070309020205020404" pitchFamily="49" charset="0"/>
              </a:rPr>
              <a:t>order_expression</a:t>
            </a:r>
            <a:r>
              <a:rPr lang="sv-SE" altLang="sv-SE" sz="2000" dirty="0">
                <a:latin typeface="Courier New" panose="02070309020205020404" pitchFamily="49" charset="0"/>
              </a:rPr>
              <a:t> [ASC | DESC] ]</a:t>
            </a:r>
          </a:p>
          <a:p>
            <a:r>
              <a:rPr lang="sv-SE" altLang="sv-SE" sz="2000" dirty="0">
                <a:latin typeface="Courier New" panose="02070309020205020404" pitchFamily="49" charset="0"/>
              </a:rPr>
              <a:t>	</a:t>
            </a:r>
          </a:p>
          <a:p>
            <a:endParaRPr lang="sv-SE" altLang="sv-SE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dirty="0"/>
              <a:t>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altLang="sv-SE" dirty="0"/>
              <a:t>Inom […], argumentet kan utelämnas</a:t>
            </a:r>
          </a:p>
          <a:p>
            <a:r>
              <a:rPr lang="sv-SE" altLang="sv-SE" dirty="0"/>
              <a:t>Argument åtskilda av | (vertikalt streck, </a:t>
            </a:r>
            <a:r>
              <a:rPr lang="sv-SE" altLang="sv-SE" dirty="0" err="1"/>
              <a:t>pipe</a:t>
            </a:r>
            <a:r>
              <a:rPr lang="sv-SE" altLang="sv-SE" dirty="0"/>
              <a:t>-tecken), endera av argumenten ska användas</a:t>
            </a:r>
          </a:p>
          <a:p>
            <a:r>
              <a:rPr lang="sv-SE" altLang="sv-SE" dirty="0"/>
              <a:t>Ej inom hakparentes, obligatoriskt.</a:t>
            </a: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441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dirty="0"/>
              <a:t>Exempel på SELECT (1)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altLang="sv-SE" dirty="0"/>
              <a:t>SELECT * betyder att tabellens samtliga kolumner kommer med i resultatet</a:t>
            </a: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16140" y="2970975"/>
            <a:ext cx="78486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 sz="2200" dirty="0">
                <a:latin typeface="Courier New" panose="02070309020205020404" pitchFamily="49" charset="0"/>
              </a:rPr>
              <a:t>SELECT * FROM </a:t>
            </a:r>
            <a:r>
              <a:rPr lang="sv-SE" altLang="sv-SE" sz="2200" dirty="0" err="1">
                <a:latin typeface="Courier New" panose="02070309020205020404" pitchFamily="49" charset="0"/>
              </a:rPr>
              <a:t>Department</a:t>
            </a:r>
            <a:endParaRPr lang="sv-SE" altLang="sv-SE" sz="2200" dirty="0">
              <a:latin typeface="Courier New" panose="02070309020205020404" pitchFamily="49" charset="0"/>
            </a:endParaRPr>
          </a:p>
          <a:p>
            <a:endParaRPr lang="sv-SE" altLang="sv-SE" sz="2200" dirty="0">
              <a:latin typeface="Courier New" panose="02070309020205020404" pitchFamily="49" charset="0"/>
            </a:endParaRPr>
          </a:p>
          <a:p>
            <a:r>
              <a:rPr lang="sv-SE" altLang="sv-SE" sz="2200" dirty="0" err="1">
                <a:latin typeface="Courier New" panose="02070309020205020404" pitchFamily="49" charset="0"/>
              </a:rPr>
              <a:t>DeptID</a:t>
            </a:r>
            <a:r>
              <a:rPr lang="sv-SE" altLang="sv-SE" sz="2200" dirty="0">
                <a:latin typeface="Courier New" panose="02070309020205020404" pitchFamily="49" charset="0"/>
              </a:rPr>
              <a:t>	</a:t>
            </a:r>
            <a:r>
              <a:rPr lang="sv-SE" altLang="sv-SE" sz="2200" dirty="0" err="1">
                <a:latin typeface="Courier New" panose="02070309020205020404" pitchFamily="49" charset="0"/>
              </a:rPr>
              <a:t>DeptName</a:t>
            </a:r>
            <a:r>
              <a:rPr lang="sv-SE" altLang="sv-SE" sz="2200" dirty="0">
                <a:latin typeface="Courier New" panose="02070309020205020404" pitchFamily="49" charset="0"/>
              </a:rPr>
              <a:t>        </a:t>
            </a:r>
            <a:r>
              <a:rPr lang="sv-SE" altLang="sv-SE" sz="2200" dirty="0" err="1">
                <a:latin typeface="Courier New" panose="02070309020205020404" pitchFamily="49" charset="0"/>
              </a:rPr>
              <a:t>Location</a:t>
            </a:r>
            <a:endParaRPr lang="sv-SE" altLang="sv-SE" sz="2200" dirty="0">
              <a:latin typeface="Courier New" panose="02070309020205020404" pitchFamily="49" charset="0"/>
            </a:endParaRPr>
          </a:p>
          <a:p>
            <a:r>
              <a:rPr lang="sv-SE" altLang="sv-SE" sz="2200" dirty="0">
                <a:latin typeface="Courier New" panose="02070309020205020404" pitchFamily="49" charset="0"/>
              </a:rPr>
              <a:t>---------	------------ 	----------</a:t>
            </a:r>
          </a:p>
          <a:p>
            <a:r>
              <a:rPr lang="sv-SE" altLang="sv-SE" sz="2200" dirty="0">
                <a:latin typeface="Courier New" panose="02070309020205020404" pitchFamily="49" charset="0"/>
              </a:rPr>
              <a:t>       10 	Huvudkontor     	Göteborg</a:t>
            </a:r>
          </a:p>
          <a:p>
            <a:r>
              <a:rPr lang="sv-SE" altLang="sv-SE" sz="2200" dirty="0">
                <a:latin typeface="Courier New" panose="02070309020205020404" pitchFamily="49" charset="0"/>
              </a:rPr>
              <a:t>       20 	Försäljning	Göteborg</a:t>
            </a:r>
          </a:p>
          <a:p>
            <a:r>
              <a:rPr lang="sv-SE" altLang="sv-SE" sz="2200" dirty="0">
                <a:latin typeface="Courier New" panose="02070309020205020404" pitchFamily="49" charset="0"/>
              </a:rPr>
              <a:t>       30 	Ekonomi      	Göteborg</a:t>
            </a:r>
          </a:p>
          <a:p>
            <a:r>
              <a:rPr lang="sv-SE" altLang="sv-SE" sz="2200" dirty="0">
                <a:latin typeface="Courier New" panose="02070309020205020404" pitchFamily="49" charset="0"/>
              </a:rPr>
              <a:t>       40 	Regionkontor  	Stockholm </a:t>
            </a:r>
          </a:p>
          <a:p>
            <a:r>
              <a:rPr lang="sv-SE" altLang="sv-SE" sz="2200" dirty="0">
                <a:latin typeface="Courier New" panose="02070309020205020404" pitchFamily="49" charset="0"/>
              </a:rPr>
              <a:t>       50  Försäljning   	Stockholm</a:t>
            </a:r>
          </a:p>
          <a:p>
            <a:endParaRPr lang="sv-SE" altLang="sv-SE" sz="2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dirty="0" smtClean="0"/>
              <a:t>Exempel på SELECT (2)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343025" y="3146425"/>
            <a:ext cx="7304088" cy="341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>
                <a:latin typeface="Courier New" panose="02070309020205020404" pitchFamily="49" charset="0"/>
              </a:rPr>
              <a:t>SELECT DeptID, DeptName FROM Department</a:t>
            </a:r>
          </a:p>
          <a:p>
            <a:endParaRPr lang="sv-SE" altLang="sv-SE" i="1">
              <a:latin typeface="Courier New" panose="02070309020205020404" pitchFamily="49" charset="0"/>
            </a:endParaRPr>
          </a:p>
          <a:p>
            <a:r>
              <a:rPr lang="sv-SE" altLang="sv-SE">
                <a:latin typeface="Courier New" panose="02070309020205020404" pitchFamily="49" charset="0"/>
              </a:rPr>
              <a:t>   </a:t>
            </a:r>
            <a:r>
              <a:rPr lang="en-US" altLang="sv-SE">
                <a:latin typeface="Courier New" panose="02070309020205020404" pitchFamily="49" charset="0"/>
              </a:rPr>
              <a:t>DeptID DeptName</a:t>
            </a:r>
          </a:p>
          <a:p>
            <a:r>
              <a:rPr lang="en-US" altLang="sv-SE">
                <a:latin typeface="Courier New" panose="02070309020205020404" pitchFamily="49" charset="0"/>
              </a:rPr>
              <a:t>--------- --------------</a:t>
            </a:r>
          </a:p>
          <a:p>
            <a:r>
              <a:rPr lang="en-US" altLang="sv-SE">
                <a:latin typeface="Courier New" panose="02070309020205020404" pitchFamily="49" charset="0"/>
              </a:rPr>
              <a:t>       10 Huvudkontor</a:t>
            </a:r>
          </a:p>
          <a:p>
            <a:r>
              <a:rPr lang="en-US" altLang="sv-SE">
                <a:latin typeface="Courier New" panose="02070309020205020404" pitchFamily="49" charset="0"/>
              </a:rPr>
              <a:t>       20 Försäljning</a:t>
            </a:r>
          </a:p>
          <a:p>
            <a:r>
              <a:rPr lang="en-US" altLang="sv-SE">
                <a:latin typeface="Courier New" panose="02070309020205020404" pitchFamily="49" charset="0"/>
              </a:rPr>
              <a:t>       30 Ekonomi</a:t>
            </a:r>
          </a:p>
          <a:p>
            <a:r>
              <a:rPr lang="en-US" altLang="sv-SE">
                <a:latin typeface="Courier New" panose="02070309020205020404" pitchFamily="49" charset="0"/>
              </a:rPr>
              <a:t>       40 Regionkontor</a:t>
            </a:r>
          </a:p>
          <a:p>
            <a:r>
              <a:rPr lang="sv-SE" altLang="sv-SE">
                <a:latin typeface="Courier New" panose="02070309020205020404" pitchFamily="49" charset="0"/>
              </a:rPr>
              <a:t>	  50 Försäljning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343026" y="1844676"/>
            <a:ext cx="777716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30000"/>
              </a:spcBef>
              <a:buClr>
                <a:srgbClr val="BD1220"/>
              </a:buClr>
              <a:buFontTx/>
              <a:buChar char="•"/>
            </a:pPr>
            <a:r>
              <a:rPr lang="sv-SE" altLang="sv-SE">
                <a:latin typeface="Arial" panose="020B0604020202020204" pitchFamily="34" charset="0"/>
              </a:rPr>
              <a:t>Om man bara vill visa några kolumner, eller byta plats på dem, så måste man ange kolumnernas namn.</a:t>
            </a: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71496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Aritmetiska operationer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5"/>
            <a:ext cx="8066088" cy="2160588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95000"/>
              </a:lnSpc>
            </a:pPr>
            <a:r>
              <a:rPr lang="sv-SE" altLang="sv-SE" smtClean="0"/>
              <a:t>Man kan utföra matematiska operationer på det man hämtar</a:t>
            </a:r>
          </a:p>
          <a:p>
            <a:pPr eaLnBrk="1" hangingPunct="1">
              <a:lnSpc>
                <a:spcPct val="95000"/>
              </a:lnSpc>
            </a:pPr>
            <a:r>
              <a:rPr lang="sv-SE" altLang="sv-SE" smtClean="0"/>
              <a:t>Detta påverkar bara presentationen, inte datat i tabellerna.</a:t>
            </a:r>
          </a:p>
          <a:p>
            <a:pPr eaLnBrk="1" hangingPunct="1">
              <a:lnSpc>
                <a:spcPct val="95000"/>
              </a:lnSpc>
            </a:pPr>
            <a:r>
              <a:rPr lang="sv-SE" altLang="sv-SE" smtClean="0"/>
              <a:t>Exempel:</a:t>
            </a:r>
            <a:endParaRPr lang="sv-SE" altLang="sv-SE" i="1" smtClean="0">
              <a:solidFill>
                <a:srgbClr val="FFFF00"/>
              </a:solidFill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343026" y="3602039"/>
            <a:ext cx="7110921" cy="317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sv-SE" altLang="sv-SE" sz="2000">
              <a:latin typeface="Courier New" panose="02070309020205020404" pitchFamily="49" charset="0"/>
            </a:endParaRPr>
          </a:p>
          <a:p>
            <a:r>
              <a:rPr lang="sv-SE" altLang="sv-SE" sz="2000">
                <a:latin typeface="Courier New" panose="02070309020205020404" pitchFamily="49" charset="0"/>
              </a:rPr>
              <a:t>SELECT ARTIKEL, UTPRIS, </a:t>
            </a:r>
            <a:r>
              <a:rPr lang="sv-SE" altLang="sv-SE" sz="2000" i="1">
                <a:latin typeface="Courier New" panose="02070309020205020404" pitchFamily="49" charset="0"/>
              </a:rPr>
              <a:t>UTPRIS*1.25</a:t>
            </a:r>
            <a:r>
              <a:rPr lang="sv-SE" altLang="sv-SE" sz="2000">
                <a:latin typeface="Courier New" panose="02070309020205020404" pitchFamily="49" charset="0"/>
              </a:rPr>
              <a:t> FROM PRIS</a:t>
            </a:r>
            <a:br>
              <a:rPr lang="sv-SE" altLang="sv-SE" sz="2000">
                <a:latin typeface="Courier New" panose="02070309020205020404" pitchFamily="49" charset="0"/>
              </a:rPr>
            </a:br>
            <a:endParaRPr lang="sv-SE" altLang="sv-SE" sz="2000">
              <a:latin typeface="Courier New" panose="02070309020205020404" pitchFamily="49" charset="0"/>
            </a:endParaRPr>
          </a:p>
          <a:p>
            <a:r>
              <a:rPr lang="sv-SE" altLang="sv-SE" sz="2000">
                <a:latin typeface="Courier New" panose="02070309020205020404" pitchFamily="49" charset="0"/>
              </a:rPr>
              <a:t>ARTIKEL              UTPRIS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--------------- ----------- -----------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TOMATER               26.00       32.50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POTATIS                5.00        6.25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BANANER               15.00       18.75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GURKA                 12.00       15.00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SALLAD                10.00       12.50</a:t>
            </a: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39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Alias (virtuell kolumn)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208963" cy="1008063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sv-SE" altLang="sv-SE" smtClean="0"/>
              <a:t>Man kan ange alias på kolumner för att få bättre namngivning</a:t>
            </a:r>
            <a:endParaRPr lang="sv-SE" altLang="sv-SE" i="1" smtClean="0">
              <a:solidFill>
                <a:srgbClr val="FFFF00"/>
              </a:solidFill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343026" y="2924176"/>
            <a:ext cx="8137525" cy="354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sv-SE" altLang="sv-SE" sz="2000">
              <a:latin typeface="Courier New" panose="02070309020205020404" pitchFamily="49" charset="0"/>
            </a:endParaRPr>
          </a:p>
          <a:p>
            <a:r>
              <a:rPr lang="sv-SE" altLang="sv-SE" sz="2000">
                <a:latin typeface="Courier New" panose="02070309020205020404" pitchFamily="49" charset="0"/>
              </a:rPr>
              <a:t>SELECT ARTIKEL, UTPRIS, UTPRIS*1.25 </a:t>
            </a:r>
            <a:r>
              <a:rPr lang="sv-SE" altLang="sv-SE" sz="2000" i="1">
                <a:latin typeface="Courier New" panose="02070309020205020404" pitchFamily="49" charset="0"/>
              </a:rPr>
              <a:t>AS </a:t>
            </a:r>
            <a:r>
              <a:rPr lang="sv-SE" altLang="sv-SE"/>
              <a:t>'</a:t>
            </a:r>
            <a:r>
              <a:rPr lang="sv-SE" altLang="sv-SE" sz="2000" i="1">
                <a:latin typeface="Courier New" panose="02070309020205020404" pitchFamily="49" charset="0"/>
              </a:rPr>
              <a:t>INKL MOMS</a:t>
            </a:r>
            <a:r>
              <a:rPr lang="sv-SE" altLang="sv-SE"/>
              <a:t>'</a:t>
            </a:r>
            <a:r>
              <a:rPr lang="sv-SE" altLang="sv-SE" sz="2000">
                <a:latin typeface="Courier New" panose="02070309020205020404" pitchFamily="49" charset="0"/>
              </a:rPr>
              <a:t> 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FROM PRIS</a:t>
            </a:r>
            <a:br>
              <a:rPr lang="sv-SE" altLang="sv-SE" sz="2000">
                <a:latin typeface="Courier New" panose="02070309020205020404" pitchFamily="49" charset="0"/>
              </a:rPr>
            </a:br>
            <a:endParaRPr lang="sv-SE" altLang="sv-SE" sz="2000">
              <a:latin typeface="Courier New" panose="02070309020205020404" pitchFamily="49" charset="0"/>
            </a:endParaRPr>
          </a:p>
          <a:p>
            <a:r>
              <a:rPr lang="sv-SE" altLang="sv-SE" sz="2000">
                <a:latin typeface="Courier New" panose="02070309020205020404" pitchFamily="49" charset="0"/>
              </a:rPr>
              <a:t>ARTIKEL              UTPRIS   INKL MOMS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--------------- ----------- -----------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TOMATER               26.00       32.50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POTATIS                5.00        6.25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BANANER               15.00       18.75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GURKA                 12.00       15.00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SALLAD                10.00       12.50</a:t>
            </a:r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4079876" y="2328863"/>
            <a:ext cx="3960813" cy="1028700"/>
          </a:xfrm>
          <a:prstGeom prst="line">
            <a:avLst/>
          </a:prstGeom>
          <a:noFill/>
          <a:ln w="50800">
            <a:solidFill>
              <a:srgbClr val="008E7D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v-SE"/>
          </a:p>
        </p:txBody>
      </p:sp>
      <p:pic>
        <p:nvPicPr>
          <p:cNvPr id="6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042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Exempel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137525" cy="136842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smtClean="0"/>
              <a:t>Man kan även ange alias på existerande kolumner (och på tabeller men det kommer senare i kursen):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1343026" y="2924175"/>
            <a:ext cx="8137525" cy="360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sv-SE" altLang="sv-SE" sz="2000">
              <a:latin typeface="Courier New" panose="02070309020205020404" pitchFamily="49" charset="0"/>
            </a:endParaRPr>
          </a:p>
          <a:p>
            <a:r>
              <a:rPr lang="sv-SE" altLang="sv-SE" sz="2000">
                <a:latin typeface="Courier New" panose="02070309020205020404" pitchFamily="49" charset="0"/>
              </a:rPr>
              <a:t>SELECT ARTIKEL, UTPRIS AS </a:t>
            </a:r>
            <a:r>
              <a:rPr lang="sv-SE" altLang="sv-SE"/>
              <a:t>'</a:t>
            </a:r>
            <a:r>
              <a:rPr lang="sv-SE" altLang="sv-SE" sz="2000">
                <a:latin typeface="Courier New" panose="02070309020205020404" pitchFamily="49" charset="0"/>
              </a:rPr>
              <a:t>EXKL MOMS</a:t>
            </a:r>
            <a:r>
              <a:rPr lang="sv-SE" altLang="sv-SE"/>
              <a:t>'</a:t>
            </a:r>
            <a:r>
              <a:rPr lang="sv-SE" altLang="sv-SE" sz="2000">
                <a:latin typeface="Courier New" panose="02070309020205020404" pitchFamily="49" charset="0"/>
              </a:rPr>
              <a:t>, 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UTPRIS*1.25 </a:t>
            </a:r>
            <a:r>
              <a:rPr lang="sv-SE" altLang="sv-SE" sz="2000" i="1">
                <a:latin typeface="Courier New" panose="02070309020205020404" pitchFamily="49" charset="0"/>
              </a:rPr>
              <a:t>AS </a:t>
            </a:r>
            <a:r>
              <a:rPr lang="sv-SE" altLang="sv-SE"/>
              <a:t>'</a:t>
            </a:r>
            <a:r>
              <a:rPr lang="sv-SE" altLang="sv-SE" sz="2000" i="1">
                <a:latin typeface="Courier New" panose="02070309020205020404" pitchFamily="49" charset="0"/>
              </a:rPr>
              <a:t>INKL MOMS</a:t>
            </a:r>
            <a:r>
              <a:rPr lang="sv-SE" altLang="sv-SE"/>
              <a:t>'</a:t>
            </a:r>
            <a:r>
              <a:rPr lang="sv-SE" altLang="sv-SE" sz="2000">
                <a:latin typeface="Courier New" panose="02070309020205020404" pitchFamily="49" charset="0"/>
              </a:rPr>
              <a:t> FROM PRIS</a:t>
            </a:r>
            <a:br>
              <a:rPr lang="sv-SE" altLang="sv-SE" sz="2000">
                <a:latin typeface="Courier New" panose="02070309020205020404" pitchFamily="49" charset="0"/>
              </a:rPr>
            </a:br>
            <a:endParaRPr lang="sv-SE" altLang="sv-SE" sz="2000">
              <a:latin typeface="Courier New" panose="02070309020205020404" pitchFamily="49" charset="0"/>
            </a:endParaRPr>
          </a:p>
          <a:p>
            <a:r>
              <a:rPr lang="sv-SE" altLang="sv-SE" sz="2000">
                <a:latin typeface="Courier New" panose="02070309020205020404" pitchFamily="49" charset="0"/>
              </a:rPr>
              <a:t>ARTIKEL           EXKL MOMS   INKL MOMS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--------------- ----------- -----------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TOMATER               26.00       32.50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POTATIS                5.00        6.25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BANANER               15.00       18.75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GURKA                 12.00       15.00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SALLAD                10.00       12.50</a:t>
            </a: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803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Alias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137525" cy="1296988"/>
          </a:xfrm>
          <a:noFill/>
        </p:spPr>
        <p:txBody>
          <a:bodyPr vert="horz" lIns="92075" tIns="46038" rIns="92075" bIns="46038" rtlCol="0">
            <a:normAutofit fontScale="92500"/>
          </a:bodyPr>
          <a:lstStyle/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sv-SE" altLang="sv-SE" smtClean="0"/>
              <a:t>Man kan ange alias på flera olika sätt. Samtliga Select-satser nedan ger samma resultat. Man måste avgränsa med ’ (citattecken) om det finns mellanslag i alias.</a:t>
            </a:r>
            <a:endParaRPr lang="sv-SE" altLang="sv-SE" i="1" smtClean="0">
              <a:solidFill>
                <a:srgbClr val="FFFF00"/>
              </a:solidFill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343026" y="3500438"/>
            <a:ext cx="8137525" cy="286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 sz="2000">
                <a:latin typeface="Courier New" panose="02070309020205020404" pitchFamily="49" charset="0"/>
              </a:rPr>
              <a:t>SELECT Lastname AS ’Efternamn’ FROM Employee </a:t>
            </a:r>
            <a:br>
              <a:rPr lang="sv-SE" altLang="sv-SE" sz="2000">
                <a:latin typeface="Courier New" panose="02070309020205020404" pitchFamily="49" charset="0"/>
              </a:rPr>
            </a:br>
            <a:r>
              <a:rPr lang="sv-SE" altLang="sv-SE" sz="2000">
                <a:latin typeface="Courier New" panose="02070309020205020404" pitchFamily="49" charset="0"/>
              </a:rPr>
              <a:t>SELECT Lastname AS Efternamn FROM Employee </a:t>
            </a:r>
            <a:br>
              <a:rPr lang="sv-SE" altLang="sv-SE" sz="2000">
                <a:latin typeface="Courier New" panose="02070309020205020404" pitchFamily="49" charset="0"/>
              </a:rPr>
            </a:br>
            <a:endParaRPr lang="sv-SE" altLang="sv-SE" sz="2000">
              <a:latin typeface="Courier New" panose="02070309020205020404" pitchFamily="49" charset="0"/>
            </a:endParaRPr>
          </a:p>
          <a:p>
            <a:r>
              <a:rPr lang="sv-SE" altLang="sv-SE" sz="2000">
                <a:latin typeface="Courier New" panose="02070309020205020404" pitchFamily="49" charset="0"/>
              </a:rPr>
              <a:t>SELECT Lastname ’Efternamn’ FROM Employee </a:t>
            </a:r>
            <a:br>
              <a:rPr lang="sv-SE" altLang="sv-SE" sz="2000">
                <a:latin typeface="Courier New" panose="02070309020205020404" pitchFamily="49" charset="0"/>
              </a:rPr>
            </a:br>
            <a:r>
              <a:rPr lang="sv-SE" altLang="sv-SE" sz="2000">
                <a:latin typeface="Courier New" panose="02070309020205020404" pitchFamily="49" charset="0"/>
              </a:rPr>
              <a:t>SELECT Lastname Efternamn FROM Employee </a:t>
            </a:r>
            <a:br>
              <a:rPr lang="sv-SE" altLang="sv-SE" sz="2000">
                <a:latin typeface="Courier New" panose="02070309020205020404" pitchFamily="49" charset="0"/>
              </a:rPr>
            </a:br>
            <a:endParaRPr lang="sv-SE" altLang="sv-SE" sz="2000">
              <a:latin typeface="Courier New" panose="02070309020205020404" pitchFamily="49" charset="0"/>
            </a:endParaRPr>
          </a:p>
          <a:p>
            <a:r>
              <a:rPr lang="sv-SE" altLang="sv-SE" sz="2000">
                <a:latin typeface="Courier New" panose="02070309020205020404" pitchFamily="49" charset="0"/>
              </a:rPr>
              <a:t>SELECT ’Efternamn’ = Lastname FROM Employee </a:t>
            </a:r>
            <a:br>
              <a:rPr lang="sv-SE" altLang="sv-SE" sz="2000">
                <a:latin typeface="Courier New" panose="02070309020205020404" pitchFamily="49" charset="0"/>
              </a:rPr>
            </a:br>
            <a:r>
              <a:rPr lang="sv-SE" altLang="sv-SE" sz="2000">
                <a:latin typeface="Courier New" panose="02070309020205020404" pitchFamily="49" charset="0"/>
              </a:rPr>
              <a:t>SELECT Efternamn = Lastname FROM Employee </a:t>
            </a:r>
            <a:br>
              <a:rPr lang="sv-SE" altLang="sv-SE" sz="2000">
                <a:latin typeface="Courier New" panose="02070309020205020404" pitchFamily="49" charset="0"/>
              </a:rPr>
            </a:br>
            <a:endParaRPr lang="sv-SE" altLang="sv-SE" sz="2000">
              <a:latin typeface="Courier New" panose="02070309020205020404" pitchFamily="49" charset="0"/>
            </a:endParaRP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4440239" y="3789363"/>
            <a:ext cx="13684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4367214" y="4076700"/>
            <a:ext cx="13684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4079876" y="4724400"/>
            <a:ext cx="13684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3863976" y="5013325"/>
            <a:ext cx="13684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640014" y="5661025"/>
            <a:ext cx="13684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2495551" y="5949950"/>
            <a:ext cx="13684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pic>
        <p:nvPicPr>
          <p:cNvPr id="11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5599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Textsträngar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137525" cy="1447800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sv-SE" altLang="sv-SE" smtClean="0"/>
              <a:t>Man behöver inte nödvändigtvis hämta något från en kolumn, utan man kan välja att bara hämta en fördefinierad sträng. Då får man lika många rader som det finns rader i tabellen i From-villkoret:</a:t>
            </a:r>
            <a:endParaRPr lang="sv-SE" altLang="sv-SE" i="1" smtClean="0">
              <a:solidFill>
                <a:srgbClr val="FFFF00"/>
              </a:solidFill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343025" y="4005263"/>
            <a:ext cx="6858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 sz="2200">
                <a:latin typeface="Courier New" panose="02070309020205020404" pitchFamily="49" charset="0"/>
              </a:rPr>
              <a:t>SELECT </a:t>
            </a:r>
            <a:r>
              <a:rPr lang="sv-SE" altLang="sv-SE" sz="2200" i="1">
                <a:latin typeface="Courier New" panose="02070309020205020404" pitchFamily="49" charset="0"/>
              </a:rPr>
              <a:t>'Min Text'</a:t>
            </a:r>
            <a:r>
              <a:rPr lang="sv-SE" altLang="sv-SE" sz="2200">
                <a:latin typeface="Courier New" panose="02070309020205020404" pitchFamily="49" charset="0"/>
              </a:rPr>
              <a:t> FROM Employee</a:t>
            </a:r>
            <a:br>
              <a:rPr lang="sv-SE" altLang="sv-SE" sz="2200">
                <a:latin typeface="Courier New" panose="02070309020205020404" pitchFamily="49" charset="0"/>
              </a:rPr>
            </a:br>
            <a:endParaRPr lang="sv-SE" altLang="sv-SE" sz="2200">
              <a:latin typeface="Courier New" panose="02070309020205020404" pitchFamily="49" charset="0"/>
            </a:endParaRPr>
          </a:p>
          <a:p>
            <a:r>
              <a:rPr lang="sv-SE" altLang="sv-SE" sz="2200">
                <a:latin typeface="Courier New" panose="02070309020205020404" pitchFamily="49" charset="0"/>
              </a:rPr>
              <a:t> </a:t>
            </a:r>
          </a:p>
          <a:p>
            <a:r>
              <a:rPr lang="sv-SE" altLang="sv-SE" sz="2200">
                <a:latin typeface="Courier New" panose="02070309020205020404" pitchFamily="49" charset="0"/>
              </a:rPr>
              <a:t>---------------------------------</a:t>
            </a:r>
          </a:p>
          <a:p>
            <a:r>
              <a:rPr lang="sv-SE" altLang="sv-SE" sz="2200">
                <a:latin typeface="Courier New" panose="02070309020205020404" pitchFamily="49" charset="0"/>
              </a:rPr>
              <a:t>Min Text</a:t>
            </a:r>
          </a:p>
          <a:p>
            <a:r>
              <a:rPr lang="sv-SE" altLang="sv-SE" sz="2200">
                <a:latin typeface="Courier New" panose="02070309020205020404" pitchFamily="49" charset="0"/>
              </a:rPr>
              <a:t>Min Text</a:t>
            </a:r>
          </a:p>
          <a:p>
            <a:r>
              <a:rPr lang="sv-SE" altLang="sv-SE" sz="2200">
                <a:latin typeface="Courier New" panose="02070309020205020404" pitchFamily="49" charset="0"/>
              </a:rPr>
              <a:t>Min Text</a:t>
            </a: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448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Kort summering av föregående lektion/ev. lektioner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Föregående lektion:</a:t>
            </a:r>
          </a:p>
          <a:p>
            <a:r>
              <a:rPr lang="sv-SE" dirty="0" smtClean="0"/>
              <a:t>Frågor kring förra lektionen?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Nackademin svar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287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Konkatenering</a:t>
            </a:r>
            <a:br>
              <a:rPr lang="sv-SE" altLang="sv-SE" smtClean="0"/>
            </a:br>
            <a:endParaRPr lang="sv-SE" altLang="sv-SE" sz="20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137525" cy="1143000"/>
          </a:xfrm>
          <a:noFill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sv-SE" altLang="sv-SE" smtClean="0"/>
              <a:t>För att konkatenera (sammanbinda) två strängar använder man plustecknet: + (Motsvarande i Oracle: ||).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sv-SE" altLang="sv-SE" smtClean="0"/>
              <a:t>T ex: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343026" y="3357563"/>
            <a:ext cx="7777163" cy="27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 sz="2000">
                <a:latin typeface="Courier New" panose="02070309020205020404" pitchFamily="49" charset="0"/>
              </a:rPr>
              <a:t>SELECT Firstname + </a:t>
            </a:r>
            <a:r>
              <a:rPr lang="sv-SE" altLang="sv-SE"/>
              <a:t>'</a:t>
            </a:r>
            <a:r>
              <a:rPr lang="sv-SE" altLang="sv-SE" sz="2000">
                <a:latin typeface="Courier New" panose="02070309020205020404" pitchFamily="49" charset="0"/>
              </a:rPr>
              <a:t>.</a:t>
            </a:r>
            <a:r>
              <a:rPr lang="sv-SE" altLang="sv-SE"/>
              <a:t>'</a:t>
            </a:r>
            <a:r>
              <a:rPr lang="sv-SE" altLang="sv-SE" sz="2000">
                <a:latin typeface="Courier New" panose="02070309020205020404" pitchFamily="49" charset="0"/>
              </a:rPr>
              <a:t> + Lastname + </a:t>
            </a:r>
            <a:r>
              <a:rPr lang="sv-SE" altLang="sv-SE"/>
              <a:t>'</a:t>
            </a:r>
            <a:r>
              <a:rPr lang="sv-SE" altLang="sv-SE" sz="2000">
                <a:latin typeface="Courier New" panose="02070309020205020404" pitchFamily="49" charset="0"/>
              </a:rPr>
              <a:t>@informator.se</a:t>
            </a:r>
            <a:r>
              <a:rPr lang="sv-SE" altLang="sv-SE"/>
              <a:t>'</a:t>
            </a:r>
            <a:endParaRPr lang="sv-SE" altLang="sv-SE" sz="2000">
              <a:latin typeface="Courier New" panose="02070309020205020404" pitchFamily="49" charset="0"/>
            </a:endParaRPr>
          </a:p>
          <a:p>
            <a:r>
              <a:rPr lang="sv-SE" altLang="sv-SE" sz="2000">
                <a:latin typeface="Courier New" panose="02070309020205020404" pitchFamily="49" charset="0"/>
              </a:rPr>
              <a:t>FROM Employee</a:t>
            </a:r>
          </a:p>
          <a:p>
            <a:endParaRPr lang="sv-SE" altLang="sv-SE" sz="2000">
              <a:latin typeface="Courier New" panose="02070309020205020404" pitchFamily="49" charset="0"/>
            </a:endParaRPr>
          </a:p>
          <a:p>
            <a:r>
              <a:rPr lang="sv-SE" altLang="sv-SE" sz="2000">
                <a:latin typeface="Courier New" panose="02070309020205020404" pitchFamily="49" charset="0"/>
              </a:rPr>
              <a:t>--------------------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Anders.Carlsson@informator.se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Adam.Smith@informator.se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Woody.Allen@informator.se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Bill.Ward@informator.se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Indiana.Jones@informator.se</a:t>
            </a:r>
          </a:p>
          <a:p>
            <a:endParaRPr lang="sv-SE" altLang="sv-SE" sz="2000">
              <a:latin typeface="Courier New" panose="02070309020205020404" pitchFamily="49" charset="0"/>
            </a:endParaRP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43834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WHERE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5"/>
            <a:ext cx="8077200" cy="1295400"/>
          </a:xfrm>
          <a:noFill/>
        </p:spPr>
        <p:txBody>
          <a:bodyPr vert="horz" lIns="92075" tIns="46038" rIns="92075" bIns="46038" rtlCol="0">
            <a:normAutofit fontScale="77500" lnSpcReduction="20000"/>
          </a:bodyPr>
          <a:lstStyle/>
          <a:p>
            <a:pPr eaLnBrk="1" hangingPunct="1"/>
            <a:r>
              <a:rPr lang="sv-SE" altLang="sv-SE" smtClean="0"/>
              <a:t>Till select-satsen kan man koppla ett Where-villkor för att begränsa den returnerade datamängden:</a:t>
            </a:r>
          </a:p>
          <a:p>
            <a:pPr lvl="1" eaLnBrk="1" hangingPunct="1"/>
            <a:r>
              <a:rPr lang="sv-SE" altLang="sv-SE" smtClean="0"/>
              <a:t>WHERE [villkor]</a:t>
            </a:r>
            <a:br>
              <a:rPr lang="sv-SE" altLang="sv-SE" smtClean="0"/>
            </a:br>
            <a:r>
              <a:rPr lang="sv-SE" altLang="sv-SE" smtClean="0"/>
              <a:t/>
            </a:r>
            <a:br>
              <a:rPr lang="sv-SE" altLang="sv-SE" smtClean="0"/>
            </a:br>
            <a:endParaRPr lang="sv-SE" altLang="sv-SE" smtClean="0"/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23796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Exempel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343026" y="1844676"/>
            <a:ext cx="7021513" cy="317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 sz="2000">
                <a:latin typeface="Courier New" panose="02070309020205020404" pitchFamily="49" charset="0"/>
              </a:rPr>
              <a:t>SELECT Lastname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FROM Employee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WHERE JOB = 'Kontorist'</a:t>
            </a:r>
          </a:p>
          <a:p>
            <a:endParaRPr lang="sv-SE" altLang="sv-SE" sz="2000">
              <a:latin typeface="Courier New" panose="02070309020205020404" pitchFamily="49" charset="0"/>
            </a:endParaRPr>
          </a:p>
          <a:p>
            <a:r>
              <a:rPr lang="sv-SE" altLang="sv-SE" sz="2000">
                <a:latin typeface="Courier New" panose="02070309020205020404" pitchFamily="49" charset="0"/>
              </a:rPr>
              <a:t>Lastname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----------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Smith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Adams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James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Miller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41525" y="5622925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sv-SE" altLang="sv-SE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6842126" y="2422525"/>
            <a:ext cx="1782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sv-SE" altLang="sv-SE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6842126" y="2498725"/>
            <a:ext cx="2195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sv-SE" altLang="sv-SE"/>
          </a:p>
        </p:txBody>
      </p:sp>
      <p:pic>
        <p:nvPicPr>
          <p:cNvPr id="7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60166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Jämförande operatorer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5"/>
            <a:ext cx="8458200" cy="30480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smtClean="0"/>
              <a:t>Lika med                                =</a:t>
            </a:r>
          </a:p>
          <a:p>
            <a:pPr eaLnBrk="1" hangingPunct="1"/>
            <a:r>
              <a:rPr lang="sv-SE" altLang="sv-SE" smtClean="0"/>
              <a:t>Större än                                &gt;</a:t>
            </a:r>
          </a:p>
          <a:p>
            <a:pPr eaLnBrk="1" hangingPunct="1"/>
            <a:r>
              <a:rPr lang="sv-SE" altLang="sv-SE" smtClean="0"/>
              <a:t>Större än eller lika med        &gt;=</a:t>
            </a:r>
          </a:p>
          <a:p>
            <a:pPr eaLnBrk="1" hangingPunct="1"/>
            <a:r>
              <a:rPr lang="sv-SE" altLang="sv-SE" smtClean="0"/>
              <a:t>Mindre än                              &lt;</a:t>
            </a:r>
          </a:p>
          <a:p>
            <a:pPr eaLnBrk="1" hangingPunct="1"/>
            <a:r>
              <a:rPr lang="sv-SE" altLang="sv-SE" smtClean="0"/>
              <a:t>Mindre än eller lika med      &lt;=</a:t>
            </a:r>
          </a:p>
          <a:p>
            <a:pPr eaLnBrk="1" hangingPunct="1"/>
            <a:r>
              <a:rPr lang="sv-SE" altLang="sv-SE" smtClean="0"/>
              <a:t>Skilt från                               &lt;&gt;     eller   !=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67814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Exempel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5"/>
            <a:ext cx="8229600" cy="2590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2000">
                <a:latin typeface="Courier New" panose="02070309020205020404" pitchFamily="49" charset="0"/>
              </a:rPr>
              <a:t>SELECT * FROM PRIS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2000">
                <a:latin typeface="Courier New" panose="02070309020205020404" pitchFamily="49" charset="0"/>
              </a:rPr>
              <a:t>WHERE UTPRIS &gt; 13.00</a:t>
            </a:r>
            <a:br>
              <a:rPr lang="sv-SE" altLang="sv-SE" sz="2000">
                <a:latin typeface="Courier New" panose="02070309020205020404" pitchFamily="49" charset="0"/>
              </a:rPr>
            </a:br>
            <a:r>
              <a:rPr lang="sv-SE" altLang="sv-SE" sz="2000">
                <a:latin typeface="Courier New" panose="02070309020205020404" pitchFamily="49" charset="0"/>
              </a:rPr>
              <a:t/>
            </a:r>
            <a:br>
              <a:rPr lang="sv-SE" altLang="sv-SE" sz="2000">
                <a:latin typeface="Courier New" panose="02070309020205020404" pitchFamily="49" charset="0"/>
              </a:rPr>
            </a:br>
            <a:endParaRPr lang="sv-SE" altLang="sv-SE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2000">
                <a:latin typeface="Courier New" panose="02070309020205020404" pitchFamily="49" charset="0"/>
              </a:rPr>
              <a:t>ARTIKEL           INPRIS   UTPRIS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2000">
                <a:latin typeface="Courier New" panose="02070309020205020404" pitchFamily="49" charset="0"/>
              </a:rPr>
              <a:t>--------------- -------- --------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2000">
                <a:latin typeface="Courier New" panose="02070309020205020404" pitchFamily="49" charset="0"/>
              </a:rPr>
              <a:t>BANANER             9.50    15.00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2000">
                <a:latin typeface="Courier New" panose="02070309020205020404" pitchFamily="49" charset="0"/>
              </a:rPr>
              <a:t>POTATIS            18.00    26.00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608865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NULL (värde saknas)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137525" cy="3048000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smtClean="0"/>
              <a:t>Om värde saknas i en kolumn säger man att den är NULL</a:t>
            </a:r>
            <a:endParaRPr lang="sv-SE" altLang="sv-SE" i="1" smtClean="0"/>
          </a:p>
          <a:p>
            <a:pPr lvl="1" eaLnBrk="1" hangingPunct="1"/>
            <a:r>
              <a:rPr lang="sv-SE" altLang="sv-SE" smtClean="0"/>
              <a:t>Null är avsaknad av specificerad data</a:t>
            </a:r>
          </a:p>
          <a:p>
            <a:pPr lvl="1" eaLnBrk="1" hangingPunct="1"/>
            <a:r>
              <a:rPr lang="sv-SE" altLang="sv-SE" smtClean="0"/>
              <a:t>Null är </a:t>
            </a:r>
            <a:r>
              <a:rPr lang="sv-SE" altLang="sv-SE" i="1" smtClean="0"/>
              <a:t>inte</a:t>
            </a:r>
            <a:r>
              <a:rPr lang="sv-SE" altLang="sv-SE" smtClean="0"/>
              <a:t> noll (0)</a:t>
            </a:r>
          </a:p>
          <a:p>
            <a:pPr lvl="1" eaLnBrk="1" hangingPunct="1"/>
            <a:r>
              <a:rPr lang="sv-SE" altLang="sv-SE" smtClean="0"/>
              <a:t>Null är </a:t>
            </a:r>
            <a:r>
              <a:rPr lang="sv-SE" altLang="sv-SE" i="1" smtClean="0"/>
              <a:t>inte</a:t>
            </a:r>
            <a:r>
              <a:rPr lang="sv-SE" altLang="sv-SE" smtClean="0"/>
              <a:t> tomma strängen, blanktecken, </a:t>
            </a:r>
            <a:br>
              <a:rPr lang="sv-SE" altLang="sv-SE" smtClean="0"/>
            </a:br>
            <a:r>
              <a:rPr lang="sv-SE" altLang="sv-SE" smtClean="0"/>
              <a:t>returtecken, eller motsvarande.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518555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sv-SE" smtClean="0"/>
              <a:t>NULL, exempel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5"/>
            <a:ext cx="8066088" cy="4464050"/>
          </a:xfrm>
        </p:spPr>
        <p:txBody>
          <a:bodyPr/>
          <a:lstStyle/>
          <a:p>
            <a:pPr eaLnBrk="1" hangingPunct="1"/>
            <a:r>
              <a:rPr lang="sv-SE" altLang="sv-SE" smtClean="0"/>
              <a:t>För att jämföra mot NULL använder man en särskild operator: </a:t>
            </a:r>
            <a:r>
              <a:rPr lang="sv-SE" altLang="sv-SE" i="1" smtClean="0"/>
              <a:t>IS</a:t>
            </a:r>
            <a:endParaRPr lang="sv-SE" altLang="sv-SE" i="1" smtClean="0">
              <a:latin typeface="Courier New" panose="02070309020205020404" pitchFamily="49" charset="0"/>
            </a:endParaRPr>
          </a:p>
          <a:p>
            <a:pPr eaLnBrk="1" hangingPunct="1"/>
            <a:endParaRPr lang="sv-SE" altLang="sv-SE" i="1" smtClean="0">
              <a:latin typeface="Courier New" panose="02070309020205020404" pitchFamily="49" charset="0"/>
            </a:endParaRPr>
          </a:p>
          <a:p>
            <a:pPr eaLnBrk="1" hangingPunct="1"/>
            <a:endParaRPr lang="sv-SE" altLang="sv-SE" sz="220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sv-SE" altLang="sv-SE" smtClean="0">
                <a:latin typeface="Courier New" panose="02070309020205020404" pitchFamily="49" charset="0"/>
              </a:rPr>
              <a:t>SELECT * FROM Pris </a:t>
            </a:r>
          </a:p>
          <a:p>
            <a:pPr lvl="1" eaLnBrk="1" hangingPunct="1">
              <a:buFontTx/>
              <a:buNone/>
            </a:pPr>
            <a:r>
              <a:rPr lang="sv-SE" altLang="sv-SE" smtClean="0">
                <a:latin typeface="Courier New" panose="02070309020205020404" pitchFamily="49" charset="0"/>
              </a:rPr>
              <a:t>WHERE </a:t>
            </a:r>
            <a:r>
              <a:rPr lang="sv-SE" altLang="sv-SE" i="1" smtClean="0">
                <a:latin typeface="Courier New" panose="02070309020205020404" pitchFamily="49" charset="0"/>
              </a:rPr>
              <a:t>INPRIS IS NULL</a:t>
            </a:r>
            <a:r>
              <a:rPr lang="sv-SE" altLang="sv-SE" smtClean="0">
                <a:latin typeface="Courier New" panose="02070309020205020404" pitchFamily="49" charset="0"/>
              </a:rPr>
              <a:t/>
            </a:r>
            <a:br>
              <a:rPr lang="sv-SE" altLang="sv-SE" smtClean="0">
                <a:latin typeface="Courier New" panose="02070309020205020404" pitchFamily="49" charset="0"/>
              </a:rPr>
            </a:br>
            <a:endParaRPr lang="sv-SE" altLang="sv-SE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sv-SE" altLang="sv-SE" smtClean="0">
                <a:latin typeface="Courier New" panose="02070309020205020404" pitchFamily="49" charset="0"/>
              </a:rPr>
              <a:t>ARTIKEL           INPRIS   UTPRIS </a:t>
            </a:r>
          </a:p>
          <a:p>
            <a:pPr lvl="1" eaLnBrk="1" hangingPunct="1">
              <a:buFontTx/>
              <a:buNone/>
            </a:pPr>
            <a:r>
              <a:rPr lang="sv-SE" altLang="sv-SE" smtClean="0">
                <a:latin typeface="Courier New" panose="02070309020205020404" pitchFamily="49" charset="0"/>
              </a:rPr>
              <a:t>--------------- -------- --------</a:t>
            </a:r>
          </a:p>
          <a:p>
            <a:pPr lvl="1" eaLnBrk="1" hangingPunct="1">
              <a:buFontTx/>
              <a:buNone/>
            </a:pPr>
            <a:r>
              <a:rPr lang="sv-SE" altLang="sv-SE" smtClean="0">
                <a:latin typeface="Courier New" panose="02070309020205020404" pitchFamily="49" charset="0"/>
              </a:rPr>
              <a:t>SALLAD              NULL    10.00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967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LIKE – Fritextsökning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208963" cy="446405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smtClean="0"/>
              <a:t>För att göra en fritextsökning använder man operatorn LIKE. Om man glömmer denna och i stället skriver = så kommer databasen att söka efter exakt de tecken som skrivits.</a:t>
            </a:r>
          </a:p>
          <a:p>
            <a:pPr eaLnBrk="1" hangingPunct="1"/>
            <a:r>
              <a:rPr lang="sv-SE" altLang="sv-SE" smtClean="0"/>
              <a:t>Vid fritextsökning finns det två teckenoperatorer man kan använda (dessa kan variera mellan olika databashanterare):</a:t>
            </a:r>
          </a:p>
          <a:p>
            <a:pPr lvl="1" eaLnBrk="1" hangingPunct="1"/>
            <a:r>
              <a:rPr lang="sv-SE" altLang="sv-SE" smtClean="0"/>
              <a:t>Inget, ett eller flera okända tecken	%</a:t>
            </a:r>
          </a:p>
          <a:p>
            <a:pPr lvl="1" eaLnBrk="1" hangingPunct="1"/>
            <a:r>
              <a:rPr lang="sv-SE" altLang="sv-SE" smtClean="0"/>
              <a:t>Ett okänt tecken                                	_ (understreck)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859047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Exempel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7705725" cy="3048000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buFontTx/>
              <a:buNone/>
            </a:pPr>
            <a:r>
              <a:rPr lang="sv-SE" altLang="sv-SE" sz="2000">
                <a:latin typeface="Courier New" panose="02070309020205020404" pitchFamily="49" charset="0"/>
              </a:rPr>
              <a:t>SELECT * FROM Employee</a:t>
            </a:r>
          </a:p>
          <a:p>
            <a:pPr eaLnBrk="1" hangingPunct="1">
              <a:buFontTx/>
              <a:buNone/>
            </a:pPr>
            <a:r>
              <a:rPr lang="sv-SE" altLang="sv-SE" sz="2000">
                <a:latin typeface="Courier New" panose="02070309020205020404" pitchFamily="49" charset="0"/>
              </a:rPr>
              <a:t>WHERE Firstname LIKE ’S%’</a:t>
            </a:r>
          </a:p>
          <a:p>
            <a:pPr eaLnBrk="1" hangingPunct="1">
              <a:buFontTx/>
              <a:buNone/>
            </a:pPr>
            <a:endParaRPr lang="sv-SE" altLang="sv-SE" sz="20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sv-SE" altLang="sv-SE" sz="2000">
                <a:latin typeface="Courier New" panose="02070309020205020404" pitchFamily="49" charset="0"/>
              </a:rPr>
              <a:t>EmpID       Firstname   Lastname    Job</a:t>
            </a:r>
          </a:p>
          <a:p>
            <a:pPr eaLnBrk="1" hangingPunct="1">
              <a:buFontTx/>
              <a:buNone/>
            </a:pPr>
            <a:r>
              <a:rPr lang="sv-SE" altLang="sv-SE" sz="2000">
                <a:latin typeface="Courier New" panose="02070309020205020404" pitchFamily="49" charset="0"/>
              </a:rPr>
              <a:t>----------  ----------  ----------  ---------</a:t>
            </a:r>
          </a:p>
          <a:p>
            <a:pPr eaLnBrk="1" hangingPunct="1">
              <a:buFontTx/>
              <a:buNone/>
            </a:pPr>
            <a:r>
              <a:rPr lang="sv-SE" altLang="sv-SE" sz="2000">
                <a:latin typeface="Courier New" panose="02070309020205020404" pitchFamily="49" charset="0"/>
              </a:rPr>
              <a:t>7654        Stuart      Martin      Säljare</a:t>
            </a:r>
          </a:p>
          <a:p>
            <a:pPr eaLnBrk="1" hangingPunct="1">
              <a:buFontTx/>
              <a:buNone/>
            </a:pPr>
            <a:r>
              <a:rPr lang="sv-SE" altLang="sv-SE" sz="2000">
                <a:latin typeface="Courier New" panose="02070309020205020404" pitchFamily="49" charset="0"/>
              </a:rPr>
              <a:t>7934        Steve       Miller      Kontorist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4765997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Logiska operatorer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5"/>
            <a:ext cx="7315200" cy="2514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>
              <a:tabLst>
                <a:tab pos="2195513" algn="l"/>
              </a:tabLst>
            </a:pPr>
            <a:r>
              <a:rPr lang="sv-SE" altLang="sv-SE" smtClean="0"/>
              <a:t>För att kunna kombinera flera villkor finns följande logiska operatorer:</a:t>
            </a:r>
          </a:p>
          <a:p>
            <a:pPr lvl="1">
              <a:tabLst>
                <a:tab pos="2195513" algn="l"/>
              </a:tabLst>
            </a:pPr>
            <a:r>
              <a:rPr lang="sv-SE" altLang="sv-SE" smtClean="0"/>
              <a:t>Och         	AND</a:t>
            </a:r>
          </a:p>
          <a:p>
            <a:pPr lvl="1">
              <a:tabLst>
                <a:tab pos="2195513" algn="l"/>
              </a:tabLst>
            </a:pPr>
            <a:r>
              <a:rPr lang="sv-SE" altLang="sv-SE" smtClean="0"/>
              <a:t>Eller         	OR</a:t>
            </a:r>
          </a:p>
          <a:p>
            <a:pPr lvl="1">
              <a:tabLst>
                <a:tab pos="2195513" algn="l"/>
              </a:tabLst>
            </a:pPr>
            <a:r>
              <a:rPr lang="sv-SE" altLang="sv-SE" smtClean="0"/>
              <a:t>Ej         	NOT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052073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Kursens övergripande mål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Efter </a:t>
            </a:r>
            <a:r>
              <a:rPr lang="sv-SE" dirty="0"/>
              <a:t>avslutad kurs ska den </a:t>
            </a:r>
            <a:r>
              <a:rPr lang="sv-SE" dirty="0" smtClean="0"/>
              <a:t>studerande</a:t>
            </a:r>
            <a:endParaRPr lang="sv-SE" dirty="0"/>
          </a:p>
          <a:p>
            <a:pPr lvl="1"/>
            <a:r>
              <a:rPr lang="sv-SE" dirty="0" smtClean="0"/>
              <a:t>ha </a:t>
            </a:r>
            <a:r>
              <a:rPr lang="sv-SE" dirty="0"/>
              <a:t>grundläggande kunskap om databaser och datalagring och känna till principerna för hur ett modernt databassystem fungerar </a:t>
            </a:r>
          </a:p>
          <a:p>
            <a:pPr lvl="1"/>
            <a:r>
              <a:rPr lang="sv-SE" dirty="0" smtClean="0"/>
              <a:t>ha </a:t>
            </a:r>
            <a:r>
              <a:rPr lang="sv-SE" dirty="0"/>
              <a:t>inhämtat de teoretiska och praktiska kunskaper som behövs för att kunna använda, designa och implementera ett relationsdatabassystem </a:t>
            </a:r>
          </a:p>
          <a:p>
            <a:pPr lvl="1"/>
            <a:r>
              <a:rPr lang="sv-SE" dirty="0" smtClean="0"/>
              <a:t>få </a:t>
            </a:r>
            <a:r>
              <a:rPr lang="sv-SE" dirty="0"/>
              <a:t>en grundläggande förståelse för vad för problematik som finns kring prestandaoptimering, stabilitet och säkerhet när det gäller databaser </a:t>
            </a:r>
          </a:p>
        </p:txBody>
      </p:sp>
      <p:pic>
        <p:nvPicPr>
          <p:cNvPr id="5" name="Nackademin svar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368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Exempel (1)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343025" y="1844675"/>
            <a:ext cx="76327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 sz="2200">
                <a:latin typeface="Courier New" panose="02070309020205020404" pitchFamily="49" charset="0"/>
              </a:rPr>
              <a:t>SELECT * FROM Employee</a:t>
            </a:r>
          </a:p>
          <a:p>
            <a:r>
              <a:rPr lang="sv-SE" altLang="sv-SE" sz="2200">
                <a:latin typeface="Courier New" panose="02070309020205020404" pitchFamily="49" charset="0"/>
              </a:rPr>
              <a:t>WHERE Firstname LIKE 'S%'</a:t>
            </a:r>
          </a:p>
          <a:p>
            <a:r>
              <a:rPr lang="sv-SE" altLang="sv-SE" sz="2200">
                <a:latin typeface="Courier New" panose="02070309020205020404" pitchFamily="49" charset="0"/>
              </a:rPr>
              <a:t>AND JOB = ’Kontorist'</a:t>
            </a:r>
          </a:p>
          <a:p>
            <a:endParaRPr lang="sv-SE" altLang="sv-SE" sz="2200">
              <a:latin typeface="Courier New" panose="02070309020205020404" pitchFamily="49" charset="0"/>
            </a:endParaRPr>
          </a:p>
          <a:p>
            <a:pPr eaLnBrk="1" hangingPunct="1"/>
            <a:r>
              <a:rPr lang="sv-SE" altLang="sv-SE" sz="2000">
                <a:latin typeface="Courier New" panose="02070309020205020404" pitchFamily="49" charset="0"/>
              </a:rPr>
              <a:t>EmpID       Firstname   Lastname    Job</a:t>
            </a:r>
          </a:p>
          <a:p>
            <a:pPr eaLnBrk="1" hangingPunct="1"/>
            <a:r>
              <a:rPr lang="sv-SE" altLang="sv-SE" sz="2000">
                <a:latin typeface="Courier New" panose="02070309020205020404" pitchFamily="49" charset="0"/>
              </a:rPr>
              <a:t>----------  ----------  ----------  ---------</a:t>
            </a:r>
          </a:p>
          <a:p>
            <a:pPr eaLnBrk="1" hangingPunct="1"/>
            <a:r>
              <a:rPr lang="sv-SE" altLang="sv-SE" sz="2000">
                <a:latin typeface="Courier New" panose="02070309020205020404" pitchFamily="49" charset="0"/>
              </a:rPr>
              <a:t>7934        Steve       Miller      Kontorist</a:t>
            </a:r>
          </a:p>
          <a:p>
            <a:endParaRPr lang="sv-SE" altLang="sv-SE" sz="2000">
              <a:latin typeface="Courier New" panose="02070309020205020404" pitchFamily="49" charset="0"/>
            </a:endParaRP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5670505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Exempel (2)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343026" y="1844675"/>
            <a:ext cx="799306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 sz="2000">
                <a:latin typeface="Courier New" panose="02070309020205020404" pitchFamily="49" charset="0"/>
              </a:rPr>
              <a:t>SELECT * FROM Employee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WHERE Lastname LIKE ’CA%'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OR Lastname LIKE ’KA%'</a:t>
            </a:r>
          </a:p>
          <a:p>
            <a:endParaRPr lang="sv-SE" altLang="sv-SE" sz="2000">
              <a:latin typeface="Courier New" panose="02070309020205020404" pitchFamily="49" charset="0"/>
            </a:endParaRPr>
          </a:p>
          <a:p>
            <a:pPr eaLnBrk="1" hangingPunct="1"/>
            <a:r>
              <a:rPr lang="sv-SE" altLang="sv-SE" sz="2000">
                <a:latin typeface="Courier New" panose="02070309020205020404" pitchFamily="49" charset="0"/>
              </a:rPr>
              <a:t>EmpID       Firstname   Lastname    Job</a:t>
            </a:r>
          </a:p>
          <a:p>
            <a:pPr eaLnBrk="1" hangingPunct="1"/>
            <a:r>
              <a:rPr lang="sv-SE" altLang="sv-SE" sz="2000">
                <a:latin typeface="Courier New" panose="02070309020205020404" pitchFamily="49" charset="0"/>
              </a:rPr>
              <a:t>----------  ----------  ----------  ---------</a:t>
            </a:r>
          </a:p>
          <a:p>
            <a:pPr eaLnBrk="1" hangingPunct="1"/>
            <a:r>
              <a:rPr lang="sv-SE" altLang="sv-SE" sz="2000">
                <a:latin typeface="Courier New" panose="02070309020205020404" pitchFamily="49" charset="0"/>
              </a:rPr>
              <a:t>8120        Anders      Carlsson    Analytiker</a:t>
            </a:r>
          </a:p>
          <a:p>
            <a:pPr eaLnBrk="1" hangingPunct="1"/>
            <a:r>
              <a:rPr lang="sv-SE" altLang="sv-SE" sz="2000">
                <a:latin typeface="Courier New" panose="02070309020205020404" pitchFamily="49" charset="0"/>
              </a:rPr>
              <a:t>8125        Carola      Karlsson    Säljare</a:t>
            </a:r>
          </a:p>
          <a:p>
            <a:pPr eaLnBrk="1" hangingPunct="1"/>
            <a:endParaRPr lang="sv-SE" altLang="sv-SE" sz="2000">
              <a:latin typeface="Courier New" panose="02070309020205020404" pitchFamily="49" charset="0"/>
            </a:endParaRP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0787584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sv-SE" smtClean="0"/>
              <a:t>Övningar 2: 1-4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137525" cy="4537075"/>
          </a:xfrm>
        </p:spPr>
        <p:txBody>
          <a:bodyPr/>
          <a:lstStyle/>
          <a:p>
            <a:pPr marL="365125" indent="-365125">
              <a:buNone/>
            </a:pPr>
            <a:r>
              <a:rPr lang="sv-SE" altLang="sv-SE" sz="2200" dirty="0">
                <a:solidFill>
                  <a:srgbClr val="BD1220"/>
                </a:solidFill>
              </a:rPr>
              <a:t>1.</a:t>
            </a:r>
            <a:r>
              <a:rPr lang="sv-SE" altLang="sv-SE" sz="2200" dirty="0"/>
              <a:t>  Tabellen </a:t>
            </a:r>
            <a:r>
              <a:rPr lang="sv-SE" altLang="sv-SE" sz="2200" dirty="0" err="1"/>
              <a:t>Employee</a:t>
            </a:r>
            <a:r>
              <a:rPr lang="sv-SE" altLang="sv-SE" sz="2200" dirty="0"/>
              <a:t> innehåller anställda. Visa samtliga rader (alla kolumner och alla rader) som finns i tabellen </a:t>
            </a:r>
            <a:r>
              <a:rPr lang="sv-SE" altLang="sv-SE" sz="2200" dirty="0" err="1"/>
              <a:t>Employee</a:t>
            </a:r>
            <a:r>
              <a:rPr lang="sv-SE" altLang="sv-SE" sz="2200" dirty="0"/>
              <a:t>.</a:t>
            </a:r>
          </a:p>
          <a:p>
            <a:pPr marL="365125" indent="-365125">
              <a:buNone/>
            </a:pPr>
            <a:r>
              <a:rPr lang="sv-SE" altLang="sv-SE" sz="2200" dirty="0">
                <a:solidFill>
                  <a:srgbClr val="BD1220"/>
                </a:solidFill>
              </a:rPr>
              <a:t>2.</a:t>
            </a:r>
            <a:r>
              <a:rPr lang="sv-SE" altLang="sv-SE" sz="2200" dirty="0"/>
              <a:t>  Visa alla rader som finns i </a:t>
            </a:r>
            <a:r>
              <a:rPr lang="sv-SE" altLang="sv-SE" sz="2200" dirty="0" err="1"/>
              <a:t>Employee</a:t>
            </a:r>
            <a:r>
              <a:rPr lang="sv-SE" altLang="sv-SE" sz="2200" dirty="0"/>
              <a:t>-tabellen, där den anställde har anställningsdatum lika med 2002-12-03.</a:t>
            </a:r>
            <a:br>
              <a:rPr lang="sv-SE" altLang="sv-SE" sz="2200" dirty="0"/>
            </a:br>
            <a:r>
              <a:rPr lang="sv-SE" altLang="sv-SE" sz="2200" dirty="0"/>
              <a:t>Obs! Skriv samma datumformat som i tabellen!</a:t>
            </a:r>
          </a:p>
          <a:p>
            <a:pPr marL="365125" indent="-365125">
              <a:buNone/>
            </a:pPr>
            <a:r>
              <a:rPr lang="sv-SE" altLang="sv-SE" sz="2200" dirty="0">
                <a:solidFill>
                  <a:srgbClr val="BD1220"/>
                </a:solidFill>
              </a:rPr>
              <a:t>3.</a:t>
            </a:r>
            <a:r>
              <a:rPr lang="sv-SE" altLang="sv-SE" sz="2200" dirty="0"/>
              <a:t>  Visa alla personer i </a:t>
            </a:r>
            <a:r>
              <a:rPr lang="sv-SE" altLang="sv-SE" sz="2200" dirty="0" err="1"/>
              <a:t>Employee</a:t>
            </a:r>
            <a:r>
              <a:rPr lang="sv-SE" altLang="sv-SE" sz="2200" dirty="0"/>
              <a:t>-tabellen som anställdes senare än 2000-01-01.</a:t>
            </a:r>
          </a:p>
          <a:p>
            <a:pPr marL="365125" indent="-365125">
              <a:buNone/>
            </a:pPr>
            <a:r>
              <a:rPr lang="sv-SE" altLang="sv-SE" sz="2200" dirty="0">
                <a:solidFill>
                  <a:srgbClr val="BD1220"/>
                </a:solidFill>
              </a:rPr>
              <a:t>4.</a:t>
            </a:r>
            <a:r>
              <a:rPr lang="sv-SE" altLang="sv-SE" sz="2200" dirty="0"/>
              <a:t>  Visa enbart kolumnerna efternamn (</a:t>
            </a:r>
            <a:r>
              <a:rPr lang="sv-SE" altLang="sv-SE" sz="2200" dirty="0" err="1"/>
              <a:t>lastname</a:t>
            </a:r>
            <a:r>
              <a:rPr lang="sv-SE" altLang="sv-SE" sz="2200" dirty="0"/>
              <a:t>), jobb (</a:t>
            </a:r>
            <a:r>
              <a:rPr lang="sv-SE" altLang="sv-SE" sz="2200" dirty="0" err="1"/>
              <a:t>job</a:t>
            </a:r>
            <a:r>
              <a:rPr lang="sv-SE" altLang="sv-SE" sz="2200" dirty="0"/>
              <a:t>), lön (</a:t>
            </a:r>
            <a:r>
              <a:rPr lang="sv-SE" altLang="sv-SE" sz="2200" dirty="0" err="1"/>
              <a:t>salary</a:t>
            </a:r>
            <a:r>
              <a:rPr lang="sv-SE" altLang="sv-SE" sz="2200" dirty="0"/>
              <a:t>) och bonus (</a:t>
            </a:r>
            <a:r>
              <a:rPr lang="sv-SE" altLang="sv-SE" sz="2200" dirty="0" err="1"/>
              <a:t>commission</a:t>
            </a:r>
            <a:r>
              <a:rPr lang="sv-SE" altLang="sv-SE" sz="2200" dirty="0"/>
              <a:t>) för de personer som har mer än 20000 kr i lön.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90689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Övningar 2: 5-8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137525" cy="475297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marL="381000" indent="-381000">
              <a:buNone/>
            </a:pPr>
            <a:r>
              <a:rPr lang="sv-SE" altLang="sv-SE" sz="2200" dirty="0">
                <a:solidFill>
                  <a:srgbClr val="BD1220"/>
                </a:solidFill>
              </a:rPr>
              <a:t>5.</a:t>
            </a:r>
            <a:r>
              <a:rPr lang="sv-SE" altLang="sv-SE" sz="2200" dirty="0"/>
              <a:t> Visa för- och efternamn (</a:t>
            </a:r>
            <a:r>
              <a:rPr lang="sv-SE" altLang="sv-SE" sz="2200" dirty="0" err="1"/>
              <a:t>firstname</a:t>
            </a:r>
            <a:r>
              <a:rPr lang="sv-SE" altLang="sv-SE" sz="2200" dirty="0"/>
              <a:t> respektive </a:t>
            </a:r>
            <a:r>
              <a:rPr lang="sv-SE" altLang="sv-SE" sz="2200" dirty="0" err="1"/>
              <a:t>lastname</a:t>
            </a:r>
            <a:r>
              <a:rPr lang="sv-SE" altLang="sv-SE" sz="2200" dirty="0"/>
              <a:t>) och inkomst för alla säljare. Inkomsten är summan av lön (</a:t>
            </a:r>
            <a:r>
              <a:rPr lang="sv-SE" altLang="sv-SE" sz="2200" dirty="0" err="1"/>
              <a:t>salary</a:t>
            </a:r>
            <a:r>
              <a:rPr lang="sv-SE" altLang="sv-SE" sz="2200" dirty="0"/>
              <a:t>) och bonus (</a:t>
            </a:r>
            <a:r>
              <a:rPr lang="sv-SE" altLang="sv-SE" sz="2200" dirty="0" err="1"/>
              <a:t>commission</a:t>
            </a:r>
            <a:r>
              <a:rPr lang="sv-SE" altLang="sv-SE" sz="2200" dirty="0"/>
              <a:t>). Slå upp ISNULL i hjälpen om du hinner!</a:t>
            </a:r>
          </a:p>
          <a:p>
            <a:pPr marL="381000" indent="-381000">
              <a:buNone/>
            </a:pPr>
            <a:r>
              <a:rPr lang="sv-SE" altLang="sv-SE" sz="2200" dirty="0">
                <a:solidFill>
                  <a:srgbClr val="BD1220"/>
                </a:solidFill>
              </a:rPr>
              <a:t>6.</a:t>
            </a:r>
            <a:r>
              <a:rPr lang="sv-SE" altLang="sv-SE" sz="2200" dirty="0"/>
              <a:t> De personer som har mindre än 10000 kr i grundlön (</a:t>
            </a:r>
            <a:r>
              <a:rPr lang="sv-SE" altLang="sv-SE" sz="2200" dirty="0" err="1"/>
              <a:t>salary</a:t>
            </a:r>
            <a:r>
              <a:rPr lang="sv-SE" altLang="sv-SE" sz="2200" dirty="0"/>
              <a:t>) ska eventuellt få ett lönelyft på 10%. Visa efternamn, lön och nya lönen för dessa. Benämn kolumnerna Efternamn, Lön och </a:t>
            </a:r>
            <a:r>
              <a:rPr lang="sv-SE" altLang="sv-SE" sz="2200" dirty="0" err="1"/>
              <a:t>NyLön</a:t>
            </a:r>
            <a:r>
              <a:rPr lang="sv-SE" altLang="sv-SE" sz="2200" dirty="0"/>
              <a:t>.</a:t>
            </a:r>
          </a:p>
          <a:p>
            <a:pPr marL="381000" indent="-381000">
              <a:buNone/>
            </a:pPr>
            <a:r>
              <a:rPr lang="sv-SE" altLang="sv-SE" sz="2200" dirty="0">
                <a:solidFill>
                  <a:srgbClr val="BD1220"/>
                </a:solidFill>
              </a:rPr>
              <a:t>7.</a:t>
            </a:r>
            <a:r>
              <a:rPr lang="sv-SE" altLang="sv-SE" sz="2200" dirty="0"/>
              <a:t> Visa hur mycket varje person ska betala i skatt. Antag att man betalar 30% i skatt. Visa Efternamn, Inkomst och Skatt.</a:t>
            </a:r>
          </a:p>
          <a:p>
            <a:pPr marL="381000" indent="-381000">
              <a:buNone/>
            </a:pPr>
            <a:r>
              <a:rPr lang="sv-SE" altLang="sv-SE" sz="2200" dirty="0">
                <a:solidFill>
                  <a:srgbClr val="BD1220"/>
                </a:solidFill>
              </a:rPr>
              <a:t>8.</a:t>
            </a:r>
            <a:r>
              <a:rPr lang="sv-SE" altLang="sv-SE" sz="2200" dirty="0"/>
              <a:t> Visa Efternamn, Lön, Bonus på alla anställda som inte har någon bonus.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18014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Övningar 2: 9-12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5"/>
            <a:ext cx="7162800" cy="467995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marL="485775" indent="-485775">
              <a:buNone/>
            </a:pPr>
            <a:r>
              <a:rPr lang="sv-SE" altLang="sv-SE" sz="2200" dirty="0">
                <a:solidFill>
                  <a:srgbClr val="BD1220"/>
                </a:solidFill>
              </a:rPr>
              <a:t>9.</a:t>
            </a:r>
            <a:r>
              <a:rPr lang="sv-SE" altLang="sv-SE" sz="2200" dirty="0"/>
              <a:t> Visa </a:t>
            </a:r>
            <a:r>
              <a:rPr lang="sv-SE" altLang="sv-SE" sz="2200" dirty="0" err="1"/>
              <a:t>Lastname</a:t>
            </a:r>
            <a:r>
              <a:rPr lang="sv-SE" altLang="sv-SE" sz="2200" dirty="0"/>
              <a:t>, Job och </a:t>
            </a:r>
            <a:r>
              <a:rPr lang="sv-SE" altLang="sv-SE" sz="2200" dirty="0" err="1"/>
              <a:t>Salary</a:t>
            </a:r>
            <a:r>
              <a:rPr lang="sv-SE" altLang="sv-SE" sz="2200" dirty="0"/>
              <a:t> på alla chefer som heter JONES.</a:t>
            </a:r>
          </a:p>
          <a:p>
            <a:pPr marL="485775" indent="-485775">
              <a:buNone/>
            </a:pPr>
            <a:r>
              <a:rPr lang="sv-SE" altLang="sv-SE" sz="2200" i="1" dirty="0"/>
              <a:t>Överkurs</a:t>
            </a:r>
            <a:endParaRPr lang="sv-SE" altLang="sv-SE" sz="2200" dirty="0"/>
          </a:p>
          <a:p>
            <a:pPr marL="485775" indent="-485775">
              <a:buNone/>
            </a:pPr>
            <a:r>
              <a:rPr lang="sv-SE" altLang="sv-SE" sz="2200" dirty="0">
                <a:solidFill>
                  <a:srgbClr val="BD1220"/>
                </a:solidFill>
              </a:rPr>
              <a:t>10.</a:t>
            </a:r>
            <a:r>
              <a:rPr lang="sv-SE" altLang="sv-SE" sz="2200" dirty="0"/>
              <a:t> Visa </a:t>
            </a:r>
            <a:r>
              <a:rPr lang="sv-SE" altLang="sv-SE" sz="2200" dirty="0" err="1"/>
              <a:t>Lastname</a:t>
            </a:r>
            <a:r>
              <a:rPr lang="sv-SE" altLang="sv-SE" sz="2200" dirty="0"/>
              <a:t>, Job och </a:t>
            </a:r>
            <a:r>
              <a:rPr lang="sv-SE" altLang="sv-SE" sz="2200" dirty="0" err="1"/>
              <a:t>Salary</a:t>
            </a:r>
            <a:r>
              <a:rPr lang="sv-SE" altLang="sv-SE" sz="2200" dirty="0"/>
              <a:t> på alla chefer som INTE heter JONES.</a:t>
            </a:r>
          </a:p>
          <a:p>
            <a:pPr marL="485775" indent="-485775">
              <a:buNone/>
            </a:pPr>
            <a:r>
              <a:rPr lang="sv-SE" altLang="sv-SE" sz="2200" dirty="0">
                <a:solidFill>
                  <a:srgbClr val="BD1220"/>
                </a:solidFill>
              </a:rPr>
              <a:t>11.</a:t>
            </a:r>
            <a:r>
              <a:rPr lang="sv-SE" altLang="sv-SE" sz="2200" dirty="0"/>
              <a:t> Visa alla rader vars efternamn börjar på ’J’ eller innehåller ’AR’.</a:t>
            </a:r>
          </a:p>
          <a:p>
            <a:pPr marL="485775" indent="-485775">
              <a:buNone/>
            </a:pPr>
            <a:r>
              <a:rPr lang="sv-SE" altLang="sv-SE" sz="2200" dirty="0">
                <a:solidFill>
                  <a:srgbClr val="BD1220"/>
                </a:solidFill>
              </a:rPr>
              <a:t>12.</a:t>
            </a:r>
            <a:r>
              <a:rPr lang="sv-SE" altLang="sv-SE" sz="2200" dirty="0"/>
              <a:t> Gör en e-mail-lista genom att konkatenera för- och efternamn. Formatet ska vara </a:t>
            </a:r>
            <a:r>
              <a:rPr lang="sv-SE" altLang="sv-SE" sz="2200" dirty="0" smtClean="0"/>
              <a:t>förnamn.efternamn@nackademin.se</a:t>
            </a:r>
            <a:r>
              <a:rPr lang="sv-SE" altLang="sv-SE" sz="2200" dirty="0"/>
              <a:t>. Slå upp LOWER i hjälpen om du hinner!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696010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Set-operatorer (1)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6"/>
            <a:ext cx="8153400" cy="475297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sv-SE" altLang="sv-SE" smtClean="0"/>
              <a:t>UNION</a:t>
            </a:r>
            <a:endParaRPr lang="sv-SE" altLang="sv-SE" smtClean="0">
              <a:solidFill>
                <a:srgbClr val="FFFF00"/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sv-SE" altLang="sv-SE" smtClean="0"/>
              <a:t>Returnerar rader från två Select-satser</a:t>
            </a:r>
          </a:p>
          <a:p>
            <a:pPr eaLnBrk="1" hangingPunct="1">
              <a:lnSpc>
                <a:spcPct val="100000"/>
              </a:lnSpc>
            </a:pPr>
            <a:r>
              <a:rPr lang="sv-SE" altLang="sv-SE" smtClean="0"/>
              <a:t>UNION ALL</a:t>
            </a:r>
            <a:endParaRPr lang="sv-SE" altLang="sv-SE" smtClean="0">
              <a:solidFill>
                <a:srgbClr val="FFFF00"/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sv-SE" altLang="sv-SE" smtClean="0"/>
              <a:t>Returnerar rader från två Select-satser inklusive dubbletter</a:t>
            </a:r>
          </a:p>
          <a:p>
            <a:pPr eaLnBrk="1" hangingPunct="1">
              <a:lnSpc>
                <a:spcPct val="100000"/>
              </a:lnSpc>
            </a:pPr>
            <a:r>
              <a:rPr lang="sv-SE" altLang="sv-SE" smtClean="0"/>
              <a:t>INTERSECT</a:t>
            </a:r>
          </a:p>
          <a:p>
            <a:pPr lvl="1" eaLnBrk="1" hangingPunct="1">
              <a:lnSpc>
                <a:spcPct val="100000"/>
              </a:lnSpc>
            </a:pPr>
            <a:r>
              <a:rPr lang="sv-SE" altLang="sv-SE" smtClean="0"/>
              <a:t>Returnerar rader som är lika två Select-satser</a:t>
            </a:r>
          </a:p>
          <a:p>
            <a:pPr eaLnBrk="1" hangingPunct="1">
              <a:lnSpc>
                <a:spcPct val="100000"/>
              </a:lnSpc>
            </a:pPr>
            <a:r>
              <a:rPr lang="sv-SE" altLang="sv-SE" smtClean="0"/>
              <a:t>EXCEPT (MINUS i Oracle)</a:t>
            </a:r>
          </a:p>
          <a:p>
            <a:pPr lvl="1" eaLnBrk="1" hangingPunct="1">
              <a:lnSpc>
                <a:spcPct val="100000"/>
              </a:lnSpc>
            </a:pPr>
            <a:r>
              <a:rPr lang="sv-SE" altLang="sv-SE" smtClean="0"/>
              <a:t>Returnerar rader från första Select-satsen som inte finns i andra Select-satsen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5739466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Set-operatorer (2)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43025" y="1844676"/>
            <a:ext cx="4419600" cy="501332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sz="2000">
                <a:latin typeface="Courier New" panose="02070309020205020404" pitchFamily="49" charset="0"/>
              </a:rPr>
              <a:t>SELECT * FROM Fotboll</a:t>
            </a:r>
            <a:br>
              <a:rPr lang="sv-SE" altLang="sv-SE" sz="2000">
                <a:latin typeface="Courier New" panose="02070309020205020404" pitchFamily="49" charset="0"/>
              </a:rPr>
            </a:br>
            <a:endParaRPr lang="sv-SE" altLang="sv-SE" sz="20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sv-SE" altLang="sv-SE" sz="2000">
                <a:latin typeface="Courier New" panose="02070309020205020404" pitchFamily="49" charset="0"/>
              </a:rPr>
              <a:t>	NAMN  </a:t>
            </a:r>
          </a:p>
          <a:p>
            <a:pPr eaLnBrk="1" hangingPunct="1">
              <a:buFontTx/>
              <a:buNone/>
            </a:pPr>
            <a:r>
              <a:rPr lang="sv-SE" altLang="sv-SE" sz="2000">
                <a:latin typeface="Courier New" panose="02070309020205020404" pitchFamily="49" charset="0"/>
              </a:rPr>
              <a:t>	---------------    </a:t>
            </a:r>
          </a:p>
          <a:p>
            <a:pPr eaLnBrk="1" hangingPunct="1"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	Brolin </a:t>
            </a:r>
          </a:p>
          <a:p>
            <a:pPr eaLnBrk="1" hangingPunct="1"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	Larsson</a:t>
            </a:r>
          </a:p>
          <a:p>
            <a:pPr eaLnBrk="1" hangingPunct="1"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	Ravelli </a:t>
            </a:r>
          </a:p>
          <a:p>
            <a:pPr eaLnBrk="1" hangingPunct="1"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	Nilsson</a:t>
            </a:r>
          </a:p>
          <a:p>
            <a:pPr eaLnBrk="1" hangingPunct="1"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	Thern</a:t>
            </a:r>
          </a:p>
          <a:p>
            <a:pPr eaLnBrk="1" hangingPunct="1"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	Dahlin</a:t>
            </a:r>
          </a:p>
          <a:p>
            <a:pPr eaLnBrk="1" hangingPunct="1"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	Pettersson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375276" y="1844676"/>
            <a:ext cx="4537075" cy="5013325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sz="2000">
                <a:latin typeface="Courier New" panose="02070309020205020404" pitchFamily="49" charset="0"/>
              </a:rPr>
              <a:t>SELECT * FROM Ishockey</a:t>
            </a:r>
            <a:br>
              <a:rPr lang="sv-SE" altLang="sv-SE" sz="2000">
                <a:latin typeface="Courier New" panose="02070309020205020404" pitchFamily="49" charset="0"/>
              </a:rPr>
            </a:br>
            <a:endParaRPr lang="sv-SE" altLang="sv-SE" sz="20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sv-SE" altLang="sv-SE" sz="2000">
                <a:latin typeface="Courier New" panose="02070309020205020404" pitchFamily="49" charset="0"/>
              </a:rPr>
              <a:t>	NAMN  </a:t>
            </a:r>
          </a:p>
          <a:p>
            <a:pPr eaLnBrk="1" hangingPunct="1">
              <a:buFontTx/>
              <a:buNone/>
            </a:pPr>
            <a:r>
              <a:rPr lang="sv-SE" altLang="sv-SE" sz="2000">
                <a:latin typeface="Courier New" panose="02070309020205020404" pitchFamily="49" charset="0"/>
              </a:rPr>
              <a:t>	---------------    </a:t>
            </a:r>
          </a:p>
          <a:p>
            <a:pPr eaLnBrk="1" hangingPunct="1"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	Svensson </a:t>
            </a:r>
          </a:p>
          <a:p>
            <a:pPr eaLnBrk="1" hangingPunct="1"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	Forsberg</a:t>
            </a:r>
          </a:p>
          <a:p>
            <a:pPr eaLnBrk="1" hangingPunct="1"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	Larsson </a:t>
            </a:r>
          </a:p>
          <a:p>
            <a:pPr eaLnBrk="1" hangingPunct="1"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	Sundin</a:t>
            </a:r>
          </a:p>
          <a:p>
            <a:pPr eaLnBrk="1" hangingPunct="1"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	Nilsson</a:t>
            </a:r>
          </a:p>
          <a:p>
            <a:pPr eaLnBrk="1" hangingPunct="1"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	Svensson</a:t>
            </a:r>
          </a:p>
          <a:p>
            <a:pPr eaLnBrk="1" hangingPunct="1"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	Andersson</a:t>
            </a:r>
          </a:p>
          <a:p>
            <a:pPr eaLnBrk="1" hangingPunct="1"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	Pettersson</a:t>
            </a: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9598788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UNION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5040313" cy="501332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SELECT  NAMN  FROM  Fotboll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UNION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SELECT  NAMN  FROM  Ishockey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sv-SE" altLang="sv-SE" sz="18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NAMN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---------------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Andersson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Brolin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Dahlin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Forsberg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Larsson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Nilsson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Pettersson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Ravelli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Sundin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Svensson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Thern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sv-SE" altLang="sv-SE" sz="1800">
              <a:latin typeface="Courier New" panose="02070309020205020404" pitchFamily="49" charset="0"/>
            </a:endParaRP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425264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UNION ALL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9689" y="1643064"/>
            <a:ext cx="8785225" cy="5013325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SELECT  NAMN  FROM  Fotboll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UNION ALL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SELECT  NAMN  FROM  Ishockey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sv-SE" altLang="sv-SE" sz="18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NAMN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---------------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Brolin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Larsson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Ravelli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Nilsson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Thern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Dahlin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Pettersson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Svensson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Forsberg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Larsson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Sundin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Nilsson ...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1674827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INTERSECT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6"/>
            <a:ext cx="8066088" cy="4608513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marL="182563" indent="-182563">
              <a:lnSpc>
                <a:spcPct val="100000"/>
              </a:lnSpc>
              <a:spcBef>
                <a:spcPct val="0"/>
              </a:spcBef>
              <a:buNone/>
            </a:pPr>
            <a:r>
              <a:rPr lang="sv-SE" altLang="sv-SE" sz="1800">
                <a:latin typeface="Courier New" panose="02070309020205020404" pitchFamily="49" charset="0"/>
              </a:rPr>
              <a:t>SELECT  NAMN  FROM  Fotboll</a:t>
            </a:r>
          </a:p>
          <a:p>
            <a:pPr marL="182563" indent="-182563">
              <a:lnSpc>
                <a:spcPct val="100000"/>
              </a:lnSpc>
              <a:spcBef>
                <a:spcPct val="0"/>
              </a:spcBef>
              <a:buNone/>
            </a:pPr>
            <a:r>
              <a:rPr lang="sv-SE" altLang="sv-SE" sz="1800">
                <a:latin typeface="Courier New" panose="02070309020205020404" pitchFamily="49" charset="0"/>
              </a:rPr>
              <a:t>INTERSECT</a:t>
            </a:r>
          </a:p>
          <a:p>
            <a:pPr marL="182563" indent="-182563">
              <a:lnSpc>
                <a:spcPct val="100000"/>
              </a:lnSpc>
              <a:spcBef>
                <a:spcPct val="0"/>
              </a:spcBef>
              <a:buNone/>
            </a:pPr>
            <a:r>
              <a:rPr lang="sv-SE" altLang="sv-SE" sz="1800">
                <a:latin typeface="Courier New" panose="02070309020205020404" pitchFamily="49" charset="0"/>
              </a:rPr>
              <a:t>SELECT  NAMN  FROM  Ishockey</a:t>
            </a:r>
          </a:p>
          <a:p>
            <a:pPr marL="182563" indent="-182563">
              <a:lnSpc>
                <a:spcPct val="100000"/>
              </a:lnSpc>
              <a:spcBef>
                <a:spcPct val="0"/>
              </a:spcBef>
              <a:buNone/>
            </a:pPr>
            <a:endParaRPr lang="sv-SE" altLang="sv-SE" sz="1800">
              <a:latin typeface="Courier New" panose="02070309020205020404" pitchFamily="49" charset="0"/>
            </a:endParaRPr>
          </a:p>
          <a:p>
            <a:pPr marL="182563" indent="-182563">
              <a:lnSpc>
                <a:spcPct val="100000"/>
              </a:lnSpc>
              <a:spcBef>
                <a:spcPct val="0"/>
              </a:spcBef>
              <a:buNone/>
            </a:pPr>
            <a:r>
              <a:rPr lang="sv-SE" altLang="sv-SE" sz="1800">
                <a:latin typeface="Courier New" panose="02070309020205020404" pitchFamily="49" charset="0"/>
              </a:rPr>
              <a:t>NAMN </a:t>
            </a:r>
          </a:p>
          <a:p>
            <a:pPr marL="182563" indent="-182563">
              <a:lnSpc>
                <a:spcPct val="100000"/>
              </a:lnSpc>
              <a:spcBef>
                <a:spcPct val="0"/>
              </a:spcBef>
              <a:buNone/>
            </a:pPr>
            <a:r>
              <a:rPr lang="sv-SE" altLang="sv-SE" sz="1800">
                <a:latin typeface="Courier New" panose="02070309020205020404" pitchFamily="49" charset="0"/>
              </a:rPr>
              <a:t>---------------</a:t>
            </a:r>
          </a:p>
          <a:p>
            <a:pPr marL="182563" indent="-182563">
              <a:lnSpc>
                <a:spcPct val="100000"/>
              </a:lnSpc>
              <a:spcBef>
                <a:spcPct val="0"/>
              </a:spcBef>
              <a:buNone/>
            </a:pPr>
            <a:r>
              <a:rPr lang="sv-SE" altLang="sv-SE" sz="1800">
                <a:latin typeface="Courier New" panose="02070309020205020404" pitchFamily="49" charset="0"/>
              </a:rPr>
              <a:t>Larsson</a:t>
            </a:r>
          </a:p>
          <a:p>
            <a:pPr marL="182563" indent="-182563">
              <a:lnSpc>
                <a:spcPct val="100000"/>
              </a:lnSpc>
              <a:spcBef>
                <a:spcPct val="0"/>
              </a:spcBef>
              <a:buNone/>
            </a:pPr>
            <a:r>
              <a:rPr lang="sv-SE" altLang="sv-SE" sz="1800">
                <a:latin typeface="Courier New" panose="02070309020205020404" pitchFamily="49" charset="0"/>
              </a:rPr>
              <a:t>Nilsson</a:t>
            </a:r>
          </a:p>
          <a:p>
            <a:pPr marL="182563" indent="-182563">
              <a:lnSpc>
                <a:spcPct val="100000"/>
              </a:lnSpc>
              <a:spcBef>
                <a:spcPct val="0"/>
              </a:spcBef>
              <a:buNone/>
            </a:pPr>
            <a:r>
              <a:rPr lang="sv-SE" altLang="sv-SE" sz="1800">
                <a:latin typeface="Courier New" panose="02070309020205020404" pitchFamily="49" charset="0"/>
              </a:rPr>
              <a:t>Pettersson</a:t>
            </a:r>
            <a:endParaRPr lang="sv-SE" altLang="sv-SE" sz="1800">
              <a:latin typeface="Times New Roman" panose="02020603050405020304" pitchFamily="18" charset="0"/>
            </a:endParaRP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478366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Kursens innehåll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Relationsdatabaser </a:t>
            </a:r>
            <a:r>
              <a:rPr lang="sv-SE" dirty="0"/>
              <a:t>samt hur en databasserver fungerar </a:t>
            </a:r>
          </a:p>
          <a:p>
            <a:r>
              <a:rPr lang="sv-SE" dirty="0" smtClean="0"/>
              <a:t>Design </a:t>
            </a:r>
            <a:r>
              <a:rPr lang="sv-SE" dirty="0"/>
              <a:t>av databaser vilket innefattar normalisering och ER-modellering </a:t>
            </a:r>
          </a:p>
          <a:p>
            <a:r>
              <a:rPr lang="sv-SE" dirty="0" smtClean="0"/>
              <a:t>Olika </a:t>
            </a:r>
            <a:r>
              <a:rPr lang="sv-SE" dirty="0"/>
              <a:t>designbeslut som behöver fattas i arbetet med att ta fram en databas och vilken påverkan det har på lösningen och prestandan </a:t>
            </a:r>
          </a:p>
          <a:p>
            <a:r>
              <a:rPr lang="sv-SE" dirty="0" smtClean="0"/>
              <a:t>Olika </a:t>
            </a:r>
            <a:r>
              <a:rPr lang="sv-SE" dirty="0"/>
              <a:t>typer av databaser, t.ex. </a:t>
            </a:r>
            <a:r>
              <a:rPr lang="sv-SE" dirty="0" err="1" smtClean="0"/>
              <a:t>MySQL</a:t>
            </a:r>
            <a:r>
              <a:rPr lang="sv-SE" dirty="0" smtClean="0"/>
              <a:t>, </a:t>
            </a:r>
            <a:r>
              <a:rPr lang="sv-SE" dirty="0" err="1" smtClean="0"/>
              <a:t>NoSQL</a:t>
            </a:r>
            <a:r>
              <a:rPr lang="sv-SE" dirty="0" smtClean="0"/>
              <a:t> </a:t>
            </a:r>
            <a:endParaRPr lang="sv-SE" dirty="0"/>
          </a:p>
          <a:p>
            <a:r>
              <a:rPr lang="sv-SE" dirty="0" smtClean="0"/>
              <a:t>Utveckling </a:t>
            </a:r>
            <a:r>
              <a:rPr lang="sv-SE" dirty="0"/>
              <a:t>och användning av optimerad databas med TSQL </a:t>
            </a:r>
            <a:endParaRPr lang="sv-SE" dirty="0" smtClean="0"/>
          </a:p>
          <a:p>
            <a:r>
              <a:rPr lang="sv-SE" dirty="0" smtClean="0"/>
              <a:t>Användarhantering </a:t>
            </a:r>
            <a:r>
              <a:rPr lang="sv-SE" dirty="0"/>
              <a:t>och säkerhet (backup och </a:t>
            </a:r>
            <a:r>
              <a:rPr lang="sv-SE" dirty="0" err="1"/>
              <a:t>restore</a:t>
            </a:r>
            <a:r>
              <a:rPr lang="sv-SE" dirty="0"/>
              <a:t>) </a:t>
            </a:r>
          </a:p>
          <a:p>
            <a:r>
              <a:rPr lang="sv-SE" dirty="0" smtClean="0"/>
              <a:t>Hur </a:t>
            </a:r>
            <a:r>
              <a:rPr lang="sv-SE" dirty="0"/>
              <a:t>man bygger frågor, skapar </a:t>
            </a:r>
            <a:r>
              <a:rPr lang="sv-SE" dirty="0" err="1"/>
              <a:t>stored</a:t>
            </a:r>
            <a:r>
              <a:rPr lang="sv-SE" dirty="0"/>
              <a:t> </a:t>
            </a:r>
            <a:r>
              <a:rPr lang="sv-SE" dirty="0" err="1"/>
              <a:t>procedures</a:t>
            </a:r>
            <a:r>
              <a:rPr lang="sv-SE" dirty="0"/>
              <a:t> och hanterar olika typer av databasanrop </a:t>
            </a:r>
          </a:p>
          <a:p>
            <a:r>
              <a:rPr lang="sv-SE" dirty="0" smtClean="0"/>
              <a:t>Databaslagring </a:t>
            </a:r>
            <a:r>
              <a:rPr lang="sv-SE" dirty="0"/>
              <a:t>för </a:t>
            </a:r>
            <a:r>
              <a:rPr lang="sv-SE" dirty="0" err="1"/>
              <a:t>virtualiserade</a:t>
            </a:r>
            <a:r>
              <a:rPr lang="sv-SE" dirty="0"/>
              <a:t> och fysiskt installerade databasservrar </a:t>
            </a:r>
          </a:p>
          <a:p>
            <a:r>
              <a:rPr lang="sv-SE" dirty="0" smtClean="0"/>
              <a:t>Grunder </a:t>
            </a:r>
            <a:r>
              <a:rPr lang="sv-SE" dirty="0"/>
              <a:t>i SQL-serveradministration </a:t>
            </a:r>
          </a:p>
          <a:p>
            <a:endParaRPr lang="sv-SE" dirty="0"/>
          </a:p>
        </p:txBody>
      </p:sp>
      <p:pic>
        <p:nvPicPr>
          <p:cNvPr id="5" name="Nackademin svar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04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EXCEPT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6"/>
            <a:ext cx="8066088" cy="4608513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marL="182563" indent="-182563">
              <a:lnSpc>
                <a:spcPct val="100000"/>
              </a:lnSpc>
              <a:spcBef>
                <a:spcPct val="0"/>
              </a:spcBef>
              <a:buNone/>
            </a:pPr>
            <a:r>
              <a:rPr lang="sv-SE" altLang="sv-SE" sz="1800">
                <a:latin typeface="Courier New" panose="02070309020205020404" pitchFamily="49" charset="0"/>
              </a:rPr>
              <a:t>SELECT  NAMN  FROM  Fotboll</a:t>
            </a:r>
          </a:p>
          <a:p>
            <a:pPr marL="182563" indent="-182563">
              <a:lnSpc>
                <a:spcPct val="100000"/>
              </a:lnSpc>
              <a:spcBef>
                <a:spcPct val="0"/>
              </a:spcBef>
              <a:buNone/>
            </a:pPr>
            <a:r>
              <a:rPr lang="sv-SE" altLang="sv-SE" sz="1800">
                <a:latin typeface="Courier New" panose="02070309020205020404" pitchFamily="49" charset="0"/>
              </a:rPr>
              <a:t>EXCEPT</a:t>
            </a:r>
          </a:p>
          <a:p>
            <a:pPr marL="182563" indent="-182563">
              <a:lnSpc>
                <a:spcPct val="100000"/>
              </a:lnSpc>
              <a:spcBef>
                <a:spcPct val="0"/>
              </a:spcBef>
              <a:buNone/>
            </a:pPr>
            <a:r>
              <a:rPr lang="sv-SE" altLang="sv-SE" sz="1800">
                <a:latin typeface="Courier New" panose="02070309020205020404" pitchFamily="49" charset="0"/>
              </a:rPr>
              <a:t>SELECT  NAMN  FROM  Ishockey</a:t>
            </a:r>
          </a:p>
          <a:p>
            <a:pPr marL="182563" indent="-182563">
              <a:lnSpc>
                <a:spcPct val="100000"/>
              </a:lnSpc>
              <a:spcBef>
                <a:spcPct val="0"/>
              </a:spcBef>
              <a:buNone/>
            </a:pPr>
            <a:endParaRPr lang="sv-SE" altLang="sv-SE" sz="1800">
              <a:latin typeface="Courier New" panose="02070309020205020404" pitchFamily="49" charset="0"/>
            </a:endParaRPr>
          </a:p>
          <a:p>
            <a:pPr marL="182563" indent="-182563">
              <a:lnSpc>
                <a:spcPct val="100000"/>
              </a:lnSpc>
              <a:spcBef>
                <a:spcPct val="0"/>
              </a:spcBef>
              <a:buNone/>
            </a:pPr>
            <a:r>
              <a:rPr lang="sv-SE" altLang="sv-SE" sz="1800">
                <a:latin typeface="Courier New" panose="02070309020205020404" pitchFamily="49" charset="0"/>
              </a:rPr>
              <a:t>NAMN </a:t>
            </a:r>
          </a:p>
          <a:p>
            <a:pPr marL="182563" indent="-182563">
              <a:lnSpc>
                <a:spcPct val="100000"/>
              </a:lnSpc>
              <a:spcBef>
                <a:spcPct val="0"/>
              </a:spcBef>
              <a:buNone/>
            </a:pPr>
            <a:r>
              <a:rPr lang="sv-SE" altLang="sv-SE" sz="1800">
                <a:latin typeface="Courier New" panose="02070309020205020404" pitchFamily="49" charset="0"/>
              </a:rPr>
              <a:t>---------------</a:t>
            </a:r>
          </a:p>
          <a:p>
            <a:pPr marL="182563" indent="-182563">
              <a:buNone/>
            </a:pPr>
            <a:r>
              <a:rPr lang="sv-SE" altLang="sv-SE" sz="1800">
                <a:latin typeface="Courier New" panose="02070309020205020404" pitchFamily="49" charset="0"/>
              </a:rPr>
              <a:t>	Brolin </a:t>
            </a:r>
          </a:p>
          <a:p>
            <a:pPr marL="182563" indent="-182563">
              <a:buNone/>
            </a:pPr>
            <a:r>
              <a:rPr lang="sv-SE" altLang="sv-SE" sz="1800">
                <a:latin typeface="Courier New" panose="02070309020205020404" pitchFamily="49" charset="0"/>
              </a:rPr>
              <a:t>	Ravelli </a:t>
            </a:r>
          </a:p>
          <a:p>
            <a:pPr marL="182563" indent="-182563">
              <a:buNone/>
            </a:pPr>
            <a:r>
              <a:rPr lang="sv-SE" altLang="sv-SE" sz="1800">
                <a:latin typeface="Courier New" panose="02070309020205020404" pitchFamily="49" charset="0"/>
              </a:rPr>
              <a:t>	Thern</a:t>
            </a:r>
          </a:p>
          <a:p>
            <a:pPr marL="182563" indent="-182563">
              <a:buNone/>
            </a:pPr>
            <a:r>
              <a:rPr lang="sv-SE" altLang="sv-SE" sz="1800">
                <a:latin typeface="Courier New" panose="02070309020205020404" pitchFamily="49" charset="0"/>
              </a:rPr>
              <a:t>	Dahlin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098121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Blandade operatorer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5"/>
            <a:ext cx="8305800" cy="10668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spcBef>
                <a:spcPct val="50000"/>
              </a:spcBef>
              <a:tabLst>
                <a:tab pos="2195513" algn="l"/>
              </a:tabLst>
            </a:pPr>
            <a:r>
              <a:rPr lang="sv-SE" altLang="sv-SE" smtClean="0"/>
              <a:t>IN	– i stället för flera OR på samma kolumn</a:t>
            </a:r>
          </a:p>
          <a:p>
            <a:pPr>
              <a:spcBef>
                <a:spcPct val="50000"/>
              </a:spcBef>
              <a:tabLst>
                <a:tab pos="2195513" algn="l"/>
              </a:tabLst>
            </a:pPr>
            <a:r>
              <a:rPr lang="sv-SE" altLang="sv-SE" smtClean="0"/>
              <a:t>BETWEEN	– intervall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6310468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IN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5"/>
            <a:ext cx="8458200" cy="39624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sv-SE" altLang="sv-SE" sz="2000">
                <a:latin typeface="Courier New" panose="02070309020205020404" pitchFamily="49" charset="0"/>
              </a:rPr>
              <a:t>SELECT lastname, job FROM Employee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sv-SE" altLang="sv-SE" sz="2000">
                <a:latin typeface="Courier New" panose="02070309020205020404" pitchFamily="49" charset="0"/>
              </a:rPr>
              <a:t>WHERE job = 'chef'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sv-SE" altLang="sv-SE" sz="2000">
                <a:latin typeface="Courier New" panose="02070309020205020404" pitchFamily="49" charset="0"/>
              </a:rPr>
              <a:t>OR job = 'vd'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sv-SE" altLang="sv-SE" sz="2000">
                <a:latin typeface="Courier New" panose="02070309020205020404" pitchFamily="49" charset="0"/>
              </a:rPr>
              <a:t>OR job = 'analytiker'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sv-SE" altLang="sv-SE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sv-SE" altLang="sv-SE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sv-SE" altLang="sv-SE" sz="2000">
                <a:latin typeface="Courier New" panose="02070309020205020404" pitchFamily="49" charset="0"/>
              </a:rPr>
              <a:t>...alternativt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sv-SE" altLang="sv-SE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sv-SE" altLang="sv-SE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sv-SE" altLang="sv-SE" sz="2000">
                <a:latin typeface="Courier New" panose="02070309020205020404" pitchFamily="49" charset="0"/>
              </a:rPr>
              <a:t>SELECT lastname, job FROM Employee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sv-SE" altLang="sv-SE" sz="2000">
                <a:latin typeface="Courier New" panose="02070309020205020404" pitchFamily="49" charset="0"/>
              </a:rPr>
              <a:t>WHERE job IN ('chef', 'vd', 'analytiker')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600825" y="2205038"/>
            <a:ext cx="342900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 sz="1800">
                <a:latin typeface="Courier New" panose="02070309020205020404" pitchFamily="49" charset="0"/>
              </a:rPr>
              <a:t>Lastname   Job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---------- ---------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Carlsson   Analytiker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Jones      Chef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Blake      Chef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Clark      Chef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Scott      Analytiker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King       VD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Ford       Analytiker</a:t>
            </a: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3112015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BETWEEN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7561263" cy="467995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SELECT * FROM Pris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WHERE UTPRIS &gt;= 10 AND UTPRIS &lt;= 20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sv-SE" altLang="sv-SE" sz="18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	...alternativt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sv-SE" altLang="sv-SE" sz="18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SELECT * FROM Pris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WHERE UTPRIS </a:t>
            </a:r>
            <a:r>
              <a:rPr lang="sv-SE" altLang="sv-SE" sz="1800" i="1">
                <a:latin typeface="Courier New" panose="02070309020205020404" pitchFamily="49" charset="0"/>
              </a:rPr>
              <a:t>BETWEEN</a:t>
            </a:r>
            <a:r>
              <a:rPr lang="sv-SE" altLang="sv-SE" sz="1800">
                <a:latin typeface="Courier New" panose="02070309020205020404" pitchFamily="49" charset="0"/>
              </a:rPr>
              <a:t> 10 </a:t>
            </a:r>
            <a:r>
              <a:rPr lang="sv-SE" altLang="sv-SE" sz="1800" i="1">
                <a:latin typeface="Courier New" panose="02070309020205020404" pitchFamily="49" charset="0"/>
              </a:rPr>
              <a:t>AND</a:t>
            </a:r>
            <a:r>
              <a:rPr lang="sv-SE" altLang="sv-SE" sz="1800">
                <a:latin typeface="Courier New" panose="02070309020205020404" pitchFamily="49" charset="0"/>
              </a:rPr>
              <a:t> 20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/>
            </a:r>
            <a:br>
              <a:rPr lang="sv-SE" altLang="sv-SE" sz="1800">
                <a:latin typeface="Courier New" panose="02070309020205020404" pitchFamily="49" charset="0"/>
              </a:rPr>
            </a:br>
            <a:endParaRPr lang="sv-SE" altLang="sv-SE" sz="18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ARTIKEL           INPRIS   UTPRIS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--------------- -------- --------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BANANER             9.50    15.00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GURKA               8.00    12.00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SALLAD              NULL    10.00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5892937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DISTINCT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5"/>
            <a:ext cx="8458200" cy="838200"/>
          </a:xfrm>
          <a:noFill/>
        </p:spPr>
        <p:txBody>
          <a:bodyPr vert="horz" lIns="92075" tIns="46038" rIns="92075" bIns="46038" rtlCol="0">
            <a:normAutofit fontScale="62500" lnSpcReduction="20000"/>
          </a:bodyPr>
          <a:lstStyle/>
          <a:p>
            <a:pPr eaLnBrk="1" hangingPunct="1">
              <a:lnSpc>
                <a:spcPct val="95000"/>
              </a:lnSpc>
            </a:pPr>
            <a:r>
              <a:rPr lang="sv-SE" altLang="sv-SE" smtClean="0"/>
              <a:t>För att slippa få dubbletter kan man skriva </a:t>
            </a:r>
            <a:r>
              <a:rPr lang="sv-SE" altLang="sv-SE" i="1" smtClean="0"/>
              <a:t>Distinct</a:t>
            </a:r>
            <a:r>
              <a:rPr lang="sv-SE" altLang="sv-SE" smtClean="0"/>
              <a:t> direkt efter Select i sin SQL-sats</a:t>
            </a:r>
          </a:p>
          <a:p>
            <a:pPr eaLnBrk="1" hangingPunct="1">
              <a:lnSpc>
                <a:spcPct val="95000"/>
              </a:lnSpc>
            </a:pPr>
            <a:r>
              <a:rPr lang="sv-SE" altLang="sv-SE" smtClean="0"/>
              <a:t>Observera att detta även ger bokstavsordning (varför?)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343025" y="3357563"/>
            <a:ext cx="4038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 sz="2000">
                <a:latin typeface="Courier New" panose="02070309020205020404" pitchFamily="49" charset="0"/>
              </a:rPr>
              <a:t>SELECT DISTINCT job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FROM Employee</a:t>
            </a:r>
          </a:p>
          <a:p>
            <a:endParaRPr lang="sv-SE" altLang="sv-SE" sz="2000">
              <a:latin typeface="Courier New" panose="02070309020205020404" pitchFamily="49" charset="0"/>
            </a:endParaRPr>
          </a:p>
          <a:p>
            <a:r>
              <a:rPr lang="sv-SE" altLang="sv-SE" sz="2000">
                <a:latin typeface="Courier New" panose="02070309020205020404" pitchFamily="49" charset="0"/>
              </a:rPr>
              <a:t>JOB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---------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Analytiker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Chef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Kontorist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Säljare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VD</a:t>
            </a:r>
            <a:endParaRPr lang="sv-SE" altLang="sv-SE">
              <a:latin typeface="Courier New" panose="02070309020205020404" pitchFamily="49" charset="0"/>
            </a:endParaRP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70732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Övningar 2: 13-16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6"/>
            <a:ext cx="7696200" cy="453707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marL="485775" indent="-485775">
              <a:buNone/>
            </a:pPr>
            <a:r>
              <a:rPr lang="sv-SE" altLang="sv-SE" sz="2600" dirty="0">
                <a:solidFill>
                  <a:srgbClr val="BD1220"/>
                </a:solidFill>
              </a:rPr>
              <a:t>13.</a:t>
            </a:r>
            <a:r>
              <a:rPr lang="sv-SE" altLang="sv-SE" sz="2600" dirty="0"/>
              <a:t> Visa Efternamn, Anställningsnummer (</a:t>
            </a:r>
            <a:r>
              <a:rPr lang="sv-SE" altLang="sv-SE" sz="2600" dirty="0" err="1"/>
              <a:t>EmpID</a:t>
            </a:r>
            <a:r>
              <a:rPr lang="sv-SE" altLang="sv-SE" sz="2600" dirty="0"/>
              <a:t>) på alla anställda som har ett anställningsnummer mellan 7600 och 7800.</a:t>
            </a:r>
          </a:p>
          <a:p>
            <a:pPr marL="485775" indent="-485775">
              <a:buNone/>
            </a:pPr>
            <a:r>
              <a:rPr lang="sv-SE" altLang="sv-SE" sz="2600" dirty="0">
                <a:solidFill>
                  <a:srgbClr val="BD1220"/>
                </a:solidFill>
              </a:rPr>
              <a:t>14.</a:t>
            </a:r>
            <a:r>
              <a:rPr lang="sv-SE" altLang="sv-SE" sz="2600" dirty="0"/>
              <a:t> Visa alla rader för de anställda som tjänar 11.000, 28.000 eller 30.000 kr i månaden.</a:t>
            </a:r>
          </a:p>
          <a:p>
            <a:pPr marL="485775" indent="-485775">
              <a:buNone/>
            </a:pPr>
            <a:r>
              <a:rPr lang="sv-SE" altLang="sv-SE" sz="2600" dirty="0">
                <a:solidFill>
                  <a:srgbClr val="BD1220"/>
                </a:solidFill>
              </a:rPr>
              <a:t>15.</a:t>
            </a:r>
            <a:r>
              <a:rPr lang="sv-SE" altLang="sv-SE" sz="2600" dirty="0"/>
              <a:t> Visa samtliga varianter på namn från tabellerna fotboll och ishockey. Resultatet ska vara utan dubbletter.</a:t>
            </a:r>
          </a:p>
          <a:p>
            <a:pPr marL="485775" indent="-485775">
              <a:buNone/>
            </a:pPr>
            <a:r>
              <a:rPr lang="sv-SE" altLang="sv-SE" sz="2600" dirty="0">
                <a:solidFill>
                  <a:srgbClr val="BD1220"/>
                </a:solidFill>
              </a:rPr>
              <a:t>16.</a:t>
            </a:r>
            <a:r>
              <a:rPr lang="sv-SE" altLang="sv-SE" sz="2600" dirty="0"/>
              <a:t> Visa alla fotbolls- och ishockeyspelare inklusive dubbletter.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0054217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Övningar 2: 17-22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137525" cy="4608513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marL="485775" indent="-485775">
              <a:buNone/>
            </a:pPr>
            <a:r>
              <a:rPr lang="sv-SE" altLang="sv-SE" dirty="0" smtClean="0">
                <a:solidFill>
                  <a:srgbClr val="BD1220"/>
                </a:solidFill>
              </a:rPr>
              <a:t>17.</a:t>
            </a:r>
            <a:r>
              <a:rPr lang="sv-SE" altLang="sv-SE" dirty="0" smtClean="0"/>
              <a:t> Visa vilka orter som företaget har kontor i (utan dubbletter). Tabellen är Department.</a:t>
            </a:r>
          </a:p>
          <a:p>
            <a:pPr marL="485775" indent="-485775">
              <a:buNone/>
            </a:pPr>
            <a:r>
              <a:rPr lang="sv-SE" altLang="sv-SE" dirty="0" smtClean="0">
                <a:solidFill>
                  <a:srgbClr val="BD1220"/>
                </a:solidFill>
              </a:rPr>
              <a:t>18.</a:t>
            </a:r>
            <a:r>
              <a:rPr lang="sv-SE" altLang="sv-SE" dirty="0" smtClean="0"/>
              <a:t> Visa namnen (namn) på alla spelare som både spelar fotboll och ishockey.</a:t>
            </a:r>
          </a:p>
          <a:p>
            <a:pPr marL="485775" indent="-485775">
              <a:buNone/>
            </a:pPr>
            <a:r>
              <a:rPr lang="sv-SE" altLang="sv-SE" dirty="0" smtClean="0">
                <a:solidFill>
                  <a:srgbClr val="BD1220"/>
                </a:solidFill>
              </a:rPr>
              <a:t>19.</a:t>
            </a:r>
            <a:r>
              <a:rPr lang="sv-SE" altLang="sv-SE" dirty="0" smtClean="0"/>
              <a:t> Visa namnen på de spelare som bara spelar fotboll.</a:t>
            </a:r>
            <a:endParaRPr lang="sv-SE" altLang="sv-SE" i="1" dirty="0" smtClean="0"/>
          </a:p>
          <a:p>
            <a:pPr marL="485775" indent="-485775">
              <a:buNone/>
            </a:pPr>
            <a:r>
              <a:rPr lang="sv-SE" altLang="sv-SE" dirty="0" smtClean="0">
                <a:solidFill>
                  <a:srgbClr val="BD1220"/>
                </a:solidFill>
              </a:rPr>
              <a:t>20.</a:t>
            </a:r>
            <a:r>
              <a:rPr lang="sv-SE" altLang="sv-SE" dirty="0" smtClean="0"/>
              <a:t> Visa namnen på de spelare som bara spelar ishockey.</a:t>
            </a:r>
            <a:endParaRPr lang="sv-SE" altLang="sv-SE" i="1" dirty="0" smtClean="0"/>
          </a:p>
          <a:p>
            <a:pPr marL="485775" indent="-485775">
              <a:buNone/>
            </a:pPr>
            <a:r>
              <a:rPr lang="sv-SE" altLang="sv-SE" dirty="0" smtClean="0">
                <a:solidFill>
                  <a:srgbClr val="BD1220"/>
                </a:solidFill>
              </a:rPr>
              <a:t>21.</a:t>
            </a:r>
            <a:r>
              <a:rPr lang="sv-SE" altLang="sv-SE" dirty="0" smtClean="0"/>
              <a:t> Visa de avdelningar (</a:t>
            </a:r>
            <a:r>
              <a:rPr lang="sv-SE" altLang="sv-SE" dirty="0" err="1" smtClean="0"/>
              <a:t>DeptID</a:t>
            </a:r>
            <a:r>
              <a:rPr lang="sv-SE" altLang="sv-SE" dirty="0" smtClean="0"/>
              <a:t>) som har några anställda.</a:t>
            </a:r>
          </a:p>
          <a:p>
            <a:pPr marL="485775" indent="-485775">
              <a:buNone/>
            </a:pPr>
            <a:r>
              <a:rPr lang="sv-SE" altLang="sv-SE" dirty="0" smtClean="0">
                <a:solidFill>
                  <a:srgbClr val="BD1220"/>
                </a:solidFill>
              </a:rPr>
              <a:t>22.</a:t>
            </a:r>
            <a:r>
              <a:rPr lang="sv-SE" altLang="sv-SE" dirty="0" smtClean="0"/>
              <a:t> Visa de avdelningar som inte har några anställda.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963318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066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Kopplingar (1)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9178670" cy="38862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dirty="0" smtClean="0"/>
              <a:t>Vitsen med relationsdatabaser</a:t>
            </a:r>
          </a:p>
          <a:p>
            <a:pPr eaLnBrk="1" hangingPunct="1"/>
            <a:r>
              <a:rPr lang="sv-SE" altLang="sv-SE" dirty="0" smtClean="0"/>
              <a:t>Ger möjlighet att samtidigt arbeta med flera tabeller</a:t>
            </a:r>
          </a:p>
          <a:p>
            <a:pPr eaLnBrk="1" hangingPunct="1"/>
            <a:r>
              <a:rPr lang="sv-SE" altLang="sv-SE" dirty="0" smtClean="0"/>
              <a:t>Kopplar ihop flera fysiska tabeller till en logisk</a:t>
            </a:r>
          </a:p>
          <a:p>
            <a:pPr eaLnBrk="1" hangingPunct="1"/>
            <a:r>
              <a:rPr lang="sv-SE" altLang="sv-SE" dirty="0" smtClean="0"/>
              <a:t>Avsaknaden av kopplingar hade skapat redundans, dvs data lagrat på onödigt många ställen. I en relationsdatabas ska det endast vara </a:t>
            </a:r>
            <a:r>
              <a:rPr lang="sv-SE" altLang="sv-SE" dirty="0" err="1" smtClean="0"/>
              <a:t>relationsdatat</a:t>
            </a:r>
            <a:r>
              <a:rPr lang="sv-SE" altLang="sv-SE" dirty="0" smtClean="0"/>
              <a:t> som förekommer i flera tabeller.</a:t>
            </a:r>
          </a:p>
          <a:p>
            <a:pPr eaLnBrk="1" hangingPunct="1"/>
            <a:r>
              <a:rPr lang="sv-SE" altLang="sv-SE" dirty="0" smtClean="0"/>
              <a:t>Koppling = </a:t>
            </a:r>
            <a:r>
              <a:rPr lang="sv-SE" altLang="sv-SE" dirty="0" err="1" smtClean="0"/>
              <a:t>Join</a:t>
            </a:r>
            <a:r>
              <a:rPr lang="sv-SE" altLang="sv-SE" dirty="0" smtClean="0"/>
              <a:t> på engelska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4788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Kopplingar (2)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137525" cy="4038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smtClean="0"/>
              <a:t>CROSS JOIN</a:t>
            </a:r>
          </a:p>
          <a:p>
            <a:pPr eaLnBrk="1" hangingPunct="1"/>
            <a:r>
              <a:rPr lang="sv-SE" altLang="sv-SE" smtClean="0"/>
              <a:t>INNER JOIN (vanlig koppling)</a:t>
            </a:r>
          </a:p>
          <a:p>
            <a:pPr eaLnBrk="1" hangingPunct="1"/>
            <a:r>
              <a:rPr lang="sv-SE" altLang="sv-SE" smtClean="0"/>
              <a:t>LEFT OUTER JOIN respektive RIGHT OUTER JOIN</a:t>
            </a:r>
          </a:p>
          <a:p>
            <a:pPr eaLnBrk="1" hangingPunct="1"/>
            <a:r>
              <a:rPr lang="sv-SE" altLang="sv-SE" smtClean="0"/>
              <a:t>SELF JOIN (egenkoppling)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80396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 Godkänd (G) krävs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Studenten </a:t>
            </a:r>
            <a:r>
              <a:rPr lang="sv-SE" dirty="0"/>
              <a:t>har grundläggande kunskap om databaser och datalagring och känner till principerna för hur ett modernt databassystem fungerar </a:t>
            </a:r>
          </a:p>
          <a:p>
            <a:r>
              <a:rPr lang="sv-SE" dirty="0" smtClean="0"/>
              <a:t>Studenten </a:t>
            </a:r>
            <a:r>
              <a:rPr lang="sv-SE" dirty="0"/>
              <a:t>har en grundläggande förståelse för vad för problematik som finns kring prestandaoptimering, stabilitet och säkerhet när det gäller databaser </a:t>
            </a:r>
          </a:p>
          <a:p>
            <a:r>
              <a:rPr lang="en-US" dirty="0" err="1" smtClean="0"/>
              <a:t>Studenter</a:t>
            </a:r>
            <a:r>
              <a:rPr lang="en-US" dirty="0" smtClean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använda</a:t>
            </a:r>
            <a:r>
              <a:rPr lang="en-US" dirty="0"/>
              <a:t> SQL-Server </a:t>
            </a:r>
          </a:p>
          <a:p>
            <a:r>
              <a:rPr lang="sv-SE" dirty="0" smtClean="0"/>
              <a:t>Studenten </a:t>
            </a:r>
            <a:r>
              <a:rPr lang="sv-SE" dirty="0"/>
              <a:t>kan utveckla och använda en optimerad databas med TSQL i enlighet med yrkesmässiga riktlinjer </a:t>
            </a:r>
          </a:p>
          <a:p>
            <a:r>
              <a:rPr lang="sv-SE" dirty="0" smtClean="0"/>
              <a:t>Studenten </a:t>
            </a:r>
            <a:r>
              <a:rPr lang="sv-SE" dirty="0"/>
              <a:t>kan bygga frågor och skapa </a:t>
            </a:r>
            <a:r>
              <a:rPr lang="sv-SE" dirty="0" err="1"/>
              <a:t>stored</a:t>
            </a:r>
            <a:r>
              <a:rPr lang="sv-SE" dirty="0"/>
              <a:t> </a:t>
            </a:r>
            <a:r>
              <a:rPr lang="sv-SE" dirty="0" err="1"/>
              <a:t>procedures</a:t>
            </a:r>
            <a:r>
              <a:rPr lang="sv-SE" dirty="0"/>
              <a:t> </a:t>
            </a:r>
          </a:p>
          <a:p>
            <a:r>
              <a:rPr lang="sv-SE" dirty="0" smtClean="0"/>
              <a:t>Studenten </a:t>
            </a:r>
            <a:r>
              <a:rPr lang="sv-SE" dirty="0"/>
              <a:t>kan designa och modellera prestandaoptimerade databaser utifrån givna kravspecifikationer </a:t>
            </a:r>
          </a:p>
          <a:p>
            <a:r>
              <a:rPr lang="sv-SE" dirty="0" smtClean="0"/>
              <a:t>Studenten </a:t>
            </a:r>
            <a:r>
              <a:rPr lang="sv-SE" dirty="0"/>
              <a:t>kan optimera datalagrings lösningar för databaser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860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Kopplingar och alias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137525" cy="4038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sv-SE" altLang="sv-SE" smtClean="0"/>
              <a:t>Tabeller kan liksom kolumner ha alias. Det blir mindre att skriva och används ofta.</a:t>
            </a:r>
            <a:br>
              <a:rPr lang="sv-SE" altLang="sv-SE" smtClean="0"/>
            </a:br>
            <a:r>
              <a:rPr lang="sv-SE" altLang="sv-SE" smtClean="0"/>
              <a:t/>
            </a:r>
            <a:br>
              <a:rPr lang="sv-SE" altLang="sv-SE" smtClean="0"/>
            </a:br>
            <a:r>
              <a:rPr lang="sv-SE" altLang="sv-SE" sz="1800">
                <a:latin typeface="Courier New" panose="02070309020205020404" pitchFamily="49" charset="0"/>
              </a:rPr>
              <a:t>SELECT Kolumn1, Kolumn2 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FROM Tabell1 INNER JOIN Tabell2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ON Tabell1.ID = Tabell2.ID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/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SELECT Kolumn1, Kolumn2 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FROM Tabell1 AS T1 INNER JOIN Tabell2 AS T2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ON T1.ID = T2.ID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826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CROSS JOIN, Korskoppling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343026" y="1844675"/>
            <a:ext cx="8640763" cy="449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tabLst>
                <a:tab pos="2425700" algn="l"/>
                <a:tab pos="3233738" algn="l"/>
                <a:tab pos="6546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2425700" algn="l"/>
                <a:tab pos="3233738" algn="l"/>
                <a:tab pos="6546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2425700" algn="l"/>
                <a:tab pos="3233738" algn="l"/>
                <a:tab pos="6546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2425700" algn="l"/>
                <a:tab pos="3233738" algn="l"/>
                <a:tab pos="6546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2425700" algn="l"/>
                <a:tab pos="3233738" algn="l"/>
                <a:tab pos="6546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5700" algn="l"/>
                <a:tab pos="3233738" algn="l"/>
                <a:tab pos="6546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5700" algn="l"/>
                <a:tab pos="3233738" algn="l"/>
                <a:tab pos="6546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5700" algn="l"/>
                <a:tab pos="3233738" algn="l"/>
                <a:tab pos="6546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5700" algn="l"/>
                <a:tab pos="3233738" algn="l"/>
                <a:tab pos="6546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9900"/>
              </a:buClr>
            </a:pPr>
            <a:r>
              <a:rPr lang="sv-SE" altLang="sv-SE">
                <a:latin typeface="Arial" panose="020B0604020202020204" pitchFamily="34" charset="0"/>
              </a:rPr>
              <a:t>En CROSS JOIN används väldigt sällan </a:t>
            </a:r>
            <a:br>
              <a:rPr lang="sv-SE" altLang="sv-SE">
                <a:latin typeface="Arial" panose="020B0604020202020204" pitchFamily="34" charset="0"/>
              </a:rPr>
            </a:br>
            <a:r>
              <a:rPr lang="sv-SE" altLang="sv-SE">
                <a:latin typeface="Arial" panose="020B0604020202020204" pitchFamily="34" charset="0"/>
              </a:rPr>
              <a:t>För varje rad i Department (5 rader) kommer samtliga rader </a:t>
            </a:r>
            <a:br>
              <a:rPr lang="sv-SE" altLang="sv-SE">
                <a:latin typeface="Arial" panose="020B0604020202020204" pitchFamily="34" charset="0"/>
              </a:rPr>
            </a:br>
            <a:r>
              <a:rPr lang="sv-SE" altLang="sv-SE">
                <a:latin typeface="Arial" panose="020B0604020202020204" pitchFamily="34" charset="0"/>
              </a:rPr>
              <a:t>i Employee (16 rader) att visas. Resultatet kommer alltså bli </a:t>
            </a:r>
            <a:br>
              <a:rPr lang="sv-SE" altLang="sv-SE">
                <a:latin typeface="Arial" panose="020B0604020202020204" pitchFamily="34" charset="0"/>
              </a:rPr>
            </a:br>
            <a:r>
              <a:rPr lang="sv-SE" altLang="sv-SE">
                <a:latin typeface="Arial" panose="020B0604020202020204" pitchFamily="34" charset="0"/>
              </a:rPr>
              <a:t>5 x 16 = 80 rader.</a:t>
            </a:r>
          </a:p>
          <a:p>
            <a:pPr>
              <a:buClr>
                <a:srgbClr val="FF9900"/>
              </a:buClr>
            </a:pPr>
            <a:endParaRPr lang="sv-SE" altLang="sv-SE" sz="2200">
              <a:latin typeface="Arial" panose="020B0604020202020204" pitchFamily="34" charset="0"/>
            </a:endParaRPr>
          </a:p>
          <a:p>
            <a:r>
              <a:rPr lang="sv-SE" altLang="sv-SE" sz="1600">
                <a:latin typeface="Courier New" panose="02070309020205020404" pitchFamily="49" charset="0"/>
              </a:rPr>
              <a:t>SELECT * FROM Department CROSS JOIN Employee -- Korrekt enligt ANSI</a:t>
            </a:r>
          </a:p>
          <a:p>
            <a:r>
              <a:rPr lang="sv-SE" altLang="sv-SE" sz="1600">
                <a:latin typeface="Courier New" panose="02070309020205020404" pitchFamily="49" charset="0"/>
              </a:rPr>
              <a:t>SELECT * FROM Department, Employee           -- Förenklat sätt</a:t>
            </a:r>
          </a:p>
          <a:p>
            <a:endParaRPr lang="sv-SE" altLang="sv-SE" sz="1600">
              <a:latin typeface="Courier New" panose="02070309020205020404" pitchFamily="49" charset="0"/>
            </a:endParaRPr>
          </a:p>
          <a:p>
            <a:r>
              <a:rPr lang="sv-SE" altLang="sv-SE" sz="120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sv-SE" altLang="sv-SE" sz="1200" noProof="1">
                <a:latin typeface="Courier New" panose="02070309020205020404" pitchFamily="49" charset="0"/>
              </a:rPr>
              <a:t>DeptID DeptName        Location        EmpID  Firstname                 Lastname</a:t>
            </a:r>
          </a:p>
          <a:p>
            <a:pPr eaLnBrk="1" hangingPunct="1"/>
            <a:r>
              <a:rPr lang="sv-SE" altLang="sv-SE" sz="1200" noProof="1">
                <a:latin typeface="Courier New" panose="02070309020205020404" pitchFamily="49" charset="0"/>
              </a:rPr>
              <a:t>------ --------------- --------------- ------ ------------------------- -------------</a:t>
            </a:r>
          </a:p>
          <a:p>
            <a:pPr eaLnBrk="1" hangingPunct="1"/>
            <a:r>
              <a:rPr lang="sv-SE" altLang="sv-SE" sz="1200" noProof="1">
                <a:latin typeface="Courier New" panose="02070309020205020404" pitchFamily="49" charset="0"/>
              </a:rPr>
              <a:t>10     Huvudkontor     Göteborg        7365   Anders                    Carlsson</a:t>
            </a:r>
          </a:p>
          <a:p>
            <a:pPr eaLnBrk="1" hangingPunct="1"/>
            <a:r>
              <a:rPr lang="sv-SE" altLang="sv-SE" sz="1200" noProof="1">
                <a:latin typeface="Courier New" panose="02070309020205020404" pitchFamily="49" charset="0"/>
              </a:rPr>
              <a:t>10     Huvudkontor     Göteborg        7369   Adam                      Smith</a:t>
            </a:r>
          </a:p>
          <a:p>
            <a:pPr eaLnBrk="1" hangingPunct="1"/>
            <a:r>
              <a:rPr lang="sv-SE" altLang="sv-SE" sz="1200" noProof="1">
                <a:latin typeface="Courier New" panose="02070309020205020404" pitchFamily="49" charset="0"/>
              </a:rPr>
              <a:t>10     Huvudkontor     Göteborg        7499   Woody                     Allen</a:t>
            </a:r>
          </a:p>
          <a:p>
            <a:pPr eaLnBrk="1" hangingPunct="1"/>
            <a:r>
              <a:rPr lang="sv-SE" altLang="sv-SE" sz="1200" noProof="1">
                <a:latin typeface="Courier New" panose="02070309020205020404" pitchFamily="49" charset="0"/>
              </a:rPr>
              <a:t>10     Huvudkontor     Göteborg        7521   Bill                      Ward</a:t>
            </a:r>
          </a:p>
          <a:p>
            <a:pPr eaLnBrk="1" hangingPunct="1"/>
            <a:r>
              <a:rPr lang="sv-SE" altLang="sv-SE" sz="1200" noProof="1">
                <a:latin typeface="Courier New" panose="02070309020205020404" pitchFamily="49" charset="0"/>
              </a:rPr>
              <a:t>10     Huvudkontor     Göteborg        7566   Indiana                   Jones</a:t>
            </a:r>
          </a:p>
          <a:p>
            <a:pPr eaLnBrk="1" hangingPunct="1"/>
            <a:r>
              <a:rPr lang="sv-SE" altLang="sv-SE" sz="1200" noProof="1">
                <a:latin typeface="Courier New" panose="02070309020205020404" pitchFamily="49" charset="0"/>
              </a:rPr>
              <a:t>10     Huvudkontor     Göteborg        7654   Stuart                    Martin</a:t>
            </a:r>
          </a:p>
          <a:p>
            <a:pPr eaLnBrk="1" hangingPunct="1"/>
            <a:r>
              <a:rPr lang="sv-SE" altLang="sv-SE" sz="1200" noProof="1">
                <a:latin typeface="Courier New" panose="02070309020205020404" pitchFamily="49" charset="0"/>
              </a:rPr>
              <a:t>10     Huvudkontor     Göteborg        7698   Robert                    Blake</a:t>
            </a:r>
            <a:endParaRPr lang="sv-SE" altLang="sv-SE" sz="1200">
              <a:latin typeface="Courier New" panose="02070309020205020404" pitchFamily="49" charset="0"/>
            </a:endParaRP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9011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INNER JOIN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137525" cy="475297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sv-SE" altLang="sv-SE" smtClean="0"/>
              <a:t>Syntax enligt ANSI-92 standarden; fungerar i alla SQL databaser oavsett tillverkare</a:t>
            </a:r>
            <a:br>
              <a:rPr lang="sv-SE" altLang="sv-SE" smtClean="0"/>
            </a:br>
            <a:r>
              <a:rPr lang="sv-SE" altLang="sv-SE" smtClean="0"/>
              <a:t/>
            </a:r>
            <a:br>
              <a:rPr lang="sv-SE" altLang="sv-SE" smtClean="0"/>
            </a:br>
            <a:r>
              <a:rPr lang="sv-SE" altLang="sv-SE" sz="1800">
                <a:latin typeface="Courier New" panose="02070309020205020404" pitchFamily="49" charset="0"/>
              </a:rPr>
              <a:t>SELECT Kolumn1, Kolumn2 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FROM Tabell1 INNER JOIN Tabell2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ON Tabell1.ID = Tabell2.ID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sv-SE" altLang="sv-SE" smtClean="0"/>
              <a:t>Förenklad syntax som oftast fungerar, men inte alltid</a:t>
            </a:r>
            <a:br>
              <a:rPr lang="sv-SE" altLang="sv-SE" smtClean="0"/>
            </a:br>
            <a:r>
              <a:rPr lang="sv-SE" altLang="sv-SE" smtClean="0"/>
              <a:t/>
            </a:r>
            <a:br>
              <a:rPr lang="sv-SE" altLang="sv-SE" smtClean="0"/>
            </a:br>
            <a:r>
              <a:rPr lang="sv-SE" altLang="sv-SE" sz="1800">
                <a:latin typeface="Courier New" panose="02070309020205020404" pitchFamily="49" charset="0"/>
              </a:rPr>
              <a:t>SELECT Kolumn1, Kolumn2 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FROM Tabell1, Tabell2 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WHERE Tabell1.ID = Tabell2.ID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96381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INNER JOIN (1)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343026" y="1844675"/>
            <a:ext cx="8397875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SELECT E.Lastname, E.Job, E.DeptID, D.DeptID, D.Location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FROM Employee E INNER JOIN Department D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ON E.DeptID = D.DeptID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ORDER BY E.DeptID</a:t>
            </a:r>
          </a:p>
          <a:p>
            <a:pPr>
              <a:spcBef>
                <a:spcPct val="5000"/>
              </a:spcBef>
            </a:pPr>
            <a:endParaRPr lang="sv-SE" altLang="sv-SE" sz="1600">
              <a:latin typeface="Courier New" panose="02070309020205020404" pitchFamily="49" charset="0"/>
            </a:endParaRP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Lastname                  Job        DeptID DeptID Location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------------------------- ---------- ------ ------ ---------------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Scott                     Analytiker 10     10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King                      VD         10     10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MILLER                    Kontorist  10     10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Jones                     Chef       20     20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Turner                    Säljare    20     20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Karlsson                  Säljare    20     20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Carlsson                  Analytiker 30     30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Smith                     Kontorist  30     30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Martin                    Säljare    30     30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Blake                     Chef       30     30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James                     Kontorist  30     30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Allen                     Säljare    40     40     Stockholm</a:t>
            </a:r>
            <a:endParaRPr lang="sv-SE" altLang="sv-SE" sz="1600">
              <a:latin typeface="Courier New" panose="02070309020205020404" pitchFamily="49" charset="0"/>
            </a:endParaRP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57558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INNER JOIN (2)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43025" y="1844675"/>
            <a:ext cx="8066088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SELECT E.Lastname, E.Job, E.DeptID, D.DeptID, D.Location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FROM Employee E INNER JOIN Department D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ON E.DeptID = D.DeptID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WHERE D.DeptID = 20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ORDER BY E.DeptID</a:t>
            </a:r>
          </a:p>
          <a:p>
            <a:pPr eaLnBrk="1" hangingPunct="1"/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endParaRPr lang="sv-SE" altLang="sv-SE" sz="1600">
              <a:latin typeface="Courier New" panose="02070309020205020404" pitchFamily="49" charset="0"/>
            </a:endParaRP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Lastname                  Job        DeptID DeptID Location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------------------------- ---------- ------ ------ ---------</a:t>
            </a:r>
            <a:r>
              <a:rPr lang="sv-SE" altLang="sv-SE" sz="1600">
                <a:latin typeface="Courier New" panose="02070309020205020404" pitchFamily="49" charset="0"/>
              </a:rPr>
              <a:t>--</a:t>
            </a:r>
            <a:endParaRPr lang="sv-SE" altLang="sv-SE" sz="1600" noProof="1">
              <a:latin typeface="Courier New" panose="02070309020205020404" pitchFamily="49" charset="0"/>
            </a:endParaRP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Jones                     Chef       20     20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Turner                    Säljare    20     20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Karlsson                  Säljare    20     20     Göteborg</a:t>
            </a:r>
          </a:p>
          <a:p>
            <a:endParaRPr lang="sv-SE" altLang="sv-SE" sz="16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545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sv-SE" smtClean="0"/>
              <a:t>OUTER JOIN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5"/>
            <a:ext cx="8497888" cy="3962400"/>
          </a:xfrm>
        </p:spPr>
        <p:txBody>
          <a:bodyPr/>
          <a:lstStyle/>
          <a:p>
            <a:pPr eaLnBrk="1" hangingPunct="1"/>
            <a:r>
              <a:rPr lang="sv-SE" altLang="sv-SE" smtClean="0"/>
              <a:t>Den yttre kopplingen utökar resultatet av en INNER JOIN. Resultatet är alla rader som motsvarar kopplingsvillkoret samt de rader från ena tabellen där kopplingsvillkoret inte uppfylls.</a:t>
            </a:r>
          </a:p>
          <a:p>
            <a:pPr eaLnBrk="1" hangingPunct="1"/>
            <a:r>
              <a:rPr lang="sv-SE" altLang="sv-SE" smtClean="0"/>
              <a:t>LEFT OUTER respektive RIGHT OUTER JOIN, beroende på vilken sida tabellen står där rader kanske inte uppfyller kopplingsvillkoret.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82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OUTER JOIN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137525" cy="4752975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95000"/>
              </a:lnSpc>
            </a:pPr>
            <a:r>
              <a:rPr lang="sv-SE" altLang="sv-SE" smtClean="0"/>
              <a:t>Exemplet visar alla avdelningar, även de som inte har några anställda.</a:t>
            </a:r>
            <a:br>
              <a:rPr lang="sv-SE" altLang="sv-SE" smtClean="0"/>
            </a:br>
            <a:r>
              <a:rPr lang="sv-SE" altLang="sv-SE" smtClean="0"/>
              <a:t/>
            </a:r>
            <a:br>
              <a:rPr lang="sv-SE" altLang="sv-SE" smtClean="0"/>
            </a:br>
            <a:r>
              <a:rPr lang="sv-SE" altLang="sv-SE" sz="1600" noProof="1">
                <a:latin typeface="Courier New" panose="02070309020205020404" pitchFamily="49" charset="0"/>
              </a:rPr>
              <a:t>SELECT E.Lastname, E.Job, E.DeptID, D.DeptID, D.Location</a:t>
            </a:r>
            <a:r>
              <a:rPr lang="en-GB" altLang="sv-SE" sz="1600">
                <a:latin typeface="Courier New" panose="02070309020205020404" pitchFamily="49" charset="0"/>
              </a:rPr>
              <a:t> </a:t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FROM Employee E RIGHT OUTER JOIN Department D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ON E.DeptID = D.DeptID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ORDER BY E.DeptID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Lastname                  Job        DeptID DeptID Location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------------------------- ---------- ------ ------ ----------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NULL                      NULL       NULL   50     Stockholm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Scott                     Analytiker 10     10     Göteborg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King                      VD         10     10     Göteborg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MILLER                    Kontorist  10     10     Göteborg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Jones                     Chef       20     20     Göteborg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Turner                    Säljare    20     20     Göteborg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endParaRPr lang="sv-SE" altLang="sv-SE" sz="1600">
              <a:latin typeface="Courier New" panose="02070309020205020404" pitchFamily="49" charset="0"/>
            </a:endParaRP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81978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SELF JOIN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137525" cy="158432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smtClean="0"/>
              <a:t>I en SELF JOIN måste man använda Alias</a:t>
            </a:r>
          </a:p>
          <a:p>
            <a:pPr eaLnBrk="1" hangingPunct="1"/>
            <a:r>
              <a:rPr lang="sv-SE" altLang="sv-SE" smtClean="0"/>
              <a:t>Ta reda på namnen för varje anställds chef 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416051" y="2971800"/>
            <a:ext cx="616267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90500" indent="-190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30000"/>
              </a:spcBef>
              <a:buClr>
                <a:srgbClr val="BD1220"/>
              </a:buClr>
            </a:pPr>
            <a:r>
              <a:rPr lang="sv-SE" altLang="sv-SE" sz="1600">
                <a:latin typeface="Courier New" panose="02070309020205020404" pitchFamily="49" charset="0"/>
              </a:rPr>
              <a:t>SELECT A.Lastname Namn, B.Lastname Chef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buClr>
                <a:srgbClr val="BD1220"/>
              </a:buClr>
            </a:pPr>
            <a:r>
              <a:rPr lang="sv-SE" altLang="sv-SE" sz="1600">
                <a:latin typeface="Courier New" panose="02070309020205020404" pitchFamily="49" charset="0"/>
              </a:rPr>
              <a:t>FROM Employee A, Employee B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buClr>
                <a:srgbClr val="BD1220"/>
              </a:buClr>
            </a:pPr>
            <a:r>
              <a:rPr lang="sv-SE" altLang="sv-SE" sz="1600">
                <a:latin typeface="Courier New" panose="02070309020205020404" pitchFamily="49" charset="0"/>
              </a:rPr>
              <a:t>WHERE A</a:t>
            </a:r>
            <a:r>
              <a:rPr lang="sv-SE" altLang="sv-SE" sz="1600" i="1">
                <a:latin typeface="Courier New" panose="02070309020205020404" pitchFamily="49" charset="0"/>
              </a:rPr>
              <a:t>.ManagerID = B.EmpID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buClr>
                <a:srgbClr val="BD1220"/>
              </a:buClr>
            </a:pPr>
            <a:r>
              <a:rPr lang="sv-SE" altLang="sv-SE" sz="1600">
                <a:latin typeface="Courier New" panose="02070309020205020404" pitchFamily="49" charset="0"/>
              </a:rPr>
              <a:t>ORDER BY A.Lastname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buClr>
                <a:srgbClr val="BD1220"/>
              </a:buClr>
            </a:pP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 noProof="1">
                <a:latin typeface="Courier New" panose="02070309020205020404" pitchFamily="49" charset="0"/>
              </a:rPr>
              <a:t>Namn                      Chef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------------------------- --------------------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Adams                     Scott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Allen                     Blake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Blake                     King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Carlsson                  Jones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Clark                     King</a:t>
            </a:r>
            <a:endParaRPr lang="sv-SE" altLang="sv-SE" sz="1600">
              <a:latin typeface="Courier New" panose="02070309020205020404" pitchFamily="49" charset="0"/>
            </a:endParaRP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35102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Summering av dagens lektion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sv-SE" dirty="0" smtClean="0"/>
              <a:t>Ha en kort summering kring vad ni har gått igenom under dagens lektionstillfälle.</a:t>
            </a:r>
          </a:p>
          <a:p>
            <a:pPr lvl="1"/>
            <a:r>
              <a:rPr lang="sv-SE" dirty="0" smtClean="0"/>
              <a:t>Grunder i SQL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 smtClean="0"/>
              <a:t>Lyft gärna de studerande reflektioner kring dagens lektion.</a:t>
            </a:r>
          </a:p>
          <a:p>
            <a:pPr marL="457200" lvl="1" indent="0">
              <a:buNone/>
            </a:pPr>
            <a:r>
              <a:rPr lang="sv-SE" sz="2000" dirty="0" smtClean="0"/>
              <a:t>(Vad tar de med sig från dagens lektion? Finns det något som var extra svårt att förstå? Finns det något som vi behöver repetera? Hur upplevde de dagens arbetsmetoder?)</a:t>
            </a:r>
            <a:endParaRPr lang="sv-SE" sz="2000" dirty="0"/>
          </a:p>
        </p:txBody>
      </p:sp>
      <p:pic>
        <p:nvPicPr>
          <p:cNvPr id="5" name="Nackademin svar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282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Framåtblick inför nästa lektion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Berätta kort vad ni kommer att behandla vid nästa lektionstillfälle.</a:t>
            </a:r>
          </a:p>
          <a:p>
            <a:pPr lvl="1"/>
            <a:r>
              <a:rPr lang="sv-SE" dirty="0" smtClean="0"/>
              <a:t>Nästa lektion kommer vi fortsätta inom SQL. </a:t>
            </a:r>
          </a:p>
          <a:p>
            <a:r>
              <a:rPr lang="sv-SE" dirty="0" smtClean="0"/>
              <a:t>Finns det något som de studerande kan/måste förbereda sig inför nästa lektionstillfälle.</a:t>
            </a:r>
          </a:p>
          <a:p>
            <a:pPr marL="457200" lvl="1" indent="0">
              <a:buNone/>
            </a:pPr>
            <a:endParaRPr lang="sv-SE" dirty="0"/>
          </a:p>
        </p:txBody>
      </p:sp>
      <p:pic>
        <p:nvPicPr>
          <p:cNvPr id="5" name="Nackademin svar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954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 Väl Godkänd (VG) krävs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Studenten har påvisat praktisk förståelse för betydelsen av ändamålsenlig design vid implementering av datalagringslösningar och kan föra ett nyanserat och välgrundat resonemang kring detta</a:t>
            </a:r>
          </a:p>
          <a:p>
            <a:r>
              <a:rPr lang="sv-SE" dirty="0" smtClean="0"/>
              <a:t>Studenten </a:t>
            </a:r>
            <a:r>
              <a:rPr lang="sv-SE" dirty="0"/>
              <a:t>har visat djupare förståelse och kunskap kring databaser och kan utifrån olika givna förutsättningar skapa databaser och anpassa dessa för att optimera lösningen</a:t>
            </a:r>
            <a:endParaRPr lang="sv-SE" dirty="0"/>
          </a:p>
        </p:txBody>
      </p:sp>
      <p:pic>
        <p:nvPicPr>
          <p:cNvPr id="5" name="Nackademin svar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1534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Lektionstillfällets mål och metod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 dirty="0" smtClean="0"/>
              <a:t>Mål med lektionen:</a:t>
            </a:r>
          </a:p>
          <a:p>
            <a:r>
              <a:rPr lang="sv-SE" dirty="0" smtClean="0"/>
              <a:t>Grunder inom SQL</a:t>
            </a:r>
          </a:p>
          <a:p>
            <a:r>
              <a:rPr lang="sv-SE" dirty="0" err="1" smtClean="0"/>
              <a:t>Select</a:t>
            </a:r>
            <a:endParaRPr lang="sv-SE" dirty="0" smtClean="0"/>
          </a:p>
          <a:p>
            <a:endParaRPr lang="sv-SE" dirty="0"/>
          </a:p>
          <a:p>
            <a:pPr marL="0" indent="0">
              <a:buNone/>
            </a:pPr>
            <a:r>
              <a:rPr lang="sv-SE" b="1" dirty="0" smtClean="0"/>
              <a:t>Lektionens arbetsmetod/er:</a:t>
            </a:r>
          </a:p>
          <a:p>
            <a:r>
              <a:rPr lang="sv-SE" dirty="0" smtClean="0"/>
              <a:t>Teori + övningar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Nackademin svar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732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Vi gick igenom lite grunder</a:t>
            </a:r>
          </a:p>
          <a:p>
            <a:r>
              <a:rPr lang="sv-SE" dirty="0" smtClean="0"/>
              <a:t>Snabb jämförelse mellan server och arbetsstation</a:t>
            </a:r>
          </a:p>
          <a:p>
            <a:r>
              <a:rPr lang="sv-SE" dirty="0" smtClean="0"/>
              <a:t>RAID0</a:t>
            </a:r>
            <a:r>
              <a:rPr lang="sv-SE" dirty="0"/>
              <a:t>, </a:t>
            </a:r>
            <a:r>
              <a:rPr lang="sv-SE" dirty="0" smtClean="0"/>
              <a:t>RAID1, RAID5, RAID6, RAID10 </a:t>
            </a:r>
            <a:endParaRPr lang="sv-SE" dirty="0"/>
          </a:p>
          <a:p>
            <a:r>
              <a:rPr lang="sv-SE" dirty="0" smtClean="0"/>
              <a:t>NAS</a:t>
            </a:r>
          </a:p>
          <a:p>
            <a:r>
              <a:rPr lang="sv-SE" dirty="0" smtClean="0"/>
              <a:t>SAN</a:t>
            </a:r>
          </a:p>
          <a:p>
            <a:r>
              <a:rPr lang="sv-SE" dirty="0" smtClean="0"/>
              <a:t>Cluster</a:t>
            </a:r>
            <a:endParaRPr lang="sv-SE" dirty="0"/>
          </a:p>
          <a:p>
            <a:r>
              <a:rPr lang="sv-SE" dirty="0" smtClean="0"/>
              <a:t>TCP/IP</a:t>
            </a:r>
          </a:p>
          <a:p>
            <a:endParaRPr lang="sv-SE" dirty="0" smtClean="0"/>
          </a:p>
          <a:p>
            <a:endParaRPr lang="sv-SE" i="1" dirty="0" smtClean="0"/>
          </a:p>
          <a:p>
            <a:endParaRPr lang="sv-SE" dirty="0" smtClean="0"/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0461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dirty="0"/>
              <a:t>SQL – skrivsätt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altLang="sv-SE" dirty="0"/>
              <a:t>En SQL-sats kan skrivas på en rad eller delas på flera rader för att bli mera lättöverskådlig</a:t>
            </a:r>
          </a:p>
          <a:p>
            <a:r>
              <a:rPr lang="sv-SE" altLang="sv-SE" dirty="0"/>
              <a:t>SQL är inte beroende av små eller stora bokstäver</a:t>
            </a:r>
          </a:p>
          <a:p>
            <a:r>
              <a:rPr lang="sv-SE" altLang="sv-SE" dirty="0"/>
              <a:t>Innehållet i tabellerna kan lagras med både små och stora bokstäver. Detta KAN påverka utsökningar</a:t>
            </a: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6445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12222</TotalTime>
  <Words>2900</Words>
  <Application>Microsoft Office PowerPoint</Application>
  <PresentationFormat>Widescreen</PresentationFormat>
  <Paragraphs>490</Paragraphs>
  <Slides>59</Slides>
  <Notes>49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Calibri Light</vt:lpstr>
      <vt:lpstr>Courier New</vt:lpstr>
      <vt:lpstr>Times New Roman</vt:lpstr>
      <vt:lpstr>Vollkorn Bold</vt:lpstr>
      <vt:lpstr>Office-tema</vt:lpstr>
      <vt:lpstr>Databashantering, DEVOPS20 Queries, del 2  Utbildare: Mikael Lönnroos</vt:lpstr>
      <vt:lpstr>Kort summering av föregående lektion/ev. lektioner</vt:lpstr>
      <vt:lpstr>Kursens övergripande mål</vt:lpstr>
      <vt:lpstr>Kursens innehåll</vt:lpstr>
      <vt:lpstr>För Godkänd (G) krävs</vt:lpstr>
      <vt:lpstr>För Väl Godkänd (VG) krävs</vt:lpstr>
      <vt:lpstr>Lektionstillfällets mål och metod</vt:lpstr>
      <vt:lpstr>Intro</vt:lpstr>
      <vt:lpstr>SQL – skrivsätt</vt:lpstr>
      <vt:lpstr>SELECT (1)</vt:lpstr>
      <vt:lpstr>SELECT (2)</vt:lpstr>
      <vt:lpstr>Definition</vt:lpstr>
      <vt:lpstr>Exempel på SELECT (1)</vt:lpstr>
      <vt:lpstr>Exempel på SELECT (2)</vt:lpstr>
      <vt:lpstr>Aritmetiska operationer</vt:lpstr>
      <vt:lpstr>Alias (virtuell kolumn)</vt:lpstr>
      <vt:lpstr>Exempel</vt:lpstr>
      <vt:lpstr>Alias</vt:lpstr>
      <vt:lpstr>Textsträngar</vt:lpstr>
      <vt:lpstr>Konkatenering </vt:lpstr>
      <vt:lpstr>WHERE</vt:lpstr>
      <vt:lpstr>Exempel</vt:lpstr>
      <vt:lpstr>Jämförande operatorer</vt:lpstr>
      <vt:lpstr>Exempel</vt:lpstr>
      <vt:lpstr>NULL (värde saknas)</vt:lpstr>
      <vt:lpstr>NULL, exempel</vt:lpstr>
      <vt:lpstr>LIKE – Fritextsökning</vt:lpstr>
      <vt:lpstr>Exempel</vt:lpstr>
      <vt:lpstr>Logiska operatorer</vt:lpstr>
      <vt:lpstr>Exempel (1)</vt:lpstr>
      <vt:lpstr>Exempel (2)</vt:lpstr>
      <vt:lpstr>Övningar 2: 1-4</vt:lpstr>
      <vt:lpstr>Övningar 2: 5-8</vt:lpstr>
      <vt:lpstr>Övningar 2: 9-12</vt:lpstr>
      <vt:lpstr>Set-operatorer (1)</vt:lpstr>
      <vt:lpstr>Set-operatorer (2)</vt:lpstr>
      <vt:lpstr>UNION</vt:lpstr>
      <vt:lpstr>UNION ALL</vt:lpstr>
      <vt:lpstr>INTERSECT</vt:lpstr>
      <vt:lpstr>EXCEPT</vt:lpstr>
      <vt:lpstr>Blandade operatorer</vt:lpstr>
      <vt:lpstr>IN</vt:lpstr>
      <vt:lpstr>BETWEEN </vt:lpstr>
      <vt:lpstr>DISTINCT</vt:lpstr>
      <vt:lpstr>Övningar 2: 13-16</vt:lpstr>
      <vt:lpstr>Övningar 2: 17-22</vt:lpstr>
      <vt:lpstr>PowerPoint Presentation</vt:lpstr>
      <vt:lpstr>Kopplingar (1)</vt:lpstr>
      <vt:lpstr>Kopplingar (2)</vt:lpstr>
      <vt:lpstr>Kopplingar och alias</vt:lpstr>
      <vt:lpstr>CROSS JOIN, Korskoppling</vt:lpstr>
      <vt:lpstr>INNER JOIN</vt:lpstr>
      <vt:lpstr>INNER JOIN (1)</vt:lpstr>
      <vt:lpstr>INNER JOIN (2)</vt:lpstr>
      <vt:lpstr>OUTER JOIN</vt:lpstr>
      <vt:lpstr>OUTER JOIN</vt:lpstr>
      <vt:lpstr>SELF JOIN</vt:lpstr>
      <vt:lpstr>Summering av dagens lektion</vt:lpstr>
      <vt:lpstr>Framåtblick inför nästa lektion</vt:lpstr>
    </vt:vector>
  </TitlesOfParts>
  <Company>Nackademin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Lektionstillfälle X ”Ange lämpligt namn på lektionstillfälle”</dc:title>
  <dc:creator>Jens Grönlund</dc:creator>
  <cp:lastModifiedBy>Mikael Lönnroos</cp:lastModifiedBy>
  <cp:revision>237</cp:revision>
  <dcterms:created xsi:type="dcterms:W3CDTF">2017-01-26T07:04:07Z</dcterms:created>
  <dcterms:modified xsi:type="dcterms:W3CDTF">2020-11-09T07:34:58Z</dcterms:modified>
</cp:coreProperties>
</file>