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2"/>
  </p:notesMasterIdLst>
  <p:sldIdLst>
    <p:sldId id="257" r:id="rId2"/>
    <p:sldId id="261" r:id="rId3"/>
    <p:sldId id="260" r:id="rId4"/>
    <p:sldId id="368" r:id="rId5"/>
    <p:sldId id="369" r:id="rId6"/>
    <p:sldId id="370" r:id="rId7"/>
    <p:sldId id="371" r:id="rId8"/>
    <p:sldId id="372" r:id="rId9"/>
    <p:sldId id="373" r:id="rId10"/>
    <p:sldId id="374" r:id="rId11"/>
    <p:sldId id="375" r:id="rId12"/>
    <p:sldId id="376" r:id="rId13"/>
    <p:sldId id="377" r:id="rId14"/>
    <p:sldId id="378" r:id="rId15"/>
    <p:sldId id="379" r:id="rId16"/>
    <p:sldId id="380" r:id="rId17"/>
    <p:sldId id="381" r:id="rId18"/>
    <p:sldId id="382" r:id="rId19"/>
    <p:sldId id="383" r:id="rId20"/>
    <p:sldId id="384" r:id="rId21"/>
    <p:sldId id="385" r:id="rId22"/>
    <p:sldId id="386" r:id="rId23"/>
    <p:sldId id="387" r:id="rId24"/>
    <p:sldId id="388" r:id="rId25"/>
    <p:sldId id="389" r:id="rId26"/>
    <p:sldId id="390" r:id="rId27"/>
    <p:sldId id="391" r:id="rId28"/>
    <p:sldId id="392" r:id="rId29"/>
    <p:sldId id="393" r:id="rId30"/>
    <p:sldId id="394" r:id="rId31"/>
    <p:sldId id="395" r:id="rId32"/>
    <p:sldId id="396" r:id="rId33"/>
    <p:sldId id="397" r:id="rId34"/>
    <p:sldId id="398" r:id="rId35"/>
    <p:sldId id="399" r:id="rId36"/>
    <p:sldId id="400" r:id="rId37"/>
    <p:sldId id="401" r:id="rId38"/>
    <p:sldId id="402" r:id="rId39"/>
    <p:sldId id="403" r:id="rId40"/>
    <p:sldId id="404" r:id="rId41"/>
    <p:sldId id="405" r:id="rId42"/>
    <p:sldId id="406" r:id="rId43"/>
    <p:sldId id="407" r:id="rId44"/>
    <p:sldId id="408" r:id="rId45"/>
    <p:sldId id="409" r:id="rId46"/>
    <p:sldId id="410" r:id="rId47"/>
    <p:sldId id="411" r:id="rId48"/>
    <p:sldId id="412" r:id="rId49"/>
    <p:sldId id="413" r:id="rId50"/>
    <p:sldId id="414" r:id="rId51"/>
    <p:sldId id="415" r:id="rId52"/>
    <p:sldId id="416" r:id="rId53"/>
    <p:sldId id="417" r:id="rId54"/>
    <p:sldId id="418" r:id="rId55"/>
    <p:sldId id="419" r:id="rId56"/>
    <p:sldId id="420" r:id="rId57"/>
    <p:sldId id="421" r:id="rId58"/>
    <p:sldId id="422" r:id="rId59"/>
    <p:sldId id="423" r:id="rId60"/>
    <p:sldId id="424" r:id="rId61"/>
    <p:sldId id="425" r:id="rId62"/>
    <p:sldId id="426" r:id="rId63"/>
    <p:sldId id="427" r:id="rId64"/>
    <p:sldId id="428" r:id="rId65"/>
    <p:sldId id="429" r:id="rId66"/>
    <p:sldId id="430" r:id="rId67"/>
    <p:sldId id="431" r:id="rId68"/>
    <p:sldId id="432" r:id="rId69"/>
    <p:sldId id="433" r:id="rId70"/>
    <p:sldId id="434" r:id="rId71"/>
    <p:sldId id="435" r:id="rId72"/>
    <p:sldId id="436" r:id="rId73"/>
    <p:sldId id="437" r:id="rId74"/>
    <p:sldId id="438" r:id="rId75"/>
    <p:sldId id="439" r:id="rId76"/>
    <p:sldId id="440" r:id="rId77"/>
    <p:sldId id="441" r:id="rId78"/>
    <p:sldId id="442" r:id="rId79"/>
    <p:sldId id="443" r:id="rId80"/>
    <p:sldId id="444" r:id="rId81"/>
    <p:sldId id="445" r:id="rId82"/>
    <p:sldId id="446" r:id="rId83"/>
    <p:sldId id="447" r:id="rId84"/>
    <p:sldId id="448" r:id="rId85"/>
    <p:sldId id="449" r:id="rId86"/>
    <p:sldId id="450" r:id="rId87"/>
    <p:sldId id="451" r:id="rId88"/>
    <p:sldId id="452" r:id="rId89"/>
    <p:sldId id="453" r:id="rId90"/>
    <p:sldId id="454" r:id="rId91"/>
    <p:sldId id="455" r:id="rId92"/>
    <p:sldId id="456" r:id="rId93"/>
    <p:sldId id="457" r:id="rId94"/>
    <p:sldId id="458" r:id="rId95"/>
    <p:sldId id="459" r:id="rId96"/>
    <p:sldId id="460" r:id="rId97"/>
    <p:sldId id="461" r:id="rId98"/>
    <p:sldId id="462" r:id="rId99"/>
    <p:sldId id="367" r:id="rId100"/>
    <p:sldId id="267" r:id="rId101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81389" autoAdjust="0"/>
  </p:normalViewPr>
  <p:slideViewPr>
    <p:cSldViewPr snapToGrid="0">
      <p:cViewPr varScale="1">
        <p:scale>
          <a:sx n="87" d="100"/>
          <a:sy n="87" d="100"/>
        </p:scale>
        <p:origin x="68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2ED738-C7F5-4DC0-9EB2-F62E90FF8970}" type="datetimeFigureOut">
              <a:rPr lang="sv-SE" smtClean="0"/>
              <a:t>2020-11-12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1C361A-67F9-479B-9210-24CEEB6975D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11609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60363" y="893763"/>
            <a:ext cx="6375400" cy="3587750"/>
          </a:xfrm>
          <a:ln w="12700" cap="flat">
            <a:solidFill>
              <a:schemeClr val="tx1"/>
            </a:solidFill>
          </a:ln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4563" y="4864100"/>
            <a:ext cx="5208587" cy="43132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6095" rIns="95482" bIns="46095"/>
          <a:lstStyle/>
          <a:p>
            <a:pPr eaLnBrk="1" hangingPunct="1"/>
            <a:endParaRPr lang="sv-SE" altLang="sv-SE" smtClean="0"/>
          </a:p>
        </p:txBody>
      </p:sp>
    </p:spTree>
    <p:extLst>
      <p:ext uri="{BB962C8B-B14F-4D97-AF65-F5344CB8AC3E}">
        <p14:creationId xmlns:p14="http://schemas.microsoft.com/office/powerpoint/2010/main" val="7065432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60363" y="893763"/>
            <a:ext cx="6375400" cy="3587750"/>
          </a:xfrm>
          <a:ln w="12700" cap="flat">
            <a:solidFill>
              <a:schemeClr val="tx1"/>
            </a:solidFill>
          </a:ln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4563" y="4864100"/>
            <a:ext cx="5208587" cy="43132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6095" rIns="95482" bIns="46095"/>
          <a:lstStyle/>
          <a:p>
            <a:pPr eaLnBrk="1" hangingPunct="1"/>
            <a:endParaRPr lang="sv-SE" altLang="sv-SE" smtClean="0"/>
          </a:p>
        </p:txBody>
      </p:sp>
    </p:spTree>
    <p:extLst>
      <p:ext uri="{BB962C8B-B14F-4D97-AF65-F5344CB8AC3E}">
        <p14:creationId xmlns:p14="http://schemas.microsoft.com/office/powerpoint/2010/main" val="39188562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60363" y="893763"/>
            <a:ext cx="6375400" cy="3587750"/>
          </a:xfrm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4563" y="4864100"/>
            <a:ext cx="5208587" cy="43132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v-SE" altLang="sv-SE" smtClean="0"/>
          </a:p>
        </p:txBody>
      </p:sp>
    </p:spTree>
    <p:extLst>
      <p:ext uri="{BB962C8B-B14F-4D97-AF65-F5344CB8AC3E}">
        <p14:creationId xmlns:p14="http://schemas.microsoft.com/office/powerpoint/2010/main" val="5921389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60363" y="893763"/>
            <a:ext cx="6375400" cy="3587750"/>
          </a:xfrm>
          <a:ln w="12700" cap="flat">
            <a:solidFill>
              <a:schemeClr val="tx1"/>
            </a:solidFill>
          </a:ln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4563" y="4864100"/>
            <a:ext cx="5208587" cy="43132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6095" rIns="95482" bIns="46095"/>
          <a:lstStyle/>
          <a:p>
            <a:pPr eaLnBrk="1" hangingPunct="1"/>
            <a:endParaRPr lang="sv-SE" altLang="sv-SE" smtClean="0"/>
          </a:p>
        </p:txBody>
      </p:sp>
    </p:spTree>
    <p:extLst>
      <p:ext uri="{BB962C8B-B14F-4D97-AF65-F5344CB8AC3E}">
        <p14:creationId xmlns:p14="http://schemas.microsoft.com/office/powerpoint/2010/main" val="30596075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60363" y="893763"/>
            <a:ext cx="6375400" cy="3587750"/>
          </a:xfrm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4563" y="4864100"/>
            <a:ext cx="5208587" cy="43132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v-SE" altLang="sv-SE" smtClean="0"/>
          </a:p>
        </p:txBody>
      </p:sp>
    </p:spTree>
    <p:extLst>
      <p:ext uri="{BB962C8B-B14F-4D97-AF65-F5344CB8AC3E}">
        <p14:creationId xmlns:p14="http://schemas.microsoft.com/office/powerpoint/2010/main" val="38475166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60363" y="893763"/>
            <a:ext cx="6375400" cy="3587750"/>
          </a:xfrm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4563" y="4864100"/>
            <a:ext cx="5208587" cy="43132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v-SE" altLang="sv-SE" smtClean="0"/>
          </a:p>
        </p:txBody>
      </p:sp>
    </p:spTree>
    <p:extLst>
      <p:ext uri="{BB962C8B-B14F-4D97-AF65-F5344CB8AC3E}">
        <p14:creationId xmlns:p14="http://schemas.microsoft.com/office/powerpoint/2010/main" val="6317478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60363" y="893763"/>
            <a:ext cx="6375400" cy="3587750"/>
          </a:xfrm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4563" y="4864100"/>
            <a:ext cx="5208587" cy="43132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v-SE" altLang="sv-SE" smtClean="0"/>
          </a:p>
        </p:txBody>
      </p:sp>
    </p:spTree>
    <p:extLst>
      <p:ext uri="{BB962C8B-B14F-4D97-AF65-F5344CB8AC3E}">
        <p14:creationId xmlns:p14="http://schemas.microsoft.com/office/powerpoint/2010/main" val="26672176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60363" y="893763"/>
            <a:ext cx="6375400" cy="3587750"/>
          </a:xfrm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4563" y="4864100"/>
            <a:ext cx="5208587" cy="43132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v-SE" altLang="sv-SE" smtClean="0"/>
          </a:p>
        </p:txBody>
      </p:sp>
    </p:spTree>
    <p:extLst>
      <p:ext uri="{BB962C8B-B14F-4D97-AF65-F5344CB8AC3E}">
        <p14:creationId xmlns:p14="http://schemas.microsoft.com/office/powerpoint/2010/main" val="4427925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60363" y="893763"/>
            <a:ext cx="6375400" cy="3587750"/>
          </a:xfrm>
          <a:ln w="12700" cap="flat">
            <a:solidFill>
              <a:schemeClr val="tx1"/>
            </a:solidFill>
          </a:ln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4563" y="4864100"/>
            <a:ext cx="5208587" cy="43132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6095" rIns="95482" bIns="46095"/>
          <a:lstStyle/>
          <a:p>
            <a:pPr eaLnBrk="1" hangingPunct="1"/>
            <a:endParaRPr lang="sv-SE" altLang="sv-SE" smtClean="0"/>
          </a:p>
        </p:txBody>
      </p:sp>
    </p:spTree>
    <p:extLst>
      <p:ext uri="{BB962C8B-B14F-4D97-AF65-F5344CB8AC3E}">
        <p14:creationId xmlns:p14="http://schemas.microsoft.com/office/powerpoint/2010/main" val="37909347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60363" y="893763"/>
            <a:ext cx="6375400" cy="3587750"/>
          </a:xfrm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4563" y="4864100"/>
            <a:ext cx="5208587" cy="43132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v-SE" altLang="sv-SE" smtClean="0"/>
          </a:p>
        </p:txBody>
      </p:sp>
    </p:spTree>
    <p:extLst>
      <p:ext uri="{BB962C8B-B14F-4D97-AF65-F5344CB8AC3E}">
        <p14:creationId xmlns:p14="http://schemas.microsoft.com/office/powerpoint/2010/main" val="23191502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60363" y="893763"/>
            <a:ext cx="6375400" cy="3587750"/>
          </a:xfrm>
          <a:ln w="12700" cap="flat">
            <a:solidFill>
              <a:schemeClr val="tx1"/>
            </a:solidFill>
          </a:ln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4563" y="4864100"/>
            <a:ext cx="5208587" cy="43132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6095" rIns="95482" bIns="46095"/>
          <a:lstStyle/>
          <a:p>
            <a:pPr eaLnBrk="1" hangingPunct="1"/>
            <a:endParaRPr lang="sv-SE" altLang="sv-SE" smtClean="0"/>
          </a:p>
        </p:txBody>
      </p:sp>
    </p:spTree>
    <p:extLst>
      <p:ext uri="{BB962C8B-B14F-4D97-AF65-F5344CB8AC3E}">
        <p14:creationId xmlns:p14="http://schemas.microsoft.com/office/powerpoint/2010/main" val="16290065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60363" y="893763"/>
            <a:ext cx="6375400" cy="3587750"/>
          </a:xfrm>
          <a:ln w="12700" cap="flat">
            <a:solidFill>
              <a:schemeClr val="tx1"/>
            </a:solidFill>
          </a:ln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4563" y="4864100"/>
            <a:ext cx="5208587" cy="43132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6095" rIns="95482" bIns="46095"/>
          <a:lstStyle/>
          <a:p>
            <a:pPr eaLnBrk="1" hangingPunct="1"/>
            <a:endParaRPr lang="sv-SE" altLang="sv-SE" smtClean="0"/>
          </a:p>
        </p:txBody>
      </p:sp>
    </p:spTree>
    <p:extLst>
      <p:ext uri="{BB962C8B-B14F-4D97-AF65-F5344CB8AC3E}">
        <p14:creationId xmlns:p14="http://schemas.microsoft.com/office/powerpoint/2010/main" val="1062152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60363" y="893763"/>
            <a:ext cx="6375400" cy="3587750"/>
          </a:xfrm>
          <a:ln w="12700" cap="flat">
            <a:solidFill>
              <a:schemeClr val="tx1"/>
            </a:solidFill>
          </a:ln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4563" y="4864100"/>
            <a:ext cx="5208587" cy="43132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6095" rIns="95482" bIns="46095"/>
          <a:lstStyle/>
          <a:p>
            <a:pPr eaLnBrk="1" hangingPunct="1"/>
            <a:endParaRPr lang="sv-SE" altLang="sv-SE" smtClean="0"/>
          </a:p>
        </p:txBody>
      </p:sp>
    </p:spTree>
    <p:extLst>
      <p:ext uri="{BB962C8B-B14F-4D97-AF65-F5344CB8AC3E}">
        <p14:creationId xmlns:p14="http://schemas.microsoft.com/office/powerpoint/2010/main" val="23558037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60363" y="893763"/>
            <a:ext cx="6375400" cy="3587750"/>
          </a:xfrm>
          <a:ln w="12700" cap="flat">
            <a:solidFill>
              <a:schemeClr val="tx1"/>
            </a:solidFill>
          </a:ln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4563" y="4864100"/>
            <a:ext cx="5208587" cy="43132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6095" rIns="95482" bIns="46095"/>
          <a:lstStyle/>
          <a:p>
            <a:pPr eaLnBrk="1" hangingPunct="1"/>
            <a:endParaRPr lang="sv-SE" altLang="sv-SE" smtClean="0"/>
          </a:p>
        </p:txBody>
      </p:sp>
    </p:spTree>
    <p:extLst>
      <p:ext uri="{BB962C8B-B14F-4D97-AF65-F5344CB8AC3E}">
        <p14:creationId xmlns:p14="http://schemas.microsoft.com/office/powerpoint/2010/main" val="3653139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60363" y="893763"/>
            <a:ext cx="6375400" cy="3587750"/>
          </a:xfrm>
          <a:ln w="12700" cap="flat">
            <a:solidFill>
              <a:schemeClr val="tx1"/>
            </a:solidFill>
          </a:ln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4563" y="4864100"/>
            <a:ext cx="5208587" cy="43132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6095" rIns="95482" bIns="46095"/>
          <a:lstStyle/>
          <a:p>
            <a:pPr eaLnBrk="1" hangingPunct="1"/>
            <a:endParaRPr lang="sv-SE" altLang="sv-SE" smtClean="0"/>
          </a:p>
        </p:txBody>
      </p:sp>
    </p:spTree>
    <p:extLst>
      <p:ext uri="{BB962C8B-B14F-4D97-AF65-F5344CB8AC3E}">
        <p14:creationId xmlns:p14="http://schemas.microsoft.com/office/powerpoint/2010/main" val="3458755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60363" y="893763"/>
            <a:ext cx="6375400" cy="3587750"/>
          </a:xfrm>
          <a:ln w="12700" cap="flat">
            <a:solidFill>
              <a:schemeClr val="tx1"/>
            </a:solidFill>
          </a:ln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4563" y="4864100"/>
            <a:ext cx="5208587" cy="43132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6095" rIns="95482" bIns="46095"/>
          <a:lstStyle/>
          <a:p>
            <a:pPr eaLnBrk="1" hangingPunct="1"/>
            <a:endParaRPr lang="sv-SE" altLang="sv-SE" smtClean="0"/>
          </a:p>
        </p:txBody>
      </p:sp>
    </p:spTree>
    <p:extLst>
      <p:ext uri="{BB962C8B-B14F-4D97-AF65-F5344CB8AC3E}">
        <p14:creationId xmlns:p14="http://schemas.microsoft.com/office/powerpoint/2010/main" val="228417494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60363" y="893763"/>
            <a:ext cx="6375400" cy="3587750"/>
          </a:xfrm>
          <a:ln w="12700" cap="flat">
            <a:solidFill>
              <a:schemeClr val="tx1"/>
            </a:solidFill>
          </a:ln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4563" y="4864100"/>
            <a:ext cx="5208587" cy="43132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6095" rIns="95482" bIns="46095"/>
          <a:lstStyle/>
          <a:p>
            <a:pPr eaLnBrk="1" hangingPunct="1"/>
            <a:endParaRPr lang="sv-SE" altLang="sv-SE" smtClean="0"/>
          </a:p>
        </p:txBody>
      </p:sp>
    </p:spTree>
    <p:extLst>
      <p:ext uri="{BB962C8B-B14F-4D97-AF65-F5344CB8AC3E}">
        <p14:creationId xmlns:p14="http://schemas.microsoft.com/office/powerpoint/2010/main" val="216343838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60363" y="893763"/>
            <a:ext cx="6375400" cy="3587750"/>
          </a:xfrm>
          <a:ln w="12700" cap="flat">
            <a:solidFill>
              <a:schemeClr val="tx1"/>
            </a:solidFill>
          </a:ln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4563" y="4864100"/>
            <a:ext cx="5208587" cy="43132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6095" rIns="95482" bIns="46095"/>
          <a:lstStyle/>
          <a:p>
            <a:pPr eaLnBrk="1" hangingPunct="1"/>
            <a:endParaRPr lang="sv-SE" altLang="sv-SE" smtClean="0"/>
          </a:p>
        </p:txBody>
      </p:sp>
    </p:spTree>
    <p:extLst>
      <p:ext uri="{BB962C8B-B14F-4D97-AF65-F5344CB8AC3E}">
        <p14:creationId xmlns:p14="http://schemas.microsoft.com/office/powerpoint/2010/main" val="137997831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60363" y="893763"/>
            <a:ext cx="6375400" cy="3587750"/>
          </a:xfrm>
          <a:ln w="12700" cap="flat">
            <a:solidFill>
              <a:schemeClr val="tx1"/>
            </a:solidFill>
          </a:ln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4563" y="4864100"/>
            <a:ext cx="5208587" cy="43132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6095" rIns="95482" bIns="46095"/>
          <a:lstStyle/>
          <a:p>
            <a:pPr eaLnBrk="1" hangingPunct="1"/>
            <a:endParaRPr lang="sv-SE" altLang="sv-SE" smtClean="0"/>
          </a:p>
        </p:txBody>
      </p:sp>
    </p:spTree>
    <p:extLst>
      <p:ext uri="{BB962C8B-B14F-4D97-AF65-F5344CB8AC3E}">
        <p14:creationId xmlns:p14="http://schemas.microsoft.com/office/powerpoint/2010/main" val="349350482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60363" y="893763"/>
            <a:ext cx="6375400" cy="3587750"/>
          </a:xfrm>
          <a:ln w="12700" cap="flat">
            <a:solidFill>
              <a:schemeClr val="tx1"/>
            </a:solidFill>
          </a:ln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4563" y="4864100"/>
            <a:ext cx="5208587" cy="43132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6095" rIns="95482" bIns="46095"/>
          <a:lstStyle/>
          <a:p>
            <a:pPr eaLnBrk="1" hangingPunct="1"/>
            <a:endParaRPr lang="sv-SE" altLang="sv-SE" smtClean="0"/>
          </a:p>
        </p:txBody>
      </p:sp>
    </p:spTree>
    <p:extLst>
      <p:ext uri="{BB962C8B-B14F-4D97-AF65-F5344CB8AC3E}">
        <p14:creationId xmlns:p14="http://schemas.microsoft.com/office/powerpoint/2010/main" val="39752200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60363" y="893763"/>
            <a:ext cx="6375400" cy="3587750"/>
          </a:xfrm>
          <a:ln w="12700" cap="flat">
            <a:solidFill>
              <a:schemeClr val="tx1"/>
            </a:solidFill>
          </a:ln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4563" y="4864100"/>
            <a:ext cx="5208587" cy="43132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6095" rIns="95482" bIns="46095"/>
          <a:lstStyle/>
          <a:p>
            <a:pPr eaLnBrk="1" hangingPunct="1"/>
            <a:endParaRPr lang="sv-SE" altLang="sv-SE" smtClean="0"/>
          </a:p>
        </p:txBody>
      </p:sp>
    </p:spTree>
    <p:extLst>
      <p:ext uri="{BB962C8B-B14F-4D97-AF65-F5344CB8AC3E}">
        <p14:creationId xmlns:p14="http://schemas.microsoft.com/office/powerpoint/2010/main" val="61466376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60363" y="893763"/>
            <a:ext cx="6375400" cy="3587750"/>
          </a:xfrm>
          <a:ln w="12700" cap="flat">
            <a:solidFill>
              <a:schemeClr val="tx1"/>
            </a:solidFill>
          </a:ln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4563" y="4864100"/>
            <a:ext cx="5208587" cy="43132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6095" rIns="95482" bIns="46095"/>
          <a:lstStyle/>
          <a:p>
            <a:pPr eaLnBrk="1" hangingPunct="1"/>
            <a:endParaRPr lang="sv-SE" altLang="sv-SE" smtClean="0"/>
          </a:p>
        </p:txBody>
      </p:sp>
    </p:spTree>
    <p:extLst>
      <p:ext uri="{BB962C8B-B14F-4D97-AF65-F5344CB8AC3E}">
        <p14:creationId xmlns:p14="http://schemas.microsoft.com/office/powerpoint/2010/main" val="6362313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60363" y="893763"/>
            <a:ext cx="6375400" cy="3587750"/>
          </a:xfrm>
          <a:ln w="12700" cap="flat">
            <a:solidFill>
              <a:schemeClr val="tx1"/>
            </a:solidFill>
          </a:ln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4563" y="4864100"/>
            <a:ext cx="5208587" cy="43132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6095" rIns="95482" bIns="46095"/>
          <a:lstStyle/>
          <a:p>
            <a:pPr eaLnBrk="1" hangingPunct="1"/>
            <a:endParaRPr lang="sv-SE" altLang="sv-SE" smtClean="0"/>
          </a:p>
        </p:txBody>
      </p:sp>
    </p:spTree>
    <p:extLst>
      <p:ext uri="{BB962C8B-B14F-4D97-AF65-F5344CB8AC3E}">
        <p14:creationId xmlns:p14="http://schemas.microsoft.com/office/powerpoint/2010/main" val="124979125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60363" y="893763"/>
            <a:ext cx="6375400" cy="3587750"/>
          </a:xfrm>
          <a:ln w="12700" cap="flat">
            <a:solidFill>
              <a:schemeClr val="tx1"/>
            </a:solidFill>
          </a:ln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4563" y="4864100"/>
            <a:ext cx="5208587" cy="43132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6095" rIns="95482" bIns="46095"/>
          <a:lstStyle/>
          <a:p>
            <a:pPr eaLnBrk="1" hangingPunct="1"/>
            <a:endParaRPr lang="sv-SE" altLang="sv-SE" smtClean="0"/>
          </a:p>
        </p:txBody>
      </p:sp>
    </p:spTree>
    <p:extLst>
      <p:ext uri="{BB962C8B-B14F-4D97-AF65-F5344CB8AC3E}">
        <p14:creationId xmlns:p14="http://schemas.microsoft.com/office/powerpoint/2010/main" val="220762277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60363" y="893763"/>
            <a:ext cx="6375400" cy="3587750"/>
          </a:xfrm>
          <a:ln w="12700" cap="flat">
            <a:solidFill>
              <a:schemeClr val="tx1"/>
            </a:solidFill>
          </a:ln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4563" y="4864100"/>
            <a:ext cx="5208587" cy="43132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6095" rIns="95482" bIns="46095"/>
          <a:lstStyle/>
          <a:p>
            <a:pPr eaLnBrk="1" hangingPunct="1"/>
            <a:endParaRPr lang="sv-SE" altLang="sv-SE" smtClean="0"/>
          </a:p>
        </p:txBody>
      </p:sp>
    </p:spTree>
    <p:extLst>
      <p:ext uri="{BB962C8B-B14F-4D97-AF65-F5344CB8AC3E}">
        <p14:creationId xmlns:p14="http://schemas.microsoft.com/office/powerpoint/2010/main" val="79114800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60363" y="893763"/>
            <a:ext cx="6375400" cy="3587750"/>
          </a:xfrm>
          <a:ln w="12700" cap="flat">
            <a:solidFill>
              <a:schemeClr val="tx1"/>
            </a:solidFill>
          </a:ln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4563" y="4864100"/>
            <a:ext cx="5208587" cy="43132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6095" rIns="95482" bIns="46095"/>
          <a:lstStyle/>
          <a:p>
            <a:pPr eaLnBrk="1" hangingPunct="1"/>
            <a:endParaRPr lang="sv-SE" altLang="sv-SE" smtClean="0"/>
          </a:p>
        </p:txBody>
      </p:sp>
    </p:spTree>
    <p:extLst>
      <p:ext uri="{BB962C8B-B14F-4D97-AF65-F5344CB8AC3E}">
        <p14:creationId xmlns:p14="http://schemas.microsoft.com/office/powerpoint/2010/main" val="219744594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60363" y="893763"/>
            <a:ext cx="6375400" cy="3587750"/>
          </a:xfrm>
          <a:ln w="12700" cap="flat">
            <a:solidFill>
              <a:schemeClr val="tx1"/>
            </a:solidFill>
          </a:ln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4563" y="4864100"/>
            <a:ext cx="5208587" cy="43132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6095" rIns="95482" bIns="46095"/>
          <a:lstStyle/>
          <a:p>
            <a:pPr eaLnBrk="1" hangingPunct="1"/>
            <a:endParaRPr lang="sv-SE" altLang="sv-SE" smtClean="0"/>
          </a:p>
        </p:txBody>
      </p:sp>
    </p:spTree>
    <p:extLst>
      <p:ext uri="{BB962C8B-B14F-4D97-AF65-F5344CB8AC3E}">
        <p14:creationId xmlns:p14="http://schemas.microsoft.com/office/powerpoint/2010/main" val="200176471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60363" y="893763"/>
            <a:ext cx="6375400" cy="3587750"/>
          </a:xfrm>
          <a:ln w="12700" cap="flat">
            <a:solidFill>
              <a:schemeClr val="tx1"/>
            </a:solidFill>
          </a:ln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4563" y="4864100"/>
            <a:ext cx="5208587" cy="43132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6095" rIns="95482" bIns="46095"/>
          <a:lstStyle/>
          <a:p>
            <a:pPr eaLnBrk="1" hangingPunct="1"/>
            <a:endParaRPr lang="sv-SE" altLang="sv-SE" smtClean="0"/>
          </a:p>
        </p:txBody>
      </p:sp>
    </p:spTree>
    <p:extLst>
      <p:ext uri="{BB962C8B-B14F-4D97-AF65-F5344CB8AC3E}">
        <p14:creationId xmlns:p14="http://schemas.microsoft.com/office/powerpoint/2010/main" val="82874207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60363" y="893763"/>
            <a:ext cx="6375400" cy="3587750"/>
          </a:xfrm>
          <a:ln w="12700" cap="flat">
            <a:solidFill>
              <a:schemeClr val="tx1"/>
            </a:solidFill>
          </a:ln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4563" y="4864100"/>
            <a:ext cx="5208587" cy="43132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6095" rIns="95482" bIns="46095"/>
          <a:lstStyle/>
          <a:p>
            <a:pPr eaLnBrk="1" hangingPunct="1"/>
            <a:endParaRPr lang="sv-SE" altLang="sv-SE" smtClean="0"/>
          </a:p>
        </p:txBody>
      </p:sp>
    </p:spTree>
    <p:extLst>
      <p:ext uri="{BB962C8B-B14F-4D97-AF65-F5344CB8AC3E}">
        <p14:creationId xmlns:p14="http://schemas.microsoft.com/office/powerpoint/2010/main" val="48350438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60363" y="893763"/>
            <a:ext cx="6375400" cy="3587750"/>
          </a:xfrm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4563" y="4864100"/>
            <a:ext cx="5208587" cy="43132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v-SE" altLang="sv-SE" smtClean="0"/>
          </a:p>
        </p:txBody>
      </p:sp>
    </p:spTree>
    <p:extLst>
      <p:ext uri="{BB962C8B-B14F-4D97-AF65-F5344CB8AC3E}">
        <p14:creationId xmlns:p14="http://schemas.microsoft.com/office/powerpoint/2010/main" val="47856955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60363" y="893763"/>
            <a:ext cx="6375400" cy="3587750"/>
          </a:xfrm>
          <a:ln w="12700" cap="flat">
            <a:solidFill>
              <a:schemeClr val="tx1"/>
            </a:solidFill>
          </a:ln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4563" y="4864100"/>
            <a:ext cx="5208587" cy="43132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6095" rIns="95482" bIns="46095"/>
          <a:lstStyle/>
          <a:p>
            <a:pPr eaLnBrk="1" hangingPunct="1"/>
            <a:endParaRPr lang="sv-SE" altLang="sv-SE" smtClean="0"/>
          </a:p>
        </p:txBody>
      </p:sp>
    </p:spTree>
    <p:extLst>
      <p:ext uri="{BB962C8B-B14F-4D97-AF65-F5344CB8AC3E}">
        <p14:creationId xmlns:p14="http://schemas.microsoft.com/office/powerpoint/2010/main" val="77590567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60363" y="893763"/>
            <a:ext cx="6375400" cy="3587750"/>
          </a:xfrm>
          <a:ln w="12700" cap="flat">
            <a:solidFill>
              <a:schemeClr val="tx1"/>
            </a:solidFill>
          </a:ln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4563" y="4864100"/>
            <a:ext cx="5208587" cy="43132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6095" rIns="95482" bIns="46095"/>
          <a:lstStyle/>
          <a:p>
            <a:pPr eaLnBrk="1" hangingPunct="1"/>
            <a:endParaRPr lang="sv-SE" altLang="sv-SE" smtClean="0"/>
          </a:p>
        </p:txBody>
      </p:sp>
    </p:spTree>
    <p:extLst>
      <p:ext uri="{BB962C8B-B14F-4D97-AF65-F5344CB8AC3E}">
        <p14:creationId xmlns:p14="http://schemas.microsoft.com/office/powerpoint/2010/main" val="333849977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60363" y="893763"/>
            <a:ext cx="6375400" cy="3587750"/>
          </a:xfrm>
          <a:ln w="12700" cap="flat">
            <a:solidFill>
              <a:schemeClr val="tx1"/>
            </a:solidFill>
          </a:ln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4563" y="4864100"/>
            <a:ext cx="5208587" cy="43132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6095" rIns="95482" bIns="46095"/>
          <a:lstStyle/>
          <a:p>
            <a:pPr eaLnBrk="1" hangingPunct="1"/>
            <a:endParaRPr lang="sv-SE" altLang="sv-SE" smtClean="0"/>
          </a:p>
        </p:txBody>
      </p:sp>
    </p:spTree>
    <p:extLst>
      <p:ext uri="{BB962C8B-B14F-4D97-AF65-F5344CB8AC3E}">
        <p14:creationId xmlns:p14="http://schemas.microsoft.com/office/powerpoint/2010/main" val="2722691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60363" y="893763"/>
            <a:ext cx="6375400" cy="3587750"/>
          </a:xfrm>
          <a:ln w="12700" cap="flat">
            <a:solidFill>
              <a:schemeClr val="tx1"/>
            </a:solidFill>
          </a:ln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4563" y="4864100"/>
            <a:ext cx="5208587" cy="43132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6095" rIns="95482" bIns="46095"/>
          <a:lstStyle/>
          <a:p>
            <a:pPr eaLnBrk="1" hangingPunct="1"/>
            <a:endParaRPr lang="sv-SE" altLang="sv-SE" smtClean="0"/>
          </a:p>
        </p:txBody>
      </p:sp>
    </p:spTree>
    <p:extLst>
      <p:ext uri="{BB962C8B-B14F-4D97-AF65-F5344CB8AC3E}">
        <p14:creationId xmlns:p14="http://schemas.microsoft.com/office/powerpoint/2010/main" val="304398254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60363" y="893763"/>
            <a:ext cx="6375400" cy="3587750"/>
          </a:xfrm>
          <a:ln w="12700" cap="flat">
            <a:solidFill>
              <a:schemeClr val="tx1"/>
            </a:solidFill>
          </a:ln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4563" y="4864100"/>
            <a:ext cx="5208587" cy="43132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6095" rIns="95482" bIns="46095"/>
          <a:lstStyle/>
          <a:p>
            <a:pPr eaLnBrk="1" hangingPunct="1"/>
            <a:endParaRPr lang="sv-SE" altLang="sv-SE" smtClean="0"/>
          </a:p>
        </p:txBody>
      </p:sp>
    </p:spTree>
    <p:extLst>
      <p:ext uri="{BB962C8B-B14F-4D97-AF65-F5344CB8AC3E}">
        <p14:creationId xmlns:p14="http://schemas.microsoft.com/office/powerpoint/2010/main" val="147774613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60363" y="893763"/>
            <a:ext cx="6375400" cy="3587750"/>
          </a:xfrm>
          <a:ln w="12700" cap="flat">
            <a:solidFill>
              <a:schemeClr val="tx1"/>
            </a:solidFill>
          </a:ln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4563" y="4864100"/>
            <a:ext cx="5208587" cy="43132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6095" rIns="95482" bIns="46095"/>
          <a:lstStyle/>
          <a:p>
            <a:pPr eaLnBrk="1" hangingPunct="1"/>
            <a:endParaRPr lang="sv-SE" altLang="sv-SE" smtClean="0"/>
          </a:p>
        </p:txBody>
      </p:sp>
    </p:spTree>
    <p:extLst>
      <p:ext uri="{BB962C8B-B14F-4D97-AF65-F5344CB8AC3E}">
        <p14:creationId xmlns:p14="http://schemas.microsoft.com/office/powerpoint/2010/main" val="18376722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60363" y="893763"/>
            <a:ext cx="6375400" cy="3587750"/>
          </a:xfrm>
          <a:ln w="12700" cap="flat">
            <a:solidFill>
              <a:schemeClr val="tx1"/>
            </a:solidFill>
          </a:ln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4563" y="4864100"/>
            <a:ext cx="5208587" cy="43132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6095" rIns="95482" bIns="46095"/>
          <a:lstStyle/>
          <a:p>
            <a:pPr eaLnBrk="1" hangingPunct="1"/>
            <a:endParaRPr lang="sv-SE" altLang="sv-SE" smtClean="0"/>
          </a:p>
        </p:txBody>
      </p:sp>
    </p:spTree>
    <p:extLst>
      <p:ext uri="{BB962C8B-B14F-4D97-AF65-F5344CB8AC3E}">
        <p14:creationId xmlns:p14="http://schemas.microsoft.com/office/powerpoint/2010/main" val="83324586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60363" y="893763"/>
            <a:ext cx="6375400" cy="3587750"/>
          </a:xfrm>
          <a:ln w="12700" cap="flat">
            <a:solidFill>
              <a:schemeClr val="tx1"/>
            </a:solidFill>
          </a:ln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4563" y="4864100"/>
            <a:ext cx="5208587" cy="43132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6095" rIns="95482" bIns="46095"/>
          <a:lstStyle/>
          <a:p>
            <a:pPr eaLnBrk="1" hangingPunct="1"/>
            <a:endParaRPr lang="sv-SE" altLang="sv-SE" smtClean="0"/>
          </a:p>
        </p:txBody>
      </p:sp>
    </p:spTree>
    <p:extLst>
      <p:ext uri="{BB962C8B-B14F-4D97-AF65-F5344CB8AC3E}">
        <p14:creationId xmlns:p14="http://schemas.microsoft.com/office/powerpoint/2010/main" val="253661696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60363" y="893763"/>
            <a:ext cx="6375400" cy="3587750"/>
          </a:xfrm>
          <a:ln w="12700" cap="flat">
            <a:solidFill>
              <a:schemeClr val="tx1"/>
            </a:solidFill>
          </a:ln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4563" y="4864100"/>
            <a:ext cx="5208587" cy="43132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6095" rIns="95482" bIns="46095"/>
          <a:lstStyle/>
          <a:p>
            <a:pPr eaLnBrk="1" hangingPunct="1"/>
            <a:endParaRPr lang="sv-SE" altLang="sv-SE" smtClean="0"/>
          </a:p>
        </p:txBody>
      </p:sp>
    </p:spTree>
    <p:extLst>
      <p:ext uri="{BB962C8B-B14F-4D97-AF65-F5344CB8AC3E}">
        <p14:creationId xmlns:p14="http://schemas.microsoft.com/office/powerpoint/2010/main" val="407154137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60363" y="893763"/>
            <a:ext cx="6375400" cy="3587750"/>
          </a:xfrm>
          <a:ln w="12700" cap="flat">
            <a:solidFill>
              <a:schemeClr val="tx1"/>
            </a:solidFill>
          </a:ln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4563" y="4864100"/>
            <a:ext cx="5208587" cy="43132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6095" rIns="95482" bIns="46095"/>
          <a:lstStyle/>
          <a:p>
            <a:pPr eaLnBrk="1" hangingPunct="1"/>
            <a:endParaRPr lang="sv-SE" altLang="sv-SE" smtClean="0"/>
          </a:p>
        </p:txBody>
      </p:sp>
    </p:spTree>
    <p:extLst>
      <p:ext uri="{BB962C8B-B14F-4D97-AF65-F5344CB8AC3E}">
        <p14:creationId xmlns:p14="http://schemas.microsoft.com/office/powerpoint/2010/main" val="152763333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60363" y="893763"/>
            <a:ext cx="6375400" cy="3587750"/>
          </a:xfrm>
          <a:ln w="12700" cap="flat">
            <a:solidFill>
              <a:schemeClr val="tx1"/>
            </a:solidFill>
          </a:ln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4563" y="4864100"/>
            <a:ext cx="5208587" cy="43132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6095" rIns="95482" bIns="46095"/>
          <a:lstStyle/>
          <a:p>
            <a:pPr eaLnBrk="1" hangingPunct="1"/>
            <a:endParaRPr lang="sv-SE" altLang="sv-SE" smtClean="0"/>
          </a:p>
        </p:txBody>
      </p:sp>
    </p:spTree>
    <p:extLst>
      <p:ext uri="{BB962C8B-B14F-4D97-AF65-F5344CB8AC3E}">
        <p14:creationId xmlns:p14="http://schemas.microsoft.com/office/powerpoint/2010/main" val="142243664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60363" y="893763"/>
            <a:ext cx="6375400" cy="3587750"/>
          </a:xfrm>
          <a:ln w="12700" cap="flat">
            <a:solidFill>
              <a:schemeClr val="tx1"/>
            </a:solidFill>
          </a:ln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4563" y="4864100"/>
            <a:ext cx="5208587" cy="43132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6095" rIns="95482" bIns="46095"/>
          <a:lstStyle/>
          <a:p>
            <a:pPr eaLnBrk="1" hangingPunct="1"/>
            <a:endParaRPr lang="sv-SE" altLang="sv-SE" smtClean="0"/>
          </a:p>
        </p:txBody>
      </p:sp>
    </p:spTree>
    <p:extLst>
      <p:ext uri="{BB962C8B-B14F-4D97-AF65-F5344CB8AC3E}">
        <p14:creationId xmlns:p14="http://schemas.microsoft.com/office/powerpoint/2010/main" val="164147672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60363" y="893763"/>
            <a:ext cx="6375400" cy="3587750"/>
          </a:xfrm>
          <a:ln w="12700" cap="flat">
            <a:solidFill>
              <a:schemeClr val="tx1"/>
            </a:solidFill>
          </a:ln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4563" y="4864100"/>
            <a:ext cx="5208587" cy="43132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6095" rIns="95482" bIns="46095"/>
          <a:lstStyle/>
          <a:p>
            <a:pPr eaLnBrk="1" hangingPunct="1"/>
            <a:endParaRPr lang="sv-SE" altLang="sv-SE" smtClean="0"/>
          </a:p>
        </p:txBody>
      </p:sp>
    </p:spTree>
    <p:extLst>
      <p:ext uri="{BB962C8B-B14F-4D97-AF65-F5344CB8AC3E}">
        <p14:creationId xmlns:p14="http://schemas.microsoft.com/office/powerpoint/2010/main" val="4000530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60363" y="893763"/>
            <a:ext cx="6375400" cy="3587750"/>
          </a:xfrm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4563" y="4864100"/>
            <a:ext cx="5208587" cy="43132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v-SE" altLang="sv-SE" smtClean="0"/>
          </a:p>
        </p:txBody>
      </p:sp>
    </p:spTree>
    <p:extLst>
      <p:ext uri="{BB962C8B-B14F-4D97-AF65-F5344CB8AC3E}">
        <p14:creationId xmlns:p14="http://schemas.microsoft.com/office/powerpoint/2010/main" val="4412794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60363" y="893763"/>
            <a:ext cx="6375400" cy="3587750"/>
          </a:xfrm>
          <a:ln w="12700" cap="flat">
            <a:solidFill>
              <a:schemeClr val="tx1"/>
            </a:solidFill>
          </a:ln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4563" y="4864100"/>
            <a:ext cx="5208587" cy="43132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6095" rIns="95482" bIns="46095"/>
          <a:lstStyle/>
          <a:p>
            <a:pPr eaLnBrk="1" hangingPunct="1"/>
            <a:endParaRPr lang="sv-SE" altLang="sv-SE" smtClean="0"/>
          </a:p>
        </p:txBody>
      </p:sp>
    </p:spTree>
    <p:extLst>
      <p:ext uri="{BB962C8B-B14F-4D97-AF65-F5344CB8AC3E}">
        <p14:creationId xmlns:p14="http://schemas.microsoft.com/office/powerpoint/2010/main" val="297480336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60363" y="893763"/>
            <a:ext cx="6375400" cy="3587750"/>
          </a:xfrm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4563" y="4864100"/>
            <a:ext cx="5208587" cy="43132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v-SE" altLang="sv-SE" smtClean="0"/>
          </a:p>
        </p:txBody>
      </p:sp>
    </p:spTree>
    <p:extLst>
      <p:ext uri="{BB962C8B-B14F-4D97-AF65-F5344CB8AC3E}">
        <p14:creationId xmlns:p14="http://schemas.microsoft.com/office/powerpoint/2010/main" val="71109167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60363" y="893763"/>
            <a:ext cx="6375400" cy="3587750"/>
          </a:xfrm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4563" y="4864100"/>
            <a:ext cx="5208587" cy="43132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v-SE" altLang="sv-SE" smtClean="0"/>
          </a:p>
        </p:txBody>
      </p:sp>
    </p:spTree>
    <p:extLst>
      <p:ext uri="{BB962C8B-B14F-4D97-AF65-F5344CB8AC3E}">
        <p14:creationId xmlns:p14="http://schemas.microsoft.com/office/powerpoint/2010/main" val="110285789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60363" y="893763"/>
            <a:ext cx="6375400" cy="3587750"/>
          </a:xfrm>
          <a:ln w="12700" cap="flat">
            <a:solidFill>
              <a:schemeClr val="tx1"/>
            </a:solidFill>
          </a:ln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4563" y="4864100"/>
            <a:ext cx="5208587" cy="43132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6095" rIns="95482" bIns="46095"/>
          <a:lstStyle/>
          <a:p>
            <a:pPr eaLnBrk="1" hangingPunct="1"/>
            <a:endParaRPr lang="sv-SE" altLang="sv-SE" smtClean="0"/>
          </a:p>
        </p:txBody>
      </p:sp>
    </p:spTree>
    <p:extLst>
      <p:ext uri="{BB962C8B-B14F-4D97-AF65-F5344CB8AC3E}">
        <p14:creationId xmlns:p14="http://schemas.microsoft.com/office/powerpoint/2010/main" val="237817966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60363" y="893763"/>
            <a:ext cx="6375400" cy="3587750"/>
          </a:xfrm>
          <a:ln w="12700" cap="flat">
            <a:solidFill>
              <a:schemeClr val="tx1"/>
            </a:solidFill>
          </a:ln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4563" y="4864100"/>
            <a:ext cx="5208587" cy="43132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6095" rIns="95482" bIns="46095"/>
          <a:lstStyle/>
          <a:p>
            <a:pPr eaLnBrk="1" hangingPunct="1"/>
            <a:endParaRPr lang="sv-SE" altLang="sv-SE" smtClean="0"/>
          </a:p>
        </p:txBody>
      </p:sp>
    </p:spTree>
    <p:extLst>
      <p:ext uri="{BB962C8B-B14F-4D97-AF65-F5344CB8AC3E}">
        <p14:creationId xmlns:p14="http://schemas.microsoft.com/office/powerpoint/2010/main" val="246929501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60363" y="893763"/>
            <a:ext cx="6375400" cy="3587750"/>
          </a:xfrm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4563" y="4864100"/>
            <a:ext cx="5208587" cy="43132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v-SE" altLang="sv-SE" smtClean="0"/>
          </a:p>
        </p:txBody>
      </p:sp>
    </p:spTree>
    <p:extLst>
      <p:ext uri="{BB962C8B-B14F-4D97-AF65-F5344CB8AC3E}">
        <p14:creationId xmlns:p14="http://schemas.microsoft.com/office/powerpoint/2010/main" val="358836444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60363" y="892175"/>
            <a:ext cx="6378575" cy="3589338"/>
          </a:xfrm>
          <a:ln w="12700" cap="flat">
            <a:solidFill>
              <a:schemeClr val="tx1"/>
            </a:solidFill>
          </a:ln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5688"/>
            <a:ext cx="5207000" cy="43116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721" tIns="47861" rIns="95721" bIns="47861"/>
          <a:lstStyle/>
          <a:p>
            <a:pPr eaLnBrk="1" hangingPunct="1"/>
            <a:endParaRPr lang="sv-SE" altLang="sv-SE" smtClean="0"/>
          </a:p>
        </p:txBody>
      </p:sp>
    </p:spTree>
    <p:extLst>
      <p:ext uri="{BB962C8B-B14F-4D97-AF65-F5344CB8AC3E}">
        <p14:creationId xmlns:p14="http://schemas.microsoft.com/office/powerpoint/2010/main" val="200089011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60363" y="892175"/>
            <a:ext cx="6378575" cy="3589338"/>
          </a:xfrm>
          <a:ln w="12700" cap="flat">
            <a:solidFill>
              <a:schemeClr val="tx1"/>
            </a:solidFill>
          </a:ln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5688"/>
            <a:ext cx="5207000" cy="43116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721" tIns="47861" rIns="95721" bIns="47861"/>
          <a:lstStyle/>
          <a:p>
            <a:pPr eaLnBrk="1" hangingPunct="1"/>
            <a:endParaRPr lang="sv-SE" altLang="sv-SE" smtClean="0"/>
          </a:p>
        </p:txBody>
      </p:sp>
    </p:spTree>
    <p:extLst>
      <p:ext uri="{BB962C8B-B14F-4D97-AF65-F5344CB8AC3E}">
        <p14:creationId xmlns:p14="http://schemas.microsoft.com/office/powerpoint/2010/main" val="301834451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60363" y="892175"/>
            <a:ext cx="6378575" cy="3589338"/>
          </a:xfrm>
          <a:ln w="12700" cap="flat">
            <a:solidFill>
              <a:schemeClr val="tx1"/>
            </a:solidFill>
          </a:ln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5688"/>
            <a:ext cx="5207000" cy="43116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721" tIns="47861" rIns="95721" bIns="47861"/>
          <a:lstStyle/>
          <a:p>
            <a:pPr eaLnBrk="1" hangingPunct="1"/>
            <a:endParaRPr lang="sv-SE" altLang="sv-SE" smtClean="0"/>
          </a:p>
        </p:txBody>
      </p:sp>
    </p:spTree>
    <p:extLst>
      <p:ext uri="{BB962C8B-B14F-4D97-AF65-F5344CB8AC3E}">
        <p14:creationId xmlns:p14="http://schemas.microsoft.com/office/powerpoint/2010/main" val="354017566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60363" y="892175"/>
            <a:ext cx="6378575" cy="3589338"/>
          </a:xfrm>
          <a:ln w="12700" cap="flat">
            <a:solidFill>
              <a:schemeClr val="tx1"/>
            </a:solidFill>
          </a:ln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5688"/>
            <a:ext cx="5207000" cy="43116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721" tIns="47861" rIns="95721" bIns="47861"/>
          <a:lstStyle/>
          <a:p>
            <a:pPr eaLnBrk="1" hangingPunct="1"/>
            <a:endParaRPr lang="sv-SE" altLang="sv-SE" smtClean="0"/>
          </a:p>
        </p:txBody>
      </p:sp>
    </p:spTree>
    <p:extLst>
      <p:ext uri="{BB962C8B-B14F-4D97-AF65-F5344CB8AC3E}">
        <p14:creationId xmlns:p14="http://schemas.microsoft.com/office/powerpoint/2010/main" val="359984836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60363" y="892175"/>
            <a:ext cx="6378575" cy="3589338"/>
          </a:xfrm>
          <a:ln w="12700" cap="flat">
            <a:solidFill>
              <a:schemeClr val="tx1"/>
            </a:solidFill>
          </a:ln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5688"/>
            <a:ext cx="5207000" cy="43116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721" tIns="47861" rIns="95721" bIns="47861"/>
          <a:lstStyle/>
          <a:p>
            <a:pPr eaLnBrk="1" hangingPunct="1"/>
            <a:endParaRPr lang="sv-SE" altLang="sv-SE" smtClean="0"/>
          </a:p>
        </p:txBody>
      </p:sp>
    </p:spTree>
    <p:extLst>
      <p:ext uri="{BB962C8B-B14F-4D97-AF65-F5344CB8AC3E}">
        <p14:creationId xmlns:p14="http://schemas.microsoft.com/office/powerpoint/2010/main" val="10303133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60363" y="893763"/>
            <a:ext cx="6375400" cy="3587750"/>
          </a:xfrm>
          <a:ln w="12700" cap="flat">
            <a:solidFill>
              <a:schemeClr val="tx1"/>
            </a:solidFill>
          </a:ln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4563" y="4864100"/>
            <a:ext cx="5208587" cy="43132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6095" rIns="95482" bIns="46095"/>
          <a:lstStyle/>
          <a:p>
            <a:pPr eaLnBrk="1" hangingPunct="1"/>
            <a:endParaRPr lang="sv-SE" altLang="sv-SE" smtClean="0"/>
          </a:p>
        </p:txBody>
      </p:sp>
    </p:spTree>
    <p:extLst>
      <p:ext uri="{BB962C8B-B14F-4D97-AF65-F5344CB8AC3E}">
        <p14:creationId xmlns:p14="http://schemas.microsoft.com/office/powerpoint/2010/main" val="222879845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60363" y="892175"/>
            <a:ext cx="6378575" cy="3589338"/>
          </a:xfrm>
          <a:ln w="12700" cap="flat">
            <a:solidFill>
              <a:schemeClr val="tx1"/>
            </a:solidFill>
          </a:ln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5688"/>
            <a:ext cx="5207000" cy="43116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721" tIns="47861" rIns="95721" bIns="47861"/>
          <a:lstStyle/>
          <a:p>
            <a:pPr eaLnBrk="1" hangingPunct="1"/>
            <a:endParaRPr lang="sv-SE" altLang="sv-SE" smtClean="0"/>
          </a:p>
        </p:txBody>
      </p:sp>
    </p:spTree>
    <p:extLst>
      <p:ext uri="{BB962C8B-B14F-4D97-AF65-F5344CB8AC3E}">
        <p14:creationId xmlns:p14="http://schemas.microsoft.com/office/powerpoint/2010/main" val="218947044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60363" y="892175"/>
            <a:ext cx="6378575" cy="3589338"/>
          </a:xfrm>
          <a:ln w="12700" cap="flat">
            <a:solidFill>
              <a:schemeClr val="tx1"/>
            </a:solidFill>
          </a:ln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5688"/>
            <a:ext cx="5207000" cy="43116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721" tIns="47861" rIns="95721" bIns="47861"/>
          <a:lstStyle/>
          <a:p>
            <a:pPr eaLnBrk="1" hangingPunct="1"/>
            <a:endParaRPr lang="sv-SE" altLang="sv-SE" smtClean="0"/>
          </a:p>
        </p:txBody>
      </p:sp>
    </p:spTree>
    <p:extLst>
      <p:ext uri="{BB962C8B-B14F-4D97-AF65-F5344CB8AC3E}">
        <p14:creationId xmlns:p14="http://schemas.microsoft.com/office/powerpoint/2010/main" val="635920808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60363" y="892175"/>
            <a:ext cx="6378575" cy="3589338"/>
          </a:xfrm>
          <a:ln w="12700" cap="flat">
            <a:solidFill>
              <a:schemeClr val="tx1"/>
            </a:solidFill>
          </a:ln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5688"/>
            <a:ext cx="5207000" cy="43116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721" tIns="47861" rIns="95721" bIns="47861"/>
          <a:lstStyle/>
          <a:p>
            <a:pPr eaLnBrk="1" hangingPunct="1"/>
            <a:endParaRPr lang="sv-SE" altLang="sv-SE" smtClean="0"/>
          </a:p>
        </p:txBody>
      </p:sp>
    </p:spTree>
    <p:extLst>
      <p:ext uri="{BB962C8B-B14F-4D97-AF65-F5344CB8AC3E}">
        <p14:creationId xmlns:p14="http://schemas.microsoft.com/office/powerpoint/2010/main" val="3689650143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60363" y="892175"/>
            <a:ext cx="6378575" cy="3589338"/>
          </a:xfrm>
          <a:ln w="12700" cap="flat">
            <a:solidFill>
              <a:schemeClr val="tx1"/>
            </a:solidFill>
          </a:ln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5688"/>
            <a:ext cx="5207000" cy="43116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721" tIns="47861" rIns="95721" bIns="47861"/>
          <a:lstStyle/>
          <a:p>
            <a:pPr eaLnBrk="1" hangingPunct="1"/>
            <a:endParaRPr lang="sv-SE" altLang="sv-SE" smtClean="0"/>
          </a:p>
        </p:txBody>
      </p:sp>
    </p:spTree>
    <p:extLst>
      <p:ext uri="{BB962C8B-B14F-4D97-AF65-F5344CB8AC3E}">
        <p14:creationId xmlns:p14="http://schemas.microsoft.com/office/powerpoint/2010/main" val="3059280919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60363" y="892175"/>
            <a:ext cx="6378575" cy="3589338"/>
          </a:xfrm>
          <a:ln w="12700" cap="flat">
            <a:solidFill>
              <a:schemeClr val="tx1"/>
            </a:solidFill>
          </a:ln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5688"/>
            <a:ext cx="5207000" cy="43116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721" tIns="47861" rIns="95721" bIns="47861"/>
          <a:lstStyle/>
          <a:p>
            <a:pPr eaLnBrk="1" hangingPunct="1"/>
            <a:endParaRPr lang="sv-SE" altLang="sv-SE" smtClean="0"/>
          </a:p>
        </p:txBody>
      </p:sp>
    </p:spTree>
    <p:extLst>
      <p:ext uri="{BB962C8B-B14F-4D97-AF65-F5344CB8AC3E}">
        <p14:creationId xmlns:p14="http://schemas.microsoft.com/office/powerpoint/2010/main" val="812294575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60363" y="892175"/>
            <a:ext cx="6378575" cy="3589338"/>
          </a:xfrm>
          <a:ln w="12700" cap="flat">
            <a:solidFill>
              <a:schemeClr val="tx1"/>
            </a:solidFill>
          </a:ln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5688"/>
            <a:ext cx="5207000" cy="43116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721" tIns="47861" rIns="95721" bIns="47861"/>
          <a:lstStyle/>
          <a:p>
            <a:pPr eaLnBrk="1" hangingPunct="1"/>
            <a:endParaRPr lang="sv-SE" altLang="sv-SE" smtClean="0"/>
          </a:p>
        </p:txBody>
      </p:sp>
    </p:spTree>
    <p:extLst>
      <p:ext uri="{BB962C8B-B14F-4D97-AF65-F5344CB8AC3E}">
        <p14:creationId xmlns:p14="http://schemas.microsoft.com/office/powerpoint/2010/main" val="2586039874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60363" y="892175"/>
            <a:ext cx="6378575" cy="3589338"/>
          </a:xfrm>
          <a:ln w="12700" cap="flat">
            <a:solidFill>
              <a:schemeClr val="tx1"/>
            </a:solidFill>
          </a:ln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5688"/>
            <a:ext cx="5207000" cy="43116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721" tIns="47861" rIns="95721" bIns="47861"/>
          <a:lstStyle/>
          <a:p>
            <a:pPr eaLnBrk="1" hangingPunct="1"/>
            <a:endParaRPr lang="sv-SE" altLang="sv-SE" smtClean="0"/>
          </a:p>
        </p:txBody>
      </p:sp>
    </p:spTree>
    <p:extLst>
      <p:ext uri="{BB962C8B-B14F-4D97-AF65-F5344CB8AC3E}">
        <p14:creationId xmlns:p14="http://schemas.microsoft.com/office/powerpoint/2010/main" val="2795802135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60363" y="892175"/>
            <a:ext cx="6378575" cy="3589338"/>
          </a:xfrm>
          <a:ln w="12700" cap="flat">
            <a:solidFill>
              <a:schemeClr val="tx1"/>
            </a:solidFill>
          </a:ln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5688"/>
            <a:ext cx="5207000" cy="43116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721" tIns="47861" rIns="95721" bIns="47861"/>
          <a:lstStyle/>
          <a:p>
            <a:pPr eaLnBrk="1" hangingPunct="1"/>
            <a:endParaRPr lang="sv-SE" altLang="sv-SE" smtClean="0"/>
          </a:p>
        </p:txBody>
      </p:sp>
    </p:spTree>
    <p:extLst>
      <p:ext uri="{BB962C8B-B14F-4D97-AF65-F5344CB8AC3E}">
        <p14:creationId xmlns:p14="http://schemas.microsoft.com/office/powerpoint/2010/main" val="3381769234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60363" y="892175"/>
            <a:ext cx="6378575" cy="3589338"/>
          </a:xfrm>
          <a:ln w="12700" cap="flat">
            <a:solidFill>
              <a:schemeClr val="tx1"/>
            </a:solidFill>
          </a:ln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5688"/>
            <a:ext cx="5207000" cy="43116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721" tIns="47861" rIns="95721" bIns="47861"/>
          <a:lstStyle/>
          <a:p>
            <a:pPr eaLnBrk="1" hangingPunct="1"/>
            <a:endParaRPr lang="sv-SE" altLang="sv-SE" smtClean="0"/>
          </a:p>
        </p:txBody>
      </p:sp>
    </p:spTree>
    <p:extLst>
      <p:ext uri="{BB962C8B-B14F-4D97-AF65-F5344CB8AC3E}">
        <p14:creationId xmlns:p14="http://schemas.microsoft.com/office/powerpoint/2010/main" val="351698848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60363" y="892175"/>
            <a:ext cx="6378575" cy="3589338"/>
          </a:xfrm>
          <a:ln w="12700" cap="flat">
            <a:solidFill>
              <a:schemeClr val="tx1"/>
            </a:solidFill>
          </a:ln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5688"/>
            <a:ext cx="5207000" cy="43116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721" tIns="47861" rIns="95721" bIns="47861"/>
          <a:lstStyle/>
          <a:p>
            <a:pPr eaLnBrk="1" hangingPunct="1"/>
            <a:endParaRPr lang="sv-SE" altLang="sv-SE" smtClean="0"/>
          </a:p>
        </p:txBody>
      </p:sp>
    </p:spTree>
    <p:extLst>
      <p:ext uri="{BB962C8B-B14F-4D97-AF65-F5344CB8AC3E}">
        <p14:creationId xmlns:p14="http://schemas.microsoft.com/office/powerpoint/2010/main" val="4519170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60363" y="893763"/>
            <a:ext cx="6375400" cy="3587750"/>
          </a:xfrm>
          <a:ln w="12700" cap="flat">
            <a:solidFill>
              <a:schemeClr val="tx1"/>
            </a:solidFill>
          </a:ln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4563" y="4864100"/>
            <a:ext cx="5208587" cy="43132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6095" rIns="95482" bIns="46095"/>
          <a:lstStyle/>
          <a:p>
            <a:pPr eaLnBrk="1" hangingPunct="1"/>
            <a:endParaRPr lang="sv-SE" altLang="sv-SE" smtClean="0"/>
          </a:p>
        </p:txBody>
      </p:sp>
    </p:spTree>
    <p:extLst>
      <p:ext uri="{BB962C8B-B14F-4D97-AF65-F5344CB8AC3E}">
        <p14:creationId xmlns:p14="http://schemas.microsoft.com/office/powerpoint/2010/main" val="2414987618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60363" y="892175"/>
            <a:ext cx="6378575" cy="3589338"/>
          </a:xfrm>
          <a:ln w="12700" cap="flat">
            <a:solidFill>
              <a:schemeClr val="tx1"/>
            </a:solidFill>
          </a:ln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5688"/>
            <a:ext cx="5207000" cy="43116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721" tIns="47861" rIns="95721" bIns="47861"/>
          <a:lstStyle/>
          <a:p>
            <a:pPr eaLnBrk="1" hangingPunct="1"/>
            <a:endParaRPr lang="sv-SE" altLang="sv-SE" smtClean="0"/>
          </a:p>
        </p:txBody>
      </p:sp>
    </p:spTree>
    <p:extLst>
      <p:ext uri="{BB962C8B-B14F-4D97-AF65-F5344CB8AC3E}">
        <p14:creationId xmlns:p14="http://schemas.microsoft.com/office/powerpoint/2010/main" val="649494799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60363" y="892175"/>
            <a:ext cx="6378575" cy="3589338"/>
          </a:xfrm>
          <a:ln w="12700" cap="flat">
            <a:solidFill>
              <a:schemeClr val="tx1"/>
            </a:solidFill>
          </a:ln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5688"/>
            <a:ext cx="5207000" cy="43116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721" tIns="47861" rIns="95721" bIns="47861"/>
          <a:lstStyle/>
          <a:p>
            <a:pPr eaLnBrk="1" hangingPunct="1"/>
            <a:endParaRPr lang="sv-SE" altLang="sv-SE" smtClean="0"/>
          </a:p>
        </p:txBody>
      </p:sp>
    </p:spTree>
    <p:extLst>
      <p:ext uri="{BB962C8B-B14F-4D97-AF65-F5344CB8AC3E}">
        <p14:creationId xmlns:p14="http://schemas.microsoft.com/office/powerpoint/2010/main" val="2102217510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63538" y="895350"/>
            <a:ext cx="6373812" cy="3586163"/>
          </a:xfrm>
          <a:ln w="12700" cap="flat">
            <a:solidFill>
              <a:schemeClr val="tx1"/>
            </a:solidFill>
          </a:ln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5688"/>
            <a:ext cx="5207000" cy="43116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311" tIns="46819" rIns="95311" bIns="46819"/>
          <a:lstStyle/>
          <a:p>
            <a:pPr eaLnBrk="1" hangingPunct="1"/>
            <a:endParaRPr lang="sv-SE" altLang="sv-SE" smtClean="0"/>
          </a:p>
        </p:txBody>
      </p:sp>
    </p:spTree>
    <p:extLst>
      <p:ext uri="{BB962C8B-B14F-4D97-AF65-F5344CB8AC3E}">
        <p14:creationId xmlns:p14="http://schemas.microsoft.com/office/powerpoint/2010/main" val="3967576164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63538" y="895350"/>
            <a:ext cx="6373812" cy="3586163"/>
          </a:xfrm>
          <a:ln w="12700" cap="flat">
            <a:solidFill>
              <a:schemeClr val="tx1"/>
            </a:solidFill>
          </a:ln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5688"/>
            <a:ext cx="5207000" cy="43116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311" tIns="46819" rIns="95311" bIns="46819"/>
          <a:lstStyle/>
          <a:p>
            <a:pPr eaLnBrk="1" hangingPunct="1"/>
            <a:endParaRPr lang="sv-SE" altLang="sv-SE" smtClean="0"/>
          </a:p>
        </p:txBody>
      </p:sp>
    </p:spTree>
    <p:extLst>
      <p:ext uri="{BB962C8B-B14F-4D97-AF65-F5344CB8AC3E}">
        <p14:creationId xmlns:p14="http://schemas.microsoft.com/office/powerpoint/2010/main" val="1185209542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63538" y="895350"/>
            <a:ext cx="6373812" cy="3586163"/>
          </a:xfrm>
          <a:ln w="12700" cap="flat">
            <a:solidFill>
              <a:schemeClr val="tx1"/>
            </a:solidFill>
          </a:ln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5688"/>
            <a:ext cx="5207000" cy="43116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311" tIns="46819" rIns="95311" bIns="46819"/>
          <a:lstStyle/>
          <a:p>
            <a:pPr eaLnBrk="1" hangingPunct="1"/>
            <a:endParaRPr lang="sv-SE" altLang="sv-SE" smtClean="0"/>
          </a:p>
        </p:txBody>
      </p:sp>
    </p:spTree>
    <p:extLst>
      <p:ext uri="{BB962C8B-B14F-4D97-AF65-F5344CB8AC3E}">
        <p14:creationId xmlns:p14="http://schemas.microsoft.com/office/powerpoint/2010/main" val="2130757802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63538" y="895350"/>
            <a:ext cx="6373812" cy="3586163"/>
          </a:xfrm>
          <a:ln w="12700" cap="flat">
            <a:solidFill>
              <a:schemeClr val="tx1"/>
            </a:solidFill>
          </a:ln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5688"/>
            <a:ext cx="5207000" cy="43116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311" tIns="46819" rIns="95311" bIns="46819"/>
          <a:lstStyle/>
          <a:p>
            <a:pPr eaLnBrk="1" hangingPunct="1"/>
            <a:endParaRPr lang="sv-SE" altLang="sv-SE" smtClean="0"/>
          </a:p>
        </p:txBody>
      </p:sp>
    </p:spTree>
    <p:extLst>
      <p:ext uri="{BB962C8B-B14F-4D97-AF65-F5344CB8AC3E}">
        <p14:creationId xmlns:p14="http://schemas.microsoft.com/office/powerpoint/2010/main" val="4083349123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63538" y="895350"/>
            <a:ext cx="6373812" cy="3586163"/>
          </a:xfrm>
          <a:ln w="12700" cap="flat">
            <a:solidFill>
              <a:schemeClr val="tx1"/>
            </a:solidFill>
          </a:ln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5688"/>
            <a:ext cx="5207000" cy="43116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311" tIns="46819" rIns="95311" bIns="46819"/>
          <a:lstStyle/>
          <a:p>
            <a:pPr eaLnBrk="1" hangingPunct="1"/>
            <a:endParaRPr lang="sv-SE" altLang="sv-SE" smtClean="0"/>
          </a:p>
        </p:txBody>
      </p:sp>
    </p:spTree>
    <p:extLst>
      <p:ext uri="{BB962C8B-B14F-4D97-AF65-F5344CB8AC3E}">
        <p14:creationId xmlns:p14="http://schemas.microsoft.com/office/powerpoint/2010/main" val="3460498300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63538" y="895350"/>
            <a:ext cx="6373812" cy="3586163"/>
          </a:xfrm>
          <a:ln w="12700" cap="flat">
            <a:solidFill>
              <a:schemeClr val="tx1"/>
            </a:solidFill>
          </a:ln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5688"/>
            <a:ext cx="5207000" cy="43116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311" tIns="46819" rIns="95311" bIns="46819"/>
          <a:lstStyle/>
          <a:p>
            <a:pPr eaLnBrk="1" hangingPunct="1"/>
            <a:endParaRPr lang="sv-SE" altLang="sv-SE" smtClean="0"/>
          </a:p>
        </p:txBody>
      </p:sp>
    </p:spTree>
    <p:extLst>
      <p:ext uri="{BB962C8B-B14F-4D97-AF65-F5344CB8AC3E}">
        <p14:creationId xmlns:p14="http://schemas.microsoft.com/office/powerpoint/2010/main" val="3080688506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60438" y="895350"/>
            <a:ext cx="5180012" cy="3586163"/>
          </a:xfrm>
          <a:ln w="12700" cap="flat">
            <a:solidFill>
              <a:schemeClr val="tx1"/>
            </a:solidFill>
          </a:ln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5688"/>
            <a:ext cx="5207000" cy="43116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311" tIns="46819" rIns="95311" bIns="46819"/>
          <a:lstStyle/>
          <a:p>
            <a:pPr eaLnBrk="1" hangingPunct="1"/>
            <a:endParaRPr lang="sv-SE" altLang="sv-SE" smtClean="0"/>
          </a:p>
        </p:txBody>
      </p:sp>
    </p:spTree>
    <p:extLst>
      <p:ext uri="{BB962C8B-B14F-4D97-AF65-F5344CB8AC3E}">
        <p14:creationId xmlns:p14="http://schemas.microsoft.com/office/powerpoint/2010/main" val="796883094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63538" y="895350"/>
            <a:ext cx="6373812" cy="3586163"/>
          </a:xfrm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5688"/>
            <a:ext cx="5207000" cy="43116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v-SE" altLang="sv-SE" smtClean="0"/>
          </a:p>
        </p:txBody>
      </p:sp>
    </p:spTree>
    <p:extLst>
      <p:ext uri="{BB962C8B-B14F-4D97-AF65-F5344CB8AC3E}">
        <p14:creationId xmlns:p14="http://schemas.microsoft.com/office/powerpoint/2010/main" val="19544006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60363" y="893763"/>
            <a:ext cx="6375400" cy="3587750"/>
          </a:xfrm>
          <a:ln w="12700" cap="flat">
            <a:solidFill>
              <a:schemeClr val="tx1"/>
            </a:solidFill>
          </a:ln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4563" y="4864100"/>
            <a:ext cx="5208587" cy="43132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6095" rIns="95482" bIns="46095"/>
          <a:lstStyle/>
          <a:p>
            <a:pPr eaLnBrk="1" hangingPunct="1"/>
            <a:endParaRPr lang="sv-SE" altLang="sv-SE" smtClean="0"/>
          </a:p>
        </p:txBody>
      </p:sp>
    </p:spTree>
    <p:extLst>
      <p:ext uri="{BB962C8B-B14F-4D97-AF65-F5344CB8AC3E}">
        <p14:creationId xmlns:p14="http://schemas.microsoft.com/office/powerpoint/2010/main" val="4129706815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63538" y="895350"/>
            <a:ext cx="6373812" cy="3586163"/>
          </a:xfrm>
          <a:ln w="12700" cap="flat">
            <a:solidFill>
              <a:schemeClr val="tx1"/>
            </a:solidFill>
          </a:ln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5688"/>
            <a:ext cx="5207000" cy="43116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311" tIns="46819" rIns="95311" bIns="46819"/>
          <a:lstStyle/>
          <a:p>
            <a:pPr eaLnBrk="1" hangingPunct="1"/>
            <a:endParaRPr lang="sv-SE" altLang="sv-SE" smtClean="0"/>
          </a:p>
        </p:txBody>
      </p:sp>
    </p:spTree>
    <p:extLst>
      <p:ext uri="{BB962C8B-B14F-4D97-AF65-F5344CB8AC3E}">
        <p14:creationId xmlns:p14="http://schemas.microsoft.com/office/powerpoint/2010/main" val="1429266074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63538" y="895350"/>
            <a:ext cx="6373812" cy="3586163"/>
          </a:xfrm>
          <a:ln w="12700" cap="flat">
            <a:solidFill>
              <a:schemeClr val="tx1"/>
            </a:solidFill>
          </a:ln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5688"/>
            <a:ext cx="5207000" cy="43116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311" tIns="46819" rIns="95311" bIns="46819"/>
          <a:lstStyle/>
          <a:p>
            <a:pPr eaLnBrk="1" hangingPunct="1"/>
            <a:endParaRPr lang="sv-SE" altLang="sv-SE" smtClean="0"/>
          </a:p>
        </p:txBody>
      </p:sp>
    </p:spTree>
    <p:extLst>
      <p:ext uri="{BB962C8B-B14F-4D97-AF65-F5344CB8AC3E}">
        <p14:creationId xmlns:p14="http://schemas.microsoft.com/office/powerpoint/2010/main" val="638503365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63538" y="895350"/>
            <a:ext cx="6373812" cy="3586163"/>
          </a:xfrm>
          <a:ln w="12700" cap="flat">
            <a:solidFill>
              <a:schemeClr val="tx1"/>
            </a:solidFill>
          </a:ln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5688"/>
            <a:ext cx="5207000" cy="43116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311" tIns="46819" rIns="95311" bIns="46819"/>
          <a:lstStyle/>
          <a:p>
            <a:pPr eaLnBrk="1" hangingPunct="1"/>
            <a:endParaRPr lang="sv-SE" altLang="sv-SE" smtClean="0"/>
          </a:p>
        </p:txBody>
      </p:sp>
    </p:spTree>
    <p:extLst>
      <p:ext uri="{BB962C8B-B14F-4D97-AF65-F5344CB8AC3E}">
        <p14:creationId xmlns:p14="http://schemas.microsoft.com/office/powerpoint/2010/main" val="318137176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63538" y="895350"/>
            <a:ext cx="6373812" cy="3586163"/>
          </a:xfrm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5688"/>
            <a:ext cx="5207000" cy="43116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v-SE" altLang="sv-SE" smtClean="0"/>
          </a:p>
        </p:txBody>
      </p:sp>
    </p:spTree>
    <p:extLst>
      <p:ext uri="{BB962C8B-B14F-4D97-AF65-F5344CB8AC3E}">
        <p14:creationId xmlns:p14="http://schemas.microsoft.com/office/powerpoint/2010/main" val="1514486683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63538" y="895350"/>
            <a:ext cx="6373812" cy="3586163"/>
          </a:xfrm>
          <a:ln w="12700" cap="flat">
            <a:solidFill>
              <a:schemeClr val="tx1"/>
            </a:solidFill>
          </a:ln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5688"/>
            <a:ext cx="5207000" cy="43116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311" tIns="46819" rIns="95311" bIns="46819"/>
          <a:lstStyle/>
          <a:p>
            <a:pPr eaLnBrk="1" hangingPunct="1"/>
            <a:endParaRPr lang="sv-SE" altLang="sv-SE" smtClean="0"/>
          </a:p>
        </p:txBody>
      </p:sp>
    </p:spTree>
    <p:extLst>
      <p:ext uri="{BB962C8B-B14F-4D97-AF65-F5344CB8AC3E}">
        <p14:creationId xmlns:p14="http://schemas.microsoft.com/office/powerpoint/2010/main" val="1248085575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63538" y="895350"/>
            <a:ext cx="6373812" cy="3586163"/>
          </a:xfrm>
          <a:ln w="12700" cap="flat">
            <a:solidFill>
              <a:schemeClr val="tx1"/>
            </a:solidFill>
          </a:ln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5688"/>
            <a:ext cx="5207000" cy="43116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311" tIns="46819" rIns="95311" bIns="46819"/>
          <a:lstStyle/>
          <a:p>
            <a:pPr eaLnBrk="1" hangingPunct="1"/>
            <a:endParaRPr lang="sv-SE" altLang="sv-SE" smtClean="0"/>
          </a:p>
        </p:txBody>
      </p:sp>
    </p:spTree>
    <p:extLst>
      <p:ext uri="{BB962C8B-B14F-4D97-AF65-F5344CB8AC3E}">
        <p14:creationId xmlns:p14="http://schemas.microsoft.com/office/powerpoint/2010/main" val="254665615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63538" y="895350"/>
            <a:ext cx="6373812" cy="3586163"/>
          </a:xfrm>
          <a:ln w="12700" cap="flat">
            <a:solidFill>
              <a:schemeClr val="tx1"/>
            </a:solidFill>
          </a:ln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5688"/>
            <a:ext cx="5207000" cy="43116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311" tIns="46819" rIns="95311" bIns="46819"/>
          <a:lstStyle/>
          <a:p>
            <a:pPr eaLnBrk="1" hangingPunct="1"/>
            <a:endParaRPr lang="sv-SE" altLang="sv-SE" smtClean="0"/>
          </a:p>
        </p:txBody>
      </p:sp>
    </p:spTree>
    <p:extLst>
      <p:ext uri="{BB962C8B-B14F-4D97-AF65-F5344CB8AC3E}">
        <p14:creationId xmlns:p14="http://schemas.microsoft.com/office/powerpoint/2010/main" val="3658794746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63538" y="895350"/>
            <a:ext cx="6373812" cy="3586163"/>
          </a:xfrm>
          <a:ln w="12700" cap="flat">
            <a:solidFill>
              <a:schemeClr val="tx1"/>
            </a:solidFill>
          </a:ln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5688"/>
            <a:ext cx="5207000" cy="43116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311" tIns="46819" rIns="95311" bIns="46819"/>
          <a:lstStyle/>
          <a:p>
            <a:pPr eaLnBrk="1" hangingPunct="1"/>
            <a:endParaRPr lang="sv-SE" altLang="sv-SE" smtClean="0"/>
          </a:p>
        </p:txBody>
      </p:sp>
    </p:spTree>
    <p:extLst>
      <p:ext uri="{BB962C8B-B14F-4D97-AF65-F5344CB8AC3E}">
        <p14:creationId xmlns:p14="http://schemas.microsoft.com/office/powerpoint/2010/main" val="2536697453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63538" y="895350"/>
            <a:ext cx="6373812" cy="3586163"/>
          </a:xfrm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5688"/>
            <a:ext cx="5207000" cy="43116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v-SE" altLang="sv-SE" smtClean="0"/>
          </a:p>
        </p:txBody>
      </p:sp>
    </p:spTree>
    <p:extLst>
      <p:ext uri="{BB962C8B-B14F-4D97-AF65-F5344CB8AC3E}">
        <p14:creationId xmlns:p14="http://schemas.microsoft.com/office/powerpoint/2010/main" val="1373527586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63538" y="895350"/>
            <a:ext cx="6373812" cy="3586163"/>
          </a:xfrm>
          <a:ln w="12700" cap="flat">
            <a:solidFill>
              <a:schemeClr val="tx1"/>
            </a:solidFill>
          </a:ln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5688"/>
            <a:ext cx="5207000" cy="43116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311" tIns="46819" rIns="95311" bIns="46819"/>
          <a:lstStyle/>
          <a:p>
            <a:pPr eaLnBrk="1" hangingPunct="1"/>
            <a:endParaRPr lang="sv-SE" altLang="sv-SE" smtClean="0"/>
          </a:p>
        </p:txBody>
      </p:sp>
    </p:spTree>
    <p:extLst>
      <p:ext uri="{BB962C8B-B14F-4D97-AF65-F5344CB8AC3E}">
        <p14:creationId xmlns:p14="http://schemas.microsoft.com/office/powerpoint/2010/main" val="37822778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60363" y="893763"/>
            <a:ext cx="6375400" cy="3587750"/>
          </a:xfrm>
          <a:ln w="12700" cap="flat">
            <a:solidFill>
              <a:schemeClr val="tx1"/>
            </a:solidFill>
          </a:ln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4563" y="4864100"/>
            <a:ext cx="5208587" cy="43132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6095" rIns="95482" bIns="46095"/>
          <a:lstStyle/>
          <a:p>
            <a:pPr eaLnBrk="1" hangingPunct="1"/>
            <a:endParaRPr lang="sv-SE" altLang="sv-SE" smtClean="0"/>
          </a:p>
        </p:txBody>
      </p:sp>
    </p:spTree>
    <p:extLst>
      <p:ext uri="{BB962C8B-B14F-4D97-AF65-F5344CB8AC3E}">
        <p14:creationId xmlns:p14="http://schemas.microsoft.com/office/powerpoint/2010/main" val="1903022949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63538" y="895350"/>
            <a:ext cx="6373812" cy="3586163"/>
          </a:xfrm>
          <a:ln w="12700" cap="flat">
            <a:solidFill>
              <a:schemeClr val="tx1"/>
            </a:solidFill>
          </a:ln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5688"/>
            <a:ext cx="5207000" cy="43116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311" tIns="46819" rIns="95311" bIns="46819"/>
          <a:lstStyle/>
          <a:p>
            <a:pPr eaLnBrk="1" hangingPunct="1"/>
            <a:endParaRPr lang="sv-SE" altLang="sv-SE" smtClean="0"/>
          </a:p>
        </p:txBody>
      </p:sp>
    </p:spTree>
    <p:extLst>
      <p:ext uri="{BB962C8B-B14F-4D97-AF65-F5344CB8AC3E}">
        <p14:creationId xmlns:p14="http://schemas.microsoft.com/office/powerpoint/2010/main" val="1297310032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63538" y="895350"/>
            <a:ext cx="6373812" cy="3586163"/>
          </a:xfrm>
          <a:ln w="12700" cap="flat">
            <a:solidFill>
              <a:schemeClr val="tx1"/>
            </a:solidFill>
          </a:ln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5688"/>
            <a:ext cx="5207000" cy="43116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311" tIns="46819" rIns="95311" bIns="46819"/>
          <a:lstStyle/>
          <a:p>
            <a:pPr eaLnBrk="1" hangingPunct="1"/>
            <a:endParaRPr lang="sv-SE" altLang="sv-SE" smtClean="0"/>
          </a:p>
        </p:txBody>
      </p:sp>
    </p:spTree>
    <p:extLst>
      <p:ext uri="{BB962C8B-B14F-4D97-AF65-F5344CB8AC3E}">
        <p14:creationId xmlns:p14="http://schemas.microsoft.com/office/powerpoint/2010/main" val="1194294190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63538" y="895350"/>
            <a:ext cx="6373812" cy="3586163"/>
          </a:xfrm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5688"/>
            <a:ext cx="5207000" cy="43116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v-SE" altLang="sv-SE" smtClean="0"/>
          </a:p>
        </p:txBody>
      </p:sp>
    </p:spTree>
    <p:extLst>
      <p:ext uri="{BB962C8B-B14F-4D97-AF65-F5344CB8AC3E}">
        <p14:creationId xmlns:p14="http://schemas.microsoft.com/office/powerpoint/2010/main" val="2714340251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63538" y="895350"/>
            <a:ext cx="6373812" cy="3586163"/>
          </a:xfrm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5688"/>
            <a:ext cx="5207000" cy="43116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v-SE" altLang="sv-SE" smtClean="0"/>
          </a:p>
        </p:txBody>
      </p:sp>
    </p:spTree>
    <p:extLst>
      <p:ext uri="{BB962C8B-B14F-4D97-AF65-F5344CB8AC3E}">
        <p14:creationId xmlns:p14="http://schemas.microsoft.com/office/powerpoint/2010/main" val="939574870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63538" y="895350"/>
            <a:ext cx="6373812" cy="3586163"/>
          </a:xfrm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5688"/>
            <a:ext cx="5207000" cy="43116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v-SE" altLang="sv-SE" smtClean="0"/>
          </a:p>
        </p:txBody>
      </p:sp>
    </p:spTree>
    <p:extLst>
      <p:ext uri="{BB962C8B-B14F-4D97-AF65-F5344CB8AC3E}">
        <p14:creationId xmlns:p14="http://schemas.microsoft.com/office/powerpoint/2010/main" val="3273200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 smtClean="0"/>
              <a:t>Klicka här för att ändra format på underrubrik i bakgrunden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46A59-0E68-4D8A-8311-37B4183460BD}" type="datetimeFigureOut">
              <a:rPr lang="sv-SE" smtClean="0"/>
              <a:t>2020-11-12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E590-14A9-417C-A4F7-925C6003695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53397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46A59-0E68-4D8A-8311-37B4183460BD}" type="datetimeFigureOut">
              <a:rPr lang="sv-SE" smtClean="0"/>
              <a:t>2020-11-12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E590-14A9-417C-A4F7-925C6003695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26773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46A59-0E68-4D8A-8311-37B4183460BD}" type="datetimeFigureOut">
              <a:rPr lang="sv-SE" smtClean="0"/>
              <a:t>2020-11-12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E590-14A9-417C-A4F7-925C6003695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242879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- Uppti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xfrm>
            <a:off x="2193726" y="1091654"/>
            <a:ext cx="7804549" cy="1138536"/>
          </a:xfrm>
          <a:prstGeom prst="rect">
            <a:avLst/>
          </a:prstGeom>
        </p:spPr>
        <p:txBody>
          <a:bodyPr lIns="0" tIns="0" rIns="0" bIns="0"/>
          <a:lstStyle>
            <a:lvl1pPr>
              <a:defRPr sz="5484"/>
            </a:lvl1pPr>
          </a:lstStyle>
          <a:p>
            <a:pPr lvl="0">
              <a:defRPr sz="1800"/>
            </a:pPr>
            <a:r>
              <a:rPr sz="5484"/>
              <a:t>Titeltext</a:t>
            </a:r>
          </a:p>
        </p:txBody>
      </p:sp>
    </p:spTree>
    <p:extLst>
      <p:ext uri="{BB962C8B-B14F-4D97-AF65-F5344CB8AC3E}">
        <p14:creationId xmlns:p14="http://schemas.microsoft.com/office/powerpoint/2010/main" val="375939485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46A59-0E68-4D8A-8311-37B4183460BD}" type="datetimeFigureOut">
              <a:rPr lang="sv-SE" smtClean="0"/>
              <a:t>2020-11-12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E590-14A9-417C-A4F7-925C6003695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82569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46A59-0E68-4D8A-8311-37B4183460BD}" type="datetimeFigureOut">
              <a:rPr lang="sv-SE" smtClean="0"/>
              <a:t>2020-11-12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E590-14A9-417C-A4F7-925C6003695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73427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46A59-0E68-4D8A-8311-37B4183460BD}" type="datetimeFigureOut">
              <a:rPr lang="sv-SE" smtClean="0"/>
              <a:t>2020-11-12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E590-14A9-417C-A4F7-925C6003695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20737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46A59-0E68-4D8A-8311-37B4183460BD}" type="datetimeFigureOut">
              <a:rPr lang="sv-SE" smtClean="0"/>
              <a:t>2020-11-12</a:t>
            </a:fld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E590-14A9-417C-A4F7-925C6003695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44282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46A59-0E68-4D8A-8311-37B4183460BD}" type="datetimeFigureOut">
              <a:rPr lang="sv-SE" smtClean="0"/>
              <a:t>2020-11-12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E590-14A9-417C-A4F7-925C6003695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49025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46A59-0E68-4D8A-8311-37B4183460BD}" type="datetimeFigureOut">
              <a:rPr lang="sv-SE" smtClean="0"/>
              <a:t>2020-11-12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E590-14A9-417C-A4F7-925C6003695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99631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46A59-0E68-4D8A-8311-37B4183460BD}" type="datetimeFigureOut">
              <a:rPr lang="sv-SE" smtClean="0"/>
              <a:t>2020-11-12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E590-14A9-417C-A4F7-925C6003695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1577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46A59-0E68-4D8A-8311-37B4183460BD}" type="datetimeFigureOut">
              <a:rPr lang="sv-SE" smtClean="0"/>
              <a:t>2020-11-12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E590-14A9-417C-A4F7-925C6003695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61085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A46A59-0E68-4D8A-8311-37B4183460BD}" type="datetimeFigureOut">
              <a:rPr lang="sv-SE" smtClean="0"/>
              <a:t>2020-11-12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AE590-14A9-417C-A4F7-925C6003695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24975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-171897"/>
            <a:ext cx="12192000" cy="7029897"/>
          </a:xfrm>
          <a:prstGeom prst="rect">
            <a:avLst/>
          </a:prstGeom>
          <a:ln w="3175">
            <a:miter lim="400000"/>
          </a:ln>
        </p:spPr>
      </p:pic>
      <p:sp>
        <p:nvSpPr>
          <p:cNvPr id="36" name="Shape 36"/>
          <p:cNvSpPr/>
          <p:nvPr/>
        </p:nvSpPr>
        <p:spPr>
          <a:xfrm>
            <a:off x="2347342" y="-405605"/>
            <a:ext cx="7497311" cy="74973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blipFill>
            <a:blip r:embed="rId3"/>
          </a:blipFill>
          <a:ln w="3175"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200">
                <a:solidFill>
                  <a:srgbClr val="FFFFFF"/>
                </a:solidFill>
              </a:defRPr>
            </a:pPr>
            <a:endParaRPr sz="1547"/>
          </a:p>
        </p:txBody>
      </p:sp>
      <p:sp>
        <p:nvSpPr>
          <p:cNvPr id="37" name="Shape 37"/>
          <p:cNvSpPr>
            <a:spLocks noGrp="1"/>
          </p:cNvSpPr>
          <p:nvPr>
            <p:ph type="title"/>
          </p:nvPr>
        </p:nvSpPr>
        <p:spPr>
          <a:xfrm>
            <a:off x="3336725" y="1351278"/>
            <a:ext cx="5518548" cy="2331722"/>
          </a:xfrm>
          <a:prstGeom prst="rect">
            <a:avLst/>
          </a:prstGeom>
        </p:spPr>
        <p:txBody>
          <a:bodyPr anchor="b">
            <a:normAutofit/>
          </a:bodyPr>
          <a:lstStyle>
            <a:lvl1pPr defTabSz="338327">
              <a:defRPr sz="6660">
                <a:latin typeface="Vollkorn Bold"/>
                <a:ea typeface="Vollkorn Bold"/>
                <a:cs typeface="Vollkorn Bold"/>
                <a:sym typeface="Vollkorn Bold"/>
              </a:defRPr>
            </a:lvl1pPr>
          </a:lstStyle>
          <a:p>
            <a:pPr lvl="0">
              <a:defRPr sz="1800"/>
            </a:pPr>
            <a:r>
              <a:rPr lang="sv-SE" sz="4683"/>
              <a:t>Databashantering, DEVOPS20</a:t>
            </a:r>
            <a:r>
              <a:rPr lang="sv-SE" sz="4683" dirty="0" smtClean="0"/>
              <a:t/>
            </a:r>
            <a:br>
              <a:rPr lang="sv-SE" sz="4683" dirty="0" smtClean="0"/>
            </a:br>
            <a:r>
              <a:rPr lang="sv-SE" sz="4000" dirty="0" err="1">
                <a:solidFill>
                  <a:srgbClr val="FF0000"/>
                </a:solidFill>
              </a:rPr>
              <a:t>Queries</a:t>
            </a:r>
            <a:r>
              <a:rPr lang="sv-SE" sz="4000" dirty="0">
                <a:solidFill>
                  <a:srgbClr val="FF0000"/>
                </a:solidFill>
              </a:rPr>
              <a:t>, </a:t>
            </a:r>
            <a:r>
              <a:rPr lang="sv-SE" sz="4000" dirty="0" smtClean="0">
                <a:solidFill>
                  <a:srgbClr val="FF0000"/>
                </a:solidFill>
              </a:rPr>
              <a:t>del 3</a:t>
            </a: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>Utbildare: Mikael Lönnroos</a:t>
            </a:r>
            <a:endParaRPr sz="4683" dirty="0"/>
          </a:p>
        </p:txBody>
      </p:sp>
      <p:pic>
        <p:nvPicPr>
          <p:cNvPr id="38" name="Nackademin svart.jp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331915" y="4663192"/>
            <a:ext cx="3528163" cy="404872"/>
          </a:xfrm>
          <a:prstGeom prst="rect">
            <a:avLst/>
          </a:prstGeom>
          <a:ln w="3175">
            <a:miter lim="400000"/>
          </a:ln>
        </p:spPr>
      </p:pic>
    </p:spTree>
    <p:extLst>
      <p:ext uri="{BB962C8B-B14F-4D97-AF65-F5344CB8AC3E}">
        <p14:creationId xmlns:p14="http://schemas.microsoft.com/office/powerpoint/2010/main" val="119301086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black">
          <a:noFill/>
        </p:spPr>
        <p:txBody>
          <a:bodyPr vert="horz" lIns="92075" tIns="46038" rIns="92075" bIns="46038" rtlCol="0" anchor="ctr">
            <a:normAutofit/>
          </a:bodyPr>
          <a:lstStyle/>
          <a:p>
            <a:pPr eaLnBrk="1" hangingPunct="1"/>
            <a:r>
              <a:rPr lang="sv-SE" altLang="sv-SE" smtClean="0"/>
              <a:t>AVG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43026" y="1844676"/>
            <a:ext cx="7777163" cy="2873375"/>
          </a:xfrm>
          <a:noFill/>
        </p:spPr>
        <p:txBody>
          <a:bodyPr vert="horz" lIns="92075" tIns="46038" rIns="92075" bIns="46038" rtlCol="0">
            <a:normAutofit fontScale="92500" lnSpcReduction="10000"/>
          </a:bodyPr>
          <a:lstStyle/>
          <a:p>
            <a:pPr eaLnBrk="1" hangingPunct="1"/>
            <a:r>
              <a:rPr lang="sv-SE" altLang="sv-SE" smtClean="0"/>
              <a:t>Beräknar medelvärdet av alla värden i en kolumn</a:t>
            </a:r>
          </a:p>
          <a:p>
            <a:pPr eaLnBrk="1" hangingPunct="1"/>
            <a:r>
              <a:rPr lang="sv-SE" altLang="sv-SE" smtClean="0"/>
              <a:t>Fungerar bara på numeriska värden</a:t>
            </a:r>
            <a:br>
              <a:rPr lang="sv-SE" altLang="sv-SE" smtClean="0"/>
            </a:br>
            <a:r>
              <a:rPr lang="sv-SE" altLang="sv-SE" sz="2200"/>
              <a:t/>
            </a:r>
            <a:br>
              <a:rPr lang="sv-SE" altLang="sv-SE" sz="2200"/>
            </a:br>
            <a:endParaRPr lang="sv-SE" altLang="sv-SE" sz="2200"/>
          </a:p>
          <a:p>
            <a:pPr eaLnBrk="1" hangingPunct="1">
              <a:buFontTx/>
              <a:buNone/>
            </a:pPr>
            <a:r>
              <a:rPr lang="sv-SE" altLang="sv-SE" sz="1600">
                <a:latin typeface="Courier New" panose="02070309020205020404" pitchFamily="49" charset="0"/>
              </a:rPr>
              <a:t>	SELECT </a:t>
            </a:r>
            <a:r>
              <a:rPr lang="sv-SE" altLang="sv-SE" sz="1600" i="1">
                <a:latin typeface="Courier New" panose="02070309020205020404" pitchFamily="49" charset="0"/>
              </a:rPr>
              <a:t>AVG</a:t>
            </a:r>
            <a:r>
              <a:rPr lang="sv-SE" altLang="sv-SE" sz="1600">
                <a:latin typeface="Courier New" panose="02070309020205020404" pitchFamily="49" charset="0"/>
              </a:rPr>
              <a:t>(Salary) AS ’SNITTLÖN’ FROM Employee</a:t>
            </a:r>
          </a:p>
          <a:p>
            <a:pPr eaLnBrk="1" hangingPunct="1">
              <a:buFontTx/>
              <a:buNone/>
            </a:pPr>
            <a:r>
              <a:rPr lang="sv-SE" altLang="sv-SE" sz="1600">
                <a:latin typeface="Courier New" panose="02070309020205020404" pitchFamily="49" charset="0"/>
              </a:rPr>
              <a:t/>
            </a:r>
            <a:br>
              <a:rPr lang="sv-SE" altLang="sv-SE" sz="1600">
                <a:latin typeface="Courier New" panose="02070309020205020404" pitchFamily="49" charset="0"/>
              </a:rPr>
            </a:br>
            <a:r>
              <a:rPr lang="sv-SE" altLang="sv-SE" sz="1600">
                <a:latin typeface="Courier New" panose="02070309020205020404" pitchFamily="49" charset="0"/>
              </a:rPr>
              <a:t>	SNITTLÖN</a:t>
            </a:r>
          </a:p>
          <a:p>
            <a:pPr eaLnBrk="1" hangingPunct="1">
              <a:buFontTx/>
              <a:buNone/>
            </a:pPr>
            <a:r>
              <a:rPr lang="sv-SE" altLang="sv-SE" sz="1600">
                <a:latin typeface="Courier New" panose="02070309020205020404" pitchFamily="49" charset="0"/>
              </a:rPr>
              <a:t>	---------------</a:t>
            </a:r>
          </a:p>
          <a:p>
            <a:pPr eaLnBrk="1" hangingPunct="1">
              <a:buFontTx/>
              <a:buNone/>
            </a:pPr>
            <a:r>
              <a:rPr lang="sv-SE" altLang="sv-SE" sz="1600">
                <a:latin typeface="Courier New" panose="02070309020205020404" pitchFamily="49" charset="0"/>
              </a:rPr>
              <a:t>	         20890</a:t>
            </a:r>
          </a:p>
        </p:txBody>
      </p:sp>
      <p:pic>
        <p:nvPicPr>
          <p:cNvPr id="4" name="Nackademin svart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717284" y="5825297"/>
            <a:ext cx="3064507" cy="351666"/>
          </a:xfrm>
          <a:prstGeom prst="rect">
            <a:avLst/>
          </a:prstGeom>
          <a:ln w="3175">
            <a:miter lim="400000"/>
          </a:ln>
        </p:spPr>
      </p:pic>
    </p:spTree>
    <p:extLst>
      <p:ext uri="{BB962C8B-B14F-4D97-AF65-F5344CB8AC3E}">
        <p14:creationId xmlns:p14="http://schemas.microsoft.com/office/powerpoint/2010/main" val="755305476"/>
      </p:ext>
    </p:extLst>
  </p:cSld>
  <p:clrMapOvr>
    <a:masterClrMapping/>
  </p:clrMapOvr>
  <p:transition/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Framåtblick inför nästa lektion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Berätta kort vad ni kommer att behandla vid nästa lektionstillfälle.</a:t>
            </a:r>
          </a:p>
          <a:p>
            <a:pPr lvl="1"/>
            <a:r>
              <a:rPr lang="sv-SE" dirty="0" smtClean="0"/>
              <a:t>Nästa lektion kommer vi titta mer på design och modellering. </a:t>
            </a:r>
          </a:p>
          <a:p>
            <a:r>
              <a:rPr lang="sv-SE" dirty="0" smtClean="0"/>
              <a:t>Finns det något som de studerande kan/måste förbereda sig inför nästa lektionstillfälle.</a:t>
            </a:r>
          </a:p>
          <a:p>
            <a:pPr marL="457200" lvl="1" indent="0">
              <a:buNone/>
            </a:pPr>
            <a:endParaRPr lang="sv-SE" dirty="0"/>
          </a:p>
        </p:txBody>
      </p:sp>
      <p:pic>
        <p:nvPicPr>
          <p:cNvPr id="5" name="Nackademin svart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717284" y="5825297"/>
            <a:ext cx="3064507" cy="351666"/>
          </a:xfrm>
          <a:prstGeom prst="rect">
            <a:avLst/>
          </a:prstGeom>
          <a:ln w="3175">
            <a:miter lim="400000"/>
          </a:ln>
        </p:spPr>
      </p:pic>
    </p:spTree>
    <p:extLst>
      <p:ext uri="{BB962C8B-B14F-4D97-AF65-F5344CB8AC3E}">
        <p14:creationId xmlns:p14="http://schemas.microsoft.com/office/powerpoint/2010/main" val="3095480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black">
          <a:noFill/>
        </p:spPr>
        <p:txBody>
          <a:bodyPr vert="horz" lIns="92075" tIns="46038" rIns="92075" bIns="46038" rtlCol="0" anchor="ctr">
            <a:normAutofit/>
          </a:bodyPr>
          <a:lstStyle/>
          <a:p>
            <a:pPr eaLnBrk="1" hangingPunct="1"/>
            <a:r>
              <a:rPr lang="sv-SE" altLang="sv-SE" smtClean="0"/>
              <a:t>MAX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43025" y="1844676"/>
            <a:ext cx="7042150" cy="2309813"/>
          </a:xfrm>
          <a:noFill/>
        </p:spPr>
        <p:txBody>
          <a:bodyPr vert="horz" lIns="92075" tIns="46038" rIns="92075" bIns="46038" rtlCol="0">
            <a:normAutofit fontScale="77500" lnSpcReduction="20000"/>
          </a:bodyPr>
          <a:lstStyle/>
          <a:p>
            <a:pPr eaLnBrk="1" hangingPunct="1">
              <a:lnSpc>
                <a:spcPct val="95000"/>
              </a:lnSpc>
            </a:pPr>
            <a:r>
              <a:rPr lang="sv-SE" altLang="sv-SE" smtClean="0"/>
              <a:t>För att hitta det största värdet i en kolumn</a:t>
            </a:r>
            <a:r>
              <a:rPr lang="sv-SE" altLang="sv-SE" sz="2300"/>
              <a:t/>
            </a:r>
            <a:br>
              <a:rPr lang="sv-SE" altLang="sv-SE" sz="2300"/>
            </a:br>
            <a:r>
              <a:rPr lang="sv-SE" altLang="sv-SE" sz="2200"/>
              <a:t/>
            </a:r>
            <a:br>
              <a:rPr lang="sv-SE" altLang="sv-SE" sz="2200"/>
            </a:br>
            <a:r>
              <a:rPr lang="sv-SE" altLang="sv-SE" sz="2200"/>
              <a:t/>
            </a:r>
            <a:br>
              <a:rPr lang="sv-SE" altLang="sv-SE" sz="2200"/>
            </a:br>
            <a:r>
              <a:rPr lang="sv-SE" altLang="sv-SE" sz="2200"/>
              <a:t> </a:t>
            </a:r>
          </a:p>
          <a:p>
            <a:pPr eaLnBrk="1" hangingPunct="1">
              <a:lnSpc>
                <a:spcPct val="95000"/>
              </a:lnSpc>
              <a:buFontTx/>
              <a:buNone/>
            </a:pPr>
            <a:r>
              <a:rPr lang="sv-SE" altLang="sv-SE" sz="1600">
                <a:latin typeface="Courier New" panose="02070309020205020404" pitchFamily="49" charset="0"/>
              </a:rPr>
              <a:t>	SELECT </a:t>
            </a:r>
            <a:r>
              <a:rPr lang="sv-SE" altLang="sv-SE" sz="1600" i="1">
                <a:latin typeface="Courier New" panose="02070309020205020404" pitchFamily="49" charset="0"/>
              </a:rPr>
              <a:t>MAX</a:t>
            </a:r>
            <a:r>
              <a:rPr lang="sv-SE" altLang="sv-SE" sz="1600">
                <a:latin typeface="Courier New" panose="02070309020205020404" pitchFamily="49" charset="0"/>
              </a:rPr>
              <a:t>(Salary) FROM Employee</a:t>
            </a:r>
          </a:p>
          <a:p>
            <a:pPr eaLnBrk="1" hangingPunct="1">
              <a:lnSpc>
                <a:spcPct val="95000"/>
              </a:lnSpc>
              <a:buFontTx/>
              <a:buNone/>
            </a:pPr>
            <a:r>
              <a:rPr lang="sv-SE" altLang="sv-SE" sz="1600" b="1">
                <a:latin typeface="Courier New" panose="02070309020205020404" pitchFamily="49" charset="0"/>
              </a:rPr>
              <a:t>	</a:t>
            </a:r>
          </a:p>
          <a:p>
            <a:pPr eaLnBrk="1" hangingPunct="1">
              <a:lnSpc>
                <a:spcPct val="95000"/>
              </a:lnSpc>
              <a:buFontTx/>
              <a:buNone/>
            </a:pPr>
            <a:endParaRPr lang="sv-SE" altLang="sv-SE" sz="1600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95000"/>
              </a:lnSpc>
              <a:buFontTx/>
              <a:buNone/>
            </a:pPr>
            <a:r>
              <a:rPr lang="sv-SE" altLang="sv-SE" sz="1600">
                <a:latin typeface="Courier New" panose="02070309020205020404" pitchFamily="49" charset="0"/>
              </a:rPr>
              <a:t>	-------------</a:t>
            </a:r>
          </a:p>
          <a:p>
            <a:pPr eaLnBrk="1" hangingPunct="1">
              <a:lnSpc>
                <a:spcPct val="95000"/>
              </a:lnSpc>
              <a:buFontTx/>
              <a:buNone/>
            </a:pPr>
            <a:r>
              <a:rPr lang="sv-SE" altLang="sv-SE" sz="1600">
                <a:latin typeface="Courier New" panose="02070309020205020404" pitchFamily="49" charset="0"/>
              </a:rPr>
              <a:t>	       50000</a:t>
            </a:r>
          </a:p>
        </p:txBody>
      </p:sp>
      <p:pic>
        <p:nvPicPr>
          <p:cNvPr id="4" name="Nackademin svart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717284" y="5825297"/>
            <a:ext cx="3064507" cy="351666"/>
          </a:xfrm>
          <a:prstGeom prst="rect">
            <a:avLst/>
          </a:prstGeom>
          <a:ln w="3175">
            <a:miter lim="400000"/>
          </a:ln>
        </p:spPr>
      </p:pic>
    </p:spTree>
    <p:extLst>
      <p:ext uri="{BB962C8B-B14F-4D97-AF65-F5344CB8AC3E}">
        <p14:creationId xmlns:p14="http://schemas.microsoft.com/office/powerpoint/2010/main" val="1374233176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 bwMode="black">
          <a:noFill/>
        </p:spPr>
        <p:txBody>
          <a:bodyPr vert="horz" lIns="92075" tIns="46038" rIns="92075" bIns="46038" rtlCol="0" anchor="ctr">
            <a:normAutofit/>
          </a:bodyPr>
          <a:lstStyle/>
          <a:p>
            <a:pPr eaLnBrk="1" hangingPunct="1"/>
            <a:r>
              <a:rPr lang="sv-SE" altLang="sv-SE" smtClean="0"/>
              <a:t>MIN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43026" y="1844676"/>
            <a:ext cx="6823075" cy="2238375"/>
          </a:xfrm>
          <a:noFill/>
        </p:spPr>
        <p:txBody>
          <a:bodyPr vert="horz" lIns="92075" tIns="46038" rIns="92075" bIns="46038" rtlCol="0">
            <a:normAutofit fontScale="70000" lnSpcReduction="20000"/>
          </a:bodyPr>
          <a:lstStyle/>
          <a:p>
            <a:pPr eaLnBrk="1" hangingPunct="1">
              <a:lnSpc>
                <a:spcPct val="95000"/>
              </a:lnSpc>
            </a:pPr>
            <a:r>
              <a:rPr lang="sv-SE" altLang="sv-SE" smtClean="0"/>
              <a:t>För att hitta det lägsta värdet i en kolumn</a:t>
            </a:r>
            <a:br>
              <a:rPr lang="sv-SE" altLang="sv-SE" smtClean="0"/>
            </a:br>
            <a:r>
              <a:rPr lang="sv-SE" altLang="sv-SE" sz="2200"/>
              <a:t/>
            </a:r>
            <a:br>
              <a:rPr lang="sv-SE" altLang="sv-SE" sz="2200"/>
            </a:br>
            <a:r>
              <a:rPr lang="sv-SE" altLang="sv-SE" sz="2200"/>
              <a:t/>
            </a:r>
            <a:br>
              <a:rPr lang="sv-SE" altLang="sv-SE" sz="2200"/>
            </a:br>
            <a:r>
              <a:rPr lang="sv-SE" altLang="sv-SE" sz="2200"/>
              <a:t> </a:t>
            </a:r>
          </a:p>
          <a:p>
            <a:pPr eaLnBrk="1" hangingPunct="1">
              <a:lnSpc>
                <a:spcPct val="95000"/>
              </a:lnSpc>
              <a:buFontTx/>
              <a:buNone/>
            </a:pPr>
            <a:r>
              <a:rPr lang="sv-SE" altLang="sv-SE" sz="1600">
                <a:latin typeface="Courier New" panose="02070309020205020404" pitchFamily="49" charset="0"/>
              </a:rPr>
              <a:t>	SELECT </a:t>
            </a:r>
            <a:r>
              <a:rPr lang="sv-SE" altLang="sv-SE" sz="1600" i="1">
                <a:latin typeface="Courier New" panose="02070309020205020404" pitchFamily="49" charset="0"/>
              </a:rPr>
              <a:t>MIN</a:t>
            </a:r>
            <a:r>
              <a:rPr lang="sv-SE" altLang="sv-SE" sz="1600">
                <a:latin typeface="Courier New" panose="02070309020205020404" pitchFamily="49" charset="0"/>
              </a:rPr>
              <a:t>(Salary) FROM Employee</a:t>
            </a:r>
          </a:p>
          <a:p>
            <a:pPr eaLnBrk="1" hangingPunct="1">
              <a:lnSpc>
                <a:spcPct val="95000"/>
              </a:lnSpc>
              <a:buFontTx/>
              <a:buNone/>
            </a:pPr>
            <a:r>
              <a:rPr lang="sv-SE" altLang="sv-SE" sz="1600" b="1">
                <a:latin typeface="Courier New" panose="02070309020205020404" pitchFamily="49" charset="0"/>
              </a:rPr>
              <a:t>   </a:t>
            </a:r>
          </a:p>
          <a:p>
            <a:pPr eaLnBrk="1" hangingPunct="1">
              <a:lnSpc>
                <a:spcPct val="95000"/>
              </a:lnSpc>
              <a:buFontTx/>
              <a:buNone/>
            </a:pPr>
            <a:endParaRPr lang="sv-SE" altLang="sv-SE" sz="1600">
              <a:latin typeface="Courier New" panose="02070309020205020404" pitchFamily="49" charset="0"/>
            </a:endParaRPr>
          </a:p>
          <a:p>
            <a:pPr eaLnBrk="1" hangingPunct="1">
              <a:lnSpc>
                <a:spcPct val="95000"/>
              </a:lnSpc>
              <a:buFontTx/>
              <a:buNone/>
            </a:pPr>
            <a:r>
              <a:rPr lang="sv-SE" altLang="sv-SE" sz="1600">
                <a:latin typeface="Courier New" panose="02070309020205020404" pitchFamily="49" charset="0"/>
              </a:rPr>
              <a:t>   -------------</a:t>
            </a:r>
          </a:p>
          <a:p>
            <a:pPr eaLnBrk="1" hangingPunct="1">
              <a:lnSpc>
                <a:spcPct val="95000"/>
              </a:lnSpc>
              <a:buFontTx/>
              <a:buNone/>
            </a:pPr>
            <a:r>
              <a:rPr lang="sv-SE" altLang="sv-SE" sz="1600">
                <a:latin typeface="Courier New" panose="02070309020205020404" pitchFamily="49" charset="0"/>
              </a:rPr>
              <a:t>            8000</a:t>
            </a:r>
          </a:p>
        </p:txBody>
      </p:sp>
      <p:pic>
        <p:nvPicPr>
          <p:cNvPr id="4" name="Nackademin svart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717284" y="5825297"/>
            <a:ext cx="3064507" cy="351666"/>
          </a:xfrm>
          <a:prstGeom prst="rect">
            <a:avLst/>
          </a:prstGeom>
          <a:ln w="3175">
            <a:miter lim="400000"/>
          </a:ln>
        </p:spPr>
      </p:pic>
    </p:spTree>
    <p:extLst>
      <p:ext uri="{BB962C8B-B14F-4D97-AF65-F5344CB8AC3E}">
        <p14:creationId xmlns:p14="http://schemas.microsoft.com/office/powerpoint/2010/main" val="237515364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 bwMode="black">
          <a:noFill/>
        </p:spPr>
        <p:txBody>
          <a:bodyPr vert="horz" lIns="92075" tIns="46038" rIns="92075" bIns="46038" rtlCol="0" anchor="ctr">
            <a:normAutofit/>
          </a:bodyPr>
          <a:lstStyle/>
          <a:p>
            <a:pPr eaLnBrk="1" hangingPunct="1"/>
            <a:r>
              <a:rPr lang="sv-SE" altLang="sv-SE" smtClean="0"/>
              <a:t>Kombinera MAX och MIN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43026" y="1844676"/>
            <a:ext cx="7337425" cy="2309813"/>
          </a:xfrm>
          <a:noFill/>
        </p:spPr>
        <p:txBody>
          <a:bodyPr vert="horz" lIns="92075" tIns="46038" rIns="92075" bIns="46038" rtlCol="0">
            <a:normAutofit fontScale="70000" lnSpcReduction="20000"/>
          </a:bodyPr>
          <a:lstStyle/>
          <a:p>
            <a:pPr eaLnBrk="1" hangingPunct="1">
              <a:lnSpc>
                <a:spcPct val="95000"/>
              </a:lnSpc>
            </a:pPr>
            <a:r>
              <a:rPr lang="sv-SE" altLang="sv-SE" smtClean="0"/>
              <a:t>Användbart i rapporter</a:t>
            </a:r>
            <a:br>
              <a:rPr lang="sv-SE" altLang="sv-SE" smtClean="0"/>
            </a:br>
            <a:r>
              <a:rPr lang="sv-SE" altLang="sv-SE" sz="2300"/>
              <a:t/>
            </a:r>
            <a:br>
              <a:rPr lang="sv-SE" altLang="sv-SE" sz="2300"/>
            </a:br>
            <a:r>
              <a:rPr lang="sv-SE" altLang="sv-SE" sz="2200"/>
              <a:t> </a:t>
            </a:r>
          </a:p>
          <a:p>
            <a:pPr eaLnBrk="1" hangingPunct="1">
              <a:lnSpc>
                <a:spcPct val="95000"/>
              </a:lnSpc>
              <a:buFontTx/>
              <a:buNone/>
            </a:pPr>
            <a:r>
              <a:rPr lang="sv-SE" altLang="sv-SE" sz="1600">
                <a:latin typeface="Courier New" panose="02070309020205020404" pitchFamily="49" charset="0"/>
              </a:rPr>
              <a:t>SELECT </a:t>
            </a:r>
            <a:r>
              <a:rPr lang="sv-SE" altLang="sv-SE" sz="1600" i="1">
                <a:latin typeface="Courier New" panose="02070309020205020404" pitchFamily="49" charset="0"/>
              </a:rPr>
              <a:t>MIN</a:t>
            </a:r>
            <a:r>
              <a:rPr lang="sv-SE" altLang="sv-SE" sz="1600">
                <a:latin typeface="Courier New" panose="02070309020205020404" pitchFamily="49" charset="0"/>
              </a:rPr>
              <a:t>(Salary),</a:t>
            </a:r>
            <a:r>
              <a:rPr lang="sv-SE" altLang="sv-SE" sz="1600" i="1">
                <a:latin typeface="Courier New" panose="02070309020205020404" pitchFamily="49" charset="0"/>
              </a:rPr>
              <a:t>MAX</a:t>
            </a:r>
            <a:r>
              <a:rPr lang="sv-SE" altLang="sv-SE" sz="1600">
                <a:latin typeface="Courier New" panose="02070309020205020404" pitchFamily="49" charset="0"/>
              </a:rPr>
              <a:t>(Salary) </a:t>
            </a:r>
          </a:p>
          <a:p>
            <a:pPr eaLnBrk="1" hangingPunct="1">
              <a:lnSpc>
                <a:spcPct val="95000"/>
              </a:lnSpc>
              <a:buFontTx/>
              <a:buNone/>
            </a:pPr>
            <a:r>
              <a:rPr lang="sv-SE" altLang="sv-SE" sz="1600">
                <a:latin typeface="Courier New" panose="02070309020205020404" pitchFamily="49" charset="0"/>
              </a:rPr>
              <a:t>FROM Employee</a:t>
            </a:r>
          </a:p>
          <a:p>
            <a:pPr eaLnBrk="1" hangingPunct="1">
              <a:lnSpc>
                <a:spcPct val="95000"/>
              </a:lnSpc>
              <a:buFontTx/>
              <a:buNone/>
            </a:pPr>
            <a:endParaRPr lang="sv-SE" altLang="sv-SE" sz="1600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95000"/>
              </a:lnSpc>
              <a:buFontTx/>
              <a:buNone/>
            </a:pPr>
            <a:endParaRPr lang="sv-SE" altLang="sv-SE" sz="1600">
              <a:latin typeface="Courier New" panose="02070309020205020404" pitchFamily="49" charset="0"/>
            </a:endParaRPr>
          </a:p>
          <a:p>
            <a:pPr eaLnBrk="1" hangingPunct="1">
              <a:lnSpc>
                <a:spcPct val="95000"/>
              </a:lnSpc>
              <a:buFontTx/>
              <a:buNone/>
            </a:pPr>
            <a:r>
              <a:rPr lang="sv-SE" altLang="sv-SE" sz="1600">
                <a:latin typeface="Courier New" panose="02070309020205020404" pitchFamily="49" charset="0"/>
              </a:rPr>
              <a:t>--------------- ---------------</a:t>
            </a:r>
          </a:p>
          <a:p>
            <a:pPr eaLnBrk="1" hangingPunct="1">
              <a:lnSpc>
                <a:spcPct val="95000"/>
              </a:lnSpc>
              <a:buFontTx/>
              <a:buNone/>
            </a:pPr>
            <a:r>
              <a:rPr lang="sv-SE" altLang="sv-SE" sz="1600">
                <a:latin typeface="Courier New" panose="02070309020205020404" pitchFamily="49" charset="0"/>
              </a:rPr>
              <a:t>           8000           50000</a:t>
            </a:r>
          </a:p>
        </p:txBody>
      </p:sp>
      <p:pic>
        <p:nvPicPr>
          <p:cNvPr id="4" name="Nackademin svart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717284" y="5825297"/>
            <a:ext cx="3064507" cy="351666"/>
          </a:xfrm>
          <a:prstGeom prst="rect">
            <a:avLst/>
          </a:prstGeom>
          <a:ln w="3175">
            <a:miter lim="400000"/>
          </a:ln>
        </p:spPr>
      </p:pic>
    </p:spTree>
    <p:extLst>
      <p:ext uri="{BB962C8B-B14F-4D97-AF65-F5344CB8AC3E}">
        <p14:creationId xmlns:p14="http://schemas.microsoft.com/office/powerpoint/2010/main" val="3149618278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altLang="sv-SE" smtClean="0"/>
              <a:t>Skalära funktioner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43026" y="1844676"/>
            <a:ext cx="8143875" cy="969963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sv-SE" altLang="sv-SE" smtClean="0"/>
              <a:t>På engelska </a:t>
            </a:r>
            <a:r>
              <a:rPr lang="sv-SE" altLang="sv-SE" i="1" smtClean="0"/>
              <a:t>scalar functions</a:t>
            </a:r>
            <a:endParaRPr lang="sv-SE" altLang="sv-SE" smtClean="0"/>
          </a:p>
          <a:p>
            <a:pPr eaLnBrk="1" hangingPunct="1"/>
            <a:r>
              <a:rPr lang="sv-SE" altLang="sv-SE" smtClean="0"/>
              <a:t>Returnerar ett värde baserat på ett enskilt värde</a:t>
            </a:r>
          </a:p>
        </p:txBody>
      </p:sp>
      <p:pic>
        <p:nvPicPr>
          <p:cNvPr id="4" name="Nackademin svart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717284" y="5825297"/>
            <a:ext cx="3064507" cy="351666"/>
          </a:xfrm>
          <a:prstGeom prst="rect">
            <a:avLst/>
          </a:prstGeom>
          <a:ln w="3175">
            <a:miter lim="400000"/>
          </a:ln>
        </p:spPr>
      </p:pic>
    </p:spTree>
    <p:extLst>
      <p:ext uri="{BB962C8B-B14F-4D97-AF65-F5344CB8AC3E}">
        <p14:creationId xmlns:p14="http://schemas.microsoft.com/office/powerpoint/2010/main" val="5304504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 bwMode="black">
          <a:noFill/>
        </p:spPr>
        <p:txBody>
          <a:bodyPr vert="horz" lIns="92075" tIns="46038" rIns="92075" bIns="46038" rtlCol="0" anchor="ctr">
            <a:normAutofit/>
          </a:bodyPr>
          <a:lstStyle/>
          <a:p>
            <a:pPr eaLnBrk="1" hangingPunct="1"/>
            <a:r>
              <a:rPr lang="sv-SE" altLang="sv-SE" smtClean="0"/>
              <a:t>Datum och tidsfunktioner</a:t>
            </a:r>
          </a:p>
        </p:txBody>
      </p:sp>
      <p:pic>
        <p:nvPicPr>
          <p:cNvPr id="3" name="Nackademin svart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717284" y="5825297"/>
            <a:ext cx="3064507" cy="351666"/>
          </a:xfrm>
          <a:prstGeom prst="rect">
            <a:avLst/>
          </a:prstGeom>
          <a:ln w="3175">
            <a:miter lim="400000"/>
          </a:ln>
        </p:spPr>
      </p:pic>
    </p:spTree>
    <p:extLst>
      <p:ext uri="{BB962C8B-B14F-4D97-AF65-F5344CB8AC3E}">
        <p14:creationId xmlns:p14="http://schemas.microsoft.com/office/powerpoint/2010/main" val="1989418234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altLang="sv-SE" smtClean="0"/>
              <a:t>GETDATE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43026" y="1844675"/>
            <a:ext cx="8137525" cy="3240088"/>
          </a:xfrm>
        </p:spPr>
        <p:txBody>
          <a:bodyPr>
            <a:normAutofit fontScale="92500"/>
          </a:bodyPr>
          <a:lstStyle/>
          <a:p>
            <a:pPr>
              <a:lnSpc>
                <a:spcPct val="95000"/>
              </a:lnSpc>
              <a:spcAft>
                <a:spcPts val="500"/>
              </a:spcAft>
            </a:pPr>
            <a:r>
              <a:rPr lang="sv-SE" altLang="sv-SE" smtClean="0"/>
              <a:t>Returnerar aktuellt systemdatum och aktuell systemtid</a:t>
            </a:r>
          </a:p>
          <a:p>
            <a:pPr>
              <a:lnSpc>
                <a:spcPct val="95000"/>
              </a:lnSpc>
              <a:spcAft>
                <a:spcPts val="500"/>
              </a:spcAft>
            </a:pPr>
            <a:r>
              <a:rPr lang="sv-SE" altLang="sv-SE" smtClean="0"/>
              <a:t>Syntax: GETDATE()</a:t>
            </a:r>
          </a:p>
          <a:p>
            <a:pPr eaLnBrk="1" hangingPunct="1">
              <a:lnSpc>
                <a:spcPct val="95000"/>
              </a:lnSpc>
            </a:pPr>
            <a:endParaRPr lang="sv-SE" altLang="sv-SE" smtClean="0"/>
          </a:p>
          <a:p>
            <a:pPr eaLnBrk="1" hangingPunct="1">
              <a:lnSpc>
                <a:spcPct val="95000"/>
              </a:lnSpc>
              <a:buFontTx/>
              <a:buNone/>
            </a:pPr>
            <a:r>
              <a:rPr lang="sv-SE" altLang="sv-SE" sz="1600">
                <a:latin typeface="Courier New" panose="02070309020205020404" pitchFamily="49" charset="0"/>
              </a:rPr>
              <a:t>SELECT GETDATE()</a:t>
            </a:r>
            <a:endParaRPr lang="sv-SE" altLang="sv-SE" sz="2200">
              <a:latin typeface="Courier New" panose="02070309020205020404" pitchFamily="49" charset="0"/>
            </a:endParaRPr>
          </a:p>
          <a:p>
            <a:pPr eaLnBrk="1" hangingPunct="1">
              <a:lnSpc>
                <a:spcPct val="95000"/>
              </a:lnSpc>
              <a:buFontTx/>
              <a:buNone/>
            </a:pPr>
            <a:r>
              <a:rPr lang="sv-SE" altLang="sv-SE" sz="2200">
                <a:latin typeface="Courier New" panose="02070309020205020404" pitchFamily="49" charset="0"/>
              </a:rPr>
              <a:t> </a:t>
            </a:r>
          </a:p>
          <a:p>
            <a:pPr eaLnBrk="1" hangingPunct="1">
              <a:lnSpc>
                <a:spcPct val="95000"/>
              </a:lnSpc>
              <a:buFontTx/>
              <a:buNone/>
            </a:pPr>
            <a:r>
              <a:rPr lang="sv-SE" altLang="sv-SE" sz="1600">
                <a:latin typeface="Courier New" panose="02070309020205020404" pitchFamily="49" charset="0"/>
              </a:rPr>
              <a:t>--------------------------- </a:t>
            </a:r>
          </a:p>
          <a:p>
            <a:pPr eaLnBrk="1" hangingPunct="1">
              <a:lnSpc>
                <a:spcPct val="95000"/>
              </a:lnSpc>
              <a:buFontTx/>
              <a:buNone/>
            </a:pPr>
            <a:r>
              <a:rPr lang="sv-SE" altLang="sv-SE" sz="1600">
                <a:latin typeface="Courier New" panose="02070309020205020404" pitchFamily="49" charset="0"/>
              </a:rPr>
              <a:t>2007-02-16 11:36:17.997</a:t>
            </a:r>
            <a:endParaRPr lang="sv-SE" altLang="sv-SE" sz="2200"/>
          </a:p>
        </p:txBody>
      </p:sp>
      <p:pic>
        <p:nvPicPr>
          <p:cNvPr id="4" name="Nackademin svart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717284" y="5825297"/>
            <a:ext cx="3064507" cy="351666"/>
          </a:xfrm>
          <a:prstGeom prst="rect">
            <a:avLst/>
          </a:prstGeom>
          <a:ln w="3175">
            <a:miter lim="400000"/>
          </a:ln>
        </p:spPr>
      </p:pic>
    </p:spTree>
    <p:extLst>
      <p:ext uri="{BB962C8B-B14F-4D97-AF65-F5344CB8AC3E}">
        <p14:creationId xmlns:p14="http://schemas.microsoft.com/office/powerpoint/2010/main" val="22988901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altLang="sv-SE" smtClean="0"/>
              <a:t>DATEADD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43026" y="1844675"/>
            <a:ext cx="8424863" cy="3733800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500"/>
              </a:spcAft>
            </a:pPr>
            <a:r>
              <a:rPr lang="sv-SE" altLang="sv-SE" smtClean="0"/>
              <a:t>Returnerar ett nytt datetime-värde baserat på ett adderat intervall till det specificerade värdet</a:t>
            </a:r>
          </a:p>
          <a:p>
            <a:pPr eaLnBrk="1" hangingPunct="1">
              <a:lnSpc>
                <a:spcPct val="100000"/>
              </a:lnSpc>
            </a:pPr>
            <a:r>
              <a:rPr lang="sv-SE" altLang="sv-SE" smtClean="0"/>
              <a:t>Syntax: DATEADD(datepart, number, date) där datepart kan vara sekund, minut, timme, dag, vecka, månad, eller år.</a:t>
            </a:r>
          </a:p>
          <a:p>
            <a:pPr eaLnBrk="1" hangingPunct="1">
              <a:lnSpc>
                <a:spcPct val="90000"/>
              </a:lnSpc>
            </a:pPr>
            <a:endParaRPr lang="sv-SE" altLang="sv-SE" smtClean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sv-SE" altLang="sv-SE" sz="1600">
                <a:latin typeface="Courier New" panose="02070309020205020404" pitchFamily="49" charset="0"/>
              </a:rPr>
              <a:t>SELECT DATEADD(day, 30, GETDATE()) AS ’FÖRFALLODAG’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sv-SE" altLang="sv-SE" sz="1600">
              <a:latin typeface="Courier New" panose="02070309020205020404" pitchFamily="49" charset="0"/>
            </a:endParaRPr>
          </a:p>
        </p:txBody>
      </p:sp>
      <p:pic>
        <p:nvPicPr>
          <p:cNvPr id="4" name="Nackademin svart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717284" y="5825297"/>
            <a:ext cx="3064507" cy="351666"/>
          </a:xfrm>
          <a:prstGeom prst="rect">
            <a:avLst/>
          </a:prstGeom>
          <a:ln w="3175">
            <a:miter lim="400000"/>
          </a:ln>
        </p:spPr>
      </p:pic>
    </p:spTree>
    <p:extLst>
      <p:ext uri="{BB962C8B-B14F-4D97-AF65-F5344CB8AC3E}">
        <p14:creationId xmlns:p14="http://schemas.microsoft.com/office/powerpoint/2010/main" val="38345654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altLang="sv-SE" smtClean="0"/>
              <a:t>DATEDIFF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43026" y="1844676"/>
            <a:ext cx="7629525" cy="3719513"/>
          </a:xfrm>
        </p:spPr>
        <p:txBody>
          <a:bodyPr>
            <a:normAutofit fontScale="77500" lnSpcReduction="20000"/>
          </a:bodyPr>
          <a:lstStyle/>
          <a:p>
            <a:pPr>
              <a:spcBef>
                <a:spcPts val="300"/>
              </a:spcBef>
              <a:spcAft>
                <a:spcPts val="500"/>
              </a:spcAft>
            </a:pPr>
            <a:r>
              <a:rPr lang="sv-SE" altLang="sv-SE" smtClean="0"/>
              <a:t>Returnerar antalet tidsgränser passerade mellan två datum</a:t>
            </a:r>
          </a:p>
          <a:p>
            <a:pPr>
              <a:spcBef>
                <a:spcPts val="300"/>
              </a:spcBef>
              <a:spcAft>
                <a:spcPts val="500"/>
              </a:spcAft>
            </a:pPr>
            <a:r>
              <a:rPr lang="sv-SE" altLang="sv-SE" smtClean="0"/>
              <a:t>Syntax: DATEDIFF(datepart, startdate, enddate)</a:t>
            </a:r>
          </a:p>
          <a:p>
            <a:pPr eaLnBrk="1" hangingPunct="1">
              <a:lnSpc>
                <a:spcPct val="75000"/>
              </a:lnSpc>
              <a:buFontTx/>
              <a:buNone/>
            </a:pPr>
            <a:endParaRPr lang="sv-SE" altLang="sv-SE" smtClean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75000"/>
              </a:lnSpc>
              <a:buFontTx/>
              <a:buNone/>
            </a:pPr>
            <a:r>
              <a:rPr lang="sv-SE" altLang="sv-SE" sz="1600">
                <a:latin typeface="Times New Roman" panose="02020603050405020304" pitchFamily="18" charset="0"/>
              </a:rPr>
              <a:t>	</a:t>
            </a:r>
            <a:r>
              <a:rPr lang="sv-SE" altLang="sv-SE" sz="1600">
                <a:latin typeface="Courier New" panose="02070309020205020404" pitchFamily="49" charset="0"/>
              </a:rPr>
              <a:t>SELECT DATEDIFF(year, hiredate, getdate()) AS ’ANST TID’</a:t>
            </a:r>
          </a:p>
          <a:p>
            <a:pPr eaLnBrk="1" hangingPunct="1">
              <a:lnSpc>
                <a:spcPct val="75000"/>
              </a:lnSpc>
              <a:buFontTx/>
              <a:buNone/>
            </a:pPr>
            <a:r>
              <a:rPr lang="sv-SE" altLang="sv-SE" sz="1600">
                <a:latin typeface="Courier New" panose="02070309020205020404" pitchFamily="49" charset="0"/>
              </a:rPr>
              <a:t>	FROM Employee</a:t>
            </a:r>
          </a:p>
          <a:p>
            <a:pPr eaLnBrk="1" hangingPunct="1">
              <a:lnSpc>
                <a:spcPct val="75000"/>
              </a:lnSpc>
              <a:buFontTx/>
              <a:buNone/>
            </a:pPr>
            <a:endParaRPr lang="sv-SE" altLang="sv-SE" sz="1600">
              <a:latin typeface="Courier New" panose="02070309020205020404" pitchFamily="49" charset="0"/>
            </a:endParaRPr>
          </a:p>
          <a:p>
            <a:pPr eaLnBrk="1" hangingPunct="1">
              <a:lnSpc>
                <a:spcPct val="75000"/>
              </a:lnSpc>
              <a:buFontTx/>
              <a:buNone/>
            </a:pPr>
            <a:r>
              <a:rPr lang="sv-SE" altLang="sv-SE" sz="1600">
                <a:latin typeface="Courier New" panose="02070309020205020404" pitchFamily="49" charset="0"/>
              </a:rPr>
              <a:t>   ANST TID</a:t>
            </a:r>
          </a:p>
          <a:p>
            <a:pPr eaLnBrk="1" hangingPunct="1">
              <a:lnSpc>
                <a:spcPct val="75000"/>
              </a:lnSpc>
              <a:buFontTx/>
              <a:buNone/>
            </a:pPr>
            <a:r>
              <a:rPr lang="sv-SE" altLang="sv-SE" sz="1600">
                <a:latin typeface="Courier New" panose="02070309020205020404" pitchFamily="49" charset="0"/>
              </a:rPr>
              <a:t>	----------- </a:t>
            </a:r>
          </a:p>
          <a:p>
            <a:pPr eaLnBrk="1" hangingPunct="1">
              <a:lnSpc>
                <a:spcPct val="75000"/>
              </a:lnSpc>
              <a:buFontTx/>
              <a:buNone/>
            </a:pPr>
            <a:r>
              <a:rPr lang="sv-SE" altLang="sv-SE" sz="1600">
                <a:latin typeface="Courier New" panose="02070309020205020404" pitchFamily="49" charset="0"/>
              </a:rPr>
              <a:t>        18</a:t>
            </a:r>
          </a:p>
          <a:p>
            <a:pPr eaLnBrk="1" hangingPunct="1">
              <a:lnSpc>
                <a:spcPct val="75000"/>
              </a:lnSpc>
              <a:buFontTx/>
              <a:buNone/>
            </a:pPr>
            <a:r>
              <a:rPr lang="sv-SE" altLang="sv-SE" sz="1600">
                <a:latin typeface="Courier New" panose="02070309020205020404" pitchFamily="49" charset="0"/>
              </a:rPr>
              <a:t>        18</a:t>
            </a:r>
          </a:p>
          <a:p>
            <a:pPr eaLnBrk="1" hangingPunct="1">
              <a:lnSpc>
                <a:spcPct val="75000"/>
              </a:lnSpc>
              <a:buFontTx/>
              <a:buNone/>
            </a:pPr>
            <a:r>
              <a:rPr lang="sv-SE" altLang="sv-SE" sz="1600">
                <a:latin typeface="Courier New" panose="02070309020205020404" pitchFamily="49" charset="0"/>
              </a:rPr>
              <a:t>        15</a:t>
            </a:r>
          </a:p>
          <a:p>
            <a:pPr eaLnBrk="1" hangingPunct="1">
              <a:lnSpc>
                <a:spcPct val="75000"/>
              </a:lnSpc>
              <a:buFontTx/>
              <a:buNone/>
            </a:pPr>
            <a:r>
              <a:rPr lang="sv-SE" altLang="sv-SE" sz="1600">
                <a:latin typeface="Courier New" panose="02070309020205020404" pitchFamily="49" charset="0"/>
              </a:rPr>
              <a:t>        15</a:t>
            </a:r>
          </a:p>
          <a:p>
            <a:pPr eaLnBrk="1" hangingPunct="1">
              <a:lnSpc>
                <a:spcPct val="75000"/>
              </a:lnSpc>
              <a:buFontTx/>
              <a:buNone/>
            </a:pPr>
            <a:r>
              <a:rPr lang="sv-SE" altLang="sv-SE" sz="1600">
                <a:latin typeface="Courier New" panose="02070309020205020404" pitchFamily="49" charset="0"/>
              </a:rPr>
              <a:t>        14</a:t>
            </a:r>
          </a:p>
          <a:p>
            <a:pPr eaLnBrk="1" hangingPunct="1">
              <a:lnSpc>
                <a:spcPct val="75000"/>
              </a:lnSpc>
              <a:buFontTx/>
              <a:buNone/>
            </a:pPr>
            <a:endParaRPr lang="sv-SE" altLang="sv-SE" sz="1600">
              <a:latin typeface="Courier New" panose="02070309020205020404" pitchFamily="49" charset="0"/>
            </a:endParaRPr>
          </a:p>
        </p:txBody>
      </p:sp>
      <p:pic>
        <p:nvPicPr>
          <p:cNvPr id="4" name="Nackademin svart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717284" y="5825297"/>
            <a:ext cx="3064507" cy="351666"/>
          </a:xfrm>
          <a:prstGeom prst="rect">
            <a:avLst/>
          </a:prstGeom>
          <a:ln w="3175">
            <a:miter lim="400000"/>
          </a:ln>
        </p:spPr>
      </p:pic>
    </p:spTree>
    <p:extLst>
      <p:ext uri="{BB962C8B-B14F-4D97-AF65-F5344CB8AC3E}">
        <p14:creationId xmlns:p14="http://schemas.microsoft.com/office/powerpoint/2010/main" val="15682758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343025" y="638175"/>
            <a:ext cx="8991600" cy="990600"/>
          </a:xfrm>
        </p:spPr>
        <p:txBody>
          <a:bodyPr/>
          <a:lstStyle/>
          <a:p>
            <a:pPr eaLnBrk="1" hangingPunct="1"/>
            <a:r>
              <a:rPr lang="sv-SE" altLang="sv-SE" smtClean="0"/>
              <a:t>Motsvarande funktioner i Oracle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43026" y="1844676"/>
            <a:ext cx="8137525" cy="3719513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sv-SE" altLang="sv-SE" smtClean="0"/>
              <a:t>LAST_DAY</a:t>
            </a:r>
          </a:p>
          <a:p>
            <a:pPr lvl="1" eaLnBrk="1" hangingPunct="1"/>
            <a:r>
              <a:rPr lang="sv-SE" altLang="sv-SE" smtClean="0"/>
              <a:t>Returnerar sista datum i en specificerad månad</a:t>
            </a:r>
          </a:p>
          <a:p>
            <a:pPr lvl="1" eaLnBrk="1" hangingPunct="1"/>
            <a:r>
              <a:rPr lang="sv-SE" altLang="sv-SE" smtClean="0"/>
              <a:t>Syntax: LAST_DAY(DATUM)</a:t>
            </a:r>
            <a:endParaRPr lang="sv-SE" altLang="sv-SE" b="1" smtClean="0">
              <a:latin typeface="Courier New" panose="02070309020205020404" pitchFamily="49" charset="0"/>
            </a:endParaRPr>
          </a:p>
          <a:p>
            <a:pPr eaLnBrk="1" hangingPunct="1"/>
            <a:r>
              <a:rPr lang="sv-SE" altLang="sv-SE" smtClean="0"/>
              <a:t>MONTHS_BETWEEN</a:t>
            </a:r>
          </a:p>
          <a:p>
            <a:pPr lvl="1" eaLnBrk="1" hangingPunct="1"/>
            <a:r>
              <a:rPr lang="sv-SE" altLang="sv-SE" smtClean="0"/>
              <a:t>För att få reda på hur många månaders skillnad det är mellan två datum</a:t>
            </a:r>
          </a:p>
          <a:p>
            <a:pPr lvl="1" eaLnBrk="1" hangingPunct="1"/>
            <a:r>
              <a:rPr lang="sv-SE" altLang="sv-SE" smtClean="0"/>
              <a:t>Syntax: MONTHS_BETWEEN(SLUTDAT,STARTDAT)</a:t>
            </a:r>
            <a:endParaRPr lang="sv-SE" altLang="sv-SE" b="1" smtClean="0">
              <a:latin typeface="Courier New" panose="02070309020205020404" pitchFamily="49" charset="0"/>
            </a:endParaRPr>
          </a:p>
          <a:p>
            <a:pPr eaLnBrk="1" hangingPunct="1"/>
            <a:r>
              <a:rPr lang="sv-SE" altLang="sv-SE" smtClean="0"/>
              <a:t>SYSDATE</a:t>
            </a:r>
          </a:p>
          <a:p>
            <a:pPr lvl="1" eaLnBrk="1" hangingPunct="1"/>
            <a:r>
              <a:rPr lang="sv-SE" altLang="sv-SE" smtClean="0"/>
              <a:t>Returnerar systemtid och systemdatum</a:t>
            </a:r>
          </a:p>
        </p:txBody>
      </p:sp>
      <p:pic>
        <p:nvPicPr>
          <p:cNvPr id="4" name="Nackademin svart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717284" y="5825297"/>
            <a:ext cx="3064507" cy="351666"/>
          </a:xfrm>
          <a:prstGeom prst="rect">
            <a:avLst/>
          </a:prstGeom>
          <a:ln w="3175">
            <a:miter lim="400000"/>
          </a:ln>
        </p:spPr>
      </p:pic>
    </p:spTree>
    <p:extLst>
      <p:ext uri="{BB962C8B-B14F-4D97-AF65-F5344CB8AC3E}">
        <p14:creationId xmlns:p14="http://schemas.microsoft.com/office/powerpoint/2010/main" val="2087209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Kort summering av föregående lektion/ev. lektioner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v-SE" b="1" dirty="0" smtClean="0"/>
              <a:t>Föregående lektion:</a:t>
            </a:r>
          </a:p>
          <a:p>
            <a:r>
              <a:rPr lang="sv-SE" dirty="0" err="1" smtClean="0"/>
              <a:t>Select</a:t>
            </a:r>
            <a:endParaRPr lang="sv-SE" dirty="0" smtClean="0"/>
          </a:p>
          <a:p>
            <a:r>
              <a:rPr lang="sv-SE" dirty="0" smtClean="0"/>
              <a:t>Frågor kring förra lektionen?</a:t>
            </a:r>
          </a:p>
          <a:p>
            <a:pPr marL="0" indent="0">
              <a:buNone/>
            </a:pPr>
            <a:endParaRPr lang="sv-SE" dirty="0"/>
          </a:p>
        </p:txBody>
      </p:sp>
      <p:pic>
        <p:nvPicPr>
          <p:cNvPr id="4" name="Nackademin svart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717284" y="5825297"/>
            <a:ext cx="3064507" cy="351666"/>
          </a:xfrm>
          <a:prstGeom prst="rect">
            <a:avLst/>
          </a:prstGeom>
          <a:ln w="3175">
            <a:miter lim="400000"/>
          </a:ln>
        </p:spPr>
      </p:pic>
    </p:spTree>
    <p:extLst>
      <p:ext uri="{BB962C8B-B14F-4D97-AF65-F5344CB8AC3E}">
        <p14:creationId xmlns:p14="http://schemas.microsoft.com/office/powerpoint/2010/main" val="2362878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 bwMode="black">
          <a:noFill/>
        </p:spPr>
        <p:txBody>
          <a:bodyPr vert="horz" lIns="92075" tIns="46038" rIns="92075" bIns="46038" rtlCol="0" anchor="ctr">
            <a:normAutofit/>
          </a:bodyPr>
          <a:lstStyle/>
          <a:p>
            <a:pPr eaLnBrk="1" hangingPunct="1"/>
            <a:r>
              <a:rPr lang="sv-SE" altLang="sv-SE" smtClean="0"/>
              <a:t>Övningar 3: 1-4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43026" y="1844676"/>
            <a:ext cx="8137525" cy="3889375"/>
          </a:xfrm>
          <a:noFill/>
        </p:spPr>
        <p:txBody>
          <a:bodyPr vert="horz" lIns="92075" tIns="46038" rIns="92075" bIns="46038" rtlCol="0">
            <a:normAutofit lnSpcReduction="10000"/>
          </a:bodyPr>
          <a:lstStyle/>
          <a:p>
            <a:pPr marL="457200" indent="-457200">
              <a:buFontTx/>
              <a:buAutoNum type="arabicPeriod"/>
            </a:pPr>
            <a:r>
              <a:rPr lang="sv-SE" altLang="sv-SE" smtClean="0"/>
              <a:t>Ange hur många anställda som har en grundlön som är mer än 25000 kr.</a:t>
            </a:r>
          </a:p>
          <a:p>
            <a:pPr marL="457200" indent="-457200">
              <a:buFontTx/>
              <a:buAutoNum type="arabicPeriod"/>
            </a:pPr>
            <a:r>
              <a:rPr lang="sv-SE" altLang="sv-SE" smtClean="0"/>
              <a:t>Summera alla anställdas grundlöner.</a:t>
            </a:r>
          </a:p>
          <a:p>
            <a:pPr marL="457200" indent="-457200">
              <a:buFontTx/>
              <a:buAutoNum type="arabicPeriod"/>
            </a:pPr>
            <a:r>
              <a:rPr lang="sv-SE" altLang="sv-SE" smtClean="0"/>
              <a:t>Hur mycket tjänar den som tjänar mest respektive minst i företaget?</a:t>
            </a:r>
          </a:p>
          <a:p>
            <a:pPr marL="457200" indent="-457200">
              <a:buFontTx/>
              <a:buAutoNum type="arabicPeriod"/>
            </a:pPr>
            <a:r>
              <a:rPr lang="sv-SE" altLang="sv-SE" smtClean="0"/>
              <a:t>Ange den totala kostnaden för samtliga anställdas grundlöner om resp persons grundlön höjs med 10%. Visa även skillnaden i kronor mot den gamla lönen.</a:t>
            </a:r>
          </a:p>
        </p:txBody>
      </p:sp>
      <p:pic>
        <p:nvPicPr>
          <p:cNvPr id="4" name="Nackademin svart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717284" y="5825297"/>
            <a:ext cx="3064507" cy="351666"/>
          </a:xfrm>
          <a:prstGeom prst="rect">
            <a:avLst/>
          </a:prstGeom>
          <a:ln w="3175">
            <a:miter lim="400000"/>
          </a:ln>
        </p:spPr>
      </p:pic>
    </p:spTree>
    <p:extLst>
      <p:ext uri="{BB962C8B-B14F-4D97-AF65-F5344CB8AC3E}">
        <p14:creationId xmlns:p14="http://schemas.microsoft.com/office/powerpoint/2010/main" val="830477317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 bwMode="black"/>
        <p:txBody>
          <a:bodyPr/>
          <a:lstStyle/>
          <a:p>
            <a:pPr eaLnBrk="1" hangingPunct="1"/>
            <a:r>
              <a:rPr lang="sv-SE" altLang="sv-SE" smtClean="0"/>
              <a:t>Övningar 3: 5-8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43026" y="1844675"/>
            <a:ext cx="8137525" cy="4038600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None/>
            </a:pPr>
            <a:r>
              <a:rPr lang="sv-SE" altLang="sv-SE" i="1" smtClean="0"/>
              <a:t>Överkurs</a:t>
            </a:r>
            <a:endParaRPr lang="sv-SE" altLang="sv-SE" smtClean="0"/>
          </a:p>
          <a:p>
            <a:pPr marL="457200" indent="-457200">
              <a:buFontTx/>
              <a:buAutoNum type="arabicPeriod" startAt="5"/>
            </a:pPr>
            <a:r>
              <a:rPr lang="sv-SE" altLang="sv-SE" smtClean="0"/>
              <a:t>Flytta fram anställningsdatum ett år för alla anställda. Visa det som nytt anställningsdatum i svarstabellen.</a:t>
            </a:r>
          </a:p>
          <a:p>
            <a:pPr marL="457200" indent="-457200">
              <a:buFontTx/>
              <a:buAutoNum type="arabicPeriod" startAt="5"/>
            </a:pPr>
            <a:r>
              <a:rPr lang="sv-SE" altLang="sv-SE" smtClean="0"/>
              <a:t>Vilket datum infaller första söndagen efter anställningsdatum? Visa för alla anställda. Endast Oracle, funktionen saknas i MS SQL Server.</a:t>
            </a:r>
          </a:p>
          <a:p>
            <a:pPr marL="457200" indent="-457200">
              <a:buFontTx/>
              <a:buAutoNum type="arabicPeriod" startAt="5"/>
            </a:pPr>
            <a:r>
              <a:rPr lang="sv-SE" altLang="sv-SE" smtClean="0"/>
              <a:t>Beräkna standardavvikelsen för lönen till alla chefer (Chef eller VD). Slå upp i hjälpen!</a:t>
            </a:r>
          </a:p>
          <a:p>
            <a:pPr marL="457200" indent="-457200">
              <a:buFontTx/>
              <a:buAutoNum type="arabicPeriod" startAt="5"/>
            </a:pPr>
            <a:r>
              <a:rPr lang="sv-SE" altLang="sv-SE" smtClean="0"/>
              <a:t>Beräkna antalet månader mellan dagens datum och de anställdas anställningsdatum i Employee.</a:t>
            </a:r>
          </a:p>
        </p:txBody>
      </p:sp>
      <p:pic>
        <p:nvPicPr>
          <p:cNvPr id="4" name="Nackademin svart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717284" y="5825297"/>
            <a:ext cx="3064507" cy="351666"/>
          </a:xfrm>
          <a:prstGeom prst="rect">
            <a:avLst/>
          </a:prstGeom>
          <a:ln w="3175">
            <a:miter lim="400000"/>
          </a:ln>
        </p:spPr>
      </p:pic>
    </p:spTree>
    <p:extLst>
      <p:ext uri="{BB962C8B-B14F-4D97-AF65-F5344CB8AC3E}">
        <p14:creationId xmlns:p14="http://schemas.microsoft.com/office/powerpoint/2010/main" val="25835177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 bwMode="black">
          <a:noFill/>
        </p:spPr>
        <p:txBody>
          <a:bodyPr vert="horz" lIns="92075" tIns="46038" rIns="92075" bIns="46038" rtlCol="0" anchor="ctr">
            <a:normAutofit/>
          </a:bodyPr>
          <a:lstStyle/>
          <a:p>
            <a:pPr eaLnBrk="1" hangingPunct="1"/>
            <a:r>
              <a:rPr lang="sv-SE" altLang="sv-SE" smtClean="0"/>
              <a:t>Aritmetiska funktioner</a:t>
            </a:r>
          </a:p>
        </p:txBody>
      </p:sp>
      <p:pic>
        <p:nvPicPr>
          <p:cNvPr id="3" name="Nackademin svart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717284" y="5825297"/>
            <a:ext cx="3064507" cy="351666"/>
          </a:xfrm>
          <a:prstGeom prst="rect">
            <a:avLst/>
          </a:prstGeom>
          <a:ln w="3175">
            <a:miter lim="400000"/>
          </a:ln>
        </p:spPr>
      </p:pic>
    </p:spTree>
    <p:extLst>
      <p:ext uri="{BB962C8B-B14F-4D97-AF65-F5344CB8AC3E}">
        <p14:creationId xmlns:p14="http://schemas.microsoft.com/office/powerpoint/2010/main" val="3096761969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 bwMode="black">
          <a:noFill/>
        </p:spPr>
        <p:txBody>
          <a:bodyPr vert="horz" lIns="92075" tIns="46038" rIns="92075" bIns="46038" rtlCol="0" anchor="ctr">
            <a:normAutofit/>
          </a:bodyPr>
          <a:lstStyle/>
          <a:p>
            <a:pPr eaLnBrk="1" hangingPunct="1"/>
            <a:r>
              <a:rPr lang="sv-SE" altLang="sv-SE" smtClean="0"/>
              <a:t>Matematiska funktioner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87488" y="3429001"/>
            <a:ext cx="5472112" cy="2881313"/>
          </a:xfrm>
          <a:noFill/>
        </p:spPr>
        <p:txBody>
          <a:bodyPr vert="horz" lIns="92075" tIns="46038" rIns="92075" bIns="46038" rtlCol="0">
            <a:normAutofit/>
          </a:bodyPr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sv-SE" altLang="sv-SE" sz="1800">
                <a:latin typeface="Courier New" panose="02070309020205020404" pitchFamily="49" charset="0"/>
              </a:rPr>
              <a:t> SELECT  *  FROM  NUMMER</a:t>
            </a:r>
            <a:br>
              <a:rPr lang="sv-SE" altLang="sv-SE" sz="1800">
                <a:latin typeface="Courier New" panose="02070309020205020404" pitchFamily="49" charset="0"/>
              </a:rPr>
            </a:br>
            <a:endParaRPr lang="sv-SE" altLang="sv-SE" sz="1800">
              <a:latin typeface="Courier New" panose="020703090202050204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sv-SE" altLang="sv-SE" sz="1800">
                <a:latin typeface="Courier New" panose="02070309020205020404" pitchFamily="49" charset="0"/>
              </a:rPr>
              <a:t>	          A                   B</a:t>
            </a:r>
            <a:br>
              <a:rPr lang="sv-SE" altLang="sv-SE" sz="1800">
                <a:latin typeface="Courier New" panose="02070309020205020404" pitchFamily="49" charset="0"/>
              </a:rPr>
            </a:br>
            <a:r>
              <a:rPr lang="sv-SE" altLang="sv-SE" sz="1800">
                <a:latin typeface="Courier New" panose="02070309020205020404" pitchFamily="49" charset="0"/>
              </a:rPr>
              <a:t>-----------             -------</a:t>
            </a:r>
            <a:br>
              <a:rPr lang="sv-SE" altLang="sv-SE" sz="1800">
                <a:latin typeface="Courier New" panose="02070309020205020404" pitchFamily="49" charset="0"/>
              </a:rPr>
            </a:br>
            <a:r>
              <a:rPr lang="sv-SE" altLang="sv-SE" sz="1800">
                <a:latin typeface="Courier New" panose="02070309020205020404" pitchFamily="49" charset="0"/>
              </a:rPr>
              <a:t>     3.1415                   4	</a:t>
            </a:r>
            <a:br>
              <a:rPr lang="sv-SE" altLang="sv-SE" sz="1800">
                <a:latin typeface="Courier New" panose="02070309020205020404" pitchFamily="49" charset="0"/>
              </a:rPr>
            </a:br>
            <a:r>
              <a:rPr lang="sv-SE" altLang="sv-SE" sz="1800">
                <a:latin typeface="Courier New" panose="02070309020205020404" pitchFamily="49" charset="0"/>
              </a:rPr>
              <a:t>        -45               0.707</a:t>
            </a:r>
            <a:br>
              <a:rPr lang="sv-SE" altLang="sv-SE" sz="1800">
                <a:latin typeface="Courier New" panose="02070309020205020404" pitchFamily="49" charset="0"/>
              </a:rPr>
            </a:br>
            <a:r>
              <a:rPr lang="sv-SE" altLang="sv-SE" sz="1800">
                <a:latin typeface="Courier New" panose="02070309020205020404" pitchFamily="49" charset="0"/>
              </a:rPr>
              <a:t>          5                   9</a:t>
            </a:r>
            <a:br>
              <a:rPr lang="sv-SE" altLang="sv-SE" sz="1800">
                <a:latin typeface="Courier New" panose="02070309020205020404" pitchFamily="49" charset="0"/>
              </a:rPr>
            </a:br>
            <a:r>
              <a:rPr lang="sv-SE" altLang="sv-SE" sz="1800">
                <a:latin typeface="Courier New" panose="02070309020205020404" pitchFamily="49" charset="0"/>
              </a:rPr>
              <a:t>    -57.667                  42</a:t>
            </a:r>
            <a:br>
              <a:rPr lang="sv-SE" altLang="sv-SE" sz="1800">
                <a:latin typeface="Courier New" panose="02070309020205020404" pitchFamily="49" charset="0"/>
              </a:rPr>
            </a:br>
            <a:r>
              <a:rPr lang="sv-SE" altLang="sv-SE" sz="1800">
                <a:latin typeface="Courier New" panose="02070309020205020404" pitchFamily="49" charset="0"/>
              </a:rPr>
              <a:t>         15                  55</a:t>
            </a:r>
            <a:br>
              <a:rPr lang="sv-SE" altLang="sv-SE" sz="1800">
                <a:latin typeface="Courier New" panose="02070309020205020404" pitchFamily="49" charset="0"/>
              </a:rPr>
            </a:br>
            <a:r>
              <a:rPr lang="sv-SE" altLang="sv-SE" sz="1800">
                <a:latin typeface="Courier New" panose="02070309020205020404" pitchFamily="49" charset="0"/>
              </a:rPr>
              <a:t>       -7.2                 5.3</a:t>
            </a:r>
          </a:p>
        </p:txBody>
      </p:sp>
      <p:sp>
        <p:nvSpPr>
          <p:cNvPr id="23556" name="Rectangle 5"/>
          <p:cNvSpPr>
            <a:spLocks noChangeArrowheads="1"/>
          </p:cNvSpPr>
          <p:nvPr/>
        </p:nvSpPr>
        <p:spPr bwMode="auto">
          <a:xfrm>
            <a:off x="1343025" y="1844676"/>
            <a:ext cx="7848600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190500" indent="-1905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ct val="30000"/>
              </a:spcBef>
              <a:buClr>
                <a:srgbClr val="BD1220"/>
              </a:buClr>
              <a:buFontTx/>
              <a:buChar char="•"/>
            </a:pPr>
            <a:r>
              <a:rPr lang="sv-SE" altLang="sv-SE">
                <a:latin typeface="Arial" panose="020B0604020202020204" pitchFamily="34" charset="0"/>
              </a:rPr>
              <a:t>Tabellen nummer används i flera av de kommande exemplen:</a:t>
            </a:r>
          </a:p>
        </p:txBody>
      </p:sp>
      <p:pic>
        <p:nvPicPr>
          <p:cNvPr id="5" name="Nackademin svart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717284" y="5825297"/>
            <a:ext cx="3064507" cy="351666"/>
          </a:xfrm>
          <a:prstGeom prst="rect">
            <a:avLst/>
          </a:prstGeom>
          <a:ln w="3175">
            <a:miter lim="400000"/>
          </a:ln>
        </p:spPr>
      </p:pic>
    </p:spTree>
    <p:extLst>
      <p:ext uri="{BB962C8B-B14F-4D97-AF65-F5344CB8AC3E}">
        <p14:creationId xmlns:p14="http://schemas.microsoft.com/office/powerpoint/2010/main" val="326313957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 bwMode="black">
          <a:noFill/>
        </p:spPr>
        <p:txBody>
          <a:bodyPr vert="horz" lIns="92075" tIns="46038" rIns="92075" bIns="46038" rtlCol="0" anchor="ctr">
            <a:normAutofit/>
          </a:bodyPr>
          <a:lstStyle/>
          <a:p>
            <a:pPr eaLnBrk="1" hangingPunct="1"/>
            <a:r>
              <a:rPr lang="sv-SE" altLang="sv-SE" smtClean="0"/>
              <a:t>ABS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43026" y="1844676"/>
            <a:ext cx="7273925" cy="4537075"/>
          </a:xfrm>
          <a:noFill/>
        </p:spPr>
        <p:txBody>
          <a:bodyPr vert="horz" lIns="92075" tIns="46038" rIns="92075" bIns="46038" rtlCol="0">
            <a:normAutofit/>
          </a:bodyPr>
          <a:lstStyle/>
          <a:p>
            <a:pPr eaLnBrk="1" hangingPunct="1"/>
            <a:r>
              <a:rPr lang="sv-SE" altLang="sv-SE" smtClean="0"/>
              <a:t>Returnerar det absoluta värdet.</a:t>
            </a:r>
          </a:p>
          <a:p>
            <a:pPr eaLnBrk="1" hangingPunct="1">
              <a:lnSpc>
                <a:spcPct val="95000"/>
              </a:lnSpc>
            </a:pPr>
            <a:endParaRPr lang="sv-SE" altLang="sv-SE" smtClean="0"/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sv-SE" altLang="sv-SE" sz="1600">
                <a:latin typeface="Times New Roman" panose="02020603050405020304" pitchFamily="18" charset="0"/>
              </a:rPr>
              <a:t>SELECT  A, ABS(A)  ABSOLUT_VÄRDE  FROM  NUMMER</a:t>
            </a:r>
            <a:br>
              <a:rPr lang="sv-SE" altLang="sv-SE" sz="1600">
                <a:latin typeface="Times New Roman" panose="02020603050405020304" pitchFamily="18" charset="0"/>
              </a:rPr>
            </a:br>
            <a:r>
              <a:rPr lang="sv-SE" altLang="sv-SE" sz="1600">
                <a:latin typeface="Times New Roman" panose="02020603050405020304" pitchFamily="18" charset="0"/>
              </a:rPr>
              <a:t/>
            </a:r>
            <a:br>
              <a:rPr lang="sv-SE" altLang="sv-SE" sz="1600">
                <a:latin typeface="Times New Roman" panose="02020603050405020304" pitchFamily="18" charset="0"/>
              </a:rPr>
            </a:br>
            <a:endParaRPr lang="sv-SE" altLang="sv-SE" sz="16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sv-SE" altLang="sv-SE" sz="1600">
                <a:latin typeface="Courier New" panose="02070309020205020404" pitchFamily="49" charset="0"/>
              </a:rPr>
              <a:t>A                      ABSOLUT_VÄRDE</a:t>
            </a:r>
          </a:p>
          <a:p>
            <a:pPr eaLnBrk="1" hangingPunct="1">
              <a:buFontTx/>
              <a:buNone/>
            </a:pPr>
            <a:r>
              <a:rPr lang="sv-SE" altLang="sv-SE" sz="1600" noProof="1">
                <a:latin typeface="Courier New" panose="02070309020205020404" pitchFamily="49" charset="0"/>
              </a:rPr>
              <a:t>---------------------- ----------------------</a:t>
            </a:r>
          </a:p>
          <a:p>
            <a:pPr eaLnBrk="1" hangingPunct="1">
              <a:buFontTx/>
              <a:buNone/>
            </a:pPr>
            <a:r>
              <a:rPr lang="sv-SE" altLang="sv-SE" sz="1600" noProof="1">
                <a:latin typeface="Courier New" panose="02070309020205020404" pitchFamily="49" charset="0"/>
              </a:rPr>
              <a:t>3</a:t>
            </a:r>
            <a:r>
              <a:rPr lang="sv-SE" altLang="sv-SE" sz="1600">
                <a:latin typeface="Courier New" panose="02070309020205020404" pitchFamily="49" charset="0"/>
              </a:rPr>
              <a:t>.</a:t>
            </a:r>
            <a:r>
              <a:rPr lang="sv-SE" altLang="sv-SE" sz="1600" noProof="1">
                <a:latin typeface="Courier New" panose="02070309020205020404" pitchFamily="49" charset="0"/>
              </a:rPr>
              <a:t>1415                 3</a:t>
            </a:r>
            <a:r>
              <a:rPr lang="sv-SE" altLang="sv-SE" sz="1600">
                <a:latin typeface="Courier New" panose="02070309020205020404" pitchFamily="49" charset="0"/>
              </a:rPr>
              <a:t>.</a:t>
            </a:r>
            <a:r>
              <a:rPr lang="sv-SE" altLang="sv-SE" sz="1600" noProof="1">
                <a:latin typeface="Courier New" panose="02070309020205020404" pitchFamily="49" charset="0"/>
              </a:rPr>
              <a:t>1415</a:t>
            </a:r>
          </a:p>
          <a:p>
            <a:pPr eaLnBrk="1" hangingPunct="1">
              <a:buFontTx/>
              <a:buNone/>
            </a:pPr>
            <a:r>
              <a:rPr lang="sv-SE" altLang="sv-SE" sz="1600" noProof="1">
                <a:latin typeface="Courier New" panose="02070309020205020404" pitchFamily="49" charset="0"/>
              </a:rPr>
              <a:t>-45                    45</a:t>
            </a:r>
          </a:p>
          <a:p>
            <a:pPr eaLnBrk="1" hangingPunct="1">
              <a:buFontTx/>
              <a:buNone/>
            </a:pPr>
            <a:r>
              <a:rPr lang="sv-SE" altLang="sv-SE" sz="1600" noProof="1">
                <a:latin typeface="Courier New" panose="02070309020205020404" pitchFamily="49" charset="0"/>
              </a:rPr>
              <a:t>5                      5</a:t>
            </a:r>
          </a:p>
          <a:p>
            <a:pPr eaLnBrk="1" hangingPunct="1">
              <a:buFontTx/>
              <a:buNone/>
            </a:pPr>
            <a:r>
              <a:rPr lang="sv-SE" altLang="sv-SE" sz="1600" noProof="1">
                <a:latin typeface="Courier New" panose="02070309020205020404" pitchFamily="49" charset="0"/>
              </a:rPr>
              <a:t>-57</a:t>
            </a:r>
            <a:r>
              <a:rPr lang="sv-SE" altLang="sv-SE" sz="1600">
                <a:latin typeface="Courier New" panose="02070309020205020404" pitchFamily="49" charset="0"/>
              </a:rPr>
              <a:t>.</a:t>
            </a:r>
            <a:r>
              <a:rPr lang="sv-SE" altLang="sv-SE" sz="1600" noProof="1">
                <a:latin typeface="Courier New" panose="02070309020205020404" pitchFamily="49" charset="0"/>
              </a:rPr>
              <a:t>667                57</a:t>
            </a:r>
            <a:r>
              <a:rPr lang="sv-SE" altLang="sv-SE" sz="1600">
                <a:latin typeface="Courier New" panose="02070309020205020404" pitchFamily="49" charset="0"/>
              </a:rPr>
              <a:t>.</a:t>
            </a:r>
            <a:r>
              <a:rPr lang="sv-SE" altLang="sv-SE" sz="1600" noProof="1">
                <a:latin typeface="Courier New" panose="02070309020205020404" pitchFamily="49" charset="0"/>
              </a:rPr>
              <a:t>667</a:t>
            </a:r>
          </a:p>
          <a:p>
            <a:pPr eaLnBrk="1" hangingPunct="1">
              <a:buFontTx/>
              <a:buNone/>
            </a:pPr>
            <a:r>
              <a:rPr lang="sv-SE" altLang="sv-SE" sz="1600" noProof="1">
                <a:latin typeface="Courier New" panose="02070309020205020404" pitchFamily="49" charset="0"/>
              </a:rPr>
              <a:t>15                     15</a:t>
            </a:r>
          </a:p>
          <a:p>
            <a:pPr eaLnBrk="1" hangingPunct="1">
              <a:buFontTx/>
              <a:buNone/>
            </a:pPr>
            <a:r>
              <a:rPr lang="sv-SE" altLang="sv-SE" sz="1600" noProof="1">
                <a:latin typeface="Courier New" panose="02070309020205020404" pitchFamily="49" charset="0"/>
              </a:rPr>
              <a:t>-7</a:t>
            </a:r>
            <a:r>
              <a:rPr lang="sv-SE" altLang="sv-SE" sz="1600">
                <a:latin typeface="Courier New" panose="02070309020205020404" pitchFamily="49" charset="0"/>
              </a:rPr>
              <a:t>.</a:t>
            </a:r>
            <a:r>
              <a:rPr lang="sv-SE" altLang="sv-SE" sz="1600" noProof="1">
                <a:latin typeface="Courier New" panose="02070309020205020404" pitchFamily="49" charset="0"/>
              </a:rPr>
              <a:t>2                   7</a:t>
            </a:r>
            <a:r>
              <a:rPr lang="sv-SE" altLang="sv-SE" sz="1600">
                <a:latin typeface="Courier New" panose="02070309020205020404" pitchFamily="49" charset="0"/>
              </a:rPr>
              <a:t>.</a:t>
            </a:r>
            <a:r>
              <a:rPr lang="sv-SE" altLang="sv-SE" sz="1600" noProof="1">
                <a:latin typeface="Courier New" panose="02070309020205020404" pitchFamily="49" charset="0"/>
              </a:rPr>
              <a:t>2</a:t>
            </a:r>
            <a:endParaRPr lang="sv-SE" altLang="sv-SE" sz="1600">
              <a:latin typeface="Courier New" panose="02070309020205020404" pitchFamily="49" charset="0"/>
            </a:endParaRPr>
          </a:p>
        </p:txBody>
      </p:sp>
      <p:pic>
        <p:nvPicPr>
          <p:cNvPr id="4" name="Nackademin svart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717284" y="5825297"/>
            <a:ext cx="3064507" cy="351666"/>
          </a:xfrm>
          <a:prstGeom prst="rect">
            <a:avLst/>
          </a:prstGeom>
          <a:ln w="3175">
            <a:miter lim="400000"/>
          </a:ln>
        </p:spPr>
      </p:pic>
    </p:spTree>
    <p:extLst>
      <p:ext uri="{BB962C8B-B14F-4D97-AF65-F5344CB8AC3E}">
        <p14:creationId xmlns:p14="http://schemas.microsoft.com/office/powerpoint/2010/main" val="1643338184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 bwMode="black">
          <a:noFill/>
        </p:spPr>
        <p:txBody>
          <a:bodyPr vert="horz" lIns="92075" tIns="46038" rIns="92075" bIns="46038" rtlCol="0" anchor="ctr">
            <a:normAutofit/>
          </a:bodyPr>
          <a:lstStyle/>
          <a:p>
            <a:pPr eaLnBrk="1" hangingPunct="1"/>
            <a:r>
              <a:rPr lang="sv-SE" altLang="sv-SE" smtClean="0"/>
              <a:t>CEILING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43026" y="1844676"/>
            <a:ext cx="8208963" cy="3719513"/>
          </a:xfrm>
          <a:noFill/>
        </p:spPr>
        <p:txBody>
          <a:bodyPr vert="horz" lIns="92075" tIns="46038" rIns="92075" bIns="46038" rtlCol="0">
            <a:normAutofit fontScale="92500" lnSpcReduction="20000"/>
          </a:bodyPr>
          <a:lstStyle/>
          <a:p>
            <a:pPr eaLnBrk="1" hangingPunct="1"/>
            <a:r>
              <a:rPr lang="sv-SE" altLang="sv-SE" smtClean="0"/>
              <a:t>Returnerar den minsta heltalssiffran större än eller lika med argumentet (i Oracle </a:t>
            </a:r>
            <a:r>
              <a:rPr lang="sv-SE" altLang="sv-SE" i="1" smtClean="0"/>
              <a:t>CEIL</a:t>
            </a:r>
            <a:r>
              <a:rPr lang="sv-SE" altLang="sv-SE" smtClean="0"/>
              <a:t>) </a:t>
            </a:r>
            <a:r>
              <a:rPr lang="sv-SE" altLang="sv-SE" sz="2300"/>
              <a:t>(avrundar uppåt till heltal)</a:t>
            </a:r>
          </a:p>
          <a:p>
            <a:pPr eaLnBrk="1" hangingPunct="1"/>
            <a:endParaRPr lang="sv-SE" altLang="sv-SE" sz="1600">
              <a:latin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sv-SE" altLang="sv-SE" sz="1600">
                <a:latin typeface="Times New Roman" panose="02020603050405020304" pitchFamily="18" charset="0"/>
              </a:rPr>
              <a:t>SELECT  B, </a:t>
            </a:r>
            <a:r>
              <a:rPr lang="sv-SE" altLang="sv-SE" sz="1600" i="1">
                <a:latin typeface="Times New Roman" panose="02020603050405020304" pitchFamily="18" charset="0"/>
              </a:rPr>
              <a:t>CEILING</a:t>
            </a:r>
            <a:r>
              <a:rPr lang="sv-SE" altLang="sv-SE" sz="1600">
                <a:latin typeface="Times New Roman" panose="02020603050405020304" pitchFamily="18" charset="0"/>
              </a:rPr>
              <a:t>(B)  CEILING  FROM  NUMMER</a:t>
            </a:r>
            <a:br>
              <a:rPr lang="sv-SE" altLang="sv-SE" sz="1600">
                <a:latin typeface="Times New Roman" panose="02020603050405020304" pitchFamily="18" charset="0"/>
              </a:rPr>
            </a:br>
            <a:r>
              <a:rPr lang="sv-SE" altLang="sv-SE" sz="1600">
                <a:latin typeface="Courier New" panose="02070309020205020404" pitchFamily="49" charset="0"/>
              </a:rPr>
              <a:t/>
            </a:r>
            <a:br>
              <a:rPr lang="sv-SE" altLang="sv-SE" sz="1600">
                <a:latin typeface="Courier New" panose="02070309020205020404" pitchFamily="49" charset="0"/>
              </a:rPr>
            </a:br>
            <a:endParaRPr lang="sv-SE" altLang="sv-SE" sz="1600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sv-SE" altLang="sv-SE" sz="1600">
                <a:latin typeface="Courier New" panose="02070309020205020404" pitchFamily="49" charset="0"/>
              </a:rPr>
              <a:t>             B                  CEILING</a:t>
            </a:r>
          </a:p>
          <a:p>
            <a:pPr eaLnBrk="1" hangingPunct="1">
              <a:buFontTx/>
              <a:buNone/>
            </a:pPr>
            <a:r>
              <a:rPr lang="sv-SE" altLang="sv-SE" sz="1600">
                <a:latin typeface="Courier New" panose="02070309020205020404" pitchFamily="49" charset="0"/>
              </a:rPr>
              <a:t>   -----------            -------------</a:t>
            </a:r>
          </a:p>
          <a:p>
            <a:pPr eaLnBrk="1" hangingPunct="1">
              <a:buFontTx/>
              <a:buNone/>
            </a:pPr>
            <a:r>
              <a:rPr lang="sv-SE" altLang="sv-SE" sz="1600">
                <a:latin typeface="Courier New" panose="02070309020205020404" pitchFamily="49" charset="0"/>
              </a:rPr>
              <a:t>             4                        4	</a:t>
            </a:r>
          </a:p>
          <a:p>
            <a:pPr eaLnBrk="1" hangingPunct="1">
              <a:buFontTx/>
              <a:buNone/>
            </a:pPr>
            <a:r>
              <a:rPr lang="sv-SE" altLang="sv-SE" sz="1600">
                <a:latin typeface="Courier New" panose="02070309020205020404" pitchFamily="49" charset="0"/>
              </a:rPr>
              <a:t>         0.707                        1</a:t>
            </a:r>
          </a:p>
          <a:p>
            <a:pPr eaLnBrk="1" hangingPunct="1">
              <a:buFontTx/>
              <a:buNone/>
            </a:pPr>
            <a:r>
              <a:rPr lang="sv-SE" altLang="sv-SE" sz="1600">
                <a:latin typeface="Courier New" panose="02070309020205020404" pitchFamily="49" charset="0"/>
              </a:rPr>
              <a:t>             9	                       9</a:t>
            </a:r>
          </a:p>
          <a:p>
            <a:pPr eaLnBrk="1" hangingPunct="1">
              <a:buFontTx/>
              <a:buNone/>
            </a:pPr>
            <a:r>
              <a:rPr lang="sv-SE" altLang="sv-SE" sz="1600">
                <a:latin typeface="Courier New" panose="02070309020205020404" pitchFamily="49" charset="0"/>
              </a:rPr>
              <a:t>            42                       42</a:t>
            </a:r>
          </a:p>
          <a:p>
            <a:pPr eaLnBrk="1" hangingPunct="1">
              <a:buFontTx/>
              <a:buNone/>
            </a:pPr>
            <a:r>
              <a:rPr lang="sv-SE" altLang="sv-SE" sz="1600">
                <a:latin typeface="Courier New" panose="02070309020205020404" pitchFamily="49" charset="0"/>
              </a:rPr>
              <a:t>            55    	   	       55</a:t>
            </a:r>
          </a:p>
        </p:txBody>
      </p:sp>
      <p:pic>
        <p:nvPicPr>
          <p:cNvPr id="4" name="Nackademin svart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717284" y="5825297"/>
            <a:ext cx="3064507" cy="351666"/>
          </a:xfrm>
          <a:prstGeom prst="rect">
            <a:avLst/>
          </a:prstGeom>
          <a:ln w="3175">
            <a:miter lim="400000"/>
          </a:ln>
        </p:spPr>
      </p:pic>
    </p:spTree>
    <p:extLst>
      <p:ext uri="{BB962C8B-B14F-4D97-AF65-F5344CB8AC3E}">
        <p14:creationId xmlns:p14="http://schemas.microsoft.com/office/powerpoint/2010/main" val="4057337474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 bwMode="black">
          <a:noFill/>
        </p:spPr>
        <p:txBody>
          <a:bodyPr vert="horz" lIns="92075" tIns="46038" rIns="92075" bIns="46038" rtlCol="0" anchor="ctr">
            <a:normAutofit/>
          </a:bodyPr>
          <a:lstStyle/>
          <a:p>
            <a:pPr eaLnBrk="1" hangingPunct="1"/>
            <a:r>
              <a:rPr lang="sv-SE" altLang="sv-SE" smtClean="0"/>
              <a:t>FLOOR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43026" y="1844675"/>
            <a:ext cx="8137525" cy="4248150"/>
          </a:xfrm>
          <a:noFill/>
        </p:spPr>
        <p:txBody>
          <a:bodyPr vert="horz" lIns="92075" tIns="46038" rIns="92075" bIns="46038" rtlCol="0">
            <a:normAutofit fontScale="92500" lnSpcReduction="10000"/>
          </a:bodyPr>
          <a:lstStyle/>
          <a:p>
            <a:pPr eaLnBrk="1" hangingPunct="1">
              <a:lnSpc>
                <a:spcPct val="95000"/>
              </a:lnSpc>
            </a:pPr>
            <a:r>
              <a:rPr lang="sv-SE" altLang="sv-SE" smtClean="0"/>
              <a:t>Returnerar den största heltalssiffran mindre än eller lika med argumentet (avrundar nedåt till heltal)</a:t>
            </a:r>
          </a:p>
          <a:p>
            <a:pPr eaLnBrk="1" hangingPunct="1">
              <a:lnSpc>
                <a:spcPct val="95000"/>
              </a:lnSpc>
            </a:pPr>
            <a:endParaRPr lang="sv-SE" altLang="sv-SE" sz="16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5000"/>
              </a:lnSpc>
              <a:buFontTx/>
              <a:buNone/>
            </a:pPr>
            <a:r>
              <a:rPr lang="sv-SE" altLang="sv-SE" sz="1600">
                <a:latin typeface="Times New Roman" panose="02020603050405020304" pitchFamily="18" charset="0"/>
              </a:rPr>
              <a:t>SELECT  A, </a:t>
            </a:r>
            <a:r>
              <a:rPr lang="sv-SE" altLang="sv-SE" sz="1600" i="1">
                <a:latin typeface="Times New Roman" panose="02020603050405020304" pitchFamily="18" charset="0"/>
              </a:rPr>
              <a:t>FLOOR</a:t>
            </a:r>
            <a:r>
              <a:rPr lang="sv-SE" altLang="sv-SE" sz="1600">
                <a:latin typeface="Times New Roman" panose="02020603050405020304" pitchFamily="18" charset="0"/>
              </a:rPr>
              <a:t>(A)  FLOOR  FROM  NUMMER</a:t>
            </a:r>
            <a:br>
              <a:rPr lang="sv-SE" altLang="sv-SE" sz="1600">
                <a:latin typeface="Times New Roman" panose="02020603050405020304" pitchFamily="18" charset="0"/>
              </a:rPr>
            </a:br>
            <a:endParaRPr lang="sv-SE" altLang="sv-SE" sz="16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5000"/>
              </a:lnSpc>
              <a:buFontTx/>
              <a:buNone/>
            </a:pPr>
            <a:r>
              <a:rPr lang="sv-SE" altLang="sv-SE" sz="1600">
                <a:latin typeface="Courier New" panose="02070309020205020404" pitchFamily="49" charset="0"/>
              </a:rPr>
              <a:t>          A               FLOOR</a:t>
            </a:r>
          </a:p>
          <a:p>
            <a:pPr eaLnBrk="1" hangingPunct="1">
              <a:lnSpc>
                <a:spcPct val="95000"/>
              </a:lnSpc>
              <a:buFontTx/>
              <a:buNone/>
            </a:pPr>
            <a:r>
              <a:rPr lang="sv-SE" altLang="sv-SE" sz="1600">
                <a:latin typeface="Courier New" panose="02070309020205020404" pitchFamily="49" charset="0"/>
              </a:rPr>
              <a:t>-----------		-----------</a:t>
            </a:r>
          </a:p>
          <a:p>
            <a:pPr eaLnBrk="1" hangingPunct="1">
              <a:lnSpc>
                <a:spcPct val="95000"/>
              </a:lnSpc>
              <a:buFontTx/>
              <a:buNone/>
            </a:pPr>
            <a:r>
              <a:rPr lang="sv-SE" altLang="sv-SE" sz="1600">
                <a:latin typeface="Courier New" panose="02070309020205020404" pitchFamily="49" charset="0"/>
              </a:rPr>
              <a:t>     3.1415                   3	</a:t>
            </a:r>
          </a:p>
          <a:p>
            <a:pPr eaLnBrk="1" hangingPunct="1">
              <a:lnSpc>
                <a:spcPct val="95000"/>
              </a:lnSpc>
              <a:buFontTx/>
              <a:buNone/>
            </a:pPr>
            <a:r>
              <a:rPr lang="sv-SE" altLang="sv-SE" sz="1600">
                <a:latin typeface="Courier New" panose="02070309020205020404" pitchFamily="49" charset="0"/>
              </a:rPr>
              <a:t>        -45                 -45</a:t>
            </a:r>
          </a:p>
          <a:p>
            <a:pPr eaLnBrk="1" hangingPunct="1">
              <a:lnSpc>
                <a:spcPct val="95000"/>
              </a:lnSpc>
              <a:buFontTx/>
              <a:buNone/>
            </a:pPr>
            <a:r>
              <a:rPr lang="sv-SE" altLang="sv-SE" sz="1600">
                <a:latin typeface="Courier New" panose="02070309020205020404" pitchFamily="49" charset="0"/>
              </a:rPr>
              <a:t>          5                   5</a:t>
            </a:r>
          </a:p>
          <a:p>
            <a:pPr eaLnBrk="1" hangingPunct="1">
              <a:lnSpc>
                <a:spcPct val="95000"/>
              </a:lnSpc>
              <a:buFontTx/>
              <a:buNone/>
            </a:pPr>
            <a:r>
              <a:rPr lang="sv-SE" altLang="sv-SE" sz="1600">
                <a:latin typeface="Courier New" panose="02070309020205020404" pitchFamily="49" charset="0"/>
              </a:rPr>
              <a:t>    -57.667                 -58</a:t>
            </a:r>
          </a:p>
          <a:p>
            <a:pPr eaLnBrk="1" hangingPunct="1">
              <a:lnSpc>
                <a:spcPct val="95000"/>
              </a:lnSpc>
              <a:buFontTx/>
              <a:buNone/>
            </a:pPr>
            <a:r>
              <a:rPr lang="sv-SE" altLang="sv-SE" sz="1600">
                <a:latin typeface="Courier New" panose="02070309020205020404" pitchFamily="49" charset="0"/>
              </a:rPr>
              <a:t>         15                  15</a:t>
            </a:r>
          </a:p>
          <a:p>
            <a:pPr eaLnBrk="1" hangingPunct="1">
              <a:lnSpc>
                <a:spcPct val="95000"/>
              </a:lnSpc>
              <a:buFontTx/>
              <a:buNone/>
            </a:pPr>
            <a:r>
              <a:rPr lang="sv-SE" altLang="sv-SE" sz="1600">
                <a:latin typeface="Courier New" panose="02070309020205020404" pitchFamily="49" charset="0"/>
              </a:rPr>
              <a:t>       -7.2                  -8</a:t>
            </a:r>
          </a:p>
        </p:txBody>
      </p:sp>
      <p:pic>
        <p:nvPicPr>
          <p:cNvPr id="4" name="Nackademin svart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717284" y="5825297"/>
            <a:ext cx="3064507" cy="351666"/>
          </a:xfrm>
          <a:prstGeom prst="rect">
            <a:avLst/>
          </a:prstGeom>
          <a:ln w="3175">
            <a:miter lim="400000"/>
          </a:ln>
        </p:spPr>
      </p:pic>
    </p:spTree>
    <p:extLst>
      <p:ext uri="{BB962C8B-B14F-4D97-AF65-F5344CB8AC3E}">
        <p14:creationId xmlns:p14="http://schemas.microsoft.com/office/powerpoint/2010/main" val="1009149641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1343025" y="620713"/>
            <a:ext cx="8610600" cy="990600"/>
          </a:xfrm>
          <a:noFill/>
        </p:spPr>
        <p:txBody>
          <a:bodyPr vert="horz" lIns="92075" tIns="46038" rIns="92075" bIns="46038" rtlCol="0" anchor="ctr"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sv-SE" altLang="sv-SE" sz="3600"/>
              <a:t>POWER, SIGN, och SQRT(n), överkurs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43026" y="1844676"/>
            <a:ext cx="8143875" cy="2098675"/>
          </a:xfrm>
          <a:noFill/>
        </p:spPr>
        <p:txBody>
          <a:bodyPr vert="horz" lIns="92075" tIns="46038" rIns="92075" bIns="46038" rtlCol="0">
            <a:normAutofit/>
          </a:bodyPr>
          <a:lstStyle/>
          <a:p>
            <a:pPr eaLnBrk="1" hangingPunct="1"/>
            <a:r>
              <a:rPr lang="sv-SE" altLang="sv-SE" smtClean="0"/>
              <a:t>POWER(m, n), returnerar m upphöjt till n</a:t>
            </a:r>
          </a:p>
          <a:p>
            <a:pPr eaLnBrk="1" hangingPunct="1"/>
            <a:r>
              <a:rPr lang="sv-SE" altLang="sv-SE" smtClean="0"/>
              <a:t>SIGN(n), returnerar -1 om n&lt;0, 0 om n=0 och 1 om n&gt;0</a:t>
            </a:r>
          </a:p>
          <a:p>
            <a:pPr eaLnBrk="1" hangingPunct="1"/>
            <a:r>
              <a:rPr lang="sv-SE" altLang="sv-SE" smtClean="0"/>
              <a:t>SQRT(n), returnerar kvadratroten ur n, n&gt;=0</a:t>
            </a:r>
          </a:p>
        </p:txBody>
      </p:sp>
      <p:pic>
        <p:nvPicPr>
          <p:cNvPr id="4" name="Nackademin svart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717284" y="5825297"/>
            <a:ext cx="3064507" cy="351666"/>
          </a:xfrm>
          <a:prstGeom prst="rect">
            <a:avLst/>
          </a:prstGeom>
          <a:ln w="3175">
            <a:miter lim="400000"/>
          </a:ln>
        </p:spPr>
      </p:pic>
    </p:spTree>
    <p:extLst>
      <p:ext uri="{BB962C8B-B14F-4D97-AF65-F5344CB8AC3E}">
        <p14:creationId xmlns:p14="http://schemas.microsoft.com/office/powerpoint/2010/main" val="2776857296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 bwMode="black">
          <a:noFill/>
        </p:spPr>
        <p:txBody>
          <a:bodyPr vert="horz" lIns="92075" tIns="46038" rIns="92075" bIns="46038" rtlCol="0" anchor="ctr">
            <a:normAutofit/>
          </a:bodyPr>
          <a:lstStyle/>
          <a:p>
            <a:pPr eaLnBrk="1" hangingPunct="1"/>
            <a:r>
              <a:rPr lang="sv-SE" altLang="sv-SE" smtClean="0"/>
              <a:t>Teckenfunktioner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43026" y="1844675"/>
            <a:ext cx="7129463" cy="1570038"/>
          </a:xfrm>
          <a:noFill/>
        </p:spPr>
        <p:txBody>
          <a:bodyPr vert="horz" lIns="92075" tIns="46038" rIns="92075" bIns="46038" rtlCol="0">
            <a:normAutofit fontScale="92500" lnSpcReduction="10000"/>
          </a:bodyPr>
          <a:lstStyle/>
          <a:p>
            <a:pPr eaLnBrk="1" hangingPunct="1"/>
            <a:r>
              <a:rPr lang="sv-SE" altLang="sv-SE" smtClean="0"/>
              <a:t>Manipulerar tecken och teckensträngar</a:t>
            </a:r>
            <a:br>
              <a:rPr lang="sv-SE" altLang="sv-SE" smtClean="0"/>
            </a:br>
            <a:r>
              <a:rPr lang="sv-SE" altLang="sv-SE" smtClean="0"/>
              <a:t/>
            </a:r>
            <a:br>
              <a:rPr lang="sv-SE" altLang="sv-SE" smtClean="0"/>
            </a:br>
            <a:endParaRPr lang="sv-SE" altLang="sv-SE" smtClean="0"/>
          </a:p>
          <a:p>
            <a:pPr eaLnBrk="1" hangingPunct="1">
              <a:buFontTx/>
              <a:buNone/>
            </a:pPr>
            <a:r>
              <a:rPr lang="sv-SE" altLang="sv-SE" smtClean="0">
                <a:latin typeface="Times New Roman" panose="02020603050405020304" pitchFamily="18" charset="0"/>
              </a:rPr>
              <a:t>		</a:t>
            </a:r>
          </a:p>
        </p:txBody>
      </p:sp>
      <p:pic>
        <p:nvPicPr>
          <p:cNvPr id="4" name="Nackademin svart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717284" y="5825297"/>
            <a:ext cx="3064507" cy="351666"/>
          </a:xfrm>
          <a:prstGeom prst="rect">
            <a:avLst/>
          </a:prstGeom>
          <a:ln w="3175">
            <a:miter lim="400000"/>
          </a:ln>
        </p:spPr>
      </p:pic>
    </p:spTree>
    <p:extLst>
      <p:ext uri="{BB962C8B-B14F-4D97-AF65-F5344CB8AC3E}">
        <p14:creationId xmlns:p14="http://schemas.microsoft.com/office/powerpoint/2010/main" val="2457099434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 bwMode="black">
          <a:noFill/>
        </p:spPr>
        <p:txBody>
          <a:bodyPr vert="horz" lIns="92075" tIns="46038" rIns="92075" bIns="46038" rtlCol="0" anchor="ctr">
            <a:normAutofit/>
          </a:bodyPr>
          <a:lstStyle/>
          <a:p>
            <a:pPr eaLnBrk="1" hangingPunct="1"/>
            <a:r>
              <a:rPr lang="sv-SE" altLang="sv-SE" smtClean="0"/>
              <a:t>LEFT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43025" y="1844676"/>
            <a:ext cx="8458200" cy="5013325"/>
          </a:xfrm>
          <a:noFill/>
        </p:spPr>
        <p:txBody>
          <a:bodyPr vert="horz" lIns="92075" tIns="46038" rIns="92075" bIns="46038" rtlCol="0">
            <a:normAutofit/>
          </a:bodyPr>
          <a:lstStyle/>
          <a:p>
            <a:pPr eaLnBrk="1" hangingPunct="1"/>
            <a:r>
              <a:rPr lang="sv-SE" altLang="sv-SE" smtClean="0"/>
              <a:t>Returnerar den vänstra delen av en sträng</a:t>
            </a:r>
            <a:br>
              <a:rPr lang="sv-SE" altLang="sv-SE" smtClean="0"/>
            </a:br>
            <a:r>
              <a:rPr lang="sv-SE" altLang="sv-SE" sz="2200"/>
              <a:t>	- strängen att hämta från</a:t>
            </a:r>
            <a:br>
              <a:rPr lang="sv-SE" altLang="sv-SE" sz="2200"/>
            </a:br>
            <a:r>
              <a:rPr lang="sv-SE" altLang="sv-SE" sz="2200"/>
              <a:t>	- antal tecken att returnera </a:t>
            </a:r>
            <a:br>
              <a:rPr lang="sv-SE" altLang="sv-SE" sz="2200"/>
            </a:br>
            <a:r>
              <a:rPr lang="sv-SE" altLang="sv-SE" sz="2300"/>
              <a:t/>
            </a:r>
            <a:br>
              <a:rPr lang="sv-SE" altLang="sv-SE" sz="2300"/>
            </a:br>
            <a:r>
              <a:rPr lang="sv-SE" altLang="sv-SE" sz="1600">
                <a:latin typeface="Courier New" panose="02070309020205020404" pitchFamily="49" charset="0"/>
              </a:rPr>
              <a:t>SELECT	Firstname, </a:t>
            </a:r>
            <a:r>
              <a:rPr lang="sv-SE" altLang="sv-SE" sz="1600" i="1">
                <a:latin typeface="Courier New" panose="02070309020205020404" pitchFamily="49" charset="0"/>
              </a:rPr>
              <a:t>LEFT</a:t>
            </a:r>
            <a:r>
              <a:rPr lang="sv-SE" altLang="sv-SE" sz="1600">
                <a:latin typeface="Courier New" panose="02070309020205020404" pitchFamily="49" charset="0"/>
              </a:rPr>
              <a:t>(Firstname, 3) AS STRÄNG</a:t>
            </a:r>
            <a:br>
              <a:rPr lang="sv-SE" altLang="sv-SE" sz="1600">
                <a:latin typeface="Courier New" panose="02070309020205020404" pitchFamily="49" charset="0"/>
              </a:rPr>
            </a:br>
            <a:r>
              <a:rPr lang="sv-SE" altLang="sv-SE" sz="1600">
                <a:latin typeface="Courier New" panose="02070309020205020404" pitchFamily="49" charset="0"/>
              </a:rPr>
              <a:t>FROM		Employee</a:t>
            </a:r>
            <a:br>
              <a:rPr lang="sv-SE" altLang="sv-SE" sz="1600">
                <a:latin typeface="Courier New" panose="02070309020205020404" pitchFamily="49" charset="0"/>
              </a:rPr>
            </a:br>
            <a:r>
              <a:rPr lang="sv-SE" altLang="sv-SE" sz="1600">
                <a:latin typeface="Courier New" panose="02070309020205020404" pitchFamily="49" charset="0"/>
              </a:rPr>
              <a:t/>
            </a:r>
            <a:br>
              <a:rPr lang="sv-SE" altLang="sv-SE" sz="1600">
                <a:latin typeface="Courier New" panose="02070309020205020404" pitchFamily="49" charset="0"/>
              </a:rPr>
            </a:br>
            <a:r>
              <a:rPr lang="sv-SE" altLang="sv-SE" sz="1600">
                <a:latin typeface="Courier New" panose="02070309020205020404" pitchFamily="49" charset="0"/>
              </a:rPr>
              <a:t>FIRSTNAME           STRÄNG</a:t>
            </a:r>
            <a:r>
              <a:rPr lang="sv-SE" altLang="sv-SE" sz="1600" b="1">
                <a:latin typeface="Courier New" panose="02070309020205020404" pitchFamily="49" charset="0"/>
              </a:rPr>
              <a:t/>
            </a:r>
            <a:br>
              <a:rPr lang="sv-SE" altLang="sv-SE" sz="1600" b="1">
                <a:latin typeface="Courier New" panose="02070309020205020404" pitchFamily="49" charset="0"/>
              </a:rPr>
            </a:br>
            <a:r>
              <a:rPr lang="sv-SE" altLang="sv-SE" sz="1600" b="1">
                <a:latin typeface="Courier New" panose="02070309020205020404" pitchFamily="49" charset="0"/>
              </a:rPr>
              <a:t>------------------- -----------</a:t>
            </a:r>
            <a:br>
              <a:rPr lang="sv-SE" altLang="sv-SE" sz="1600" b="1">
                <a:latin typeface="Courier New" panose="02070309020205020404" pitchFamily="49" charset="0"/>
              </a:rPr>
            </a:br>
            <a:r>
              <a:rPr lang="sv-SE" altLang="sv-SE" sz="1600">
                <a:latin typeface="Courier New" panose="02070309020205020404" pitchFamily="49" charset="0"/>
              </a:rPr>
              <a:t>Anders              And</a:t>
            </a:r>
            <a:br>
              <a:rPr lang="sv-SE" altLang="sv-SE" sz="1600">
                <a:latin typeface="Courier New" panose="02070309020205020404" pitchFamily="49" charset="0"/>
              </a:rPr>
            </a:br>
            <a:r>
              <a:rPr lang="sv-SE" altLang="sv-SE" sz="1600">
                <a:latin typeface="Courier New" panose="02070309020205020404" pitchFamily="49" charset="0"/>
              </a:rPr>
              <a:t>Adam                Ada</a:t>
            </a:r>
            <a:br>
              <a:rPr lang="sv-SE" altLang="sv-SE" sz="1600">
                <a:latin typeface="Courier New" panose="02070309020205020404" pitchFamily="49" charset="0"/>
              </a:rPr>
            </a:br>
            <a:r>
              <a:rPr lang="sv-SE" altLang="sv-SE" sz="1600">
                <a:latin typeface="Courier New" panose="02070309020205020404" pitchFamily="49" charset="0"/>
              </a:rPr>
              <a:t>Woody               Woo</a:t>
            </a:r>
            <a:br>
              <a:rPr lang="sv-SE" altLang="sv-SE" sz="1600">
                <a:latin typeface="Courier New" panose="02070309020205020404" pitchFamily="49" charset="0"/>
              </a:rPr>
            </a:br>
            <a:r>
              <a:rPr lang="sv-SE" altLang="sv-SE" sz="1600">
                <a:latin typeface="Courier New" panose="02070309020205020404" pitchFamily="49" charset="0"/>
              </a:rPr>
              <a:t>Bill                Bil</a:t>
            </a:r>
            <a:br>
              <a:rPr lang="sv-SE" altLang="sv-SE" sz="1600">
                <a:latin typeface="Courier New" panose="02070309020205020404" pitchFamily="49" charset="0"/>
              </a:rPr>
            </a:br>
            <a:r>
              <a:rPr lang="sv-SE" altLang="sv-SE" sz="1600">
                <a:latin typeface="Courier New" panose="02070309020205020404" pitchFamily="49" charset="0"/>
              </a:rPr>
              <a:t>Indiana             Ind </a:t>
            </a:r>
            <a:br>
              <a:rPr lang="sv-SE" altLang="sv-SE" sz="1600">
                <a:latin typeface="Courier New" panose="02070309020205020404" pitchFamily="49" charset="0"/>
              </a:rPr>
            </a:br>
            <a:r>
              <a:rPr lang="sv-SE" altLang="sv-SE" sz="1600">
                <a:latin typeface="Courier New" panose="02070309020205020404" pitchFamily="49" charset="0"/>
              </a:rPr>
              <a:t>Stuart              Stu</a:t>
            </a:r>
            <a:br>
              <a:rPr lang="sv-SE" altLang="sv-SE" sz="1600">
                <a:latin typeface="Courier New" panose="02070309020205020404" pitchFamily="49" charset="0"/>
              </a:rPr>
            </a:br>
            <a:r>
              <a:rPr lang="sv-SE" altLang="sv-SE" sz="1600">
                <a:latin typeface="Courier New" panose="02070309020205020404" pitchFamily="49" charset="0"/>
              </a:rPr>
              <a:t>Robert              Rob</a:t>
            </a:r>
            <a:br>
              <a:rPr lang="sv-SE" altLang="sv-SE" sz="1600">
                <a:latin typeface="Courier New" panose="02070309020205020404" pitchFamily="49" charset="0"/>
              </a:rPr>
            </a:br>
            <a:r>
              <a:rPr lang="sv-SE" altLang="sv-SE" sz="1600">
                <a:latin typeface="Courier New" panose="02070309020205020404" pitchFamily="49" charset="0"/>
              </a:rPr>
              <a:t>Kent                Ken</a:t>
            </a:r>
          </a:p>
        </p:txBody>
      </p:sp>
      <p:pic>
        <p:nvPicPr>
          <p:cNvPr id="4" name="Nackademin svart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717284" y="5825297"/>
            <a:ext cx="3064507" cy="351666"/>
          </a:xfrm>
          <a:prstGeom prst="rect">
            <a:avLst/>
          </a:prstGeom>
          <a:ln w="3175">
            <a:miter lim="400000"/>
          </a:ln>
        </p:spPr>
      </p:pic>
    </p:spTree>
    <p:extLst>
      <p:ext uri="{BB962C8B-B14F-4D97-AF65-F5344CB8AC3E}">
        <p14:creationId xmlns:p14="http://schemas.microsoft.com/office/powerpoint/2010/main" val="2002374923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Lektionstillfällets mål och metod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b="1" dirty="0" smtClean="0"/>
              <a:t>Mål med lektionen:</a:t>
            </a:r>
          </a:p>
          <a:p>
            <a:r>
              <a:rPr lang="sv-SE" dirty="0" smtClean="0"/>
              <a:t>Mer om syntax, </a:t>
            </a:r>
            <a:r>
              <a:rPr lang="sv-SE" dirty="0" err="1" smtClean="0"/>
              <a:t>Select</a:t>
            </a:r>
            <a:endParaRPr lang="sv-SE" dirty="0" smtClean="0"/>
          </a:p>
          <a:p>
            <a:endParaRPr lang="sv-SE" dirty="0"/>
          </a:p>
          <a:p>
            <a:pPr marL="0" indent="0">
              <a:buNone/>
            </a:pPr>
            <a:r>
              <a:rPr lang="sv-SE" b="1" dirty="0" smtClean="0"/>
              <a:t>Lektionens arbetsmetod/er:</a:t>
            </a:r>
          </a:p>
          <a:p>
            <a:r>
              <a:rPr lang="sv-SE" dirty="0" smtClean="0"/>
              <a:t>Teori + övningar</a:t>
            </a:r>
          </a:p>
          <a:p>
            <a:pPr marL="0" indent="0">
              <a:buNone/>
            </a:pPr>
            <a:endParaRPr lang="sv-SE" dirty="0"/>
          </a:p>
        </p:txBody>
      </p:sp>
      <p:pic>
        <p:nvPicPr>
          <p:cNvPr id="4" name="Nackademin svart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717284" y="5825297"/>
            <a:ext cx="3064507" cy="351666"/>
          </a:xfrm>
          <a:prstGeom prst="rect">
            <a:avLst/>
          </a:prstGeom>
          <a:ln w="3175">
            <a:miter lim="400000"/>
          </a:ln>
        </p:spPr>
      </p:pic>
    </p:spTree>
    <p:extLst>
      <p:ext uri="{BB962C8B-B14F-4D97-AF65-F5344CB8AC3E}">
        <p14:creationId xmlns:p14="http://schemas.microsoft.com/office/powerpoint/2010/main" val="3773280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 bwMode="black">
          <a:noFill/>
        </p:spPr>
        <p:txBody>
          <a:bodyPr vert="horz" lIns="92075" tIns="46038" rIns="92075" bIns="46038" rtlCol="0" anchor="ctr">
            <a:normAutofit/>
          </a:bodyPr>
          <a:lstStyle/>
          <a:p>
            <a:pPr eaLnBrk="1" hangingPunct="1"/>
            <a:r>
              <a:rPr lang="sv-SE" altLang="sv-SE" smtClean="0"/>
              <a:t>RIGHT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43025" y="1844676"/>
            <a:ext cx="8458200" cy="5013325"/>
          </a:xfrm>
          <a:noFill/>
        </p:spPr>
        <p:txBody>
          <a:bodyPr vert="horz" lIns="92075" tIns="46038" rIns="92075" bIns="46038" rtlCol="0">
            <a:normAutofit/>
          </a:bodyPr>
          <a:lstStyle/>
          <a:p>
            <a:pPr eaLnBrk="1" hangingPunct="1"/>
            <a:r>
              <a:rPr lang="sv-SE" altLang="sv-SE" smtClean="0"/>
              <a:t>Returnerar den högra delen av en sträng</a:t>
            </a:r>
            <a:br>
              <a:rPr lang="sv-SE" altLang="sv-SE" smtClean="0"/>
            </a:br>
            <a:r>
              <a:rPr lang="sv-SE" altLang="sv-SE" sz="2200"/>
              <a:t>	- strängen att hämta från</a:t>
            </a:r>
            <a:br>
              <a:rPr lang="sv-SE" altLang="sv-SE" sz="2200"/>
            </a:br>
            <a:r>
              <a:rPr lang="sv-SE" altLang="sv-SE" sz="2200"/>
              <a:t>	- antal tecken att returnera </a:t>
            </a:r>
            <a:br>
              <a:rPr lang="sv-SE" altLang="sv-SE" sz="2200"/>
            </a:br>
            <a:r>
              <a:rPr lang="sv-SE" altLang="sv-SE" sz="2300"/>
              <a:t/>
            </a:r>
            <a:br>
              <a:rPr lang="sv-SE" altLang="sv-SE" sz="2300"/>
            </a:br>
            <a:r>
              <a:rPr lang="sv-SE" altLang="sv-SE" sz="1600">
                <a:latin typeface="Courier New" panose="02070309020205020404" pitchFamily="49" charset="0"/>
              </a:rPr>
              <a:t>SELECT	Firstname, </a:t>
            </a:r>
            <a:r>
              <a:rPr lang="sv-SE" altLang="sv-SE" sz="1600" i="1">
                <a:latin typeface="Courier New" panose="02070309020205020404" pitchFamily="49" charset="0"/>
              </a:rPr>
              <a:t>RIGHT</a:t>
            </a:r>
            <a:r>
              <a:rPr lang="sv-SE" altLang="sv-SE" sz="1600">
                <a:latin typeface="Courier New" panose="02070309020205020404" pitchFamily="49" charset="0"/>
              </a:rPr>
              <a:t>(Firstname, 3) AS STRÄNG</a:t>
            </a:r>
            <a:br>
              <a:rPr lang="sv-SE" altLang="sv-SE" sz="1600">
                <a:latin typeface="Courier New" panose="02070309020205020404" pitchFamily="49" charset="0"/>
              </a:rPr>
            </a:br>
            <a:r>
              <a:rPr lang="sv-SE" altLang="sv-SE" sz="1600">
                <a:latin typeface="Courier New" panose="02070309020205020404" pitchFamily="49" charset="0"/>
              </a:rPr>
              <a:t>FROM		Employee</a:t>
            </a:r>
            <a:br>
              <a:rPr lang="sv-SE" altLang="sv-SE" sz="1600">
                <a:latin typeface="Courier New" panose="02070309020205020404" pitchFamily="49" charset="0"/>
              </a:rPr>
            </a:br>
            <a:r>
              <a:rPr lang="sv-SE" altLang="sv-SE" sz="1600">
                <a:latin typeface="Courier New" panose="02070309020205020404" pitchFamily="49" charset="0"/>
              </a:rPr>
              <a:t/>
            </a:r>
            <a:br>
              <a:rPr lang="sv-SE" altLang="sv-SE" sz="1600">
                <a:latin typeface="Courier New" panose="02070309020205020404" pitchFamily="49" charset="0"/>
              </a:rPr>
            </a:br>
            <a:r>
              <a:rPr lang="sv-SE" altLang="sv-SE" sz="1600">
                <a:latin typeface="Courier New" panose="02070309020205020404" pitchFamily="49" charset="0"/>
              </a:rPr>
              <a:t>FIRSTNAME           STRÄNG</a:t>
            </a:r>
            <a:r>
              <a:rPr lang="sv-SE" altLang="sv-SE" sz="1600" b="1">
                <a:latin typeface="Courier New" panose="02070309020205020404" pitchFamily="49" charset="0"/>
              </a:rPr>
              <a:t/>
            </a:r>
            <a:br>
              <a:rPr lang="sv-SE" altLang="sv-SE" sz="1600" b="1">
                <a:latin typeface="Courier New" panose="02070309020205020404" pitchFamily="49" charset="0"/>
              </a:rPr>
            </a:br>
            <a:r>
              <a:rPr lang="sv-SE" altLang="sv-SE" sz="1600" b="1">
                <a:latin typeface="Courier New" panose="02070309020205020404" pitchFamily="49" charset="0"/>
              </a:rPr>
              <a:t>------------------- -----------</a:t>
            </a:r>
            <a:br>
              <a:rPr lang="sv-SE" altLang="sv-SE" sz="1600" b="1">
                <a:latin typeface="Courier New" panose="02070309020205020404" pitchFamily="49" charset="0"/>
              </a:rPr>
            </a:br>
            <a:r>
              <a:rPr lang="sv-SE" altLang="sv-SE" sz="1600">
                <a:latin typeface="Courier New" panose="02070309020205020404" pitchFamily="49" charset="0"/>
              </a:rPr>
              <a:t>Anders              ers</a:t>
            </a:r>
            <a:br>
              <a:rPr lang="sv-SE" altLang="sv-SE" sz="1600">
                <a:latin typeface="Courier New" panose="02070309020205020404" pitchFamily="49" charset="0"/>
              </a:rPr>
            </a:br>
            <a:r>
              <a:rPr lang="sv-SE" altLang="sv-SE" sz="1600">
                <a:latin typeface="Courier New" panose="02070309020205020404" pitchFamily="49" charset="0"/>
              </a:rPr>
              <a:t>Adam                dam</a:t>
            </a:r>
            <a:br>
              <a:rPr lang="sv-SE" altLang="sv-SE" sz="1600">
                <a:latin typeface="Courier New" panose="02070309020205020404" pitchFamily="49" charset="0"/>
              </a:rPr>
            </a:br>
            <a:r>
              <a:rPr lang="sv-SE" altLang="sv-SE" sz="1600">
                <a:latin typeface="Courier New" panose="02070309020205020404" pitchFamily="49" charset="0"/>
              </a:rPr>
              <a:t>Woody               ody</a:t>
            </a:r>
            <a:br>
              <a:rPr lang="sv-SE" altLang="sv-SE" sz="1600">
                <a:latin typeface="Courier New" panose="02070309020205020404" pitchFamily="49" charset="0"/>
              </a:rPr>
            </a:br>
            <a:r>
              <a:rPr lang="sv-SE" altLang="sv-SE" sz="1600">
                <a:latin typeface="Courier New" panose="02070309020205020404" pitchFamily="49" charset="0"/>
              </a:rPr>
              <a:t>Bill                ill</a:t>
            </a:r>
            <a:br>
              <a:rPr lang="sv-SE" altLang="sv-SE" sz="1600">
                <a:latin typeface="Courier New" panose="02070309020205020404" pitchFamily="49" charset="0"/>
              </a:rPr>
            </a:br>
            <a:r>
              <a:rPr lang="sv-SE" altLang="sv-SE" sz="1600">
                <a:latin typeface="Courier New" panose="02070309020205020404" pitchFamily="49" charset="0"/>
              </a:rPr>
              <a:t>Indiana             ana </a:t>
            </a:r>
            <a:br>
              <a:rPr lang="sv-SE" altLang="sv-SE" sz="1600">
                <a:latin typeface="Courier New" panose="02070309020205020404" pitchFamily="49" charset="0"/>
              </a:rPr>
            </a:br>
            <a:r>
              <a:rPr lang="sv-SE" altLang="sv-SE" sz="1600">
                <a:latin typeface="Courier New" panose="02070309020205020404" pitchFamily="49" charset="0"/>
              </a:rPr>
              <a:t>Stuart              art</a:t>
            </a:r>
            <a:br>
              <a:rPr lang="sv-SE" altLang="sv-SE" sz="1600">
                <a:latin typeface="Courier New" panose="02070309020205020404" pitchFamily="49" charset="0"/>
              </a:rPr>
            </a:br>
            <a:r>
              <a:rPr lang="sv-SE" altLang="sv-SE" sz="1600">
                <a:latin typeface="Courier New" panose="02070309020205020404" pitchFamily="49" charset="0"/>
              </a:rPr>
              <a:t>Robert              ert</a:t>
            </a:r>
            <a:br>
              <a:rPr lang="sv-SE" altLang="sv-SE" sz="1600">
                <a:latin typeface="Courier New" panose="02070309020205020404" pitchFamily="49" charset="0"/>
              </a:rPr>
            </a:br>
            <a:r>
              <a:rPr lang="sv-SE" altLang="sv-SE" sz="1600">
                <a:latin typeface="Courier New" panose="02070309020205020404" pitchFamily="49" charset="0"/>
              </a:rPr>
              <a:t>Kent                ent</a:t>
            </a:r>
          </a:p>
        </p:txBody>
      </p:sp>
      <p:pic>
        <p:nvPicPr>
          <p:cNvPr id="4" name="Nackademin svart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717284" y="5825297"/>
            <a:ext cx="3064507" cy="351666"/>
          </a:xfrm>
          <a:prstGeom prst="rect">
            <a:avLst/>
          </a:prstGeom>
          <a:ln w="3175">
            <a:miter lim="400000"/>
          </a:ln>
        </p:spPr>
      </p:pic>
    </p:spTree>
    <p:extLst>
      <p:ext uri="{BB962C8B-B14F-4D97-AF65-F5344CB8AC3E}">
        <p14:creationId xmlns:p14="http://schemas.microsoft.com/office/powerpoint/2010/main" val="4007478167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 bwMode="black">
          <a:noFill/>
        </p:spPr>
        <p:txBody>
          <a:bodyPr vert="horz" lIns="92075" tIns="46038" rIns="92075" bIns="46038" rtlCol="0" anchor="ctr">
            <a:normAutofit/>
          </a:bodyPr>
          <a:lstStyle/>
          <a:p>
            <a:pPr eaLnBrk="1" hangingPunct="1"/>
            <a:r>
              <a:rPr lang="sv-SE" altLang="sv-SE" smtClean="0"/>
              <a:t>SUBSTRING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43025" y="1844676"/>
            <a:ext cx="8458200" cy="5013325"/>
          </a:xfrm>
          <a:noFill/>
        </p:spPr>
        <p:txBody>
          <a:bodyPr vert="horz" lIns="92075" tIns="46038" rIns="92075" bIns="46038" rtlCol="0">
            <a:normAutofit/>
          </a:bodyPr>
          <a:lstStyle/>
          <a:p>
            <a:pPr eaLnBrk="1" hangingPunct="1">
              <a:lnSpc>
                <a:spcPct val="95000"/>
              </a:lnSpc>
              <a:spcBef>
                <a:spcPct val="25000"/>
              </a:spcBef>
            </a:pPr>
            <a:r>
              <a:rPr lang="sv-SE" altLang="sv-SE" smtClean="0"/>
              <a:t>Hämtar en delsträng</a:t>
            </a:r>
            <a:br>
              <a:rPr lang="sv-SE" altLang="sv-SE" smtClean="0"/>
            </a:br>
            <a:r>
              <a:rPr lang="sv-SE" altLang="sv-SE" sz="2200"/>
              <a:t>	 </a:t>
            </a:r>
            <a:r>
              <a:rPr lang="sv-SE" altLang="sv-SE" sz="2200">
                <a:solidFill>
                  <a:srgbClr val="BD1220"/>
                </a:solidFill>
              </a:rPr>
              <a:t>1</a:t>
            </a:r>
            <a:r>
              <a:rPr lang="sv-SE" altLang="sv-SE" sz="2200"/>
              <a:t>	strängen att hämta från</a:t>
            </a:r>
            <a:br>
              <a:rPr lang="sv-SE" altLang="sv-SE" sz="2200"/>
            </a:br>
            <a:r>
              <a:rPr lang="sv-SE" altLang="sv-SE" sz="2200"/>
              <a:t>	 </a:t>
            </a:r>
            <a:r>
              <a:rPr lang="sv-SE" altLang="sv-SE" sz="2200">
                <a:solidFill>
                  <a:srgbClr val="BD1220"/>
                </a:solidFill>
              </a:rPr>
              <a:t>2</a:t>
            </a:r>
            <a:r>
              <a:rPr lang="sv-SE" altLang="sv-SE" sz="2200"/>
              <a:t>	positionen för det första tecknet</a:t>
            </a:r>
            <a:br>
              <a:rPr lang="sv-SE" altLang="sv-SE" sz="2200"/>
            </a:br>
            <a:r>
              <a:rPr lang="sv-SE" altLang="sv-SE" sz="2200">
                <a:solidFill>
                  <a:srgbClr val="BD1220"/>
                </a:solidFill>
              </a:rPr>
              <a:t>	 3</a:t>
            </a:r>
            <a:r>
              <a:rPr lang="sv-SE" altLang="sv-SE" sz="2200"/>
              <a:t>	antalet tecken som ska hämtas eller 	resten</a:t>
            </a:r>
          </a:p>
          <a:p>
            <a:pPr eaLnBrk="1" hangingPunct="1">
              <a:lnSpc>
                <a:spcPct val="95000"/>
              </a:lnSpc>
              <a:spcBef>
                <a:spcPct val="25000"/>
              </a:spcBef>
            </a:pPr>
            <a:r>
              <a:rPr lang="sv-SE" altLang="sv-SE" smtClean="0"/>
              <a:t>I Oracle SUBSTR</a:t>
            </a:r>
            <a:br>
              <a:rPr lang="sv-SE" altLang="sv-SE" smtClean="0"/>
            </a:br>
            <a:r>
              <a:rPr lang="sv-SE" altLang="sv-SE" sz="2300"/>
              <a:t/>
            </a:r>
            <a:br>
              <a:rPr lang="sv-SE" altLang="sv-SE" sz="2300"/>
            </a:br>
            <a:r>
              <a:rPr lang="sv-SE" altLang="sv-SE" sz="1600">
                <a:latin typeface="Courier New" panose="02070309020205020404" pitchFamily="49" charset="0"/>
              </a:rPr>
              <a:t>SELECT	Firstname, </a:t>
            </a:r>
            <a:r>
              <a:rPr lang="sv-SE" altLang="sv-SE" sz="1600" i="1">
                <a:latin typeface="Courier New" panose="02070309020205020404" pitchFamily="49" charset="0"/>
              </a:rPr>
              <a:t>SUBSTRING</a:t>
            </a:r>
            <a:r>
              <a:rPr lang="sv-SE" altLang="sv-SE" sz="1600">
                <a:latin typeface="Courier New" panose="02070309020205020404" pitchFamily="49" charset="0"/>
              </a:rPr>
              <a:t>(Firstname, 2, 3) STRÄNG</a:t>
            </a:r>
            <a:br>
              <a:rPr lang="sv-SE" altLang="sv-SE" sz="1600">
                <a:latin typeface="Courier New" panose="02070309020205020404" pitchFamily="49" charset="0"/>
              </a:rPr>
            </a:br>
            <a:r>
              <a:rPr lang="sv-SE" altLang="sv-SE" sz="1600">
                <a:latin typeface="Courier New" panose="02070309020205020404" pitchFamily="49" charset="0"/>
              </a:rPr>
              <a:t>FROM		Employee</a:t>
            </a:r>
            <a:br>
              <a:rPr lang="sv-SE" altLang="sv-SE" sz="1600">
                <a:latin typeface="Courier New" panose="02070309020205020404" pitchFamily="49" charset="0"/>
              </a:rPr>
            </a:br>
            <a:r>
              <a:rPr lang="sv-SE" altLang="sv-SE" sz="1600">
                <a:latin typeface="Courier New" panose="02070309020205020404" pitchFamily="49" charset="0"/>
              </a:rPr>
              <a:t/>
            </a:r>
            <a:br>
              <a:rPr lang="sv-SE" altLang="sv-SE" sz="1600">
                <a:latin typeface="Courier New" panose="02070309020205020404" pitchFamily="49" charset="0"/>
              </a:rPr>
            </a:br>
            <a:r>
              <a:rPr lang="sv-SE" altLang="sv-SE" sz="1600">
                <a:latin typeface="Courier New" panose="02070309020205020404" pitchFamily="49" charset="0"/>
              </a:rPr>
              <a:t>EFTERNAMN           STRÄNG</a:t>
            </a:r>
            <a:r>
              <a:rPr lang="sv-SE" altLang="sv-SE" sz="1600" b="1">
                <a:latin typeface="Courier New" panose="02070309020205020404" pitchFamily="49" charset="0"/>
              </a:rPr>
              <a:t/>
            </a:r>
            <a:br>
              <a:rPr lang="sv-SE" altLang="sv-SE" sz="1600" b="1">
                <a:latin typeface="Courier New" panose="02070309020205020404" pitchFamily="49" charset="0"/>
              </a:rPr>
            </a:br>
            <a:r>
              <a:rPr lang="sv-SE" altLang="sv-SE" sz="1600" b="1">
                <a:latin typeface="Courier New" panose="02070309020205020404" pitchFamily="49" charset="0"/>
              </a:rPr>
              <a:t>------------------- -----------</a:t>
            </a:r>
            <a:br>
              <a:rPr lang="sv-SE" altLang="sv-SE" sz="1600" b="1">
                <a:latin typeface="Courier New" panose="02070309020205020404" pitchFamily="49" charset="0"/>
              </a:rPr>
            </a:br>
            <a:r>
              <a:rPr lang="sv-SE" altLang="sv-SE" sz="1600">
                <a:latin typeface="Courier New" panose="02070309020205020404" pitchFamily="49" charset="0"/>
              </a:rPr>
              <a:t>Anders              nde</a:t>
            </a:r>
            <a:br>
              <a:rPr lang="sv-SE" altLang="sv-SE" sz="1600">
                <a:latin typeface="Courier New" panose="02070309020205020404" pitchFamily="49" charset="0"/>
              </a:rPr>
            </a:br>
            <a:r>
              <a:rPr lang="sv-SE" altLang="sv-SE" sz="1600">
                <a:latin typeface="Courier New" panose="02070309020205020404" pitchFamily="49" charset="0"/>
              </a:rPr>
              <a:t>Adam                dam</a:t>
            </a:r>
            <a:br>
              <a:rPr lang="sv-SE" altLang="sv-SE" sz="1600">
                <a:latin typeface="Courier New" panose="02070309020205020404" pitchFamily="49" charset="0"/>
              </a:rPr>
            </a:br>
            <a:r>
              <a:rPr lang="sv-SE" altLang="sv-SE" sz="1600">
                <a:latin typeface="Courier New" panose="02070309020205020404" pitchFamily="49" charset="0"/>
              </a:rPr>
              <a:t>Woody               ood</a:t>
            </a:r>
            <a:br>
              <a:rPr lang="sv-SE" altLang="sv-SE" sz="1600">
                <a:latin typeface="Courier New" panose="02070309020205020404" pitchFamily="49" charset="0"/>
              </a:rPr>
            </a:br>
            <a:r>
              <a:rPr lang="sv-SE" altLang="sv-SE" sz="1600">
                <a:latin typeface="Courier New" panose="02070309020205020404" pitchFamily="49" charset="0"/>
              </a:rPr>
              <a:t>Bill                ill</a:t>
            </a:r>
            <a:br>
              <a:rPr lang="sv-SE" altLang="sv-SE" sz="1600">
                <a:latin typeface="Courier New" panose="02070309020205020404" pitchFamily="49" charset="0"/>
              </a:rPr>
            </a:br>
            <a:r>
              <a:rPr lang="sv-SE" altLang="sv-SE" sz="1600">
                <a:latin typeface="Courier New" panose="02070309020205020404" pitchFamily="49" charset="0"/>
              </a:rPr>
              <a:t>Indiana             ndi</a:t>
            </a:r>
            <a:br>
              <a:rPr lang="sv-SE" altLang="sv-SE" sz="1600">
                <a:latin typeface="Courier New" panose="02070309020205020404" pitchFamily="49" charset="0"/>
              </a:rPr>
            </a:br>
            <a:r>
              <a:rPr lang="sv-SE" altLang="sv-SE" sz="1600">
                <a:latin typeface="Courier New" panose="02070309020205020404" pitchFamily="49" charset="0"/>
              </a:rPr>
              <a:t>Stuart              tua</a:t>
            </a:r>
          </a:p>
        </p:txBody>
      </p:sp>
      <p:pic>
        <p:nvPicPr>
          <p:cNvPr id="4" name="Nackademin svart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717284" y="5825297"/>
            <a:ext cx="3064507" cy="351666"/>
          </a:xfrm>
          <a:prstGeom prst="rect">
            <a:avLst/>
          </a:prstGeom>
          <a:ln w="3175">
            <a:miter lim="400000"/>
          </a:ln>
        </p:spPr>
      </p:pic>
    </p:spTree>
    <p:extLst>
      <p:ext uri="{BB962C8B-B14F-4D97-AF65-F5344CB8AC3E}">
        <p14:creationId xmlns:p14="http://schemas.microsoft.com/office/powerpoint/2010/main" val="3554255337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 bwMode="black">
          <a:noFill/>
        </p:spPr>
        <p:txBody>
          <a:bodyPr vert="horz" lIns="92075" tIns="46038" rIns="92075" bIns="46038" rtlCol="0" anchor="ctr">
            <a:normAutofit/>
          </a:bodyPr>
          <a:lstStyle/>
          <a:p>
            <a:pPr eaLnBrk="1" hangingPunct="1"/>
            <a:r>
              <a:rPr lang="sv-SE" altLang="sv-SE" smtClean="0"/>
              <a:t>CHAR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43025" y="1844675"/>
            <a:ext cx="8458200" cy="4038600"/>
          </a:xfrm>
          <a:noFill/>
        </p:spPr>
        <p:txBody>
          <a:bodyPr vert="horz" lIns="92075" tIns="46038" rIns="92075" bIns="46038" rtlCol="0">
            <a:normAutofit/>
          </a:bodyPr>
          <a:lstStyle/>
          <a:p>
            <a:pPr eaLnBrk="1" hangingPunct="1"/>
            <a:r>
              <a:rPr lang="sv-SE" altLang="sv-SE" smtClean="0"/>
              <a:t>Omvandlar heltal till tecken, använder ASCII-kod.</a:t>
            </a:r>
          </a:p>
          <a:p>
            <a:pPr eaLnBrk="1" hangingPunct="1"/>
            <a:r>
              <a:rPr lang="sv-SE" altLang="sv-SE" smtClean="0"/>
              <a:t>I Oracle CHR() </a:t>
            </a:r>
            <a:br>
              <a:rPr lang="sv-SE" altLang="sv-SE" smtClean="0"/>
            </a:br>
            <a:r>
              <a:rPr lang="sv-SE" altLang="sv-SE" sz="2200"/>
              <a:t/>
            </a:r>
            <a:br>
              <a:rPr lang="sv-SE" altLang="sv-SE" sz="2200"/>
            </a:br>
            <a:r>
              <a:rPr lang="sv-SE" altLang="sv-SE" sz="1600">
                <a:latin typeface="Courier New" panose="02070309020205020404" pitchFamily="49" charset="0"/>
              </a:rPr>
              <a:t>SELECT  CHAR(169), CHAR(73), CHAR(110), CHAR(102), CHAR(111)  </a:t>
            </a:r>
            <a:br>
              <a:rPr lang="sv-SE" altLang="sv-SE" sz="1600">
                <a:latin typeface="Courier New" panose="02070309020205020404" pitchFamily="49" charset="0"/>
              </a:rPr>
            </a:br>
            <a:r>
              <a:rPr lang="sv-SE" altLang="sv-SE" sz="1600">
                <a:latin typeface="Courier New" panose="02070309020205020404" pitchFamily="49" charset="0"/>
              </a:rPr>
              <a:t/>
            </a:r>
            <a:br>
              <a:rPr lang="sv-SE" altLang="sv-SE" sz="1600">
                <a:latin typeface="Courier New" panose="02070309020205020404" pitchFamily="49" charset="0"/>
              </a:rPr>
            </a:br>
            <a:r>
              <a:rPr lang="sv-SE" altLang="sv-SE" sz="1600">
                <a:latin typeface="Courier New" panose="02070309020205020404" pitchFamily="49" charset="0"/>
              </a:rPr>
              <a:t/>
            </a:r>
            <a:br>
              <a:rPr lang="sv-SE" altLang="sv-SE" sz="1600">
                <a:latin typeface="Courier New" panose="02070309020205020404" pitchFamily="49" charset="0"/>
              </a:rPr>
            </a:br>
            <a:r>
              <a:rPr lang="sv-SE" altLang="sv-SE" sz="1600">
                <a:latin typeface="Courier New" panose="02070309020205020404" pitchFamily="49" charset="0"/>
              </a:rPr>
              <a:t>-----  -----  -----  -----  -----</a:t>
            </a:r>
            <a:br>
              <a:rPr lang="sv-SE" altLang="sv-SE" sz="1600">
                <a:latin typeface="Courier New" panose="02070309020205020404" pitchFamily="49" charset="0"/>
              </a:rPr>
            </a:br>
            <a:r>
              <a:rPr lang="sv-SE" altLang="sv-SE" noProof="1" smtClean="0">
                <a:latin typeface="Courier New" panose="02070309020205020404" pitchFamily="49" charset="0"/>
              </a:rPr>
              <a:t>©</a:t>
            </a:r>
            <a:r>
              <a:rPr lang="sv-SE" altLang="sv-SE" sz="1600">
                <a:latin typeface="Courier New" panose="02070309020205020404" pitchFamily="49" charset="0"/>
              </a:rPr>
              <a:t>	 I      n      f      o	</a:t>
            </a:r>
            <a:br>
              <a:rPr lang="sv-SE" altLang="sv-SE" sz="1600">
                <a:latin typeface="Courier New" panose="02070309020205020404" pitchFamily="49" charset="0"/>
              </a:rPr>
            </a:br>
            <a:endParaRPr lang="sv-SE" altLang="sv-SE" sz="1600">
              <a:latin typeface="Courier New" panose="02070309020205020404" pitchFamily="49" charset="0"/>
            </a:endParaRPr>
          </a:p>
        </p:txBody>
      </p:sp>
      <p:pic>
        <p:nvPicPr>
          <p:cNvPr id="4" name="Nackademin svart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717284" y="5825297"/>
            <a:ext cx="3064507" cy="351666"/>
          </a:xfrm>
          <a:prstGeom prst="rect">
            <a:avLst/>
          </a:prstGeom>
          <a:ln w="3175">
            <a:miter lim="400000"/>
          </a:ln>
        </p:spPr>
      </p:pic>
    </p:spTree>
    <p:extLst>
      <p:ext uri="{BB962C8B-B14F-4D97-AF65-F5344CB8AC3E}">
        <p14:creationId xmlns:p14="http://schemas.microsoft.com/office/powerpoint/2010/main" val="891475376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 bwMode="black">
          <a:noFill/>
        </p:spPr>
        <p:txBody>
          <a:bodyPr vert="horz" lIns="92075" tIns="46038" rIns="92075" bIns="46038" rtlCol="0" anchor="ctr">
            <a:normAutofit/>
          </a:bodyPr>
          <a:lstStyle/>
          <a:p>
            <a:pPr eaLnBrk="1" hangingPunct="1"/>
            <a:r>
              <a:rPr lang="sv-SE" altLang="sv-SE" smtClean="0"/>
              <a:t>ASCII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43025" y="1844675"/>
            <a:ext cx="8458200" cy="4038600"/>
          </a:xfrm>
          <a:noFill/>
        </p:spPr>
        <p:txBody>
          <a:bodyPr vert="horz" lIns="92075" tIns="46038" rIns="92075" bIns="46038" rtlCol="0">
            <a:normAutofit/>
          </a:bodyPr>
          <a:lstStyle/>
          <a:p>
            <a:pPr eaLnBrk="1" hangingPunct="1"/>
            <a:r>
              <a:rPr lang="sv-SE" altLang="sv-SE" smtClean="0"/>
              <a:t>Omvandlar tecken till heltal, använder ASCII-kod.</a:t>
            </a:r>
          </a:p>
          <a:p>
            <a:pPr eaLnBrk="1" hangingPunct="1">
              <a:buFontTx/>
              <a:buNone/>
            </a:pPr>
            <a:r>
              <a:rPr lang="sv-SE" altLang="sv-SE" sz="2200"/>
              <a:t/>
            </a:r>
            <a:br>
              <a:rPr lang="sv-SE" altLang="sv-SE" sz="2200"/>
            </a:br>
            <a:r>
              <a:rPr lang="sv-SE" altLang="sv-SE" sz="1600">
                <a:latin typeface="Courier New" panose="02070309020205020404" pitchFamily="49" charset="0"/>
              </a:rPr>
              <a:t>SELECT  ASCII(’</a:t>
            </a:r>
            <a:r>
              <a:rPr lang="sv-SE" altLang="sv-SE" sz="1600" noProof="1">
                <a:latin typeface="Courier New" panose="02070309020205020404" pitchFamily="49" charset="0"/>
              </a:rPr>
              <a:t>©</a:t>
            </a:r>
            <a:r>
              <a:rPr lang="sv-SE" altLang="sv-SE" sz="1600">
                <a:latin typeface="Courier New" panose="02070309020205020404" pitchFamily="49" charset="0"/>
              </a:rPr>
              <a:t>’), ASCII(’I’), ASCII(’n’), ASCII(’f’), ASCII(’o’)  </a:t>
            </a:r>
            <a:br>
              <a:rPr lang="sv-SE" altLang="sv-SE" sz="1600">
                <a:latin typeface="Courier New" panose="02070309020205020404" pitchFamily="49" charset="0"/>
              </a:rPr>
            </a:br>
            <a:r>
              <a:rPr lang="sv-SE" altLang="sv-SE" sz="1600">
                <a:latin typeface="Courier New" panose="02070309020205020404" pitchFamily="49" charset="0"/>
              </a:rPr>
              <a:t/>
            </a:r>
            <a:br>
              <a:rPr lang="sv-SE" altLang="sv-SE" sz="1600">
                <a:latin typeface="Courier New" panose="02070309020205020404" pitchFamily="49" charset="0"/>
              </a:rPr>
            </a:br>
            <a:r>
              <a:rPr lang="sv-SE" altLang="sv-SE" sz="1600">
                <a:latin typeface="Courier New" panose="02070309020205020404" pitchFamily="49" charset="0"/>
              </a:rPr>
              <a:t/>
            </a:r>
            <a:br>
              <a:rPr lang="sv-SE" altLang="sv-SE" sz="1600">
                <a:latin typeface="Courier New" panose="02070309020205020404" pitchFamily="49" charset="0"/>
              </a:rPr>
            </a:br>
            <a:r>
              <a:rPr lang="sv-SE" altLang="sv-SE" sz="1600">
                <a:latin typeface="Courier New" panose="02070309020205020404" pitchFamily="49" charset="0"/>
              </a:rPr>
              <a:t>-----  -----  -----  -----  -----</a:t>
            </a:r>
            <a:br>
              <a:rPr lang="sv-SE" altLang="sv-SE" sz="1600">
                <a:latin typeface="Courier New" panose="02070309020205020404" pitchFamily="49" charset="0"/>
              </a:rPr>
            </a:br>
            <a:r>
              <a:rPr lang="sv-SE" altLang="sv-SE" sz="1600">
                <a:latin typeface="Courier New" panose="02070309020205020404" pitchFamily="49" charset="0"/>
              </a:rPr>
              <a:t>169    73     110    102    111</a:t>
            </a:r>
          </a:p>
          <a:p>
            <a:pPr eaLnBrk="1" hangingPunct="1">
              <a:buFontTx/>
              <a:buNone/>
            </a:pPr>
            <a:endParaRPr lang="sv-SE" altLang="sv-SE" sz="1600">
              <a:latin typeface="Courier New" panose="02070309020205020404" pitchFamily="49" charset="0"/>
            </a:endParaRPr>
          </a:p>
        </p:txBody>
      </p:sp>
      <p:pic>
        <p:nvPicPr>
          <p:cNvPr id="4" name="Nackademin svart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717284" y="5825297"/>
            <a:ext cx="3064507" cy="351666"/>
          </a:xfrm>
          <a:prstGeom prst="rect">
            <a:avLst/>
          </a:prstGeom>
          <a:ln w="3175">
            <a:miter lim="400000"/>
          </a:ln>
        </p:spPr>
      </p:pic>
    </p:spTree>
    <p:extLst>
      <p:ext uri="{BB962C8B-B14F-4D97-AF65-F5344CB8AC3E}">
        <p14:creationId xmlns:p14="http://schemas.microsoft.com/office/powerpoint/2010/main" val="1367747828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 bwMode="black">
          <a:noFill/>
        </p:spPr>
        <p:txBody>
          <a:bodyPr vert="horz" lIns="92075" tIns="46038" rIns="92075" bIns="46038" rtlCol="0" anchor="ctr">
            <a:normAutofit/>
          </a:bodyPr>
          <a:lstStyle/>
          <a:p>
            <a:pPr eaLnBrk="1" hangingPunct="1"/>
            <a:r>
              <a:rPr lang="sv-SE" altLang="sv-SE" smtClean="0"/>
              <a:t>LOWER och UPPER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43026" y="1844676"/>
            <a:ext cx="8137525" cy="3719513"/>
          </a:xfrm>
          <a:noFill/>
        </p:spPr>
        <p:txBody>
          <a:bodyPr vert="horz" lIns="92075" tIns="46038" rIns="92075" bIns="46038" rtlCol="0">
            <a:normAutofit/>
          </a:bodyPr>
          <a:lstStyle/>
          <a:p>
            <a:pPr eaLnBrk="1" hangingPunct="1">
              <a:lnSpc>
                <a:spcPct val="85000"/>
              </a:lnSpc>
            </a:pPr>
            <a:r>
              <a:rPr lang="sv-SE" altLang="sv-SE" smtClean="0"/>
              <a:t>LOWER ändrar alla bokstäver i strängen till gemena</a:t>
            </a:r>
          </a:p>
          <a:p>
            <a:pPr eaLnBrk="1" hangingPunct="1">
              <a:lnSpc>
                <a:spcPct val="85000"/>
              </a:lnSpc>
            </a:pPr>
            <a:r>
              <a:rPr lang="sv-SE" altLang="sv-SE" smtClean="0"/>
              <a:t>UPPER ändrar alla bokstäver i strängen till versaler</a:t>
            </a:r>
          </a:p>
          <a:p>
            <a:pPr eaLnBrk="1" hangingPunct="1">
              <a:lnSpc>
                <a:spcPct val="85000"/>
              </a:lnSpc>
              <a:buFontTx/>
              <a:buNone/>
            </a:pPr>
            <a:r>
              <a:rPr lang="sv-SE" altLang="sv-SE" sz="2200"/>
              <a:t/>
            </a:r>
            <a:br>
              <a:rPr lang="sv-SE" altLang="sv-SE" sz="2200"/>
            </a:br>
            <a:r>
              <a:rPr lang="sv-SE" altLang="sv-SE" sz="1600">
                <a:latin typeface="Courier New" panose="02070309020205020404" pitchFamily="49" charset="0"/>
              </a:rPr>
              <a:t>SELECT  </a:t>
            </a:r>
            <a:r>
              <a:rPr lang="sv-SE" altLang="sv-SE" sz="1600" i="1">
                <a:latin typeface="Courier New" panose="02070309020205020404" pitchFamily="49" charset="0"/>
              </a:rPr>
              <a:t>LOWER</a:t>
            </a:r>
            <a:r>
              <a:rPr lang="sv-SE" altLang="sv-SE" sz="1600">
                <a:latin typeface="Courier New" panose="02070309020205020404" pitchFamily="49" charset="0"/>
              </a:rPr>
              <a:t>(Lastname) AS LOWER, UPPER(Lastname) AS UPPER</a:t>
            </a:r>
            <a:br>
              <a:rPr lang="sv-SE" altLang="sv-SE" sz="1600">
                <a:latin typeface="Courier New" panose="02070309020205020404" pitchFamily="49" charset="0"/>
              </a:rPr>
            </a:br>
            <a:r>
              <a:rPr lang="sv-SE" altLang="sv-SE" sz="1600">
                <a:latin typeface="Courier New" panose="02070309020205020404" pitchFamily="49" charset="0"/>
              </a:rPr>
              <a:t>FROM	Employee</a:t>
            </a:r>
            <a:br>
              <a:rPr lang="sv-SE" altLang="sv-SE" sz="1600">
                <a:latin typeface="Courier New" panose="02070309020205020404" pitchFamily="49" charset="0"/>
              </a:rPr>
            </a:br>
            <a:r>
              <a:rPr lang="sv-SE" altLang="sv-SE" sz="1600">
                <a:latin typeface="Courier New" panose="02070309020205020404" pitchFamily="49" charset="0"/>
              </a:rPr>
              <a:t/>
            </a:r>
            <a:br>
              <a:rPr lang="sv-SE" altLang="sv-SE" sz="1600">
                <a:latin typeface="Courier New" panose="02070309020205020404" pitchFamily="49" charset="0"/>
              </a:rPr>
            </a:br>
            <a:r>
              <a:rPr lang="sv-SE" altLang="sv-SE" sz="1600">
                <a:latin typeface="Courier New" panose="02070309020205020404" pitchFamily="49" charset="0"/>
              </a:rPr>
              <a:t>LOWER			UPPER</a:t>
            </a:r>
            <a:br>
              <a:rPr lang="sv-SE" altLang="sv-SE" sz="1600">
                <a:latin typeface="Courier New" panose="02070309020205020404" pitchFamily="49" charset="0"/>
              </a:rPr>
            </a:br>
            <a:r>
              <a:rPr lang="sv-SE" altLang="sv-SE" sz="1600">
                <a:latin typeface="Courier New" panose="02070309020205020404" pitchFamily="49" charset="0"/>
              </a:rPr>
              <a:t>-------------------  -----------------</a:t>
            </a:r>
            <a:br>
              <a:rPr lang="sv-SE" altLang="sv-SE" sz="1600">
                <a:latin typeface="Courier New" panose="02070309020205020404" pitchFamily="49" charset="0"/>
              </a:rPr>
            </a:br>
            <a:r>
              <a:rPr lang="sv-SE" altLang="sv-SE" sz="1600">
                <a:latin typeface="Courier New" panose="02070309020205020404" pitchFamily="49" charset="0"/>
              </a:rPr>
              <a:t>carlsson		CARLSSON</a:t>
            </a:r>
            <a:br>
              <a:rPr lang="sv-SE" altLang="sv-SE" sz="1600">
                <a:latin typeface="Courier New" panose="02070309020205020404" pitchFamily="49" charset="0"/>
              </a:rPr>
            </a:br>
            <a:r>
              <a:rPr lang="sv-SE" altLang="sv-SE" sz="1600">
                <a:latin typeface="Courier New" panose="02070309020205020404" pitchFamily="49" charset="0"/>
              </a:rPr>
              <a:t>smith	               SMITH</a:t>
            </a:r>
            <a:br>
              <a:rPr lang="sv-SE" altLang="sv-SE" sz="1600">
                <a:latin typeface="Courier New" panose="02070309020205020404" pitchFamily="49" charset="0"/>
              </a:rPr>
            </a:br>
            <a:r>
              <a:rPr lang="sv-SE" altLang="sv-SE" sz="1600">
                <a:latin typeface="Courier New" panose="02070309020205020404" pitchFamily="49" charset="0"/>
              </a:rPr>
              <a:t>allen     		ALLEN</a:t>
            </a:r>
            <a:br>
              <a:rPr lang="sv-SE" altLang="sv-SE" sz="1600">
                <a:latin typeface="Courier New" panose="02070309020205020404" pitchFamily="49" charset="0"/>
              </a:rPr>
            </a:br>
            <a:r>
              <a:rPr lang="sv-SE" altLang="sv-SE" sz="1600">
                <a:latin typeface="Courier New" panose="02070309020205020404" pitchFamily="49" charset="0"/>
              </a:rPr>
              <a:t>ward  		WARD</a:t>
            </a:r>
            <a:br>
              <a:rPr lang="sv-SE" altLang="sv-SE" sz="1600">
                <a:latin typeface="Courier New" panose="02070309020205020404" pitchFamily="49" charset="0"/>
              </a:rPr>
            </a:br>
            <a:r>
              <a:rPr lang="sv-SE" altLang="sv-SE" sz="1600">
                <a:latin typeface="Courier New" panose="02070309020205020404" pitchFamily="49" charset="0"/>
              </a:rPr>
              <a:t>jones	               JONES</a:t>
            </a:r>
            <a:br>
              <a:rPr lang="sv-SE" altLang="sv-SE" sz="1600">
                <a:latin typeface="Courier New" panose="02070309020205020404" pitchFamily="49" charset="0"/>
              </a:rPr>
            </a:br>
            <a:r>
              <a:rPr lang="sv-SE" altLang="sv-SE" sz="1600">
                <a:latin typeface="Courier New" panose="02070309020205020404" pitchFamily="49" charset="0"/>
              </a:rPr>
              <a:t>martin		MARTIN</a:t>
            </a:r>
          </a:p>
        </p:txBody>
      </p:sp>
      <p:pic>
        <p:nvPicPr>
          <p:cNvPr id="4" name="Nackademin svart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717284" y="5825297"/>
            <a:ext cx="3064507" cy="351666"/>
          </a:xfrm>
          <a:prstGeom prst="rect">
            <a:avLst/>
          </a:prstGeom>
          <a:ln w="3175">
            <a:miter lim="400000"/>
          </a:ln>
        </p:spPr>
      </p:pic>
    </p:spTree>
    <p:extLst>
      <p:ext uri="{BB962C8B-B14F-4D97-AF65-F5344CB8AC3E}">
        <p14:creationId xmlns:p14="http://schemas.microsoft.com/office/powerpoint/2010/main" val="2842481684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 bwMode="black">
          <a:noFill/>
        </p:spPr>
        <p:txBody>
          <a:bodyPr vert="horz" lIns="92075" tIns="46038" rIns="92075" bIns="46038" rtlCol="0" anchor="ctr">
            <a:normAutofit/>
          </a:bodyPr>
          <a:lstStyle/>
          <a:p>
            <a:pPr eaLnBrk="1" hangingPunct="1"/>
            <a:r>
              <a:rPr lang="sv-SE" altLang="sv-SE" smtClean="0"/>
              <a:t>Hoplänkning / </a:t>
            </a:r>
            <a:r>
              <a:rPr lang="sv-SE" altLang="sv-SE"/>
              <a:t>Konkatenering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43026" y="1844676"/>
            <a:ext cx="8137525" cy="4392613"/>
          </a:xfrm>
          <a:noFill/>
        </p:spPr>
        <p:txBody>
          <a:bodyPr vert="horz" lIns="92075" tIns="46038" rIns="92075" bIns="46038" rtlCol="0">
            <a:normAutofit/>
          </a:bodyPr>
          <a:lstStyle/>
          <a:p>
            <a:pPr eaLnBrk="1" hangingPunct="1"/>
            <a:r>
              <a:rPr lang="sv-SE" altLang="sv-SE" smtClean="0"/>
              <a:t>Lägger ihop två strängar och returnerar den konkatenerade strängen</a:t>
            </a:r>
          </a:p>
          <a:p>
            <a:pPr eaLnBrk="1" hangingPunct="1"/>
            <a:r>
              <a:rPr lang="sv-SE" altLang="sv-SE" smtClean="0"/>
              <a:t>I Oracle även funktionen CONCAT(sträng1, sträng2)</a:t>
            </a:r>
            <a:br>
              <a:rPr lang="sv-SE" altLang="sv-SE" smtClean="0"/>
            </a:br>
            <a:endParaRPr lang="sv-SE" altLang="sv-SE" smtClean="0"/>
          </a:p>
          <a:p>
            <a:pPr eaLnBrk="1" hangingPunct="1">
              <a:buFontTx/>
              <a:buNone/>
            </a:pPr>
            <a:r>
              <a:rPr lang="sv-SE" altLang="sv-SE" sz="1600">
                <a:latin typeface="Courier New" panose="02070309020205020404" pitchFamily="49" charset="0"/>
              </a:rPr>
              <a:t>	SELECT Firstname + ’ ’ + Lastname AS ’Fullst. namn’ </a:t>
            </a:r>
            <a:br>
              <a:rPr lang="sv-SE" altLang="sv-SE" sz="1600">
                <a:latin typeface="Courier New" panose="02070309020205020404" pitchFamily="49" charset="0"/>
              </a:rPr>
            </a:br>
            <a:r>
              <a:rPr lang="sv-SE" altLang="sv-SE" sz="1600">
                <a:latin typeface="Courier New" panose="02070309020205020404" pitchFamily="49" charset="0"/>
              </a:rPr>
              <a:t>FROM Employee</a:t>
            </a:r>
            <a:br>
              <a:rPr lang="sv-SE" altLang="sv-SE" sz="1600">
                <a:latin typeface="Courier New" panose="02070309020205020404" pitchFamily="49" charset="0"/>
              </a:rPr>
            </a:br>
            <a:r>
              <a:rPr lang="sv-SE" altLang="sv-SE" sz="1600">
                <a:latin typeface="Courier New" panose="02070309020205020404" pitchFamily="49" charset="0"/>
              </a:rPr>
              <a:t/>
            </a:r>
            <a:br>
              <a:rPr lang="sv-SE" altLang="sv-SE" sz="1600">
                <a:latin typeface="Courier New" panose="02070309020205020404" pitchFamily="49" charset="0"/>
              </a:rPr>
            </a:br>
            <a:r>
              <a:rPr lang="sv-SE" altLang="sv-SE" sz="1600">
                <a:latin typeface="Courier New" panose="02070309020205020404" pitchFamily="49" charset="0"/>
              </a:rPr>
              <a:t>    Fullst. namn</a:t>
            </a:r>
            <a:br>
              <a:rPr lang="sv-SE" altLang="sv-SE" sz="1600">
                <a:latin typeface="Courier New" panose="02070309020205020404" pitchFamily="49" charset="0"/>
              </a:rPr>
            </a:br>
            <a:r>
              <a:rPr lang="sv-SE" altLang="sv-SE" sz="1600">
                <a:latin typeface="Courier New" panose="02070309020205020404" pitchFamily="49" charset="0"/>
              </a:rPr>
              <a:t>    --------------------------------</a:t>
            </a:r>
            <a:br>
              <a:rPr lang="sv-SE" altLang="sv-SE" sz="1600">
                <a:latin typeface="Courier New" panose="02070309020205020404" pitchFamily="49" charset="0"/>
              </a:rPr>
            </a:br>
            <a:r>
              <a:rPr lang="sv-SE" altLang="sv-SE" sz="1600">
                <a:latin typeface="Courier New" panose="02070309020205020404" pitchFamily="49" charset="0"/>
              </a:rPr>
              <a:t>    Anders Carlsson</a:t>
            </a:r>
            <a:br>
              <a:rPr lang="sv-SE" altLang="sv-SE" sz="1600">
                <a:latin typeface="Courier New" panose="02070309020205020404" pitchFamily="49" charset="0"/>
              </a:rPr>
            </a:br>
            <a:r>
              <a:rPr lang="sv-SE" altLang="sv-SE" sz="1600">
                <a:latin typeface="Courier New" panose="02070309020205020404" pitchFamily="49" charset="0"/>
              </a:rPr>
              <a:t>    Adam Smith</a:t>
            </a:r>
            <a:br>
              <a:rPr lang="sv-SE" altLang="sv-SE" sz="1600">
                <a:latin typeface="Courier New" panose="02070309020205020404" pitchFamily="49" charset="0"/>
              </a:rPr>
            </a:br>
            <a:r>
              <a:rPr lang="sv-SE" altLang="sv-SE" sz="1600">
                <a:latin typeface="Courier New" panose="02070309020205020404" pitchFamily="49" charset="0"/>
              </a:rPr>
              <a:t>    Woody Allen</a:t>
            </a:r>
            <a:br>
              <a:rPr lang="sv-SE" altLang="sv-SE" sz="1600">
                <a:latin typeface="Courier New" panose="02070309020205020404" pitchFamily="49" charset="0"/>
              </a:rPr>
            </a:br>
            <a:r>
              <a:rPr lang="sv-SE" altLang="sv-SE" sz="1600">
                <a:latin typeface="Courier New" panose="02070309020205020404" pitchFamily="49" charset="0"/>
              </a:rPr>
              <a:t>    Bill Ward</a:t>
            </a:r>
            <a:br>
              <a:rPr lang="sv-SE" altLang="sv-SE" sz="1600">
                <a:latin typeface="Courier New" panose="02070309020205020404" pitchFamily="49" charset="0"/>
              </a:rPr>
            </a:br>
            <a:r>
              <a:rPr lang="sv-SE" altLang="sv-SE" sz="1600">
                <a:latin typeface="Courier New" panose="02070309020205020404" pitchFamily="49" charset="0"/>
              </a:rPr>
              <a:t>    Indiana Jones</a:t>
            </a:r>
          </a:p>
        </p:txBody>
      </p:sp>
      <p:pic>
        <p:nvPicPr>
          <p:cNvPr id="4" name="Nackademin svart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717284" y="5825297"/>
            <a:ext cx="3064507" cy="351666"/>
          </a:xfrm>
          <a:prstGeom prst="rect">
            <a:avLst/>
          </a:prstGeom>
          <a:ln w="3175">
            <a:miter lim="400000"/>
          </a:ln>
        </p:spPr>
      </p:pic>
    </p:spTree>
    <p:extLst>
      <p:ext uri="{BB962C8B-B14F-4D97-AF65-F5344CB8AC3E}">
        <p14:creationId xmlns:p14="http://schemas.microsoft.com/office/powerpoint/2010/main" val="2268640984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 bwMode="black">
          <a:noFill/>
        </p:spPr>
        <p:txBody>
          <a:bodyPr vert="horz" lIns="92075" tIns="46038" rIns="92075" bIns="46038" rtlCol="0" anchor="ctr">
            <a:normAutofit/>
          </a:bodyPr>
          <a:lstStyle/>
          <a:p>
            <a:pPr eaLnBrk="1" hangingPunct="1"/>
            <a:r>
              <a:rPr lang="sv-SE" altLang="sv-SE" smtClean="0"/>
              <a:t>INITCAP, överkurs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43026" y="1844676"/>
            <a:ext cx="8353425" cy="4608513"/>
          </a:xfrm>
          <a:noFill/>
        </p:spPr>
        <p:txBody>
          <a:bodyPr vert="horz" lIns="92075" tIns="46038" rIns="92075" bIns="46038" rtlCol="0">
            <a:normAutofit lnSpcReduction="10000"/>
          </a:bodyPr>
          <a:lstStyle/>
          <a:p>
            <a:pPr eaLnBrk="1" hangingPunct="1"/>
            <a:r>
              <a:rPr lang="sv-SE" altLang="sv-SE" smtClean="0"/>
              <a:t>Finns endast i Oracle</a:t>
            </a:r>
          </a:p>
          <a:p>
            <a:pPr eaLnBrk="1" hangingPunct="1">
              <a:lnSpc>
                <a:spcPct val="95000"/>
              </a:lnSpc>
            </a:pPr>
            <a:r>
              <a:rPr lang="sv-SE" altLang="sv-SE" smtClean="0"/>
              <a:t>Tar en sträng som argument. Returnerar första bokstaven versal och resterande gemena</a:t>
            </a:r>
            <a:br>
              <a:rPr lang="sv-SE" altLang="sv-SE" smtClean="0"/>
            </a:br>
            <a:r>
              <a:rPr lang="sv-SE" altLang="sv-SE" smtClean="0"/>
              <a:t/>
            </a:r>
            <a:br>
              <a:rPr lang="sv-SE" altLang="sv-SE" smtClean="0"/>
            </a:br>
            <a:r>
              <a:rPr lang="sv-SE" altLang="sv-SE" sz="1600">
                <a:latin typeface="Courier New" panose="02070309020205020404" pitchFamily="49" charset="0"/>
              </a:rPr>
              <a:t>SELECT  Lastname FÖRE,</a:t>
            </a:r>
          </a:p>
          <a:p>
            <a:pPr eaLnBrk="1" hangingPunct="1">
              <a:lnSpc>
                <a:spcPct val="95000"/>
              </a:lnSpc>
              <a:buFontTx/>
              <a:buNone/>
            </a:pPr>
            <a:r>
              <a:rPr lang="sv-SE" altLang="sv-SE" sz="1600">
                <a:latin typeface="Courier New" panose="02070309020205020404" pitchFamily="49" charset="0"/>
              </a:rPr>
              <a:t>		  </a:t>
            </a:r>
            <a:r>
              <a:rPr lang="sv-SE" altLang="sv-SE" sz="1600" i="1">
                <a:latin typeface="Courier New" panose="02070309020205020404" pitchFamily="49" charset="0"/>
              </a:rPr>
              <a:t>INITCAP</a:t>
            </a:r>
            <a:r>
              <a:rPr lang="sv-SE" altLang="sv-SE" sz="1600">
                <a:latin typeface="Courier New" panose="02070309020205020404" pitchFamily="49" charset="0"/>
              </a:rPr>
              <a:t>(Lastname) EFTER </a:t>
            </a:r>
            <a:br>
              <a:rPr lang="sv-SE" altLang="sv-SE" sz="1600">
                <a:latin typeface="Courier New" panose="02070309020205020404" pitchFamily="49" charset="0"/>
              </a:rPr>
            </a:br>
            <a:r>
              <a:rPr lang="sv-SE" altLang="sv-SE" sz="1600">
                <a:latin typeface="Courier New" panose="02070309020205020404" pitchFamily="49" charset="0"/>
              </a:rPr>
              <a:t>FROM	  Employee</a:t>
            </a:r>
            <a:br>
              <a:rPr lang="sv-SE" altLang="sv-SE" sz="1600">
                <a:latin typeface="Courier New" panose="02070309020205020404" pitchFamily="49" charset="0"/>
              </a:rPr>
            </a:br>
            <a:r>
              <a:rPr lang="sv-SE" altLang="sv-SE" sz="1600">
                <a:latin typeface="Courier New" panose="02070309020205020404" pitchFamily="49" charset="0"/>
              </a:rPr>
              <a:t/>
            </a:r>
            <a:br>
              <a:rPr lang="sv-SE" altLang="sv-SE" sz="1600">
                <a:latin typeface="Courier New" panose="02070309020205020404" pitchFamily="49" charset="0"/>
              </a:rPr>
            </a:br>
            <a:r>
              <a:rPr lang="sv-SE" altLang="sv-SE" sz="1600">
                <a:latin typeface="Courier New" panose="02070309020205020404" pitchFamily="49" charset="0"/>
              </a:rPr>
              <a:t>FÖRE	              EFTER</a:t>
            </a:r>
            <a:br>
              <a:rPr lang="sv-SE" altLang="sv-SE" sz="1600">
                <a:latin typeface="Courier New" panose="02070309020205020404" pitchFamily="49" charset="0"/>
              </a:rPr>
            </a:br>
            <a:r>
              <a:rPr lang="sv-SE" altLang="sv-SE" sz="1600">
                <a:latin typeface="Courier New" panose="02070309020205020404" pitchFamily="49" charset="0"/>
              </a:rPr>
              <a:t>------------------- -----------</a:t>
            </a:r>
            <a:br>
              <a:rPr lang="sv-SE" altLang="sv-SE" sz="1600">
                <a:latin typeface="Courier New" panose="02070309020205020404" pitchFamily="49" charset="0"/>
              </a:rPr>
            </a:br>
            <a:r>
              <a:rPr lang="sv-SE" altLang="sv-SE" sz="1600">
                <a:latin typeface="Courier New" panose="02070309020205020404" pitchFamily="49" charset="0"/>
              </a:rPr>
              <a:t>PURVIS              Purvis</a:t>
            </a:r>
            <a:br>
              <a:rPr lang="sv-SE" altLang="sv-SE" sz="1600">
                <a:latin typeface="Courier New" panose="02070309020205020404" pitchFamily="49" charset="0"/>
              </a:rPr>
            </a:br>
            <a:r>
              <a:rPr lang="sv-SE" altLang="sv-SE" sz="1600">
                <a:latin typeface="Courier New" panose="02070309020205020404" pitchFamily="49" charset="0"/>
              </a:rPr>
              <a:t>TAYLOR              Taylor</a:t>
            </a:r>
            <a:br>
              <a:rPr lang="sv-SE" altLang="sv-SE" sz="1600">
                <a:latin typeface="Courier New" panose="02070309020205020404" pitchFamily="49" charset="0"/>
              </a:rPr>
            </a:br>
            <a:r>
              <a:rPr lang="sv-SE" altLang="sv-SE" sz="1600">
                <a:latin typeface="Courier New" panose="02070309020205020404" pitchFamily="49" charset="0"/>
              </a:rPr>
              <a:t>CHRISTINE           Christine</a:t>
            </a:r>
            <a:br>
              <a:rPr lang="sv-SE" altLang="sv-SE" sz="1600">
                <a:latin typeface="Courier New" panose="02070309020205020404" pitchFamily="49" charset="0"/>
              </a:rPr>
            </a:br>
            <a:r>
              <a:rPr lang="sv-SE" altLang="sv-SE" sz="1600">
                <a:latin typeface="Courier New" panose="02070309020205020404" pitchFamily="49" charset="0"/>
              </a:rPr>
              <a:t>ADAMS               Adams</a:t>
            </a:r>
            <a:br>
              <a:rPr lang="sv-SE" altLang="sv-SE" sz="1600">
                <a:latin typeface="Courier New" panose="02070309020205020404" pitchFamily="49" charset="0"/>
              </a:rPr>
            </a:br>
            <a:r>
              <a:rPr lang="sv-SE" altLang="sv-SE" sz="1600">
                <a:latin typeface="Courier New" panose="02070309020205020404" pitchFamily="49" charset="0"/>
              </a:rPr>
              <a:t>COSTALES            Costales</a:t>
            </a:r>
            <a:br>
              <a:rPr lang="sv-SE" altLang="sv-SE" sz="1600">
                <a:latin typeface="Courier New" panose="02070309020205020404" pitchFamily="49" charset="0"/>
              </a:rPr>
            </a:br>
            <a:r>
              <a:rPr lang="sv-SE" altLang="sv-SE" sz="1600">
                <a:latin typeface="Courier New" panose="02070309020205020404" pitchFamily="49" charset="0"/>
              </a:rPr>
              <a:t>KONG                Kong</a:t>
            </a:r>
          </a:p>
        </p:txBody>
      </p:sp>
      <p:pic>
        <p:nvPicPr>
          <p:cNvPr id="4" name="Nackademin svart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717284" y="5825297"/>
            <a:ext cx="3064507" cy="351666"/>
          </a:xfrm>
          <a:prstGeom prst="rect">
            <a:avLst/>
          </a:prstGeom>
          <a:ln w="3175">
            <a:miter lim="400000"/>
          </a:ln>
        </p:spPr>
      </p:pic>
    </p:spTree>
    <p:extLst>
      <p:ext uri="{BB962C8B-B14F-4D97-AF65-F5344CB8AC3E}">
        <p14:creationId xmlns:p14="http://schemas.microsoft.com/office/powerpoint/2010/main" val="1434974865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 bwMode="black">
          <a:noFill/>
        </p:spPr>
        <p:txBody>
          <a:bodyPr vert="horz" lIns="92075" tIns="46038" rIns="92075" bIns="46038" rtlCol="0" anchor="ctr">
            <a:normAutofit/>
          </a:bodyPr>
          <a:lstStyle/>
          <a:p>
            <a:pPr eaLnBrk="1" hangingPunct="1"/>
            <a:r>
              <a:rPr lang="sv-SE" altLang="sv-SE" smtClean="0"/>
              <a:t>INITCAP i MS SQL Server, överkurs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43026" y="1844675"/>
            <a:ext cx="8353425" cy="3962400"/>
          </a:xfrm>
          <a:noFill/>
        </p:spPr>
        <p:txBody>
          <a:bodyPr vert="horz" lIns="92075" tIns="46038" rIns="92075" bIns="46038" rtlCol="0">
            <a:normAutofit lnSpcReduction="10000"/>
          </a:bodyPr>
          <a:lstStyle/>
          <a:p>
            <a:pPr eaLnBrk="1" hangingPunct="1">
              <a:lnSpc>
                <a:spcPct val="85000"/>
              </a:lnSpc>
            </a:pPr>
            <a:r>
              <a:rPr lang="sv-SE" altLang="sv-SE" smtClean="0"/>
              <a:t>SQL Server-variant av INITCAP</a:t>
            </a:r>
          </a:p>
          <a:p>
            <a:pPr eaLnBrk="1" hangingPunct="1">
              <a:lnSpc>
                <a:spcPct val="85000"/>
              </a:lnSpc>
            </a:pPr>
            <a:r>
              <a:rPr lang="sv-SE" altLang="sv-SE" smtClean="0"/>
              <a:t>Tar en sträng som argument. Returnerar första bokstaven versal och resterande gemena</a:t>
            </a:r>
            <a:r>
              <a:rPr lang="sv-SE" altLang="sv-SE" sz="2000"/>
              <a:t/>
            </a:r>
            <a:br>
              <a:rPr lang="sv-SE" altLang="sv-SE" sz="2000"/>
            </a:br>
            <a:r>
              <a:rPr lang="sv-SE" altLang="sv-SE" sz="2000"/>
              <a:t/>
            </a:r>
            <a:br>
              <a:rPr lang="sv-SE" altLang="sv-SE" sz="2000"/>
            </a:br>
            <a:r>
              <a:rPr lang="sv-SE" altLang="sv-SE" sz="1400">
                <a:latin typeface="Courier New" panose="02070309020205020404" pitchFamily="49" charset="0"/>
              </a:rPr>
              <a:t>SELECT  Lastname FÖRE,</a:t>
            </a:r>
          </a:p>
          <a:p>
            <a:pPr eaLnBrk="1" hangingPunct="1">
              <a:lnSpc>
                <a:spcPct val="75000"/>
              </a:lnSpc>
              <a:buFontTx/>
              <a:buNone/>
            </a:pPr>
            <a:r>
              <a:rPr lang="sv-SE" altLang="sv-SE" sz="1400">
                <a:latin typeface="Courier New" panose="02070309020205020404" pitchFamily="49" charset="0"/>
              </a:rPr>
              <a:t>	   UPPER(LEFT(Lastname,1)) + </a:t>
            </a:r>
          </a:p>
          <a:p>
            <a:pPr eaLnBrk="1" hangingPunct="1">
              <a:lnSpc>
                <a:spcPct val="75000"/>
              </a:lnSpc>
              <a:buFontTx/>
              <a:buNone/>
            </a:pPr>
            <a:r>
              <a:rPr lang="sv-SE" altLang="sv-SE" sz="1400">
                <a:latin typeface="Courier New" panose="02070309020205020404" pitchFamily="49" charset="0"/>
              </a:rPr>
              <a:t>	   LOWER(RIGHT(Lastname, LEN(Lastname) -1)) EFTER</a:t>
            </a:r>
            <a:br>
              <a:rPr lang="sv-SE" altLang="sv-SE" sz="1400">
                <a:latin typeface="Courier New" panose="02070309020205020404" pitchFamily="49" charset="0"/>
              </a:rPr>
            </a:br>
            <a:r>
              <a:rPr lang="sv-SE" altLang="sv-SE" sz="1400">
                <a:latin typeface="Courier New" panose="02070309020205020404" pitchFamily="49" charset="0"/>
              </a:rPr>
              <a:t> </a:t>
            </a:r>
            <a:br>
              <a:rPr lang="sv-SE" altLang="sv-SE" sz="1400">
                <a:latin typeface="Courier New" panose="02070309020205020404" pitchFamily="49" charset="0"/>
              </a:rPr>
            </a:br>
            <a:r>
              <a:rPr lang="sv-SE" altLang="sv-SE" sz="1400">
                <a:latin typeface="Courier New" panose="02070309020205020404" pitchFamily="49" charset="0"/>
              </a:rPr>
              <a:t>FROM	  Employee</a:t>
            </a:r>
            <a:br>
              <a:rPr lang="sv-SE" altLang="sv-SE" sz="1400">
                <a:latin typeface="Courier New" panose="02070309020205020404" pitchFamily="49" charset="0"/>
              </a:rPr>
            </a:br>
            <a:r>
              <a:rPr lang="sv-SE" altLang="sv-SE" sz="1400">
                <a:latin typeface="Courier New" panose="02070309020205020404" pitchFamily="49" charset="0"/>
              </a:rPr>
              <a:t/>
            </a:r>
            <a:br>
              <a:rPr lang="sv-SE" altLang="sv-SE" sz="1400">
                <a:latin typeface="Courier New" panose="02070309020205020404" pitchFamily="49" charset="0"/>
              </a:rPr>
            </a:br>
            <a:r>
              <a:rPr lang="sv-SE" altLang="sv-SE" sz="1400">
                <a:latin typeface="Courier New" panose="02070309020205020404" pitchFamily="49" charset="0"/>
              </a:rPr>
              <a:t/>
            </a:r>
            <a:br>
              <a:rPr lang="sv-SE" altLang="sv-SE" sz="1400">
                <a:latin typeface="Courier New" panose="02070309020205020404" pitchFamily="49" charset="0"/>
              </a:rPr>
            </a:br>
            <a:r>
              <a:rPr lang="sv-SE" altLang="sv-SE" sz="1400">
                <a:latin typeface="Courier New" panose="02070309020205020404" pitchFamily="49" charset="0"/>
              </a:rPr>
              <a:t>FÖRE	              EFTER</a:t>
            </a:r>
            <a:br>
              <a:rPr lang="sv-SE" altLang="sv-SE" sz="1400">
                <a:latin typeface="Courier New" panose="02070309020205020404" pitchFamily="49" charset="0"/>
              </a:rPr>
            </a:br>
            <a:r>
              <a:rPr lang="sv-SE" altLang="sv-SE" sz="1400">
                <a:latin typeface="Courier New" panose="02070309020205020404" pitchFamily="49" charset="0"/>
              </a:rPr>
              <a:t>------------------- -----------</a:t>
            </a:r>
            <a:br>
              <a:rPr lang="sv-SE" altLang="sv-SE" sz="1400">
                <a:latin typeface="Courier New" panose="02070309020205020404" pitchFamily="49" charset="0"/>
              </a:rPr>
            </a:br>
            <a:r>
              <a:rPr lang="sv-SE" altLang="sv-SE" sz="1400">
                <a:latin typeface="Courier New" panose="02070309020205020404" pitchFamily="49" charset="0"/>
              </a:rPr>
              <a:t>PURVIS              Purvis</a:t>
            </a:r>
            <a:br>
              <a:rPr lang="sv-SE" altLang="sv-SE" sz="1400">
                <a:latin typeface="Courier New" panose="02070309020205020404" pitchFamily="49" charset="0"/>
              </a:rPr>
            </a:br>
            <a:r>
              <a:rPr lang="sv-SE" altLang="sv-SE" sz="1400">
                <a:latin typeface="Courier New" panose="02070309020205020404" pitchFamily="49" charset="0"/>
              </a:rPr>
              <a:t>TAYLOR              Taylor</a:t>
            </a:r>
            <a:br>
              <a:rPr lang="sv-SE" altLang="sv-SE" sz="1400">
                <a:latin typeface="Courier New" panose="02070309020205020404" pitchFamily="49" charset="0"/>
              </a:rPr>
            </a:br>
            <a:r>
              <a:rPr lang="sv-SE" altLang="sv-SE" sz="1400">
                <a:latin typeface="Courier New" panose="02070309020205020404" pitchFamily="49" charset="0"/>
              </a:rPr>
              <a:t>CHRISTINE           Christine</a:t>
            </a:r>
            <a:br>
              <a:rPr lang="sv-SE" altLang="sv-SE" sz="1400">
                <a:latin typeface="Courier New" panose="02070309020205020404" pitchFamily="49" charset="0"/>
              </a:rPr>
            </a:br>
            <a:r>
              <a:rPr lang="sv-SE" altLang="sv-SE" sz="1400">
                <a:latin typeface="Courier New" panose="02070309020205020404" pitchFamily="49" charset="0"/>
              </a:rPr>
              <a:t>ADAMS               Adams</a:t>
            </a:r>
            <a:br>
              <a:rPr lang="sv-SE" altLang="sv-SE" sz="1400">
                <a:latin typeface="Courier New" panose="02070309020205020404" pitchFamily="49" charset="0"/>
              </a:rPr>
            </a:br>
            <a:r>
              <a:rPr lang="sv-SE" altLang="sv-SE" sz="1400">
                <a:latin typeface="Courier New" panose="02070309020205020404" pitchFamily="49" charset="0"/>
              </a:rPr>
              <a:t>COSTALES            Costales</a:t>
            </a:r>
            <a:br>
              <a:rPr lang="sv-SE" altLang="sv-SE" sz="1400">
                <a:latin typeface="Courier New" panose="02070309020205020404" pitchFamily="49" charset="0"/>
              </a:rPr>
            </a:br>
            <a:r>
              <a:rPr lang="sv-SE" altLang="sv-SE" sz="1400">
                <a:latin typeface="Courier New" panose="02070309020205020404" pitchFamily="49" charset="0"/>
              </a:rPr>
              <a:t>KONG                Kong</a:t>
            </a:r>
          </a:p>
        </p:txBody>
      </p:sp>
      <p:pic>
        <p:nvPicPr>
          <p:cNvPr id="4" name="Nackademin svart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717284" y="5825297"/>
            <a:ext cx="3064507" cy="351666"/>
          </a:xfrm>
          <a:prstGeom prst="rect">
            <a:avLst/>
          </a:prstGeom>
          <a:ln w="3175">
            <a:miter lim="400000"/>
          </a:ln>
        </p:spPr>
      </p:pic>
    </p:spTree>
    <p:extLst>
      <p:ext uri="{BB962C8B-B14F-4D97-AF65-F5344CB8AC3E}">
        <p14:creationId xmlns:p14="http://schemas.microsoft.com/office/powerpoint/2010/main" val="1027756498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 bwMode="black">
          <a:noFill/>
        </p:spPr>
        <p:txBody>
          <a:bodyPr vert="horz" lIns="92075" tIns="46038" rIns="92075" bIns="46038" rtlCol="0" anchor="ctr">
            <a:normAutofit/>
          </a:bodyPr>
          <a:lstStyle/>
          <a:p>
            <a:pPr eaLnBrk="1" hangingPunct="1"/>
            <a:r>
              <a:rPr lang="sv-SE" altLang="sv-SE" smtClean="0"/>
              <a:t>LPAD och RPAD, överkurs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6676" y="1844675"/>
            <a:ext cx="8143875" cy="3367088"/>
          </a:xfrm>
          <a:noFill/>
        </p:spPr>
        <p:txBody>
          <a:bodyPr vert="horz" lIns="92075" tIns="46038" rIns="92075" bIns="46038" rtlCol="0">
            <a:normAutofit fontScale="92500" lnSpcReduction="10000"/>
          </a:bodyPr>
          <a:lstStyle/>
          <a:p>
            <a:pPr eaLnBrk="1" hangingPunct="1"/>
            <a:r>
              <a:rPr lang="sv-SE" altLang="sv-SE" smtClean="0"/>
              <a:t>Finns endast i Oracle</a:t>
            </a:r>
          </a:p>
          <a:p>
            <a:pPr eaLnBrk="1" hangingPunct="1"/>
            <a:r>
              <a:rPr lang="sv-SE" altLang="sv-SE" smtClean="0"/>
              <a:t>Fyller på en teckensträng (sträng1) till vänster (LPAD) respektive höger (RPAD) om strängen. Fyller på med det antal tecken (sträng2) som krävs för att ge det definierade antalet tecken (n) i resultatsträngen.</a:t>
            </a:r>
          </a:p>
          <a:p>
            <a:pPr eaLnBrk="1" hangingPunct="1"/>
            <a:r>
              <a:rPr lang="sv-SE" altLang="sv-SE" smtClean="0"/>
              <a:t>Lägg märke till att det definierade antalet alltså inte </a:t>
            </a:r>
            <a:br>
              <a:rPr lang="sv-SE" altLang="sv-SE" smtClean="0"/>
            </a:br>
            <a:r>
              <a:rPr lang="sv-SE" altLang="sv-SE" smtClean="0"/>
              <a:t>är antalet tecken som läggs till. Detta görs i stället med concat.</a:t>
            </a:r>
            <a:endParaRPr lang="sv-SE" altLang="sv-SE" b="1" smtClean="0"/>
          </a:p>
          <a:p>
            <a:pPr eaLnBrk="1" hangingPunct="1"/>
            <a:r>
              <a:rPr lang="sv-SE" altLang="sv-SE" smtClean="0"/>
              <a:t> Syntax: LPAD(sträng1,n [, sträng2])</a:t>
            </a:r>
          </a:p>
        </p:txBody>
      </p:sp>
      <p:pic>
        <p:nvPicPr>
          <p:cNvPr id="4" name="Nackademin svart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717284" y="5825297"/>
            <a:ext cx="3064507" cy="351666"/>
          </a:xfrm>
          <a:prstGeom prst="rect">
            <a:avLst/>
          </a:prstGeom>
          <a:ln w="3175">
            <a:miter lim="400000"/>
          </a:ln>
        </p:spPr>
      </p:pic>
    </p:spTree>
    <p:extLst>
      <p:ext uri="{BB962C8B-B14F-4D97-AF65-F5344CB8AC3E}">
        <p14:creationId xmlns:p14="http://schemas.microsoft.com/office/powerpoint/2010/main" val="2876934480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altLang="sv-SE" smtClean="0"/>
              <a:t>LPAD, överkurs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43025" y="1844675"/>
            <a:ext cx="8458200" cy="4464050"/>
          </a:xfrm>
        </p:spPr>
        <p:txBody>
          <a:bodyPr/>
          <a:lstStyle/>
          <a:p>
            <a:pPr eaLnBrk="1" hangingPunct="1">
              <a:lnSpc>
                <a:spcPct val="95000"/>
              </a:lnSpc>
            </a:pPr>
            <a:r>
              <a:rPr lang="sv-SE" altLang="sv-SE" smtClean="0"/>
              <a:t>Fyller på en teckensträng till vänster om strängen</a:t>
            </a:r>
            <a:br>
              <a:rPr lang="sv-SE" altLang="sv-SE" smtClean="0"/>
            </a:br>
            <a:r>
              <a:rPr lang="sv-SE" altLang="sv-SE" sz="2200"/>
              <a:t>	 </a:t>
            </a:r>
            <a:r>
              <a:rPr lang="sv-SE" altLang="sv-SE" sz="2200">
                <a:solidFill>
                  <a:srgbClr val="BD1220"/>
                </a:solidFill>
              </a:rPr>
              <a:t>1</a:t>
            </a:r>
            <a:r>
              <a:rPr lang="sv-SE" altLang="sv-SE" sz="2200"/>
              <a:t>	strängen</a:t>
            </a:r>
            <a:br>
              <a:rPr lang="sv-SE" altLang="sv-SE" sz="2200"/>
            </a:br>
            <a:r>
              <a:rPr lang="sv-SE" altLang="sv-SE" sz="2200"/>
              <a:t>	 </a:t>
            </a:r>
            <a:r>
              <a:rPr lang="sv-SE" altLang="sv-SE" sz="2200">
                <a:solidFill>
                  <a:srgbClr val="BD1220"/>
                </a:solidFill>
              </a:rPr>
              <a:t>2</a:t>
            </a:r>
            <a:r>
              <a:rPr lang="sv-SE" altLang="sv-SE" sz="2200"/>
              <a:t>	det önskade antalet tecken</a:t>
            </a:r>
            <a:br>
              <a:rPr lang="sv-SE" altLang="sv-SE" sz="2200"/>
            </a:br>
            <a:r>
              <a:rPr lang="sv-SE" altLang="sv-SE" sz="2200"/>
              <a:t>	[</a:t>
            </a:r>
            <a:r>
              <a:rPr lang="sv-SE" altLang="sv-SE" sz="2200">
                <a:solidFill>
                  <a:srgbClr val="BD1220"/>
                </a:solidFill>
              </a:rPr>
              <a:t>3</a:t>
            </a:r>
            <a:r>
              <a:rPr lang="sv-SE" altLang="sv-SE" sz="2200"/>
              <a:t>]	tecknet att fylla ut med eller blankt</a:t>
            </a:r>
            <a:br>
              <a:rPr lang="sv-SE" altLang="sv-SE" sz="2200"/>
            </a:br>
            <a:r>
              <a:rPr lang="sv-SE" altLang="sv-SE"/>
              <a:t/>
            </a:r>
            <a:br>
              <a:rPr lang="sv-SE" altLang="sv-SE"/>
            </a:br>
            <a:r>
              <a:rPr lang="sv-SE" altLang="sv-SE" sz="1800">
                <a:latin typeface="Courier New" panose="02070309020205020404" pitchFamily="49" charset="0"/>
              </a:rPr>
              <a:t>SELECT	Lastname, </a:t>
            </a:r>
            <a:r>
              <a:rPr lang="sv-SE" altLang="sv-SE" sz="1800" i="1">
                <a:latin typeface="Courier New" panose="02070309020205020404" pitchFamily="49" charset="0"/>
              </a:rPr>
              <a:t>LPAD</a:t>
            </a:r>
            <a:r>
              <a:rPr lang="sv-SE" altLang="sv-SE" sz="1800">
                <a:latin typeface="Courier New" panose="02070309020205020404" pitchFamily="49" charset="0"/>
              </a:rPr>
              <a:t>(Lastname,10,’*’) AS ’LPAD’ </a:t>
            </a:r>
            <a:br>
              <a:rPr lang="sv-SE" altLang="sv-SE" sz="1800">
                <a:latin typeface="Courier New" panose="02070309020205020404" pitchFamily="49" charset="0"/>
              </a:rPr>
            </a:br>
            <a:r>
              <a:rPr lang="sv-SE" altLang="sv-SE" sz="1800">
                <a:latin typeface="Courier New" panose="02070309020205020404" pitchFamily="49" charset="0"/>
              </a:rPr>
              <a:t>FROM 		Employee;</a:t>
            </a:r>
            <a:br>
              <a:rPr lang="sv-SE" altLang="sv-SE" sz="1800">
                <a:latin typeface="Courier New" panose="02070309020205020404" pitchFamily="49" charset="0"/>
              </a:rPr>
            </a:br>
            <a:r>
              <a:rPr lang="sv-SE" altLang="sv-SE" sz="1800">
                <a:latin typeface="Courier New" panose="02070309020205020404" pitchFamily="49" charset="0"/>
              </a:rPr>
              <a:t/>
            </a:r>
            <a:br>
              <a:rPr lang="sv-SE" altLang="sv-SE" sz="1800">
                <a:latin typeface="Courier New" panose="02070309020205020404" pitchFamily="49" charset="0"/>
              </a:rPr>
            </a:br>
            <a:r>
              <a:rPr lang="sv-SE" altLang="sv-SE" sz="1800">
                <a:latin typeface="Courier New" panose="02070309020205020404" pitchFamily="49" charset="0"/>
              </a:rPr>
              <a:t>Lastname         LPAD</a:t>
            </a:r>
            <a:br>
              <a:rPr lang="sv-SE" altLang="sv-SE" sz="1800">
                <a:latin typeface="Courier New" panose="02070309020205020404" pitchFamily="49" charset="0"/>
              </a:rPr>
            </a:br>
            <a:r>
              <a:rPr lang="sv-SE" altLang="sv-SE" sz="1800">
                <a:latin typeface="Courier New" panose="02070309020205020404" pitchFamily="49" charset="0"/>
              </a:rPr>
              <a:t>---------------  --------------------</a:t>
            </a:r>
            <a:br>
              <a:rPr lang="sv-SE" altLang="sv-SE" sz="1800">
                <a:latin typeface="Courier New" panose="02070309020205020404" pitchFamily="49" charset="0"/>
              </a:rPr>
            </a:br>
            <a:r>
              <a:rPr lang="sv-SE" altLang="sv-SE" sz="1800">
                <a:latin typeface="Courier New" panose="02070309020205020404" pitchFamily="49" charset="0"/>
              </a:rPr>
              <a:t>Carlsson         **Carlsson</a:t>
            </a:r>
            <a:br>
              <a:rPr lang="sv-SE" altLang="sv-SE" sz="1800">
                <a:latin typeface="Courier New" panose="02070309020205020404" pitchFamily="49" charset="0"/>
              </a:rPr>
            </a:br>
            <a:r>
              <a:rPr lang="sv-SE" altLang="sv-SE" sz="1800">
                <a:latin typeface="Courier New" panose="02070309020205020404" pitchFamily="49" charset="0"/>
              </a:rPr>
              <a:t>Smith            *****Smith</a:t>
            </a:r>
            <a:br>
              <a:rPr lang="sv-SE" altLang="sv-SE" sz="1800">
                <a:latin typeface="Courier New" panose="02070309020205020404" pitchFamily="49" charset="0"/>
              </a:rPr>
            </a:br>
            <a:r>
              <a:rPr lang="sv-SE" altLang="sv-SE" sz="1800">
                <a:latin typeface="Courier New" panose="02070309020205020404" pitchFamily="49" charset="0"/>
              </a:rPr>
              <a:t>Allen            *****Allen</a:t>
            </a:r>
            <a:br>
              <a:rPr lang="sv-SE" altLang="sv-SE" sz="1800">
                <a:latin typeface="Courier New" panose="02070309020205020404" pitchFamily="49" charset="0"/>
              </a:rPr>
            </a:br>
            <a:r>
              <a:rPr lang="sv-SE" altLang="sv-SE" sz="1800">
                <a:latin typeface="Courier New" panose="02070309020205020404" pitchFamily="49" charset="0"/>
              </a:rPr>
              <a:t>Ward             ******Ward</a:t>
            </a:r>
            <a:br>
              <a:rPr lang="sv-SE" altLang="sv-SE" sz="1800">
                <a:latin typeface="Courier New" panose="02070309020205020404" pitchFamily="49" charset="0"/>
              </a:rPr>
            </a:br>
            <a:r>
              <a:rPr lang="sv-SE" altLang="sv-SE" sz="1800">
                <a:latin typeface="Courier New" panose="02070309020205020404" pitchFamily="49" charset="0"/>
              </a:rPr>
              <a:t>Jones            *****Jones</a:t>
            </a:r>
          </a:p>
        </p:txBody>
      </p:sp>
      <p:pic>
        <p:nvPicPr>
          <p:cNvPr id="4" name="Nackademin svart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717284" y="5825297"/>
            <a:ext cx="3064507" cy="351666"/>
          </a:xfrm>
          <a:prstGeom prst="rect">
            <a:avLst/>
          </a:prstGeom>
          <a:ln w="3175">
            <a:miter lim="400000"/>
          </a:ln>
        </p:spPr>
      </p:pic>
    </p:spTree>
    <p:extLst>
      <p:ext uri="{BB962C8B-B14F-4D97-AF65-F5344CB8AC3E}">
        <p14:creationId xmlns:p14="http://schemas.microsoft.com/office/powerpoint/2010/main" val="4107450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black">
          <a:noFill/>
        </p:spPr>
        <p:txBody>
          <a:bodyPr vert="horz" lIns="92075" tIns="46038" rIns="92075" bIns="46038" rtlCol="0" anchor="ctr">
            <a:normAutofit/>
          </a:bodyPr>
          <a:lstStyle/>
          <a:p>
            <a:pPr eaLnBrk="1" hangingPunct="1"/>
            <a:r>
              <a:rPr lang="sv-SE" altLang="sv-SE" smtClean="0"/>
              <a:t>Funktioner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43025" y="1844676"/>
            <a:ext cx="8458200" cy="4608513"/>
          </a:xfrm>
          <a:noFill/>
        </p:spPr>
        <p:txBody>
          <a:bodyPr vert="horz" lIns="92075" tIns="46038" rIns="92075" bIns="46038" rtlCol="0">
            <a:normAutofit/>
          </a:bodyPr>
          <a:lstStyle/>
          <a:p>
            <a:pPr eaLnBrk="1" hangingPunct="1"/>
            <a:r>
              <a:rPr lang="sv-SE" altLang="sv-SE" smtClean="0"/>
              <a:t>Ökar möjligheterna att manipulera information som man erhållit med hjälp av baskommandon i SQL</a:t>
            </a:r>
          </a:p>
          <a:p>
            <a:pPr eaLnBrk="1" hangingPunct="1"/>
            <a:r>
              <a:rPr lang="sv-SE" altLang="sv-SE" smtClean="0"/>
              <a:t>Följande grupper av funktioner finns:</a:t>
            </a:r>
          </a:p>
          <a:p>
            <a:pPr lvl="1" eaLnBrk="1" hangingPunct="1"/>
            <a:r>
              <a:rPr lang="sv-SE" altLang="sv-SE" smtClean="0"/>
              <a:t>Aggregeringsfunktioner</a:t>
            </a:r>
          </a:p>
          <a:p>
            <a:pPr lvl="1" eaLnBrk="1" hangingPunct="1"/>
            <a:r>
              <a:rPr lang="sv-SE" altLang="sv-SE" smtClean="0"/>
              <a:t>Skalära funktioner</a:t>
            </a:r>
          </a:p>
          <a:p>
            <a:pPr lvl="2" eaLnBrk="1" hangingPunct="1"/>
            <a:r>
              <a:rPr lang="sv-SE" altLang="sv-SE" smtClean="0"/>
              <a:t>Datum- och tidsfunktioner</a:t>
            </a:r>
          </a:p>
          <a:p>
            <a:pPr lvl="2" eaLnBrk="1" hangingPunct="1"/>
            <a:r>
              <a:rPr lang="sv-SE" altLang="sv-SE" smtClean="0"/>
              <a:t>Aritmetiska funktioner</a:t>
            </a:r>
          </a:p>
          <a:p>
            <a:pPr lvl="2" eaLnBrk="1" hangingPunct="1"/>
            <a:r>
              <a:rPr lang="sv-SE" altLang="sv-SE" smtClean="0"/>
              <a:t>Teckenfunktioner</a:t>
            </a:r>
          </a:p>
          <a:p>
            <a:pPr lvl="2" eaLnBrk="1" hangingPunct="1"/>
            <a:r>
              <a:rPr lang="sv-SE" altLang="sv-SE" smtClean="0"/>
              <a:t>Konverteringsfunktioner</a:t>
            </a:r>
          </a:p>
          <a:p>
            <a:pPr lvl="2" eaLnBrk="1" hangingPunct="1"/>
            <a:r>
              <a:rPr lang="sv-SE" altLang="sv-SE" smtClean="0"/>
              <a:t>Övriga funktioner</a:t>
            </a:r>
          </a:p>
        </p:txBody>
      </p:sp>
      <p:pic>
        <p:nvPicPr>
          <p:cNvPr id="4" name="Nackademin svart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717284" y="5853433"/>
            <a:ext cx="3064507" cy="351666"/>
          </a:xfrm>
          <a:prstGeom prst="rect">
            <a:avLst/>
          </a:prstGeom>
          <a:ln w="3175">
            <a:miter lim="400000"/>
          </a:ln>
        </p:spPr>
      </p:pic>
    </p:spTree>
    <p:extLst>
      <p:ext uri="{BB962C8B-B14F-4D97-AF65-F5344CB8AC3E}">
        <p14:creationId xmlns:p14="http://schemas.microsoft.com/office/powerpoint/2010/main" val="422887066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 bwMode="black">
          <a:noFill/>
        </p:spPr>
        <p:txBody>
          <a:bodyPr vert="horz" lIns="92075" tIns="46038" rIns="92075" bIns="46038" rtlCol="0" anchor="ctr">
            <a:normAutofit/>
          </a:bodyPr>
          <a:lstStyle/>
          <a:p>
            <a:pPr eaLnBrk="1" hangingPunct="1"/>
            <a:r>
              <a:rPr lang="sv-SE" altLang="sv-SE" smtClean="0"/>
              <a:t>RPAD, överkurs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43025" y="1844676"/>
            <a:ext cx="8458200" cy="4752975"/>
          </a:xfrm>
          <a:noFill/>
        </p:spPr>
        <p:txBody>
          <a:bodyPr vert="horz" lIns="92075" tIns="46038" rIns="92075" bIns="46038" rtlCol="0">
            <a:normAutofit/>
          </a:bodyPr>
          <a:lstStyle/>
          <a:p>
            <a:pPr eaLnBrk="1" hangingPunct="1">
              <a:lnSpc>
                <a:spcPct val="95000"/>
              </a:lnSpc>
            </a:pPr>
            <a:r>
              <a:rPr lang="sv-SE" altLang="sv-SE" smtClean="0"/>
              <a:t>Fyller på en teckensträng till höger om strängen</a:t>
            </a:r>
            <a:r>
              <a:rPr lang="sv-SE" altLang="sv-SE" sz="2200"/>
              <a:t/>
            </a:r>
            <a:br>
              <a:rPr lang="sv-SE" altLang="sv-SE" sz="2200"/>
            </a:br>
            <a:r>
              <a:rPr lang="sv-SE" altLang="sv-SE" sz="2200"/>
              <a:t> 	 </a:t>
            </a:r>
            <a:r>
              <a:rPr lang="sv-SE" altLang="sv-SE" sz="2200">
                <a:solidFill>
                  <a:srgbClr val="BD1220"/>
                </a:solidFill>
              </a:rPr>
              <a:t>1</a:t>
            </a:r>
            <a:r>
              <a:rPr lang="sv-SE" altLang="sv-SE" sz="2200"/>
              <a:t>	strängen</a:t>
            </a:r>
            <a:br>
              <a:rPr lang="sv-SE" altLang="sv-SE" sz="2200"/>
            </a:br>
            <a:r>
              <a:rPr lang="sv-SE" altLang="sv-SE" sz="2200"/>
              <a:t>	 </a:t>
            </a:r>
            <a:r>
              <a:rPr lang="sv-SE" altLang="sv-SE" sz="2200">
                <a:solidFill>
                  <a:srgbClr val="BD1220"/>
                </a:solidFill>
              </a:rPr>
              <a:t>2</a:t>
            </a:r>
            <a:r>
              <a:rPr lang="sv-SE" altLang="sv-SE" sz="2200"/>
              <a:t>	det önskade antalet tecken</a:t>
            </a:r>
            <a:br>
              <a:rPr lang="sv-SE" altLang="sv-SE" sz="2200"/>
            </a:br>
            <a:r>
              <a:rPr lang="sv-SE" altLang="sv-SE" sz="2200"/>
              <a:t>	[</a:t>
            </a:r>
            <a:r>
              <a:rPr lang="sv-SE" altLang="sv-SE" sz="2200">
                <a:solidFill>
                  <a:srgbClr val="BD1220"/>
                </a:solidFill>
              </a:rPr>
              <a:t>3</a:t>
            </a:r>
            <a:r>
              <a:rPr lang="sv-SE" altLang="sv-SE" sz="2200"/>
              <a:t>]	tecknet att fylla ut med eller blankt</a:t>
            </a:r>
            <a:br>
              <a:rPr lang="sv-SE" altLang="sv-SE" sz="2200"/>
            </a:br>
            <a:r>
              <a:rPr lang="sv-SE" altLang="sv-SE"/>
              <a:t> </a:t>
            </a:r>
            <a:br>
              <a:rPr lang="sv-SE" altLang="sv-SE"/>
            </a:br>
            <a:r>
              <a:rPr lang="sv-SE" altLang="sv-SE" sz="1800">
                <a:latin typeface="Courier New" panose="02070309020205020404" pitchFamily="49" charset="0"/>
              </a:rPr>
              <a:t>SELECT	Lastname, </a:t>
            </a:r>
            <a:r>
              <a:rPr lang="sv-SE" altLang="sv-SE" sz="1800" i="1">
                <a:latin typeface="Courier New" panose="02070309020205020404" pitchFamily="49" charset="0"/>
              </a:rPr>
              <a:t>RPAD</a:t>
            </a:r>
            <a:r>
              <a:rPr lang="sv-SE" altLang="sv-SE" sz="1800">
                <a:latin typeface="Courier New" panose="02070309020205020404" pitchFamily="49" charset="0"/>
              </a:rPr>
              <a:t>(Lastname,10,’*’) AS ’RPAD’ </a:t>
            </a:r>
            <a:br>
              <a:rPr lang="sv-SE" altLang="sv-SE" sz="1800">
                <a:latin typeface="Courier New" panose="02070309020205020404" pitchFamily="49" charset="0"/>
              </a:rPr>
            </a:br>
            <a:r>
              <a:rPr lang="sv-SE" altLang="sv-SE" sz="1800">
                <a:latin typeface="Courier New" panose="02070309020205020404" pitchFamily="49" charset="0"/>
              </a:rPr>
              <a:t>FROM 		Employee;</a:t>
            </a:r>
            <a:br>
              <a:rPr lang="sv-SE" altLang="sv-SE" sz="1800">
                <a:latin typeface="Courier New" panose="02070309020205020404" pitchFamily="49" charset="0"/>
              </a:rPr>
            </a:br>
            <a:r>
              <a:rPr lang="sv-SE" altLang="sv-SE" sz="1800">
                <a:latin typeface="Courier New" panose="02070309020205020404" pitchFamily="49" charset="0"/>
              </a:rPr>
              <a:t/>
            </a:r>
            <a:br>
              <a:rPr lang="sv-SE" altLang="sv-SE" sz="1800">
                <a:latin typeface="Courier New" panose="02070309020205020404" pitchFamily="49" charset="0"/>
              </a:rPr>
            </a:br>
            <a:r>
              <a:rPr lang="sv-SE" altLang="sv-SE" sz="1800">
                <a:latin typeface="Courier New" panose="02070309020205020404" pitchFamily="49" charset="0"/>
              </a:rPr>
              <a:t>Lastname         RPAD</a:t>
            </a:r>
            <a:br>
              <a:rPr lang="sv-SE" altLang="sv-SE" sz="1800">
                <a:latin typeface="Courier New" panose="02070309020205020404" pitchFamily="49" charset="0"/>
              </a:rPr>
            </a:br>
            <a:r>
              <a:rPr lang="sv-SE" altLang="sv-SE" sz="1800">
                <a:latin typeface="Courier New" panose="02070309020205020404" pitchFamily="49" charset="0"/>
              </a:rPr>
              <a:t>---------------  --------------------</a:t>
            </a:r>
            <a:br>
              <a:rPr lang="sv-SE" altLang="sv-SE" sz="1800">
                <a:latin typeface="Courier New" panose="02070309020205020404" pitchFamily="49" charset="0"/>
              </a:rPr>
            </a:br>
            <a:r>
              <a:rPr lang="sv-SE" altLang="sv-SE" sz="1800">
                <a:latin typeface="Courier New" panose="02070309020205020404" pitchFamily="49" charset="0"/>
              </a:rPr>
              <a:t>Carlsson         Carlsson**</a:t>
            </a:r>
            <a:br>
              <a:rPr lang="sv-SE" altLang="sv-SE" sz="1800">
                <a:latin typeface="Courier New" panose="02070309020205020404" pitchFamily="49" charset="0"/>
              </a:rPr>
            </a:br>
            <a:r>
              <a:rPr lang="sv-SE" altLang="sv-SE" sz="1800">
                <a:latin typeface="Courier New" panose="02070309020205020404" pitchFamily="49" charset="0"/>
              </a:rPr>
              <a:t>Smith            Smith***** </a:t>
            </a:r>
            <a:br>
              <a:rPr lang="sv-SE" altLang="sv-SE" sz="1800">
                <a:latin typeface="Courier New" panose="02070309020205020404" pitchFamily="49" charset="0"/>
              </a:rPr>
            </a:br>
            <a:r>
              <a:rPr lang="sv-SE" altLang="sv-SE" sz="1800">
                <a:latin typeface="Courier New" panose="02070309020205020404" pitchFamily="49" charset="0"/>
              </a:rPr>
              <a:t>Allen            Allen***** </a:t>
            </a:r>
            <a:br>
              <a:rPr lang="sv-SE" altLang="sv-SE" sz="1800">
                <a:latin typeface="Courier New" panose="02070309020205020404" pitchFamily="49" charset="0"/>
              </a:rPr>
            </a:br>
            <a:r>
              <a:rPr lang="sv-SE" altLang="sv-SE" sz="1800">
                <a:latin typeface="Courier New" panose="02070309020205020404" pitchFamily="49" charset="0"/>
              </a:rPr>
              <a:t>Ward             Ward****** </a:t>
            </a:r>
            <a:br>
              <a:rPr lang="sv-SE" altLang="sv-SE" sz="1800">
                <a:latin typeface="Courier New" panose="02070309020205020404" pitchFamily="49" charset="0"/>
              </a:rPr>
            </a:br>
            <a:r>
              <a:rPr lang="sv-SE" altLang="sv-SE" sz="1800">
                <a:latin typeface="Courier New" panose="02070309020205020404" pitchFamily="49" charset="0"/>
              </a:rPr>
              <a:t>Jones            Jones*****</a:t>
            </a:r>
          </a:p>
        </p:txBody>
      </p:sp>
      <p:pic>
        <p:nvPicPr>
          <p:cNvPr id="4" name="Nackademin svart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717284" y="5825297"/>
            <a:ext cx="3064507" cy="351666"/>
          </a:xfrm>
          <a:prstGeom prst="rect">
            <a:avLst/>
          </a:prstGeom>
          <a:ln w="3175">
            <a:miter lim="400000"/>
          </a:ln>
        </p:spPr>
      </p:pic>
    </p:spTree>
    <p:extLst>
      <p:ext uri="{BB962C8B-B14F-4D97-AF65-F5344CB8AC3E}">
        <p14:creationId xmlns:p14="http://schemas.microsoft.com/office/powerpoint/2010/main" val="2401555504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 bwMode="black">
          <a:noFill/>
        </p:spPr>
        <p:txBody>
          <a:bodyPr vert="horz" lIns="92075" tIns="46038" rIns="92075" bIns="46038" rtlCol="0" anchor="ctr">
            <a:normAutofit/>
          </a:bodyPr>
          <a:lstStyle/>
          <a:p>
            <a:pPr eaLnBrk="1" hangingPunct="1"/>
            <a:r>
              <a:rPr lang="sv-SE" altLang="sv-SE" smtClean="0"/>
              <a:t>LTRIM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43025" y="1844676"/>
            <a:ext cx="8497888" cy="4321175"/>
          </a:xfrm>
          <a:noFill/>
        </p:spPr>
        <p:txBody>
          <a:bodyPr vert="horz" lIns="92075" tIns="46038" rIns="92075" bIns="46038" rtlCol="0">
            <a:normAutofit/>
          </a:bodyPr>
          <a:lstStyle/>
          <a:p>
            <a:pPr eaLnBrk="1" hangingPunct="1">
              <a:lnSpc>
                <a:spcPct val="95000"/>
              </a:lnSpc>
            </a:pPr>
            <a:r>
              <a:rPr lang="sv-SE" altLang="sv-SE" smtClean="0"/>
              <a:t>Tar bort tecken till vänster i en teckensträng</a:t>
            </a:r>
            <a:br>
              <a:rPr lang="sv-SE" altLang="sv-SE" smtClean="0"/>
            </a:br>
            <a:r>
              <a:rPr lang="sv-SE" altLang="sv-SE" sz="2200"/>
              <a:t>	 </a:t>
            </a:r>
            <a:r>
              <a:rPr lang="sv-SE" altLang="sv-SE" sz="2200">
                <a:solidFill>
                  <a:srgbClr val="BD1220"/>
                </a:solidFill>
              </a:rPr>
              <a:t>1</a:t>
            </a:r>
            <a:r>
              <a:rPr lang="sv-SE" altLang="sv-SE" sz="2200"/>
              <a:t>	strängen</a:t>
            </a:r>
            <a:br>
              <a:rPr lang="sv-SE" altLang="sv-SE" sz="2200"/>
            </a:br>
            <a:r>
              <a:rPr lang="sv-SE" altLang="sv-SE" sz="2200"/>
              <a:t>	[</a:t>
            </a:r>
            <a:r>
              <a:rPr lang="sv-SE" altLang="sv-SE" sz="2200">
                <a:solidFill>
                  <a:srgbClr val="BD1220"/>
                </a:solidFill>
              </a:rPr>
              <a:t>2</a:t>
            </a:r>
            <a:r>
              <a:rPr lang="sv-SE" altLang="sv-SE" sz="2200"/>
              <a:t>]	strängen att ta bort eller blankt (endast Oracle), </a:t>
            </a:r>
            <a:br>
              <a:rPr lang="sv-SE" altLang="sv-SE" sz="2200"/>
            </a:br>
            <a:r>
              <a:rPr lang="sv-SE" altLang="sv-SE" sz="2200"/>
              <a:t>		MS SQL tar endast ett argument d v s tar bort blank</a:t>
            </a:r>
          </a:p>
          <a:p>
            <a:pPr eaLnBrk="1" hangingPunct="1">
              <a:lnSpc>
                <a:spcPct val="95000"/>
              </a:lnSpc>
              <a:buFontTx/>
              <a:buNone/>
            </a:pPr>
            <a:r>
              <a:rPr lang="sv-SE" altLang="sv-SE" sz="2000"/>
              <a:t/>
            </a:r>
            <a:br>
              <a:rPr lang="sv-SE" altLang="sv-SE" sz="2000"/>
            </a:br>
            <a:r>
              <a:rPr lang="sv-SE" altLang="sv-SE" sz="1600">
                <a:latin typeface="Courier New" panose="02070309020205020404" pitchFamily="49" charset="0"/>
              </a:rPr>
              <a:t>SELECT	Lastname, </a:t>
            </a:r>
            <a:r>
              <a:rPr lang="sv-SE" altLang="sv-SE" sz="1600" i="1">
                <a:latin typeface="Courier New" panose="02070309020205020404" pitchFamily="49" charset="0"/>
              </a:rPr>
              <a:t>LTRIM</a:t>
            </a:r>
            <a:r>
              <a:rPr lang="sv-SE" altLang="sv-SE" sz="1600">
                <a:latin typeface="Courier New" panose="02070309020205020404" pitchFamily="49" charset="0"/>
              </a:rPr>
              <a:t>(Lastname,’C’) AS ’LTRIM’ </a:t>
            </a:r>
            <a:br>
              <a:rPr lang="sv-SE" altLang="sv-SE" sz="1600">
                <a:latin typeface="Courier New" panose="02070309020205020404" pitchFamily="49" charset="0"/>
              </a:rPr>
            </a:br>
            <a:r>
              <a:rPr lang="sv-SE" altLang="sv-SE" sz="1600">
                <a:latin typeface="Courier New" panose="02070309020205020404" pitchFamily="49" charset="0"/>
              </a:rPr>
              <a:t>FROM 		Employee;</a:t>
            </a:r>
            <a:br>
              <a:rPr lang="sv-SE" altLang="sv-SE" sz="1600">
                <a:latin typeface="Courier New" panose="02070309020205020404" pitchFamily="49" charset="0"/>
              </a:rPr>
            </a:br>
            <a:r>
              <a:rPr lang="sv-SE" altLang="sv-SE" sz="1600">
                <a:latin typeface="Courier New" panose="02070309020205020404" pitchFamily="49" charset="0"/>
              </a:rPr>
              <a:t/>
            </a:r>
            <a:br>
              <a:rPr lang="sv-SE" altLang="sv-SE" sz="1600">
                <a:latin typeface="Courier New" panose="02070309020205020404" pitchFamily="49" charset="0"/>
              </a:rPr>
            </a:br>
            <a:r>
              <a:rPr lang="sv-SE" altLang="sv-SE" sz="1600">
                <a:latin typeface="Courier New" panose="02070309020205020404" pitchFamily="49" charset="0"/>
              </a:rPr>
              <a:t>Lastname         LTRIM</a:t>
            </a:r>
            <a:br>
              <a:rPr lang="sv-SE" altLang="sv-SE" sz="1600">
                <a:latin typeface="Courier New" panose="02070309020205020404" pitchFamily="49" charset="0"/>
              </a:rPr>
            </a:br>
            <a:r>
              <a:rPr lang="sv-SE" altLang="sv-SE" sz="1600">
                <a:latin typeface="Courier New" panose="02070309020205020404" pitchFamily="49" charset="0"/>
              </a:rPr>
              <a:t>---------------  --------------------</a:t>
            </a:r>
            <a:br>
              <a:rPr lang="sv-SE" altLang="sv-SE" sz="1600">
                <a:latin typeface="Courier New" panose="02070309020205020404" pitchFamily="49" charset="0"/>
              </a:rPr>
            </a:br>
            <a:r>
              <a:rPr lang="sv-SE" altLang="sv-SE" sz="1600" i="1">
                <a:latin typeface="Courier New" panose="02070309020205020404" pitchFamily="49" charset="0"/>
              </a:rPr>
              <a:t>C</a:t>
            </a:r>
            <a:r>
              <a:rPr lang="sv-SE" altLang="sv-SE" sz="1600">
                <a:latin typeface="Courier New" panose="02070309020205020404" pitchFamily="49" charset="0"/>
              </a:rPr>
              <a:t>arlsson         arlsson			</a:t>
            </a:r>
            <a:br>
              <a:rPr lang="sv-SE" altLang="sv-SE" sz="1600">
                <a:latin typeface="Courier New" panose="02070309020205020404" pitchFamily="49" charset="0"/>
              </a:rPr>
            </a:br>
            <a:r>
              <a:rPr lang="sv-SE" altLang="sv-SE" sz="1600">
                <a:latin typeface="Courier New" panose="02070309020205020404" pitchFamily="49" charset="0"/>
              </a:rPr>
              <a:t>Smith            Smith </a:t>
            </a:r>
            <a:br>
              <a:rPr lang="sv-SE" altLang="sv-SE" sz="1600">
                <a:latin typeface="Courier New" panose="02070309020205020404" pitchFamily="49" charset="0"/>
              </a:rPr>
            </a:br>
            <a:r>
              <a:rPr lang="sv-SE" altLang="sv-SE" sz="1600">
                <a:latin typeface="Courier New" panose="02070309020205020404" pitchFamily="49" charset="0"/>
              </a:rPr>
              <a:t>Allen            Allen</a:t>
            </a:r>
            <a:br>
              <a:rPr lang="sv-SE" altLang="sv-SE" sz="1600">
                <a:latin typeface="Courier New" panose="02070309020205020404" pitchFamily="49" charset="0"/>
              </a:rPr>
            </a:br>
            <a:r>
              <a:rPr lang="sv-SE" altLang="sv-SE" sz="1600">
                <a:latin typeface="Courier New" panose="02070309020205020404" pitchFamily="49" charset="0"/>
              </a:rPr>
              <a:t>Ward             Ward</a:t>
            </a:r>
            <a:br>
              <a:rPr lang="sv-SE" altLang="sv-SE" sz="1600">
                <a:latin typeface="Courier New" panose="02070309020205020404" pitchFamily="49" charset="0"/>
              </a:rPr>
            </a:br>
            <a:r>
              <a:rPr lang="sv-SE" altLang="sv-SE" sz="1600">
                <a:latin typeface="Courier New" panose="02070309020205020404" pitchFamily="49" charset="0"/>
              </a:rPr>
              <a:t>Jones            Jones</a:t>
            </a:r>
          </a:p>
        </p:txBody>
      </p:sp>
      <p:pic>
        <p:nvPicPr>
          <p:cNvPr id="4" name="Nackademin svart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717284" y="5825297"/>
            <a:ext cx="3064507" cy="351666"/>
          </a:xfrm>
          <a:prstGeom prst="rect">
            <a:avLst/>
          </a:prstGeom>
          <a:ln w="3175">
            <a:miter lim="400000"/>
          </a:ln>
        </p:spPr>
      </p:pic>
    </p:spTree>
    <p:extLst>
      <p:ext uri="{BB962C8B-B14F-4D97-AF65-F5344CB8AC3E}">
        <p14:creationId xmlns:p14="http://schemas.microsoft.com/office/powerpoint/2010/main" val="3176286191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 bwMode="black">
          <a:noFill/>
        </p:spPr>
        <p:txBody>
          <a:bodyPr vert="horz" lIns="92075" tIns="46038" rIns="92075" bIns="46038" rtlCol="0" anchor="ctr">
            <a:normAutofit/>
          </a:bodyPr>
          <a:lstStyle/>
          <a:p>
            <a:pPr eaLnBrk="1" hangingPunct="1"/>
            <a:r>
              <a:rPr lang="sv-SE" altLang="sv-SE" smtClean="0"/>
              <a:t>RTRIM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43025" y="1844676"/>
            <a:ext cx="8458200" cy="4392613"/>
          </a:xfrm>
          <a:noFill/>
        </p:spPr>
        <p:txBody>
          <a:bodyPr vert="horz" lIns="92075" tIns="46038" rIns="92075" bIns="46038" rtlCol="0">
            <a:normAutofit/>
          </a:bodyPr>
          <a:lstStyle/>
          <a:p>
            <a:pPr eaLnBrk="1" hangingPunct="1">
              <a:lnSpc>
                <a:spcPct val="95000"/>
              </a:lnSpc>
            </a:pPr>
            <a:r>
              <a:rPr lang="sv-SE" altLang="sv-SE" smtClean="0"/>
              <a:t>Tar bort tecken till höger i en teckensträng</a:t>
            </a:r>
            <a:br>
              <a:rPr lang="sv-SE" altLang="sv-SE" smtClean="0"/>
            </a:br>
            <a:r>
              <a:rPr lang="sv-SE" altLang="sv-SE" sz="2000"/>
              <a:t> </a:t>
            </a:r>
            <a:r>
              <a:rPr lang="sv-SE" altLang="sv-SE" sz="2200"/>
              <a:t>	 </a:t>
            </a:r>
            <a:r>
              <a:rPr lang="sv-SE" altLang="sv-SE" sz="2200">
                <a:solidFill>
                  <a:srgbClr val="BD1220"/>
                </a:solidFill>
              </a:rPr>
              <a:t>1</a:t>
            </a:r>
            <a:r>
              <a:rPr lang="sv-SE" altLang="sv-SE" sz="2200"/>
              <a:t>	strängen</a:t>
            </a:r>
            <a:br>
              <a:rPr lang="sv-SE" altLang="sv-SE" sz="2200"/>
            </a:br>
            <a:r>
              <a:rPr lang="sv-SE" altLang="sv-SE" sz="2200"/>
              <a:t>	[</a:t>
            </a:r>
            <a:r>
              <a:rPr lang="sv-SE" altLang="sv-SE" sz="2200">
                <a:solidFill>
                  <a:srgbClr val="BD1220"/>
                </a:solidFill>
              </a:rPr>
              <a:t>2</a:t>
            </a:r>
            <a:r>
              <a:rPr lang="sv-SE" altLang="sv-SE" sz="2200"/>
              <a:t>]	strängen att ta bort eller blankt (endast Oracle), </a:t>
            </a:r>
            <a:br>
              <a:rPr lang="sv-SE" altLang="sv-SE" sz="2200"/>
            </a:br>
            <a:r>
              <a:rPr lang="sv-SE" altLang="sv-SE" sz="2200"/>
              <a:t>		MS SQL tar endast ett argument d v s tar bort blank</a:t>
            </a:r>
          </a:p>
          <a:p>
            <a:pPr eaLnBrk="1" hangingPunct="1">
              <a:lnSpc>
                <a:spcPct val="95000"/>
              </a:lnSpc>
              <a:buFontTx/>
              <a:buNone/>
            </a:pPr>
            <a:r>
              <a:rPr lang="sv-SE" altLang="sv-SE" sz="2000"/>
              <a:t/>
            </a:r>
            <a:br>
              <a:rPr lang="sv-SE" altLang="sv-SE" sz="2000"/>
            </a:br>
            <a:r>
              <a:rPr lang="sv-SE" altLang="sv-SE" sz="1600">
                <a:latin typeface="Courier New" panose="02070309020205020404" pitchFamily="49" charset="0"/>
              </a:rPr>
              <a:t>SELECT	Lastname, </a:t>
            </a:r>
            <a:r>
              <a:rPr lang="sv-SE" altLang="sv-SE" sz="1600" i="1">
                <a:latin typeface="Courier New" panose="02070309020205020404" pitchFamily="49" charset="0"/>
              </a:rPr>
              <a:t>RTRIM</a:t>
            </a:r>
            <a:r>
              <a:rPr lang="sv-SE" altLang="sv-SE" sz="1600">
                <a:latin typeface="Courier New" panose="02070309020205020404" pitchFamily="49" charset="0"/>
              </a:rPr>
              <a:t>(Lastname,’son’) AS ’RTRIM’ </a:t>
            </a:r>
            <a:br>
              <a:rPr lang="sv-SE" altLang="sv-SE" sz="1600">
                <a:latin typeface="Courier New" panose="02070309020205020404" pitchFamily="49" charset="0"/>
              </a:rPr>
            </a:br>
            <a:r>
              <a:rPr lang="sv-SE" altLang="sv-SE" sz="1600">
                <a:latin typeface="Courier New" panose="02070309020205020404" pitchFamily="49" charset="0"/>
              </a:rPr>
              <a:t>FROM 		Employee;</a:t>
            </a:r>
            <a:br>
              <a:rPr lang="sv-SE" altLang="sv-SE" sz="1600">
                <a:latin typeface="Courier New" panose="02070309020205020404" pitchFamily="49" charset="0"/>
              </a:rPr>
            </a:br>
            <a:r>
              <a:rPr lang="sv-SE" altLang="sv-SE" sz="1600">
                <a:latin typeface="Courier New" panose="02070309020205020404" pitchFamily="49" charset="0"/>
              </a:rPr>
              <a:t/>
            </a:r>
            <a:br>
              <a:rPr lang="sv-SE" altLang="sv-SE" sz="1600">
                <a:latin typeface="Courier New" panose="02070309020205020404" pitchFamily="49" charset="0"/>
              </a:rPr>
            </a:br>
            <a:r>
              <a:rPr lang="sv-SE" altLang="sv-SE" sz="1600">
                <a:latin typeface="Courier New" panose="02070309020205020404" pitchFamily="49" charset="0"/>
              </a:rPr>
              <a:t>Lastname         RTRIM</a:t>
            </a:r>
            <a:br>
              <a:rPr lang="sv-SE" altLang="sv-SE" sz="1600">
                <a:latin typeface="Courier New" panose="02070309020205020404" pitchFamily="49" charset="0"/>
              </a:rPr>
            </a:br>
            <a:r>
              <a:rPr lang="sv-SE" altLang="sv-SE" sz="1600">
                <a:latin typeface="Courier New" panose="02070309020205020404" pitchFamily="49" charset="0"/>
              </a:rPr>
              <a:t>---------------  --------------------</a:t>
            </a:r>
            <a:br>
              <a:rPr lang="sv-SE" altLang="sv-SE" sz="1600">
                <a:latin typeface="Courier New" panose="02070309020205020404" pitchFamily="49" charset="0"/>
              </a:rPr>
            </a:br>
            <a:r>
              <a:rPr lang="sv-SE" altLang="sv-SE" sz="1600">
                <a:latin typeface="Courier New" panose="02070309020205020404" pitchFamily="49" charset="0"/>
              </a:rPr>
              <a:t>Carlsson         Carls			</a:t>
            </a:r>
            <a:br>
              <a:rPr lang="sv-SE" altLang="sv-SE" sz="1600">
                <a:latin typeface="Courier New" panose="02070309020205020404" pitchFamily="49" charset="0"/>
              </a:rPr>
            </a:br>
            <a:r>
              <a:rPr lang="sv-SE" altLang="sv-SE" sz="1600">
                <a:latin typeface="Courier New" panose="02070309020205020404" pitchFamily="49" charset="0"/>
              </a:rPr>
              <a:t>Smith            Smith </a:t>
            </a:r>
            <a:br>
              <a:rPr lang="sv-SE" altLang="sv-SE" sz="1600">
                <a:latin typeface="Courier New" panose="02070309020205020404" pitchFamily="49" charset="0"/>
              </a:rPr>
            </a:br>
            <a:r>
              <a:rPr lang="sv-SE" altLang="sv-SE" sz="1600">
                <a:latin typeface="Courier New" panose="02070309020205020404" pitchFamily="49" charset="0"/>
              </a:rPr>
              <a:t>Allen            Allen</a:t>
            </a:r>
            <a:br>
              <a:rPr lang="sv-SE" altLang="sv-SE" sz="1600">
                <a:latin typeface="Courier New" panose="02070309020205020404" pitchFamily="49" charset="0"/>
              </a:rPr>
            </a:br>
            <a:r>
              <a:rPr lang="sv-SE" altLang="sv-SE" sz="1600">
                <a:latin typeface="Courier New" panose="02070309020205020404" pitchFamily="49" charset="0"/>
              </a:rPr>
              <a:t>Ward             Ward</a:t>
            </a:r>
            <a:br>
              <a:rPr lang="sv-SE" altLang="sv-SE" sz="1600">
                <a:latin typeface="Courier New" panose="02070309020205020404" pitchFamily="49" charset="0"/>
              </a:rPr>
            </a:br>
            <a:r>
              <a:rPr lang="sv-SE" altLang="sv-SE" sz="1600">
                <a:latin typeface="Courier New" panose="02070309020205020404" pitchFamily="49" charset="0"/>
              </a:rPr>
              <a:t>Jones            Jones</a:t>
            </a:r>
          </a:p>
          <a:p>
            <a:pPr eaLnBrk="1" hangingPunct="1">
              <a:lnSpc>
                <a:spcPct val="95000"/>
              </a:lnSpc>
              <a:buFontTx/>
              <a:buNone/>
            </a:pPr>
            <a:endParaRPr lang="sv-SE" altLang="sv-SE" sz="1600">
              <a:latin typeface="Courier New" panose="02070309020205020404" pitchFamily="49" charset="0"/>
            </a:endParaRPr>
          </a:p>
        </p:txBody>
      </p:sp>
      <p:pic>
        <p:nvPicPr>
          <p:cNvPr id="4" name="Nackademin svart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717284" y="5825297"/>
            <a:ext cx="3064507" cy="351666"/>
          </a:xfrm>
          <a:prstGeom prst="rect">
            <a:avLst/>
          </a:prstGeom>
          <a:ln w="3175">
            <a:miter lim="400000"/>
          </a:ln>
        </p:spPr>
      </p:pic>
    </p:spTree>
    <p:extLst>
      <p:ext uri="{BB962C8B-B14F-4D97-AF65-F5344CB8AC3E}">
        <p14:creationId xmlns:p14="http://schemas.microsoft.com/office/powerpoint/2010/main" val="1194611640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 bwMode="black">
          <a:noFill/>
        </p:spPr>
        <p:txBody>
          <a:bodyPr vert="horz" lIns="92075" tIns="46038" rIns="92075" bIns="46038" rtlCol="0" anchor="ctr">
            <a:normAutofit/>
          </a:bodyPr>
          <a:lstStyle/>
          <a:p>
            <a:pPr eaLnBrk="1" hangingPunct="1"/>
            <a:r>
              <a:rPr lang="sv-SE" altLang="sv-SE" smtClean="0"/>
              <a:t>REPLACE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43026" y="1844676"/>
            <a:ext cx="8143875" cy="4608513"/>
          </a:xfrm>
          <a:noFill/>
        </p:spPr>
        <p:txBody>
          <a:bodyPr vert="horz" lIns="92075" tIns="46038" rIns="92075" bIns="46038" rtlCol="0">
            <a:normAutofit lnSpcReduction="10000"/>
          </a:bodyPr>
          <a:lstStyle/>
          <a:p>
            <a:pPr eaLnBrk="1" hangingPunct="1">
              <a:lnSpc>
                <a:spcPct val="95000"/>
              </a:lnSpc>
            </a:pPr>
            <a:r>
              <a:rPr lang="sv-SE" altLang="sv-SE" smtClean="0"/>
              <a:t>Ersätter tecken i en teckensträng</a:t>
            </a:r>
            <a:br>
              <a:rPr lang="sv-SE" altLang="sv-SE" smtClean="0"/>
            </a:br>
            <a:r>
              <a:rPr lang="sv-SE" altLang="sv-SE" sz="2200"/>
              <a:t>	 </a:t>
            </a:r>
            <a:r>
              <a:rPr lang="sv-SE" altLang="sv-SE" sz="2200">
                <a:solidFill>
                  <a:srgbClr val="BD1220"/>
                </a:solidFill>
              </a:rPr>
              <a:t>1</a:t>
            </a:r>
            <a:r>
              <a:rPr lang="sv-SE" altLang="sv-SE" sz="2200"/>
              <a:t>	strängen att söka i</a:t>
            </a:r>
            <a:br>
              <a:rPr lang="sv-SE" altLang="sv-SE" sz="2200"/>
            </a:br>
            <a:r>
              <a:rPr lang="sv-SE" altLang="sv-SE" sz="2200"/>
              <a:t>	 </a:t>
            </a:r>
            <a:r>
              <a:rPr lang="sv-SE" altLang="sv-SE" sz="2200">
                <a:solidFill>
                  <a:srgbClr val="BD1220"/>
                </a:solidFill>
              </a:rPr>
              <a:t>2</a:t>
            </a:r>
            <a:r>
              <a:rPr lang="sv-SE" altLang="sv-SE" sz="2200"/>
              <a:t>	strängen att söka efter</a:t>
            </a:r>
            <a:br>
              <a:rPr lang="sv-SE" altLang="sv-SE" sz="2200"/>
            </a:br>
            <a:r>
              <a:rPr lang="sv-SE" altLang="sv-SE" sz="2200"/>
              <a:t>	 </a:t>
            </a:r>
            <a:r>
              <a:rPr lang="sv-SE" altLang="sv-SE" sz="2200">
                <a:solidFill>
                  <a:srgbClr val="BD1220"/>
                </a:solidFill>
              </a:rPr>
              <a:t>3</a:t>
            </a:r>
            <a:r>
              <a:rPr lang="sv-SE" altLang="sv-SE" sz="2200"/>
              <a:t>	strängen att ersätta eller tom sträng</a:t>
            </a:r>
          </a:p>
          <a:p>
            <a:pPr eaLnBrk="1" hangingPunct="1">
              <a:lnSpc>
                <a:spcPct val="95000"/>
              </a:lnSpc>
            </a:pPr>
            <a:r>
              <a:rPr lang="sv-SE" altLang="sv-SE" smtClean="0"/>
              <a:t>I Oracle är tredje argumentet valfritt</a:t>
            </a:r>
            <a:br>
              <a:rPr lang="sv-SE" altLang="sv-SE" smtClean="0"/>
            </a:br>
            <a:endParaRPr lang="sv-SE" altLang="sv-SE" smtClean="0"/>
          </a:p>
          <a:p>
            <a:pPr eaLnBrk="1" hangingPunct="1">
              <a:lnSpc>
                <a:spcPct val="95000"/>
              </a:lnSpc>
              <a:buFontTx/>
              <a:buNone/>
            </a:pPr>
            <a:r>
              <a:rPr lang="sv-SE" altLang="sv-SE" sz="1600">
                <a:latin typeface="Courier New" panose="02070309020205020404" pitchFamily="49" charset="0"/>
              </a:rPr>
              <a:t>	SELECT Lastname, </a:t>
            </a:r>
            <a:r>
              <a:rPr lang="sv-SE" altLang="sv-SE" sz="1600" i="1">
                <a:latin typeface="Courier New" panose="02070309020205020404" pitchFamily="49" charset="0"/>
              </a:rPr>
              <a:t>REPLACE</a:t>
            </a:r>
            <a:r>
              <a:rPr lang="sv-SE" altLang="sv-SE" sz="1600">
                <a:latin typeface="Courier New" panose="02070309020205020404" pitchFamily="49" charset="0"/>
              </a:rPr>
              <a:t>(Lastname, ’ss’, ’ZZ’) AS ’REPLACE’ </a:t>
            </a:r>
            <a:br>
              <a:rPr lang="sv-SE" altLang="sv-SE" sz="1600">
                <a:latin typeface="Courier New" panose="02070309020205020404" pitchFamily="49" charset="0"/>
              </a:rPr>
            </a:br>
            <a:r>
              <a:rPr lang="sv-SE" altLang="sv-SE" sz="1600">
                <a:latin typeface="Courier New" panose="02070309020205020404" pitchFamily="49" charset="0"/>
              </a:rPr>
              <a:t>FROM 	 Employee</a:t>
            </a:r>
            <a:br>
              <a:rPr lang="sv-SE" altLang="sv-SE" sz="1600">
                <a:latin typeface="Courier New" panose="02070309020205020404" pitchFamily="49" charset="0"/>
              </a:rPr>
            </a:br>
            <a:r>
              <a:rPr lang="sv-SE" altLang="sv-SE" sz="1600">
                <a:latin typeface="Courier New" panose="02070309020205020404" pitchFamily="49" charset="0"/>
              </a:rPr>
              <a:t/>
            </a:r>
            <a:br>
              <a:rPr lang="sv-SE" altLang="sv-SE" sz="1600">
                <a:latin typeface="Courier New" panose="02070309020205020404" pitchFamily="49" charset="0"/>
              </a:rPr>
            </a:br>
            <a:r>
              <a:rPr lang="sv-SE" altLang="sv-SE" sz="1600">
                <a:latin typeface="Courier New" panose="02070309020205020404" pitchFamily="49" charset="0"/>
              </a:rPr>
              <a:t>Lastname         REPLACE</a:t>
            </a:r>
            <a:br>
              <a:rPr lang="sv-SE" altLang="sv-SE" sz="1600">
                <a:latin typeface="Courier New" panose="02070309020205020404" pitchFamily="49" charset="0"/>
              </a:rPr>
            </a:br>
            <a:r>
              <a:rPr lang="sv-SE" altLang="sv-SE" sz="1600">
                <a:latin typeface="Courier New" panose="02070309020205020404" pitchFamily="49" charset="0"/>
              </a:rPr>
              <a:t>---------------  --------------------</a:t>
            </a:r>
            <a:br>
              <a:rPr lang="sv-SE" altLang="sv-SE" sz="1600">
                <a:latin typeface="Courier New" panose="02070309020205020404" pitchFamily="49" charset="0"/>
              </a:rPr>
            </a:br>
            <a:r>
              <a:rPr lang="sv-SE" altLang="sv-SE" sz="1600">
                <a:latin typeface="Courier New" panose="02070309020205020404" pitchFamily="49" charset="0"/>
              </a:rPr>
              <a:t>Carlsson         CarlZZon			</a:t>
            </a:r>
            <a:br>
              <a:rPr lang="sv-SE" altLang="sv-SE" sz="1600">
                <a:latin typeface="Courier New" panose="02070309020205020404" pitchFamily="49" charset="0"/>
              </a:rPr>
            </a:br>
            <a:r>
              <a:rPr lang="sv-SE" altLang="sv-SE" sz="1600">
                <a:latin typeface="Courier New" panose="02070309020205020404" pitchFamily="49" charset="0"/>
              </a:rPr>
              <a:t>Smith            Smith </a:t>
            </a:r>
            <a:br>
              <a:rPr lang="sv-SE" altLang="sv-SE" sz="1600">
                <a:latin typeface="Courier New" panose="02070309020205020404" pitchFamily="49" charset="0"/>
              </a:rPr>
            </a:br>
            <a:r>
              <a:rPr lang="sv-SE" altLang="sv-SE" sz="1600">
                <a:latin typeface="Courier New" panose="02070309020205020404" pitchFamily="49" charset="0"/>
              </a:rPr>
              <a:t>Allen            Allen</a:t>
            </a:r>
            <a:br>
              <a:rPr lang="sv-SE" altLang="sv-SE" sz="1600">
                <a:latin typeface="Courier New" panose="02070309020205020404" pitchFamily="49" charset="0"/>
              </a:rPr>
            </a:br>
            <a:r>
              <a:rPr lang="sv-SE" altLang="sv-SE" sz="1600">
                <a:latin typeface="Courier New" panose="02070309020205020404" pitchFamily="49" charset="0"/>
              </a:rPr>
              <a:t>Ward             Ward</a:t>
            </a:r>
            <a:br>
              <a:rPr lang="sv-SE" altLang="sv-SE" sz="1600">
                <a:latin typeface="Courier New" panose="02070309020205020404" pitchFamily="49" charset="0"/>
              </a:rPr>
            </a:br>
            <a:r>
              <a:rPr lang="sv-SE" altLang="sv-SE" sz="1600">
                <a:latin typeface="Courier New" panose="02070309020205020404" pitchFamily="49" charset="0"/>
              </a:rPr>
              <a:t>Jones            Jones</a:t>
            </a:r>
          </a:p>
          <a:p>
            <a:pPr eaLnBrk="1" hangingPunct="1">
              <a:lnSpc>
                <a:spcPct val="95000"/>
              </a:lnSpc>
              <a:buFontTx/>
              <a:buNone/>
            </a:pPr>
            <a:endParaRPr lang="sv-SE" altLang="sv-SE" sz="1600">
              <a:latin typeface="Courier New" panose="02070309020205020404" pitchFamily="49" charset="0"/>
            </a:endParaRPr>
          </a:p>
        </p:txBody>
      </p:sp>
      <p:pic>
        <p:nvPicPr>
          <p:cNvPr id="4" name="Nackademin svart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717284" y="5825297"/>
            <a:ext cx="3064507" cy="351666"/>
          </a:xfrm>
          <a:prstGeom prst="rect">
            <a:avLst/>
          </a:prstGeom>
          <a:ln w="3175">
            <a:miter lim="400000"/>
          </a:ln>
        </p:spPr>
      </p:pic>
    </p:spTree>
    <p:extLst>
      <p:ext uri="{BB962C8B-B14F-4D97-AF65-F5344CB8AC3E}">
        <p14:creationId xmlns:p14="http://schemas.microsoft.com/office/powerpoint/2010/main" val="1673509889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 bwMode="black">
          <a:noFill/>
        </p:spPr>
        <p:txBody>
          <a:bodyPr vert="horz" lIns="92075" tIns="46038" rIns="92075" bIns="46038" rtlCol="0" anchor="ctr">
            <a:normAutofit/>
          </a:bodyPr>
          <a:lstStyle/>
          <a:p>
            <a:pPr eaLnBrk="1" hangingPunct="1"/>
            <a:r>
              <a:rPr lang="sv-SE" altLang="sv-SE" smtClean="0"/>
              <a:t>CHARINDEX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43025" y="1844676"/>
            <a:ext cx="8458200" cy="5013325"/>
          </a:xfrm>
          <a:noFill/>
        </p:spPr>
        <p:txBody>
          <a:bodyPr vert="horz" lIns="92075" tIns="46038" rIns="92075" bIns="46038" rtlCol="0">
            <a:normAutofit lnSpcReduction="10000"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sv-SE" altLang="sv-SE" smtClean="0"/>
              <a:t>Söker i en sträng en speciell förekomst av tecken:</a:t>
            </a:r>
            <a:br>
              <a:rPr lang="sv-SE" altLang="sv-SE" smtClean="0"/>
            </a:br>
            <a:r>
              <a:rPr lang="sv-SE" altLang="sv-SE" smtClean="0"/>
              <a:t>	</a:t>
            </a:r>
            <a:r>
              <a:rPr lang="sv-SE" altLang="sv-SE" sz="2000">
                <a:solidFill>
                  <a:srgbClr val="BD1220"/>
                </a:solidFill>
              </a:rPr>
              <a:t>1</a:t>
            </a:r>
            <a:r>
              <a:rPr lang="sv-SE" altLang="sv-SE" sz="2000"/>
              <a:t>	strängen att söka efter</a:t>
            </a:r>
            <a:br>
              <a:rPr lang="sv-SE" altLang="sv-SE" sz="2000"/>
            </a:br>
            <a:r>
              <a:rPr lang="sv-SE" altLang="sv-SE" sz="2000"/>
              <a:t>	</a:t>
            </a:r>
            <a:r>
              <a:rPr lang="sv-SE" altLang="sv-SE" sz="2000">
                <a:solidFill>
                  <a:srgbClr val="BD1220"/>
                </a:solidFill>
              </a:rPr>
              <a:t>2</a:t>
            </a:r>
            <a:r>
              <a:rPr lang="sv-SE" altLang="sv-SE" sz="2000"/>
              <a:t>	strängen att söka i</a:t>
            </a:r>
            <a:br>
              <a:rPr lang="sv-SE" altLang="sv-SE" sz="2000"/>
            </a:br>
            <a:r>
              <a:rPr lang="sv-SE" altLang="sv-SE" sz="2000"/>
              <a:t>	[</a:t>
            </a:r>
            <a:r>
              <a:rPr lang="sv-SE" altLang="sv-SE" sz="2000">
                <a:solidFill>
                  <a:srgbClr val="BD1220"/>
                </a:solidFill>
              </a:rPr>
              <a:t>3</a:t>
            </a:r>
            <a:r>
              <a:rPr lang="sv-SE" altLang="sv-SE" sz="2000"/>
              <a:t>]	positionen där sökningen börjar eller 1 (om ej 				specificerad)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sv-SE" altLang="sv-SE" smtClean="0"/>
              <a:t>I Oracle INSTR</a:t>
            </a:r>
            <a:br>
              <a:rPr lang="sv-SE" altLang="sv-SE" smtClean="0"/>
            </a:br>
            <a:endParaRPr lang="sv-SE" altLang="sv-SE" smtClean="0"/>
          </a:p>
          <a:p>
            <a:pPr eaLnBrk="1" hangingPunct="1">
              <a:lnSpc>
                <a:spcPct val="85000"/>
              </a:lnSpc>
              <a:spcBef>
                <a:spcPct val="20000"/>
              </a:spcBef>
              <a:buFontTx/>
              <a:buNone/>
            </a:pPr>
            <a:r>
              <a:rPr lang="sv-SE" altLang="sv-SE" sz="1400">
                <a:latin typeface="Courier New" panose="02070309020205020404" pitchFamily="49" charset="0"/>
              </a:rPr>
              <a:t>	</a:t>
            </a:r>
            <a:br>
              <a:rPr lang="sv-SE" altLang="sv-SE" sz="1400">
                <a:latin typeface="Courier New" panose="02070309020205020404" pitchFamily="49" charset="0"/>
              </a:rPr>
            </a:br>
            <a:r>
              <a:rPr lang="sv-SE" altLang="sv-SE" sz="1400">
                <a:latin typeface="Courier New" panose="02070309020205020404" pitchFamily="49" charset="0"/>
              </a:rPr>
              <a:t>SELECT Lastname, </a:t>
            </a:r>
            <a:r>
              <a:rPr lang="sv-SE" altLang="sv-SE" sz="1400" i="1">
                <a:latin typeface="Courier New" panose="02070309020205020404" pitchFamily="49" charset="0"/>
              </a:rPr>
              <a:t>CHARINDEX</a:t>
            </a:r>
            <a:r>
              <a:rPr lang="sv-SE" altLang="sv-SE" sz="1400">
                <a:latin typeface="Courier New" panose="02070309020205020404" pitchFamily="49" charset="0"/>
              </a:rPr>
              <a:t>(’a’, Lastname, 1) POSITION </a:t>
            </a:r>
          </a:p>
          <a:p>
            <a:pPr eaLnBrk="1" hangingPunct="1">
              <a:lnSpc>
                <a:spcPct val="85000"/>
              </a:lnSpc>
              <a:spcBef>
                <a:spcPct val="20000"/>
              </a:spcBef>
              <a:buFontTx/>
              <a:buNone/>
            </a:pPr>
            <a:r>
              <a:rPr lang="sv-SE" altLang="sv-SE" sz="1400">
                <a:latin typeface="Courier New" panose="02070309020205020404" pitchFamily="49" charset="0"/>
              </a:rPr>
              <a:t>	FROM  Employee</a:t>
            </a:r>
            <a:br>
              <a:rPr lang="sv-SE" altLang="sv-SE" sz="1400">
                <a:latin typeface="Courier New" panose="02070309020205020404" pitchFamily="49" charset="0"/>
              </a:rPr>
            </a:br>
            <a:endParaRPr lang="sv-SE" altLang="sv-SE" sz="1400">
              <a:latin typeface="Courier New" panose="02070309020205020404" pitchFamily="49" charset="0"/>
            </a:endParaRPr>
          </a:p>
          <a:p>
            <a:pPr eaLnBrk="1" hangingPunct="1">
              <a:lnSpc>
                <a:spcPct val="85000"/>
              </a:lnSpc>
              <a:spcBef>
                <a:spcPct val="20000"/>
              </a:spcBef>
              <a:buFontTx/>
              <a:buNone/>
            </a:pPr>
            <a:r>
              <a:rPr lang="sv-SE" altLang="sv-SE" sz="1400">
                <a:latin typeface="Courier New" panose="02070309020205020404" pitchFamily="49" charset="0"/>
              </a:rPr>
              <a:t>	Lastname            POSITION</a:t>
            </a:r>
            <a:br>
              <a:rPr lang="sv-SE" altLang="sv-SE" sz="1400">
                <a:latin typeface="Courier New" panose="02070309020205020404" pitchFamily="49" charset="0"/>
              </a:rPr>
            </a:br>
            <a:r>
              <a:rPr lang="sv-SE" altLang="sv-SE" sz="1400">
                <a:latin typeface="Courier New" panose="02070309020205020404" pitchFamily="49" charset="0"/>
              </a:rPr>
              <a:t>------------------- -----------</a:t>
            </a:r>
            <a:br>
              <a:rPr lang="sv-SE" altLang="sv-SE" sz="1400">
                <a:latin typeface="Courier New" panose="02070309020205020404" pitchFamily="49" charset="0"/>
              </a:rPr>
            </a:br>
            <a:r>
              <a:rPr lang="sv-SE" altLang="sv-SE" sz="1400">
                <a:latin typeface="Courier New" panose="02070309020205020404" pitchFamily="49" charset="0"/>
              </a:rPr>
              <a:t>Carlsson            	2</a:t>
            </a:r>
            <a:br>
              <a:rPr lang="sv-SE" altLang="sv-SE" sz="1400">
                <a:latin typeface="Courier New" panose="02070309020205020404" pitchFamily="49" charset="0"/>
              </a:rPr>
            </a:br>
            <a:r>
              <a:rPr lang="sv-SE" altLang="sv-SE" sz="1400">
                <a:latin typeface="Courier New" panose="02070309020205020404" pitchFamily="49" charset="0"/>
              </a:rPr>
              <a:t>Smith              	0</a:t>
            </a:r>
            <a:br>
              <a:rPr lang="sv-SE" altLang="sv-SE" sz="1400">
                <a:latin typeface="Courier New" panose="02070309020205020404" pitchFamily="49" charset="0"/>
              </a:rPr>
            </a:br>
            <a:r>
              <a:rPr lang="sv-SE" altLang="sv-SE" sz="1400">
                <a:latin typeface="Courier New" panose="02070309020205020404" pitchFamily="49" charset="0"/>
              </a:rPr>
              <a:t>Allen           	1</a:t>
            </a:r>
            <a:br>
              <a:rPr lang="sv-SE" altLang="sv-SE" sz="1400">
                <a:latin typeface="Courier New" panose="02070309020205020404" pitchFamily="49" charset="0"/>
              </a:rPr>
            </a:br>
            <a:r>
              <a:rPr lang="sv-SE" altLang="sv-SE" sz="1400">
                <a:latin typeface="Courier New" panose="02070309020205020404" pitchFamily="49" charset="0"/>
              </a:rPr>
              <a:t>Ward	        		2</a:t>
            </a:r>
            <a:br>
              <a:rPr lang="sv-SE" altLang="sv-SE" sz="1400">
                <a:latin typeface="Courier New" panose="02070309020205020404" pitchFamily="49" charset="0"/>
              </a:rPr>
            </a:br>
            <a:r>
              <a:rPr lang="sv-SE" altLang="sv-SE" sz="1400">
                <a:latin typeface="Courier New" panose="02070309020205020404" pitchFamily="49" charset="0"/>
              </a:rPr>
              <a:t>Jones            	0</a:t>
            </a:r>
            <a:br>
              <a:rPr lang="sv-SE" altLang="sv-SE" sz="1400">
                <a:latin typeface="Courier New" panose="02070309020205020404" pitchFamily="49" charset="0"/>
              </a:rPr>
            </a:br>
            <a:r>
              <a:rPr lang="sv-SE" altLang="sv-SE" sz="1400">
                <a:latin typeface="Courier New" panose="02070309020205020404" pitchFamily="49" charset="0"/>
              </a:rPr>
              <a:t>Martin               	2</a:t>
            </a:r>
            <a:br>
              <a:rPr lang="sv-SE" altLang="sv-SE" sz="1400">
                <a:latin typeface="Courier New" panose="02070309020205020404" pitchFamily="49" charset="0"/>
              </a:rPr>
            </a:br>
            <a:r>
              <a:rPr lang="sv-SE" altLang="sv-SE" sz="1400">
                <a:latin typeface="Courier New" panose="02070309020205020404" pitchFamily="49" charset="0"/>
              </a:rPr>
              <a:t>Blake                	3</a:t>
            </a:r>
          </a:p>
        </p:txBody>
      </p:sp>
      <p:pic>
        <p:nvPicPr>
          <p:cNvPr id="4" name="Nackademin svart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717284" y="5825297"/>
            <a:ext cx="3064507" cy="351666"/>
          </a:xfrm>
          <a:prstGeom prst="rect">
            <a:avLst/>
          </a:prstGeom>
          <a:ln w="3175">
            <a:miter lim="400000"/>
          </a:ln>
        </p:spPr>
      </p:pic>
    </p:spTree>
    <p:extLst>
      <p:ext uri="{BB962C8B-B14F-4D97-AF65-F5344CB8AC3E}">
        <p14:creationId xmlns:p14="http://schemas.microsoft.com/office/powerpoint/2010/main" val="3096787166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 bwMode="black">
          <a:noFill/>
        </p:spPr>
        <p:txBody>
          <a:bodyPr vert="horz" lIns="92075" tIns="46038" rIns="92075" bIns="46038" rtlCol="0" anchor="ctr">
            <a:normAutofit/>
          </a:bodyPr>
          <a:lstStyle/>
          <a:p>
            <a:pPr eaLnBrk="1" hangingPunct="1"/>
            <a:r>
              <a:rPr lang="sv-SE" altLang="sv-SE" smtClean="0"/>
              <a:t>DATALENGTH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43025" y="1844676"/>
            <a:ext cx="8281988" cy="5013325"/>
          </a:xfrm>
          <a:noFill/>
        </p:spPr>
        <p:txBody>
          <a:bodyPr vert="horz" lIns="92075" tIns="46038" rIns="92075" bIns="46038" rtlCol="0">
            <a:normAutofit lnSpcReduction="10000"/>
          </a:bodyPr>
          <a:lstStyle/>
          <a:p>
            <a:pPr eaLnBrk="1" hangingPunct="1">
              <a:lnSpc>
                <a:spcPct val="100000"/>
              </a:lnSpc>
            </a:pPr>
            <a:r>
              <a:rPr lang="sv-SE" altLang="sv-SE" smtClean="0"/>
              <a:t>Returnerar längden av en sträng</a:t>
            </a:r>
          </a:p>
          <a:p>
            <a:pPr eaLnBrk="1" hangingPunct="1">
              <a:lnSpc>
                <a:spcPct val="100000"/>
              </a:lnSpc>
            </a:pPr>
            <a:r>
              <a:rPr lang="sv-SE" altLang="sv-SE" smtClean="0"/>
              <a:t>Om strängen är av typen CHAR räknas även blanka i slutet av strängen</a:t>
            </a:r>
          </a:p>
          <a:p>
            <a:pPr eaLnBrk="1" hangingPunct="1">
              <a:lnSpc>
                <a:spcPct val="100000"/>
              </a:lnSpc>
            </a:pPr>
            <a:r>
              <a:rPr lang="sv-SE" altLang="sv-SE" smtClean="0"/>
              <a:t>I Microsoft även LEN</a:t>
            </a:r>
          </a:p>
          <a:p>
            <a:pPr eaLnBrk="1" hangingPunct="1">
              <a:lnSpc>
                <a:spcPct val="100000"/>
              </a:lnSpc>
            </a:pPr>
            <a:r>
              <a:rPr lang="sv-SE" altLang="sv-SE" smtClean="0"/>
              <a:t>I Oracle LENGTH</a:t>
            </a:r>
            <a:br>
              <a:rPr lang="sv-SE" altLang="sv-SE" smtClean="0"/>
            </a:br>
            <a:r>
              <a:rPr lang="sv-SE" altLang="sv-SE" sz="1600">
                <a:latin typeface="Courier New" panose="02070309020205020404" pitchFamily="49" charset="0"/>
              </a:rPr>
              <a:t/>
            </a:r>
            <a:br>
              <a:rPr lang="sv-SE" altLang="sv-SE" sz="1600">
                <a:latin typeface="Courier New" panose="02070309020205020404" pitchFamily="49" charset="0"/>
              </a:rPr>
            </a:br>
            <a:r>
              <a:rPr lang="sv-SE" altLang="sv-SE" sz="1600">
                <a:latin typeface="Courier New" panose="02070309020205020404" pitchFamily="49" charset="0"/>
              </a:rPr>
              <a:t>SELECT Lastname, </a:t>
            </a:r>
            <a:r>
              <a:rPr lang="sv-SE" altLang="sv-SE" sz="1600" i="1">
                <a:latin typeface="Courier New" panose="02070309020205020404" pitchFamily="49" charset="0"/>
              </a:rPr>
              <a:t>LEN</a:t>
            </a:r>
            <a:r>
              <a:rPr lang="sv-SE" altLang="sv-SE" sz="1600">
                <a:latin typeface="Courier New" panose="02070309020205020404" pitchFamily="49" charset="0"/>
              </a:rPr>
              <a:t>(Lastname) LÄNGD</a:t>
            </a:r>
            <a:br>
              <a:rPr lang="sv-SE" altLang="sv-SE" sz="1600">
                <a:latin typeface="Courier New" panose="02070309020205020404" pitchFamily="49" charset="0"/>
              </a:rPr>
            </a:br>
            <a:r>
              <a:rPr lang="sv-SE" altLang="sv-SE" sz="1600">
                <a:latin typeface="Courier New" panose="02070309020205020404" pitchFamily="49" charset="0"/>
              </a:rPr>
              <a:t>FROM	Employee</a:t>
            </a:r>
            <a:br>
              <a:rPr lang="sv-SE" altLang="sv-SE" sz="1600">
                <a:latin typeface="Courier New" panose="02070309020205020404" pitchFamily="49" charset="0"/>
              </a:rPr>
            </a:br>
            <a:endParaRPr lang="sv-SE" altLang="sv-SE" sz="1600">
              <a:latin typeface="Courier New" panose="02070309020205020404" pitchFamily="49" charset="0"/>
            </a:endParaRPr>
          </a:p>
          <a:p>
            <a:pPr eaLnBrk="1" hangingPunct="1">
              <a:lnSpc>
                <a:spcPct val="85000"/>
              </a:lnSpc>
              <a:spcBef>
                <a:spcPct val="20000"/>
              </a:spcBef>
              <a:buFontTx/>
              <a:buNone/>
            </a:pPr>
            <a:r>
              <a:rPr lang="sv-SE" altLang="sv-SE" sz="1600">
                <a:latin typeface="Courier New" panose="02070309020205020404" pitchFamily="49" charset="0"/>
              </a:rPr>
              <a:t>	Lastname            LÄNGD</a:t>
            </a:r>
            <a:br>
              <a:rPr lang="sv-SE" altLang="sv-SE" sz="1600">
                <a:latin typeface="Courier New" panose="02070309020205020404" pitchFamily="49" charset="0"/>
              </a:rPr>
            </a:br>
            <a:r>
              <a:rPr lang="sv-SE" altLang="sv-SE" sz="1600">
                <a:latin typeface="Courier New" panose="02070309020205020404" pitchFamily="49" charset="0"/>
              </a:rPr>
              <a:t>------------------- -----------</a:t>
            </a:r>
            <a:br>
              <a:rPr lang="sv-SE" altLang="sv-SE" sz="1600">
                <a:latin typeface="Courier New" panose="02070309020205020404" pitchFamily="49" charset="0"/>
              </a:rPr>
            </a:br>
            <a:r>
              <a:rPr lang="sv-SE" altLang="sv-SE" sz="1600">
                <a:latin typeface="Courier New" panose="02070309020205020404" pitchFamily="49" charset="0"/>
              </a:rPr>
              <a:t>Carlsson            	8</a:t>
            </a:r>
            <a:br>
              <a:rPr lang="sv-SE" altLang="sv-SE" sz="1600">
                <a:latin typeface="Courier New" panose="02070309020205020404" pitchFamily="49" charset="0"/>
              </a:rPr>
            </a:br>
            <a:r>
              <a:rPr lang="sv-SE" altLang="sv-SE" sz="1600">
                <a:latin typeface="Courier New" panose="02070309020205020404" pitchFamily="49" charset="0"/>
              </a:rPr>
              <a:t>Smith              	5</a:t>
            </a:r>
            <a:br>
              <a:rPr lang="sv-SE" altLang="sv-SE" sz="1600">
                <a:latin typeface="Courier New" panose="02070309020205020404" pitchFamily="49" charset="0"/>
              </a:rPr>
            </a:br>
            <a:r>
              <a:rPr lang="sv-SE" altLang="sv-SE" sz="1600">
                <a:latin typeface="Courier New" panose="02070309020205020404" pitchFamily="49" charset="0"/>
              </a:rPr>
              <a:t>Allen           	5</a:t>
            </a:r>
            <a:br>
              <a:rPr lang="sv-SE" altLang="sv-SE" sz="1600">
                <a:latin typeface="Courier New" panose="02070309020205020404" pitchFamily="49" charset="0"/>
              </a:rPr>
            </a:br>
            <a:r>
              <a:rPr lang="sv-SE" altLang="sv-SE" sz="1600">
                <a:latin typeface="Courier New" panose="02070309020205020404" pitchFamily="49" charset="0"/>
              </a:rPr>
              <a:t>Ward	        	4</a:t>
            </a:r>
            <a:br>
              <a:rPr lang="sv-SE" altLang="sv-SE" sz="1600">
                <a:latin typeface="Courier New" panose="02070309020205020404" pitchFamily="49" charset="0"/>
              </a:rPr>
            </a:br>
            <a:r>
              <a:rPr lang="sv-SE" altLang="sv-SE" sz="1600">
                <a:latin typeface="Courier New" panose="02070309020205020404" pitchFamily="49" charset="0"/>
              </a:rPr>
              <a:t>Jones                5</a:t>
            </a:r>
            <a:br>
              <a:rPr lang="sv-SE" altLang="sv-SE" sz="1600">
                <a:latin typeface="Courier New" panose="02070309020205020404" pitchFamily="49" charset="0"/>
              </a:rPr>
            </a:br>
            <a:r>
              <a:rPr lang="sv-SE" altLang="sv-SE" sz="1600">
                <a:latin typeface="Courier New" panose="02070309020205020404" pitchFamily="49" charset="0"/>
              </a:rPr>
              <a:t>Martin               6</a:t>
            </a:r>
          </a:p>
        </p:txBody>
      </p:sp>
      <p:pic>
        <p:nvPicPr>
          <p:cNvPr id="4" name="Nackademin svart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717284" y="5825297"/>
            <a:ext cx="3064507" cy="351666"/>
          </a:xfrm>
          <a:prstGeom prst="rect">
            <a:avLst/>
          </a:prstGeom>
          <a:ln w="3175">
            <a:miter lim="400000"/>
          </a:ln>
        </p:spPr>
      </p:pic>
    </p:spTree>
    <p:extLst>
      <p:ext uri="{BB962C8B-B14F-4D97-AF65-F5344CB8AC3E}">
        <p14:creationId xmlns:p14="http://schemas.microsoft.com/office/powerpoint/2010/main" val="4094123474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 bwMode="black">
          <a:noFill/>
        </p:spPr>
        <p:txBody>
          <a:bodyPr vert="horz" lIns="92075" tIns="46038" rIns="92075" bIns="46038" rtlCol="0" anchor="ctr">
            <a:normAutofit/>
          </a:bodyPr>
          <a:lstStyle/>
          <a:p>
            <a:pPr eaLnBrk="1" hangingPunct="1"/>
            <a:r>
              <a:rPr lang="sv-SE" altLang="sv-SE" smtClean="0"/>
              <a:t>Övningar 3: 9-12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43025" y="1844675"/>
            <a:ext cx="8281988" cy="4306888"/>
          </a:xfrm>
          <a:noFill/>
        </p:spPr>
        <p:txBody>
          <a:bodyPr vert="horz" lIns="92075" tIns="46038" rIns="92075" bIns="46038" rtlCol="0">
            <a:normAutofit/>
          </a:bodyPr>
          <a:lstStyle/>
          <a:p>
            <a:pPr marL="563563" indent="-563563">
              <a:buFontTx/>
              <a:buAutoNum type="arabicPeriod" startAt="9"/>
            </a:pPr>
            <a:r>
              <a:rPr lang="sv-SE" altLang="sv-SE" sz="2200"/>
              <a:t>Fyll ut med understreck _ till höger om efternamn. Totala stränglängden för kolumnen ska vara 15.</a:t>
            </a:r>
          </a:p>
          <a:p>
            <a:pPr marL="563563" indent="-563563">
              <a:buFontTx/>
              <a:buAutoNum type="arabicPeriod" startAt="9"/>
            </a:pPr>
            <a:r>
              <a:rPr lang="sv-SE" altLang="sv-SE" sz="2200"/>
              <a:t>Byt jobb på alla som är Kontorist till Assistent</a:t>
            </a:r>
          </a:p>
          <a:p>
            <a:pPr marL="563563" indent="-563563">
              <a:buFontTx/>
              <a:buAutoNum type="arabicPeriod" startAt="9"/>
            </a:pPr>
            <a:r>
              <a:rPr lang="sv-SE" altLang="sv-SE" sz="2200"/>
              <a:t>Skriv allas namn (lastname) med versal första bokstav, resten gemena.</a:t>
            </a:r>
          </a:p>
          <a:p>
            <a:pPr marL="563563" indent="-563563">
              <a:buFontTx/>
              <a:buAutoNum type="arabicPeriod" startAt="9"/>
            </a:pPr>
            <a:r>
              <a:rPr lang="sv-SE" altLang="sv-SE" sz="2200"/>
              <a:t>Skapa både för- och efternamn i en kolumn, och en signatur i nästa kolumn. Signaturen ska vara versaler och bestå av första två bokstäverna i förnamn resp efternamn (Göran Persson skulle få signaturen GÖPE). </a:t>
            </a:r>
          </a:p>
        </p:txBody>
      </p:sp>
      <p:pic>
        <p:nvPicPr>
          <p:cNvPr id="4" name="Nackademin svart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717284" y="5825297"/>
            <a:ext cx="3064507" cy="351666"/>
          </a:xfrm>
          <a:prstGeom prst="rect">
            <a:avLst/>
          </a:prstGeom>
          <a:ln w="3175">
            <a:miter lim="400000"/>
          </a:ln>
        </p:spPr>
      </p:pic>
    </p:spTree>
    <p:extLst>
      <p:ext uri="{BB962C8B-B14F-4D97-AF65-F5344CB8AC3E}">
        <p14:creationId xmlns:p14="http://schemas.microsoft.com/office/powerpoint/2010/main" val="2748091772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 bwMode="black">
          <a:noFill/>
        </p:spPr>
        <p:txBody>
          <a:bodyPr vert="horz" lIns="92075" tIns="46038" rIns="92075" bIns="46038" rtlCol="0" anchor="ctr">
            <a:normAutofit/>
          </a:bodyPr>
          <a:lstStyle/>
          <a:p>
            <a:pPr eaLnBrk="1" hangingPunct="1"/>
            <a:r>
              <a:rPr lang="sv-SE" altLang="sv-SE" smtClean="0"/>
              <a:t>Konverteringsfunktioner</a:t>
            </a:r>
          </a:p>
        </p:txBody>
      </p:sp>
      <p:pic>
        <p:nvPicPr>
          <p:cNvPr id="3" name="Nackademin svart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717284" y="5825297"/>
            <a:ext cx="3064507" cy="351666"/>
          </a:xfrm>
          <a:prstGeom prst="rect">
            <a:avLst/>
          </a:prstGeom>
          <a:ln w="3175">
            <a:miter lim="400000"/>
          </a:ln>
        </p:spPr>
      </p:pic>
    </p:spTree>
    <p:extLst>
      <p:ext uri="{BB962C8B-B14F-4D97-AF65-F5344CB8AC3E}">
        <p14:creationId xmlns:p14="http://schemas.microsoft.com/office/powerpoint/2010/main" val="3388322946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 bwMode="black">
          <a:noFill/>
        </p:spPr>
        <p:txBody>
          <a:bodyPr vert="horz" lIns="92075" tIns="46038" rIns="92075" bIns="46038" rtlCol="0" anchor="ctr">
            <a:normAutofit/>
          </a:bodyPr>
          <a:lstStyle/>
          <a:p>
            <a:pPr eaLnBrk="1" hangingPunct="1"/>
            <a:r>
              <a:rPr lang="sv-SE" altLang="sv-SE" smtClean="0"/>
              <a:t>CAST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43026" y="1844675"/>
            <a:ext cx="8143875" cy="4235450"/>
          </a:xfrm>
          <a:noFill/>
        </p:spPr>
        <p:txBody>
          <a:bodyPr vert="horz" lIns="92075" tIns="46038" rIns="92075" bIns="46038" rtlCol="0">
            <a:normAutofit lnSpcReduction="10000"/>
          </a:bodyPr>
          <a:lstStyle/>
          <a:p>
            <a:pPr eaLnBrk="1" hangingPunct="1">
              <a:lnSpc>
                <a:spcPct val="100000"/>
              </a:lnSpc>
            </a:pPr>
            <a:r>
              <a:rPr lang="sv-SE" altLang="sv-SE" smtClean="0"/>
              <a:t>CAST(expression AS datatype)</a:t>
            </a:r>
          </a:p>
          <a:p>
            <a:pPr eaLnBrk="1" hangingPunct="1">
              <a:lnSpc>
                <a:spcPct val="100000"/>
              </a:lnSpc>
            </a:pPr>
            <a:r>
              <a:rPr lang="sv-SE" altLang="sv-SE" smtClean="0"/>
              <a:t>Expression kan vara t ex en kolumn</a:t>
            </a:r>
          </a:p>
          <a:p>
            <a:pPr eaLnBrk="1" hangingPunct="1">
              <a:lnSpc>
                <a:spcPct val="100000"/>
              </a:lnSpc>
              <a:buFontTx/>
              <a:buNone/>
            </a:pPr>
            <a:r>
              <a:rPr lang="sv-SE" altLang="sv-SE" smtClean="0"/>
              <a:t>	</a:t>
            </a:r>
            <a:r>
              <a:rPr lang="sv-SE" altLang="sv-SE" sz="1600">
                <a:latin typeface="Courier New" panose="02070309020205020404" pitchFamily="49" charset="0"/>
              </a:rPr>
              <a:t>SELECT  Firstname + ’ har arbetat ’ + </a:t>
            </a:r>
          </a:p>
          <a:p>
            <a:pPr lvl="1" eaLnBrk="1" hangingPunct="1">
              <a:lnSpc>
                <a:spcPct val="100000"/>
              </a:lnSpc>
              <a:buFontTx/>
              <a:buNone/>
            </a:pPr>
            <a:r>
              <a:rPr lang="sv-SE" altLang="sv-SE" sz="1500">
                <a:latin typeface="Courier New" panose="02070309020205020404" pitchFamily="49" charset="0"/>
              </a:rPr>
              <a:t>	CAST( DATEDIFF( Year, Hiredate, GETDATE()) AS VARCHAR(2)) + </a:t>
            </a:r>
            <a:br>
              <a:rPr lang="sv-SE" altLang="sv-SE" sz="1500">
                <a:latin typeface="Courier New" panose="02070309020205020404" pitchFamily="49" charset="0"/>
              </a:rPr>
            </a:br>
            <a:r>
              <a:rPr lang="sv-SE" altLang="sv-SE" sz="1500">
                <a:latin typeface="Courier New" panose="02070309020205020404" pitchFamily="49" charset="0"/>
              </a:rPr>
              <a:t>’ år i bolaget.’</a:t>
            </a:r>
          </a:p>
          <a:p>
            <a:pPr eaLnBrk="1" hangingPunct="1">
              <a:lnSpc>
                <a:spcPct val="100000"/>
              </a:lnSpc>
              <a:buFontTx/>
              <a:buNone/>
            </a:pPr>
            <a:r>
              <a:rPr lang="sv-SE" altLang="sv-SE" sz="1600">
                <a:latin typeface="Courier New" panose="02070309020205020404" pitchFamily="49" charset="0"/>
              </a:rPr>
              <a:t>	FROM	Employee</a:t>
            </a:r>
            <a:br>
              <a:rPr lang="sv-SE" altLang="sv-SE" sz="1600">
                <a:latin typeface="Courier New" panose="02070309020205020404" pitchFamily="49" charset="0"/>
              </a:rPr>
            </a:br>
            <a:r>
              <a:rPr lang="sv-SE" altLang="sv-SE" sz="1600">
                <a:latin typeface="Courier New" panose="02070309020205020404" pitchFamily="49" charset="0"/>
              </a:rPr>
              <a:t/>
            </a:r>
            <a:br>
              <a:rPr lang="sv-SE" altLang="sv-SE" sz="1600">
                <a:latin typeface="Courier New" panose="02070309020205020404" pitchFamily="49" charset="0"/>
              </a:rPr>
            </a:br>
            <a:r>
              <a:rPr lang="sv-SE" altLang="sv-SE" sz="1600">
                <a:latin typeface="Courier New" panose="02070309020205020404" pitchFamily="49" charset="0"/>
              </a:rPr>
              <a:t>--------------------------------------------------</a:t>
            </a:r>
            <a:br>
              <a:rPr lang="sv-SE" altLang="sv-SE" sz="1600">
                <a:latin typeface="Courier New" panose="02070309020205020404" pitchFamily="49" charset="0"/>
              </a:rPr>
            </a:br>
            <a:r>
              <a:rPr lang="sv-SE" altLang="sv-SE" sz="1600">
                <a:latin typeface="Courier New" panose="02070309020205020404" pitchFamily="49" charset="0"/>
              </a:rPr>
              <a:t>Anders har arbetat 18 år i bolaget.</a:t>
            </a:r>
            <a:br>
              <a:rPr lang="sv-SE" altLang="sv-SE" sz="1600">
                <a:latin typeface="Courier New" panose="02070309020205020404" pitchFamily="49" charset="0"/>
              </a:rPr>
            </a:br>
            <a:r>
              <a:rPr lang="sv-SE" altLang="sv-SE" sz="1600">
                <a:latin typeface="Courier New" panose="02070309020205020404" pitchFamily="49" charset="0"/>
              </a:rPr>
              <a:t>Adam har arbetat 18 år i bolaget.</a:t>
            </a:r>
            <a:br>
              <a:rPr lang="sv-SE" altLang="sv-SE" sz="1600">
                <a:latin typeface="Courier New" panose="02070309020205020404" pitchFamily="49" charset="0"/>
              </a:rPr>
            </a:br>
            <a:r>
              <a:rPr lang="sv-SE" altLang="sv-SE" sz="1600">
                <a:latin typeface="Courier New" panose="02070309020205020404" pitchFamily="49" charset="0"/>
              </a:rPr>
              <a:t>Woody har arbetat 15 år i bolaget.</a:t>
            </a:r>
            <a:br>
              <a:rPr lang="sv-SE" altLang="sv-SE" sz="1600">
                <a:latin typeface="Courier New" panose="02070309020205020404" pitchFamily="49" charset="0"/>
              </a:rPr>
            </a:br>
            <a:r>
              <a:rPr lang="sv-SE" altLang="sv-SE" sz="1600">
                <a:latin typeface="Courier New" panose="02070309020205020404" pitchFamily="49" charset="0"/>
              </a:rPr>
              <a:t>Bill har arbetat 15 år i bolaget.</a:t>
            </a:r>
            <a:br>
              <a:rPr lang="sv-SE" altLang="sv-SE" sz="1600">
                <a:latin typeface="Courier New" panose="02070309020205020404" pitchFamily="49" charset="0"/>
              </a:rPr>
            </a:br>
            <a:r>
              <a:rPr lang="sv-SE" altLang="sv-SE" sz="1600">
                <a:latin typeface="Courier New" panose="02070309020205020404" pitchFamily="49" charset="0"/>
              </a:rPr>
              <a:t>Indiana har arbetat 14 år i bolaget.</a:t>
            </a:r>
            <a:br>
              <a:rPr lang="sv-SE" altLang="sv-SE" sz="1600">
                <a:latin typeface="Courier New" panose="02070309020205020404" pitchFamily="49" charset="0"/>
              </a:rPr>
            </a:br>
            <a:r>
              <a:rPr lang="sv-SE" altLang="sv-SE" sz="1600">
                <a:latin typeface="Courier New" panose="02070309020205020404" pitchFamily="49" charset="0"/>
              </a:rPr>
              <a:t>Stuart har arbetat 12 år i bolaget.</a:t>
            </a:r>
          </a:p>
        </p:txBody>
      </p:sp>
      <p:pic>
        <p:nvPicPr>
          <p:cNvPr id="4" name="Nackademin svart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717284" y="5825297"/>
            <a:ext cx="3064507" cy="351666"/>
          </a:xfrm>
          <a:prstGeom prst="rect">
            <a:avLst/>
          </a:prstGeom>
          <a:ln w="3175">
            <a:miter lim="400000"/>
          </a:ln>
        </p:spPr>
      </p:pic>
    </p:spTree>
    <p:extLst>
      <p:ext uri="{BB962C8B-B14F-4D97-AF65-F5344CB8AC3E}">
        <p14:creationId xmlns:p14="http://schemas.microsoft.com/office/powerpoint/2010/main" val="2428793448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 bwMode="black">
          <a:noFill/>
        </p:spPr>
        <p:txBody>
          <a:bodyPr vert="horz" lIns="92075" tIns="46038" rIns="92075" bIns="46038" rtlCol="0" anchor="ctr">
            <a:normAutofit/>
          </a:bodyPr>
          <a:lstStyle/>
          <a:p>
            <a:pPr eaLnBrk="1" hangingPunct="1"/>
            <a:r>
              <a:rPr lang="sv-SE" altLang="sv-SE" smtClean="0"/>
              <a:t>CONVERT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43026" y="1844675"/>
            <a:ext cx="8143875" cy="4235450"/>
          </a:xfrm>
          <a:noFill/>
        </p:spPr>
        <p:txBody>
          <a:bodyPr vert="horz" lIns="92075" tIns="46038" rIns="92075" bIns="46038" rtlCol="0">
            <a:normAutofit lnSpcReduction="10000"/>
          </a:bodyPr>
          <a:lstStyle/>
          <a:p>
            <a:pPr eaLnBrk="1" hangingPunct="1">
              <a:lnSpc>
                <a:spcPct val="100000"/>
              </a:lnSpc>
            </a:pPr>
            <a:r>
              <a:rPr lang="sv-SE" altLang="sv-SE" smtClean="0"/>
              <a:t>CONVERT(datatype, expression, [style])</a:t>
            </a:r>
          </a:p>
          <a:p>
            <a:pPr eaLnBrk="1" hangingPunct="1">
              <a:lnSpc>
                <a:spcPct val="100000"/>
              </a:lnSpc>
              <a:buFontTx/>
              <a:buNone/>
            </a:pPr>
            <a:r>
              <a:rPr lang="sv-SE" altLang="sv-SE" sz="1600"/>
              <a:t>	</a:t>
            </a:r>
            <a:r>
              <a:rPr lang="sv-SE" altLang="sv-SE" sz="1600">
                <a:latin typeface="Courier New" panose="02070309020205020404" pitchFamily="49" charset="0"/>
              </a:rPr>
              <a:t>SELECT Lastname, </a:t>
            </a:r>
          </a:p>
          <a:p>
            <a:pPr eaLnBrk="1" hangingPunct="1">
              <a:lnSpc>
                <a:spcPct val="100000"/>
              </a:lnSpc>
              <a:buFontTx/>
              <a:buNone/>
            </a:pPr>
            <a:r>
              <a:rPr lang="sv-SE" altLang="sv-SE" sz="1600">
                <a:latin typeface="Courier New" panose="02070309020205020404" pitchFamily="49" charset="0"/>
              </a:rPr>
              <a:t>	  </a:t>
            </a:r>
            <a:r>
              <a:rPr lang="sv-SE" altLang="sv-SE" sz="1600" noProof="1">
                <a:latin typeface="Courier New" panose="02070309020205020404" pitchFamily="49" charset="0"/>
              </a:rPr>
              <a:t>CONVERT(VARCHAR(10), Hiredate, 120) AS 'SE',</a:t>
            </a:r>
            <a:r>
              <a:rPr lang="sv-SE" altLang="sv-SE" sz="1600">
                <a:latin typeface="Courier New" panose="02070309020205020404" pitchFamily="49" charset="0"/>
              </a:rPr>
              <a:t/>
            </a:r>
            <a:br>
              <a:rPr lang="sv-SE" altLang="sv-SE" sz="1600">
                <a:latin typeface="Courier New" panose="02070309020205020404" pitchFamily="49" charset="0"/>
              </a:rPr>
            </a:br>
            <a:r>
              <a:rPr lang="sv-SE" altLang="sv-SE" sz="1600">
                <a:latin typeface="Courier New" panose="02070309020205020404" pitchFamily="49" charset="0"/>
              </a:rPr>
              <a:t>  CONVERT(VARCHAR(10), Hiredate, 1) AS ’US’,</a:t>
            </a:r>
            <a:br>
              <a:rPr lang="sv-SE" altLang="sv-SE" sz="1600">
                <a:latin typeface="Courier New" panose="02070309020205020404" pitchFamily="49" charset="0"/>
              </a:rPr>
            </a:br>
            <a:r>
              <a:rPr lang="sv-SE" altLang="sv-SE" sz="1600">
                <a:latin typeface="Courier New" panose="02070309020205020404" pitchFamily="49" charset="0"/>
              </a:rPr>
              <a:t>  </a:t>
            </a:r>
            <a:r>
              <a:rPr lang="sv-SE" altLang="sv-SE" sz="1600" noProof="1">
                <a:latin typeface="Courier New" panose="02070309020205020404" pitchFamily="49" charset="0"/>
              </a:rPr>
              <a:t>CONVERT(VARCHAR(12), Hiredate, 13) AS 'EU'</a:t>
            </a:r>
            <a:endParaRPr lang="sv-SE" altLang="sv-SE" sz="1600">
              <a:latin typeface="Courier New" panose="02070309020205020404" pitchFamily="49" charset="0"/>
            </a:endParaRPr>
          </a:p>
          <a:p>
            <a:pPr eaLnBrk="1" hangingPunct="1">
              <a:lnSpc>
                <a:spcPct val="100000"/>
              </a:lnSpc>
              <a:buFontTx/>
              <a:buNone/>
            </a:pPr>
            <a:r>
              <a:rPr lang="sv-SE" altLang="sv-SE" sz="1600">
                <a:latin typeface="Courier New" panose="02070309020205020404" pitchFamily="49" charset="0"/>
              </a:rPr>
              <a:t>	FROM	Employee</a:t>
            </a:r>
            <a:br>
              <a:rPr lang="sv-SE" altLang="sv-SE" sz="1600">
                <a:latin typeface="Courier New" panose="02070309020205020404" pitchFamily="49" charset="0"/>
              </a:rPr>
            </a:br>
            <a:r>
              <a:rPr lang="sv-SE" altLang="sv-SE" sz="1600">
                <a:latin typeface="Courier New" panose="02070309020205020404" pitchFamily="49" charset="0"/>
              </a:rPr>
              <a:t/>
            </a:r>
            <a:br>
              <a:rPr lang="sv-SE" altLang="sv-SE" sz="1600">
                <a:latin typeface="Courier New" panose="02070309020205020404" pitchFamily="49" charset="0"/>
              </a:rPr>
            </a:br>
            <a:r>
              <a:rPr lang="sv-SE" altLang="sv-SE" sz="1600">
                <a:latin typeface="Courier New" panose="02070309020205020404" pitchFamily="49" charset="0"/>
              </a:rPr>
              <a:t>------------  --------------  ------------  ------------</a:t>
            </a:r>
            <a:br>
              <a:rPr lang="sv-SE" altLang="sv-SE" sz="1600">
                <a:latin typeface="Courier New" panose="02070309020205020404" pitchFamily="49" charset="0"/>
              </a:rPr>
            </a:br>
            <a:r>
              <a:rPr lang="sv-SE" altLang="sv-SE" sz="1600">
                <a:latin typeface="Courier New" panose="02070309020205020404" pitchFamily="49" charset="0"/>
              </a:rPr>
              <a:t>Carlsson      1988-10-01      10/01/88      01 Oct 1988 </a:t>
            </a:r>
            <a:br>
              <a:rPr lang="sv-SE" altLang="sv-SE" sz="1600">
                <a:latin typeface="Courier New" panose="02070309020205020404" pitchFamily="49" charset="0"/>
              </a:rPr>
            </a:br>
            <a:r>
              <a:rPr lang="sv-SE" altLang="sv-SE" sz="1600">
                <a:latin typeface="Courier New" panose="02070309020205020404" pitchFamily="49" charset="0"/>
              </a:rPr>
              <a:t>Smith         1988-12-17      12/17/88      17 Dec 1988 </a:t>
            </a:r>
            <a:br>
              <a:rPr lang="sv-SE" altLang="sv-SE" sz="1600">
                <a:latin typeface="Courier New" panose="02070309020205020404" pitchFamily="49" charset="0"/>
              </a:rPr>
            </a:br>
            <a:r>
              <a:rPr lang="sv-SE" altLang="sv-SE" sz="1600">
                <a:latin typeface="Courier New" panose="02070309020205020404" pitchFamily="49" charset="0"/>
              </a:rPr>
              <a:t>Allen         1991-02-20      02/20/91      20 Feb 1991 </a:t>
            </a:r>
            <a:br>
              <a:rPr lang="sv-SE" altLang="sv-SE" sz="1600">
                <a:latin typeface="Courier New" panose="02070309020205020404" pitchFamily="49" charset="0"/>
              </a:rPr>
            </a:br>
            <a:r>
              <a:rPr lang="sv-SE" altLang="sv-SE" sz="1600">
                <a:latin typeface="Courier New" panose="02070309020205020404" pitchFamily="49" charset="0"/>
              </a:rPr>
              <a:t>Ward          1991-02-22      02/22/91      22 Feb 1991 </a:t>
            </a:r>
            <a:br>
              <a:rPr lang="sv-SE" altLang="sv-SE" sz="1600">
                <a:latin typeface="Courier New" panose="02070309020205020404" pitchFamily="49" charset="0"/>
              </a:rPr>
            </a:br>
            <a:r>
              <a:rPr lang="sv-SE" altLang="sv-SE" sz="1600">
                <a:latin typeface="Courier New" panose="02070309020205020404" pitchFamily="49" charset="0"/>
              </a:rPr>
              <a:t>Jones         1992-04-02      04/02/92      02 Apr 1992 </a:t>
            </a:r>
            <a:br>
              <a:rPr lang="sv-SE" altLang="sv-SE" sz="1600">
                <a:latin typeface="Courier New" panose="02070309020205020404" pitchFamily="49" charset="0"/>
              </a:rPr>
            </a:br>
            <a:r>
              <a:rPr lang="sv-SE" altLang="sv-SE" sz="1600">
                <a:latin typeface="Courier New" panose="02070309020205020404" pitchFamily="49" charset="0"/>
              </a:rPr>
              <a:t>Martin        1994-09-28      09/28/94      28 Sep 1994 </a:t>
            </a:r>
            <a:br>
              <a:rPr lang="sv-SE" altLang="sv-SE" sz="1600">
                <a:latin typeface="Courier New" panose="02070309020205020404" pitchFamily="49" charset="0"/>
              </a:rPr>
            </a:br>
            <a:endParaRPr lang="sv-SE" altLang="sv-SE" sz="1600">
              <a:latin typeface="Courier New" panose="02070309020205020404" pitchFamily="49" charset="0"/>
            </a:endParaRPr>
          </a:p>
        </p:txBody>
      </p:sp>
      <p:pic>
        <p:nvPicPr>
          <p:cNvPr id="4" name="Nackademin svart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717284" y="5825297"/>
            <a:ext cx="3064507" cy="351666"/>
          </a:xfrm>
          <a:prstGeom prst="rect">
            <a:avLst/>
          </a:prstGeom>
          <a:ln w="3175">
            <a:miter lim="400000"/>
          </a:ln>
        </p:spPr>
      </p:pic>
    </p:spTree>
    <p:extLst>
      <p:ext uri="{BB962C8B-B14F-4D97-AF65-F5344CB8AC3E}">
        <p14:creationId xmlns:p14="http://schemas.microsoft.com/office/powerpoint/2010/main" val="2874935680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black">
          <a:noFill/>
        </p:spPr>
        <p:txBody>
          <a:bodyPr vert="horz" lIns="92075" tIns="46038" rIns="92075" bIns="46038" rtlCol="0" anchor="ctr">
            <a:normAutofit/>
          </a:bodyPr>
          <a:lstStyle/>
          <a:p>
            <a:pPr eaLnBrk="1" hangingPunct="1"/>
            <a:r>
              <a:rPr lang="sv-SE" altLang="sv-SE" smtClean="0"/>
              <a:t>Aggregeringsfunktioner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43026" y="1930400"/>
            <a:ext cx="7777163" cy="1676400"/>
          </a:xfrm>
          <a:noFill/>
        </p:spPr>
        <p:txBody>
          <a:bodyPr vert="horz" lIns="92075" tIns="46038" rIns="92075" bIns="46038" rtlCol="0">
            <a:normAutofit lnSpcReduction="10000"/>
          </a:bodyPr>
          <a:lstStyle/>
          <a:p>
            <a:pPr eaLnBrk="1" hangingPunct="1"/>
            <a:r>
              <a:rPr lang="sv-SE" altLang="sv-SE" smtClean="0"/>
              <a:t>Kallas också gruppfunktioner (på engelska </a:t>
            </a:r>
            <a:r>
              <a:rPr lang="sv-SE" altLang="sv-SE" i="1" smtClean="0"/>
              <a:t>aggregate functions</a:t>
            </a:r>
            <a:r>
              <a:rPr lang="sv-SE" altLang="sv-SE" smtClean="0"/>
              <a:t>)</a:t>
            </a:r>
          </a:p>
          <a:p>
            <a:pPr eaLnBrk="1" hangingPunct="1"/>
            <a:r>
              <a:rPr lang="sv-SE" altLang="sv-SE" smtClean="0"/>
              <a:t>Returnerar ett värde baserat på ett antal värden i en kolumn</a:t>
            </a:r>
          </a:p>
        </p:txBody>
      </p:sp>
      <p:pic>
        <p:nvPicPr>
          <p:cNvPr id="4" name="Nackademin svart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717284" y="5825297"/>
            <a:ext cx="3064507" cy="351666"/>
          </a:xfrm>
          <a:prstGeom prst="rect">
            <a:avLst/>
          </a:prstGeom>
          <a:ln w="3175">
            <a:miter lim="400000"/>
          </a:ln>
        </p:spPr>
      </p:pic>
    </p:spTree>
    <p:extLst>
      <p:ext uri="{BB962C8B-B14F-4D97-AF65-F5344CB8AC3E}">
        <p14:creationId xmlns:p14="http://schemas.microsoft.com/office/powerpoint/2010/main" val="401978334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 bwMode="black">
          <a:noFill/>
        </p:spPr>
        <p:txBody>
          <a:bodyPr vert="horz" lIns="92075" tIns="46038" rIns="92075" bIns="46038" rtlCol="0" anchor="ctr">
            <a:normAutofit/>
          </a:bodyPr>
          <a:lstStyle/>
          <a:p>
            <a:pPr eaLnBrk="1" hangingPunct="1"/>
            <a:r>
              <a:rPr lang="sv-SE" altLang="sv-SE" smtClean="0"/>
              <a:t>STR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43025" y="1844675"/>
            <a:ext cx="8458200" cy="4464050"/>
          </a:xfrm>
          <a:noFill/>
        </p:spPr>
        <p:txBody>
          <a:bodyPr vert="horz" lIns="92075" tIns="46038" rIns="92075" bIns="46038" rtlCol="0">
            <a:normAutofit/>
          </a:bodyPr>
          <a:lstStyle/>
          <a:p>
            <a:pPr eaLnBrk="1" hangingPunct="1"/>
            <a:r>
              <a:rPr lang="sv-SE" altLang="sv-SE" smtClean="0"/>
              <a:t>Omvandlar numeriska värden till alfanumeriska</a:t>
            </a:r>
          </a:p>
          <a:p>
            <a:pPr eaLnBrk="1" hangingPunct="1"/>
            <a:r>
              <a:rPr lang="sv-SE" altLang="sv-SE" smtClean="0"/>
              <a:t>Kan även använda CAST</a:t>
            </a:r>
          </a:p>
          <a:p>
            <a:pPr eaLnBrk="1" hangingPunct="1"/>
            <a:r>
              <a:rPr lang="sv-SE" altLang="sv-SE" smtClean="0"/>
              <a:t>I Oracle TO_CHAR</a:t>
            </a:r>
          </a:p>
          <a:p>
            <a:pPr eaLnBrk="1" hangingPunct="1">
              <a:buFontTx/>
              <a:buNone/>
            </a:pPr>
            <a:r>
              <a:rPr lang="sv-SE" altLang="sv-SE"/>
              <a:t/>
            </a:r>
            <a:br>
              <a:rPr lang="sv-SE" altLang="sv-SE"/>
            </a:br>
            <a:r>
              <a:rPr lang="sv-SE" altLang="sv-SE" sz="1900">
                <a:latin typeface="Courier New" panose="02070309020205020404" pitchFamily="49" charset="0"/>
              </a:rPr>
              <a:t>SELECT	12 AS ’NUM’, STR(12) AS ’STRÄNG’</a:t>
            </a:r>
          </a:p>
          <a:p>
            <a:pPr eaLnBrk="1" hangingPunct="1">
              <a:buFontTx/>
              <a:buNone/>
            </a:pPr>
            <a:r>
              <a:rPr lang="sv-SE" altLang="sv-SE" sz="1900">
                <a:latin typeface="Courier New" panose="02070309020205020404" pitchFamily="49" charset="0"/>
              </a:rPr>
              <a:t/>
            </a:r>
            <a:br>
              <a:rPr lang="sv-SE" altLang="sv-SE" sz="1900">
                <a:latin typeface="Courier New" panose="02070309020205020404" pitchFamily="49" charset="0"/>
              </a:rPr>
            </a:br>
            <a:r>
              <a:rPr lang="sv-SE" altLang="sv-SE" sz="1900" b="1">
                <a:latin typeface="Courier New" panose="02070309020205020404" pitchFamily="49" charset="0"/>
              </a:rPr>
              <a:t>NUM</a:t>
            </a:r>
            <a:r>
              <a:rPr lang="sv-SE" altLang="sv-SE" sz="1900">
                <a:latin typeface="Courier New" panose="02070309020205020404" pitchFamily="49" charset="0"/>
              </a:rPr>
              <a:t>     </a:t>
            </a:r>
            <a:r>
              <a:rPr lang="sv-SE" altLang="sv-SE" sz="1900" b="1">
                <a:latin typeface="Courier New" panose="02070309020205020404" pitchFamily="49" charset="0"/>
              </a:rPr>
              <a:t>       STRÄNG</a:t>
            </a:r>
            <a:br>
              <a:rPr lang="sv-SE" altLang="sv-SE" sz="1900" b="1">
                <a:latin typeface="Courier New" panose="02070309020205020404" pitchFamily="49" charset="0"/>
              </a:rPr>
            </a:br>
            <a:r>
              <a:rPr lang="sv-SE" altLang="sv-SE" sz="1900" b="1">
                <a:latin typeface="Courier New" panose="02070309020205020404" pitchFamily="49" charset="0"/>
              </a:rPr>
              <a:t>----------- -----------</a:t>
            </a:r>
            <a:br>
              <a:rPr lang="sv-SE" altLang="sv-SE" sz="1900" b="1">
                <a:latin typeface="Courier New" panose="02070309020205020404" pitchFamily="49" charset="0"/>
              </a:rPr>
            </a:br>
            <a:r>
              <a:rPr lang="sv-SE" altLang="sv-SE" sz="1900" b="1">
                <a:latin typeface="Courier New" panose="02070309020205020404" pitchFamily="49" charset="0"/>
              </a:rPr>
              <a:t>12                   12</a:t>
            </a:r>
            <a:br>
              <a:rPr lang="sv-SE" altLang="sv-SE" sz="1900" b="1">
                <a:latin typeface="Courier New" panose="02070309020205020404" pitchFamily="49" charset="0"/>
              </a:rPr>
            </a:br>
            <a:endParaRPr lang="sv-SE" altLang="sv-SE" sz="1900" b="1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sv-SE" altLang="sv-SE" sz="1900">
                <a:latin typeface="Courier New" panose="02070309020205020404" pitchFamily="49" charset="0"/>
              </a:rPr>
              <a:t>	SELECT	12 AS ’NUM’, CAST(12 AS CHAR) AS ’STRÄNG’</a:t>
            </a:r>
          </a:p>
          <a:p>
            <a:pPr eaLnBrk="1" hangingPunct="1">
              <a:buFontTx/>
              <a:buNone/>
            </a:pPr>
            <a:endParaRPr lang="sv-SE" altLang="sv-SE" sz="3300"/>
          </a:p>
        </p:txBody>
      </p:sp>
      <p:pic>
        <p:nvPicPr>
          <p:cNvPr id="4" name="Nackademin svart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717284" y="5825297"/>
            <a:ext cx="3064507" cy="351666"/>
          </a:xfrm>
          <a:prstGeom prst="rect">
            <a:avLst/>
          </a:prstGeom>
          <a:ln w="3175">
            <a:miter lim="400000"/>
          </a:ln>
        </p:spPr>
      </p:pic>
    </p:spTree>
    <p:extLst>
      <p:ext uri="{BB962C8B-B14F-4D97-AF65-F5344CB8AC3E}">
        <p14:creationId xmlns:p14="http://schemas.microsoft.com/office/powerpoint/2010/main" val="3162316350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 bwMode="black">
          <a:noFill/>
        </p:spPr>
        <p:txBody>
          <a:bodyPr vert="horz" lIns="92075" tIns="46038" rIns="92075" bIns="46038" rtlCol="0" anchor="ctr">
            <a:normAutofit/>
          </a:bodyPr>
          <a:lstStyle/>
          <a:p>
            <a:pPr eaLnBrk="1" hangingPunct="1"/>
            <a:r>
              <a:rPr lang="sv-SE" altLang="sv-SE" smtClean="0"/>
              <a:t>Övriga funktioner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43026" y="1844676"/>
            <a:ext cx="8137525" cy="830263"/>
          </a:xfrm>
          <a:noFill/>
        </p:spPr>
        <p:txBody>
          <a:bodyPr vert="horz" lIns="92075" tIns="46038" rIns="92075" bIns="46038" rtlCol="0">
            <a:normAutofit lnSpcReduction="10000"/>
          </a:bodyPr>
          <a:lstStyle/>
          <a:p>
            <a:pPr eaLnBrk="1" hangingPunct="1"/>
            <a:r>
              <a:rPr lang="sv-SE" altLang="sv-SE" smtClean="0"/>
              <a:t>Här är några övriga funktioner som kan vara användbara.</a:t>
            </a:r>
          </a:p>
        </p:txBody>
      </p:sp>
      <p:pic>
        <p:nvPicPr>
          <p:cNvPr id="4" name="Nackademin svart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717284" y="5825297"/>
            <a:ext cx="3064507" cy="351666"/>
          </a:xfrm>
          <a:prstGeom prst="rect">
            <a:avLst/>
          </a:prstGeom>
          <a:ln w="3175">
            <a:miter lim="400000"/>
          </a:ln>
        </p:spPr>
      </p:pic>
    </p:spTree>
    <p:extLst>
      <p:ext uri="{BB962C8B-B14F-4D97-AF65-F5344CB8AC3E}">
        <p14:creationId xmlns:p14="http://schemas.microsoft.com/office/powerpoint/2010/main" val="1782738114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altLang="sv-SE" smtClean="0"/>
              <a:t>CASE (1)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43025" y="1844675"/>
            <a:ext cx="8281988" cy="403225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sv-SE" altLang="sv-SE" smtClean="0"/>
              <a:t>CASE test_value</a:t>
            </a:r>
            <a:br>
              <a:rPr lang="sv-SE" altLang="sv-SE" smtClean="0"/>
            </a:br>
            <a:r>
              <a:rPr lang="sv-SE" altLang="sv-SE" smtClean="0"/>
              <a:t>WHEN expression1 THEN value1</a:t>
            </a:r>
            <a:br>
              <a:rPr lang="sv-SE" altLang="sv-SE" smtClean="0"/>
            </a:br>
            <a:r>
              <a:rPr lang="sv-SE" altLang="sv-SE" smtClean="0"/>
              <a:t>[[WHEN expression2 THEN value2] [...]]</a:t>
            </a:r>
            <a:br>
              <a:rPr lang="sv-SE" altLang="sv-SE" smtClean="0"/>
            </a:br>
            <a:r>
              <a:rPr lang="sv-SE" altLang="sv-SE" smtClean="0"/>
              <a:t>[ELSE default_value]</a:t>
            </a:r>
            <a:br>
              <a:rPr lang="sv-SE" altLang="sv-SE" smtClean="0"/>
            </a:br>
            <a:r>
              <a:rPr lang="sv-SE" altLang="sv-SE" smtClean="0"/>
              <a:t>END</a:t>
            </a:r>
            <a:endParaRPr lang="sv-SE" altLang="sv-SE" b="1" smtClean="0"/>
          </a:p>
          <a:p>
            <a:pPr eaLnBrk="1" hangingPunct="1"/>
            <a:r>
              <a:rPr lang="sv-SE" altLang="sv-SE" smtClean="0"/>
              <a:t>Funktion som kan jämföras med if-satser i ett traditionellt programmeringsspråk</a:t>
            </a:r>
          </a:p>
          <a:p>
            <a:pPr eaLnBrk="1" hangingPunct="1"/>
            <a:r>
              <a:rPr lang="sv-SE" altLang="sv-SE" smtClean="0"/>
              <a:t>Om </a:t>
            </a:r>
            <a:r>
              <a:rPr lang="sv-SE" altLang="sv-SE" i="1" smtClean="0"/>
              <a:t>if</a:t>
            </a:r>
            <a:r>
              <a:rPr lang="sv-SE" altLang="sv-SE" smtClean="0"/>
              <a:t> är lika med </a:t>
            </a:r>
            <a:r>
              <a:rPr lang="sv-SE" altLang="sv-SE" i="1" smtClean="0"/>
              <a:t>expr</a:t>
            </a:r>
            <a:r>
              <a:rPr lang="sv-SE" altLang="sv-SE" smtClean="0"/>
              <a:t> returneras </a:t>
            </a:r>
            <a:r>
              <a:rPr lang="sv-SE" altLang="sv-SE" i="1" smtClean="0"/>
              <a:t>then</a:t>
            </a:r>
            <a:r>
              <a:rPr lang="sv-SE" altLang="sv-SE" smtClean="0"/>
              <a:t> annars returneras </a:t>
            </a:r>
            <a:r>
              <a:rPr lang="sv-SE" altLang="sv-SE" i="1" smtClean="0"/>
              <a:t>else</a:t>
            </a:r>
            <a:r>
              <a:rPr lang="sv-SE" altLang="sv-SE" smtClean="0"/>
              <a:t>, om detta är angivet, annars NULL</a:t>
            </a:r>
          </a:p>
          <a:p>
            <a:pPr eaLnBrk="1" hangingPunct="1"/>
            <a:r>
              <a:rPr lang="sv-SE" altLang="sv-SE" smtClean="0"/>
              <a:t>Man kan även ha flera </a:t>
            </a:r>
            <a:r>
              <a:rPr lang="sv-SE" altLang="sv-SE" i="1" smtClean="0"/>
              <a:t>if</a:t>
            </a:r>
            <a:r>
              <a:rPr lang="sv-SE" altLang="sv-SE" smtClean="0"/>
              <a:t> och </a:t>
            </a:r>
            <a:r>
              <a:rPr lang="sv-SE" altLang="sv-SE" i="1" smtClean="0"/>
              <a:t>then</a:t>
            </a:r>
            <a:endParaRPr lang="sv-SE" altLang="sv-SE" smtClean="0"/>
          </a:p>
        </p:txBody>
      </p:sp>
      <p:pic>
        <p:nvPicPr>
          <p:cNvPr id="4" name="Nackademin svart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717284" y="5825297"/>
            <a:ext cx="3064507" cy="351666"/>
          </a:xfrm>
          <a:prstGeom prst="rect">
            <a:avLst/>
          </a:prstGeom>
          <a:ln w="3175">
            <a:miter lim="400000"/>
          </a:ln>
        </p:spPr>
      </p:pic>
    </p:spTree>
    <p:extLst>
      <p:ext uri="{BB962C8B-B14F-4D97-AF65-F5344CB8AC3E}">
        <p14:creationId xmlns:p14="http://schemas.microsoft.com/office/powerpoint/2010/main" val="82065069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altLang="sv-SE" smtClean="0"/>
              <a:t>CASE (2)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43026" y="1844676"/>
            <a:ext cx="8143875" cy="3719513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85000"/>
              </a:lnSpc>
              <a:buFontTx/>
              <a:buNone/>
            </a:pPr>
            <a:r>
              <a:rPr lang="sv-SE" altLang="sv-SE" sz="1400">
                <a:latin typeface="Courier New" panose="02070309020205020404" pitchFamily="49" charset="0"/>
              </a:rPr>
              <a:t>SELECT JOB =</a:t>
            </a:r>
          </a:p>
          <a:p>
            <a:pPr eaLnBrk="1" hangingPunct="1">
              <a:lnSpc>
                <a:spcPct val="85000"/>
              </a:lnSpc>
              <a:buFontTx/>
              <a:buNone/>
            </a:pPr>
            <a:r>
              <a:rPr lang="sv-SE" altLang="sv-SE" sz="1400">
                <a:latin typeface="Courier New" panose="02070309020205020404" pitchFamily="49" charset="0"/>
              </a:rPr>
              <a:t>	CASE</a:t>
            </a:r>
          </a:p>
          <a:p>
            <a:pPr eaLnBrk="1" hangingPunct="1">
              <a:lnSpc>
                <a:spcPct val="85000"/>
              </a:lnSpc>
              <a:buFontTx/>
              <a:buNone/>
            </a:pPr>
            <a:r>
              <a:rPr lang="sv-SE" altLang="sv-SE" sz="1400">
                <a:latin typeface="Courier New" panose="02070309020205020404" pitchFamily="49" charset="0"/>
              </a:rPr>
              <a:t>		WHEN JOB = ’Säljare' THEN JOB + ' $ '</a:t>
            </a:r>
          </a:p>
          <a:p>
            <a:pPr eaLnBrk="1" hangingPunct="1">
              <a:lnSpc>
                <a:spcPct val="85000"/>
              </a:lnSpc>
              <a:buFontTx/>
              <a:buNone/>
            </a:pPr>
            <a:r>
              <a:rPr lang="sv-SE" altLang="sv-SE" sz="1400">
                <a:latin typeface="Courier New" panose="02070309020205020404" pitchFamily="49" charset="0"/>
              </a:rPr>
              <a:t>		ELSE JOB + ' - '</a:t>
            </a:r>
          </a:p>
          <a:p>
            <a:pPr eaLnBrk="1" hangingPunct="1">
              <a:lnSpc>
                <a:spcPct val="85000"/>
              </a:lnSpc>
              <a:buFontTx/>
              <a:buNone/>
            </a:pPr>
            <a:r>
              <a:rPr lang="sv-SE" altLang="sv-SE" sz="1400">
                <a:latin typeface="Courier New" panose="02070309020205020404" pitchFamily="49" charset="0"/>
              </a:rPr>
              <a:t>	END</a:t>
            </a:r>
          </a:p>
          <a:p>
            <a:pPr eaLnBrk="1" hangingPunct="1">
              <a:lnSpc>
                <a:spcPct val="85000"/>
              </a:lnSpc>
              <a:buFontTx/>
              <a:buNone/>
            </a:pPr>
            <a:r>
              <a:rPr lang="sv-SE" altLang="sv-SE" sz="1400">
                <a:latin typeface="Courier New" panose="02070309020205020404" pitchFamily="49" charset="0"/>
              </a:rPr>
              <a:t>FROM	Employee</a:t>
            </a:r>
          </a:p>
          <a:p>
            <a:pPr eaLnBrk="1" hangingPunct="1">
              <a:lnSpc>
                <a:spcPct val="85000"/>
              </a:lnSpc>
              <a:buFontTx/>
              <a:buNone/>
            </a:pPr>
            <a:endParaRPr lang="sv-SE" altLang="sv-SE" sz="1400">
              <a:latin typeface="Courier New" panose="02070309020205020404" pitchFamily="49" charset="0"/>
            </a:endParaRPr>
          </a:p>
          <a:p>
            <a:pPr eaLnBrk="1" hangingPunct="1">
              <a:lnSpc>
                <a:spcPct val="85000"/>
              </a:lnSpc>
              <a:buFontTx/>
              <a:buNone/>
            </a:pPr>
            <a:r>
              <a:rPr lang="sv-SE" altLang="sv-SE" sz="1400">
                <a:latin typeface="Courier New" panose="02070309020205020404" pitchFamily="49" charset="0"/>
              </a:rPr>
              <a:t>JOB         </a:t>
            </a:r>
          </a:p>
          <a:p>
            <a:pPr eaLnBrk="1" hangingPunct="1">
              <a:lnSpc>
                <a:spcPct val="85000"/>
              </a:lnSpc>
              <a:buFontTx/>
              <a:buNone/>
            </a:pPr>
            <a:r>
              <a:rPr lang="sv-SE" altLang="sv-SE" sz="1400">
                <a:latin typeface="Courier New" panose="02070309020205020404" pitchFamily="49" charset="0"/>
              </a:rPr>
              <a:t>----------- </a:t>
            </a:r>
          </a:p>
          <a:p>
            <a:pPr eaLnBrk="1" hangingPunct="1">
              <a:lnSpc>
                <a:spcPct val="85000"/>
              </a:lnSpc>
              <a:buFontTx/>
              <a:buNone/>
            </a:pPr>
            <a:r>
              <a:rPr lang="sv-SE" altLang="sv-SE" sz="1400">
                <a:latin typeface="Courier New" panose="02070309020205020404" pitchFamily="49" charset="0"/>
              </a:rPr>
              <a:t>Kontorist -</a:t>
            </a:r>
          </a:p>
          <a:p>
            <a:pPr eaLnBrk="1" hangingPunct="1">
              <a:lnSpc>
                <a:spcPct val="85000"/>
              </a:lnSpc>
              <a:buFontTx/>
              <a:buNone/>
            </a:pPr>
            <a:r>
              <a:rPr lang="sv-SE" altLang="sv-SE" sz="1400">
                <a:latin typeface="Courier New" panose="02070309020205020404" pitchFamily="49" charset="0"/>
              </a:rPr>
              <a:t>Säljare $</a:t>
            </a:r>
          </a:p>
          <a:p>
            <a:pPr eaLnBrk="1" hangingPunct="1">
              <a:lnSpc>
                <a:spcPct val="85000"/>
              </a:lnSpc>
              <a:buFontTx/>
              <a:buNone/>
            </a:pPr>
            <a:r>
              <a:rPr lang="sv-SE" altLang="sv-SE" sz="1400">
                <a:latin typeface="Courier New" panose="02070309020205020404" pitchFamily="49" charset="0"/>
              </a:rPr>
              <a:t>Säljare $</a:t>
            </a:r>
          </a:p>
          <a:p>
            <a:pPr eaLnBrk="1" hangingPunct="1">
              <a:lnSpc>
                <a:spcPct val="85000"/>
              </a:lnSpc>
              <a:buFontTx/>
              <a:buNone/>
            </a:pPr>
            <a:r>
              <a:rPr lang="sv-SE" altLang="sv-SE" sz="1400">
                <a:latin typeface="Courier New" panose="02070309020205020404" pitchFamily="49" charset="0"/>
              </a:rPr>
              <a:t>VD -</a:t>
            </a:r>
          </a:p>
          <a:p>
            <a:pPr eaLnBrk="1" hangingPunct="1">
              <a:lnSpc>
                <a:spcPct val="85000"/>
              </a:lnSpc>
              <a:buFontTx/>
              <a:buNone/>
            </a:pPr>
            <a:r>
              <a:rPr lang="sv-SE" altLang="sv-SE" sz="1400">
                <a:latin typeface="Courier New" panose="02070309020205020404" pitchFamily="49" charset="0"/>
              </a:rPr>
              <a:t>Säljare $</a:t>
            </a:r>
          </a:p>
        </p:txBody>
      </p:sp>
      <p:pic>
        <p:nvPicPr>
          <p:cNvPr id="4" name="Nackademin svart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717284" y="5825297"/>
            <a:ext cx="3064507" cy="351666"/>
          </a:xfrm>
          <a:prstGeom prst="rect">
            <a:avLst/>
          </a:prstGeom>
          <a:ln w="3175">
            <a:miter lim="400000"/>
          </a:ln>
        </p:spPr>
      </p:pic>
    </p:spTree>
    <p:extLst>
      <p:ext uri="{BB962C8B-B14F-4D97-AF65-F5344CB8AC3E}">
        <p14:creationId xmlns:p14="http://schemas.microsoft.com/office/powerpoint/2010/main" val="90469589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 bwMode="black">
          <a:noFill/>
        </p:spPr>
        <p:txBody>
          <a:bodyPr vert="horz" lIns="92075" tIns="46038" rIns="92075" bIns="46038" rtlCol="0" anchor="ctr">
            <a:normAutofit/>
          </a:bodyPr>
          <a:lstStyle/>
          <a:p>
            <a:pPr eaLnBrk="1" hangingPunct="1"/>
            <a:r>
              <a:rPr lang="sv-SE" altLang="sv-SE" smtClean="0"/>
              <a:t>DECODE, överkurs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43026" y="1844675"/>
            <a:ext cx="8137525" cy="3225800"/>
          </a:xfrm>
          <a:noFill/>
        </p:spPr>
        <p:txBody>
          <a:bodyPr vert="horz" lIns="92075" tIns="46038" rIns="92075" bIns="46038" rtlCol="0">
            <a:normAutofit lnSpcReduction="10000"/>
          </a:bodyPr>
          <a:lstStyle/>
          <a:p>
            <a:pPr eaLnBrk="1" hangingPunct="1"/>
            <a:r>
              <a:rPr lang="sv-SE" altLang="sv-SE" smtClean="0"/>
              <a:t>Motsvarar CASE i MS SQL Server</a:t>
            </a:r>
          </a:p>
          <a:p>
            <a:pPr eaLnBrk="1" hangingPunct="1"/>
            <a:r>
              <a:rPr lang="sv-SE" altLang="sv-SE" smtClean="0"/>
              <a:t>Decode (expr, if1, then1 [ , if2 ,  then2 ] . . .  [ , else ] )</a:t>
            </a:r>
          </a:p>
          <a:p>
            <a:pPr eaLnBrk="1" hangingPunct="1"/>
            <a:r>
              <a:rPr lang="sv-SE" altLang="sv-SE" smtClean="0"/>
              <a:t>Funktion som kan jämföras med if-satser i ett traditionellt programmeringsspråk</a:t>
            </a:r>
          </a:p>
          <a:p>
            <a:pPr eaLnBrk="1" hangingPunct="1"/>
            <a:r>
              <a:rPr lang="sv-SE" altLang="sv-SE" smtClean="0"/>
              <a:t>Om </a:t>
            </a:r>
            <a:r>
              <a:rPr lang="sv-SE" altLang="sv-SE" i="1" smtClean="0"/>
              <a:t>if</a:t>
            </a:r>
            <a:r>
              <a:rPr lang="sv-SE" altLang="sv-SE" smtClean="0"/>
              <a:t> är lika med </a:t>
            </a:r>
            <a:r>
              <a:rPr lang="sv-SE" altLang="sv-SE" i="1" smtClean="0"/>
              <a:t>expr</a:t>
            </a:r>
            <a:r>
              <a:rPr lang="sv-SE" altLang="sv-SE" smtClean="0"/>
              <a:t> returneras </a:t>
            </a:r>
            <a:r>
              <a:rPr lang="sv-SE" altLang="sv-SE" i="1" smtClean="0"/>
              <a:t>then</a:t>
            </a:r>
            <a:r>
              <a:rPr lang="sv-SE" altLang="sv-SE" smtClean="0"/>
              <a:t> annars returneras </a:t>
            </a:r>
            <a:r>
              <a:rPr lang="sv-SE" altLang="sv-SE" i="1" smtClean="0"/>
              <a:t>else</a:t>
            </a:r>
            <a:r>
              <a:rPr lang="sv-SE" altLang="sv-SE" smtClean="0"/>
              <a:t>, om detta är angivet, annars NULL.</a:t>
            </a:r>
          </a:p>
          <a:p>
            <a:pPr eaLnBrk="1" hangingPunct="1"/>
            <a:r>
              <a:rPr lang="sv-SE" altLang="sv-SE" smtClean="0"/>
              <a:t>Man kan även ha flera </a:t>
            </a:r>
            <a:r>
              <a:rPr lang="sv-SE" altLang="sv-SE" i="1" smtClean="0"/>
              <a:t>if</a:t>
            </a:r>
            <a:r>
              <a:rPr lang="sv-SE" altLang="sv-SE" smtClean="0"/>
              <a:t> och </a:t>
            </a:r>
            <a:r>
              <a:rPr lang="sv-SE" altLang="sv-SE" i="1" smtClean="0"/>
              <a:t>then</a:t>
            </a:r>
            <a:endParaRPr lang="sv-SE" altLang="sv-SE" smtClean="0"/>
          </a:p>
        </p:txBody>
      </p:sp>
      <p:pic>
        <p:nvPicPr>
          <p:cNvPr id="4" name="Nackademin svart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717284" y="5825297"/>
            <a:ext cx="3064507" cy="351666"/>
          </a:xfrm>
          <a:prstGeom prst="rect">
            <a:avLst/>
          </a:prstGeom>
          <a:ln w="3175">
            <a:miter lim="400000"/>
          </a:ln>
        </p:spPr>
      </p:pic>
    </p:spTree>
    <p:extLst>
      <p:ext uri="{BB962C8B-B14F-4D97-AF65-F5344CB8AC3E}">
        <p14:creationId xmlns:p14="http://schemas.microsoft.com/office/powerpoint/2010/main" val="163112126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 bwMode="black">
          <a:noFill/>
        </p:spPr>
        <p:txBody>
          <a:bodyPr vert="horz" lIns="92075" tIns="46038" rIns="92075" bIns="46038" rtlCol="0" anchor="ctr">
            <a:normAutofit/>
          </a:bodyPr>
          <a:lstStyle/>
          <a:p>
            <a:pPr eaLnBrk="1" hangingPunct="1"/>
            <a:r>
              <a:rPr lang="sv-SE" altLang="sv-SE" smtClean="0"/>
              <a:t>GREATEST/LEAST </a:t>
            </a:r>
          </a:p>
        </p:txBody>
      </p:sp>
      <p:sp>
        <p:nvSpPr>
          <p:cNvPr id="56323" name="Rectangle 3"/>
          <p:cNvSpPr>
            <a:spLocks noChangeArrowheads="1"/>
          </p:cNvSpPr>
          <p:nvPr/>
        </p:nvSpPr>
        <p:spPr bwMode="auto">
          <a:xfrm>
            <a:off x="1343026" y="1844676"/>
            <a:ext cx="8137525" cy="399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marL="185738" indent="-185738" eaLnBrk="0" hangingPunct="0">
              <a:tabLst>
                <a:tab pos="3730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tabLst>
                <a:tab pos="3730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tabLst>
                <a:tab pos="3730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tabLst>
                <a:tab pos="3730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tabLst>
                <a:tab pos="3730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730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730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730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730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5000"/>
              </a:lnSpc>
              <a:spcBef>
                <a:spcPct val="25000"/>
              </a:spcBef>
              <a:buClr>
                <a:srgbClr val="BD1220"/>
              </a:buClr>
              <a:buFontTx/>
              <a:buChar char="•"/>
            </a:pPr>
            <a:r>
              <a:rPr lang="sv-SE" altLang="sv-SE">
                <a:latin typeface="Arial" panose="020B0604020202020204" pitchFamily="34" charset="0"/>
              </a:rPr>
              <a:t>Finns endast i Oracle </a:t>
            </a:r>
          </a:p>
          <a:p>
            <a:pPr>
              <a:lnSpc>
                <a:spcPct val="95000"/>
              </a:lnSpc>
              <a:spcBef>
                <a:spcPct val="25000"/>
              </a:spcBef>
              <a:buClr>
                <a:srgbClr val="BD1220"/>
              </a:buClr>
              <a:buFontTx/>
              <a:buChar char="•"/>
            </a:pPr>
            <a:r>
              <a:rPr lang="sv-SE" altLang="sv-SE">
                <a:latin typeface="Arial" panose="020B0604020202020204" pitchFamily="34" charset="0"/>
              </a:rPr>
              <a:t>Finner högsta respektive lägsta värdet bland flera värden</a:t>
            </a:r>
          </a:p>
          <a:p>
            <a:pPr>
              <a:lnSpc>
                <a:spcPct val="95000"/>
              </a:lnSpc>
              <a:spcBef>
                <a:spcPct val="25000"/>
              </a:spcBef>
              <a:buClr>
                <a:srgbClr val="BD1220"/>
              </a:buClr>
              <a:buFontTx/>
              <a:buChar char="•"/>
            </a:pPr>
            <a:r>
              <a:rPr lang="sv-SE" altLang="sv-SE">
                <a:latin typeface="Arial" panose="020B0604020202020204" pitchFamily="34" charset="0"/>
              </a:rPr>
              <a:t>Klarar både strängar och tal</a:t>
            </a:r>
          </a:p>
          <a:p>
            <a:pPr>
              <a:lnSpc>
                <a:spcPct val="85000"/>
              </a:lnSpc>
              <a:spcBef>
                <a:spcPct val="20000"/>
              </a:spcBef>
              <a:buClr>
                <a:srgbClr val="BD1220"/>
              </a:buClr>
            </a:pPr>
            <a:r>
              <a:rPr lang="sv-SE" altLang="sv-SE" sz="2000">
                <a:latin typeface="Arial" panose="020B0604020202020204" pitchFamily="34" charset="0"/>
              </a:rPr>
              <a:t/>
            </a:r>
            <a:br>
              <a:rPr lang="sv-SE" altLang="sv-SE" sz="2000">
                <a:latin typeface="Arial" panose="020B0604020202020204" pitchFamily="34" charset="0"/>
              </a:rPr>
            </a:br>
            <a:r>
              <a:rPr lang="sv-SE" altLang="sv-SE" sz="1600">
                <a:latin typeface="Courier New" panose="02070309020205020404" pitchFamily="49" charset="0"/>
              </a:rPr>
              <a:t>SELECT	</a:t>
            </a:r>
            <a:r>
              <a:rPr lang="sv-SE" altLang="sv-SE" sz="1600" i="1">
                <a:latin typeface="Courier New" panose="02070309020205020404" pitchFamily="49" charset="0"/>
              </a:rPr>
              <a:t>GREATEST</a:t>
            </a:r>
            <a:r>
              <a:rPr lang="sv-SE" altLang="sv-SE" sz="1600">
                <a:latin typeface="Courier New" panose="02070309020205020404" pitchFamily="49" charset="0"/>
              </a:rPr>
              <a:t>(’ALPHA’, ’BRAVO’, ’FOXTROT’, ’DELTA’)</a:t>
            </a:r>
            <a:br>
              <a:rPr lang="sv-SE" altLang="sv-SE" sz="1600">
                <a:latin typeface="Courier New" panose="02070309020205020404" pitchFamily="49" charset="0"/>
              </a:rPr>
            </a:br>
            <a:r>
              <a:rPr lang="sv-SE" altLang="sv-SE" sz="1600">
                <a:latin typeface="Courier New" panose="02070309020205020404" pitchFamily="49" charset="0"/>
              </a:rPr>
              <a:t>FROM	DUAL;</a:t>
            </a:r>
            <a:br>
              <a:rPr lang="sv-SE" altLang="sv-SE" sz="1600">
                <a:latin typeface="Courier New" panose="02070309020205020404" pitchFamily="49" charset="0"/>
              </a:rPr>
            </a:br>
            <a:r>
              <a:rPr lang="sv-SE" altLang="sv-SE" sz="1600">
                <a:latin typeface="Courier New" panose="02070309020205020404" pitchFamily="49" charset="0"/>
              </a:rPr>
              <a:t/>
            </a:r>
            <a:br>
              <a:rPr lang="sv-SE" altLang="sv-SE" sz="1600">
                <a:latin typeface="Courier New" panose="02070309020205020404" pitchFamily="49" charset="0"/>
              </a:rPr>
            </a:br>
            <a:r>
              <a:rPr lang="sv-SE" altLang="sv-SE" sz="1600">
                <a:latin typeface="Courier New" panose="02070309020205020404" pitchFamily="49" charset="0"/>
              </a:rPr>
              <a:t/>
            </a:r>
            <a:br>
              <a:rPr lang="sv-SE" altLang="sv-SE" sz="1600">
                <a:latin typeface="Courier New" panose="02070309020205020404" pitchFamily="49" charset="0"/>
              </a:rPr>
            </a:br>
            <a:r>
              <a:rPr lang="sv-SE" altLang="sv-SE" sz="1600">
                <a:latin typeface="Courier New" panose="02070309020205020404" pitchFamily="49" charset="0"/>
              </a:rPr>
              <a:t>GREATEST</a:t>
            </a:r>
            <a:br>
              <a:rPr lang="sv-SE" altLang="sv-SE" sz="1600">
                <a:latin typeface="Courier New" panose="02070309020205020404" pitchFamily="49" charset="0"/>
              </a:rPr>
            </a:br>
            <a:r>
              <a:rPr lang="sv-SE" altLang="sv-SE" sz="1600">
                <a:latin typeface="Courier New" panose="02070309020205020404" pitchFamily="49" charset="0"/>
              </a:rPr>
              <a:t>------------------</a:t>
            </a:r>
            <a:br>
              <a:rPr lang="sv-SE" altLang="sv-SE" sz="1600">
                <a:latin typeface="Courier New" panose="02070309020205020404" pitchFamily="49" charset="0"/>
              </a:rPr>
            </a:br>
            <a:r>
              <a:rPr lang="sv-SE" altLang="sv-SE" sz="1600">
                <a:latin typeface="Courier New" panose="02070309020205020404" pitchFamily="49" charset="0"/>
              </a:rPr>
              <a:t>FOXTROT</a:t>
            </a:r>
            <a:br>
              <a:rPr lang="sv-SE" altLang="sv-SE" sz="1600">
                <a:latin typeface="Courier New" panose="02070309020205020404" pitchFamily="49" charset="0"/>
              </a:rPr>
            </a:br>
            <a:endParaRPr lang="sv-SE" altLang="sv-SE" sz="1600">
              <a:latin typeface="Courier New" panose="02070309020205020404" pitchFamily="49" charset="0"/>
            </a:endParaRPr>
          </a:p>
          <a:p>
            <a:pPr>
              <a:lnSpc>
                <a:spcPct val="85000"/>
              </a:lnSpc>
              <a:spcBef>
                <a:spcPct val="20000"/>
              </a:spcBef>
              <a:buClr>
                <a:srgbClr val="BD1220"/>
              </a:buClr>
              <a:buFontTx/>
              <a:buChar char="•"/>
            </a:pPr>
            <a:r>
              <a:rPr lang="sv-SE" altLang="sv-SE">
                <a:latin typeface="Arial" panose="020B0604020202020204" pitchFamily="34" charset="0"/>
              </a:rPr>
              <a:t>Jämför med MAX/MIN, som finner högsta/lägsta värdet i en kolumn.</a:t>
            </a:r>
          </a:p>
        </p:txBody>
      </p:sp>
      <p:pic>
        <p:nvPicPr>
          <p:cNvPr id="4" name="Nackademin svart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717284" y="5825297"/>
            <a:ext cx="3064507" cy="351666"/>
          </a:xfrm>
          <a:prstGeom prst="rect">
            <a:avLst/>
          </a:prstGeom>
          <a:ln w="3175">
            <a:miter lim="400000"/>
          </a:ln>
        </p:spPr>
      </p:pic>
    </p:spTree>
    <p:extLst>
      <p:ext uri="{BB962C8B-B14F-4D97-AF65-F5344CB8AC3E}">
        <p14:creationId xmlns:p14="http://schemas.microsoft.com/office/powerpoint/2010/main" val="768567910"/>
      </p:ext>
    </p:extLst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 bwMode="black">
          <a:noFill/>
        </p:spPr>
        <p:txBody>
          <a:bodyPr vert="horz" lIns="92075" tIns="46038" rIns="92075" bIns="46038" rtlCol="0" anchor="ctr">
            <a:normAutofit/>
          </a:bodyPr>
          <a:lstStyle/>
          <a:p>
            <a:pPr eaLnBrk="1" hangingPunct="1"/>
            <a:r>
              <a:rPr lang="sv-SE" altLang="sv-SE" smtClean="0"/>
              <a:t>USER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43026" y="1844676"/>
            <a:ext cx="8143875" cy="3719513"/>
          </a:xfrm>
          <a:noFill/>
        </p:spPr>
        <p:txBody>
          <a:bodyPr vert="horz" lIns="92075" tIns="46038" rIns="92075" bIns="46038" rtlCol="0">
            <a:normAutofit/>
          </a:bodyPr>
          <a:lstStyle/>
          <a:p>
            <a:pPr eaLnBrk="1" hangingPunct="1"/>
            <a:r>
              <a:rPr lang="sv-SE" altLang="sv-SE" smtClean="0"/>
              <a:t>Returnerar användarens identitet</a:t>
            </a:r>
            <a:br>
              <a:rPr lang="sv-SE" altLang="sv-SE" smtClean="0"/>
            </a:br>
            <a:endParaRPr lang="sv-SE" altLang="sv-SE" smtClean="0"/>
          </a:p>
          <a:p>
            <a:pPr eaLnBrk="1" hangingPunct="1">
              <a:buFontTx/>
              <a:buNone/>
            </a:pPr>
            <a:r>
              <a:rPr lang="sv-SE" altLang="sv-SE" sz="1600">
                <a:latin typeface="Courier New" panose="02070309020205020404" pitchFamily="49" charset="0"/>
              </a:rPr>
              <a:t>SELECT 'Aktuell användare är: ’ + user</a:t>
            </a:r>
          </a:p>
          <a:p>
            <a:pPr eaLnBrk="1" hangingPunct="1">
              <a:buFontTx/>
              <a:buNone/>
            </a:pPr>
            <a:endParaRPr lang="sv-SE" altLang="sv-SE" sz="1600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sv-SE" altLang="sv-SE" sz="1600">
                <a:latin typeface="Courier New" panose="02070309020205020404" pitchFamily="49" charset="0"/>
              </a:rPr>
              <a:t>---------------------------------------------------- </a:t>
            </a:r>
          </a:p>
          <a:p>
            <a:pPr eaLnBrk="1" hangingPunct="1">
              <a:buFontTx/>
              <a:buNone/>
            </a:pPr>
            <a:r>
              <a:rPr lang="sv-SE" altLang="sv-SE" sz="1600">
                <a:latin typeface="Courier New" panose="02070309020205020404" pitchFamily="49" charset="0"/>
              </a:rPr>
              <a:t>Aktuell användare är: dbo                           </a:t>
            </a:r>
          </a:p>
          <a:p>
            <a:pPr eaLnBrk="1" hangingPunct="1">
              <a:buFontTx/>
              <a:buNone/>
            </a:pPr>
            <a:endParaRPr lang="sv-SE" altLang="sv-SE" sz="1600">
              <a:latin typeface="Courier New" panose="02070309020205020404" pitchFamily="49" charset="0"/>
            </a:endParaRPr>
          </a:p>
        </p:txBody>
      </p:sp>
      <p:pic>
        <p:nvPicPr>
          <p:cNvPr id="4" name="Nackademin svart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717284" y="5825297"/>
            <a:ext cx="3064507" cy="351666"/>
          </a:xfrm>
          <a:prstGeom prst="rect">
            <a:avLst/>
          </a:prstGeom>
          <a:ln w="3175">
            <a:miter lim="400000"/>
          </a:ln>
        </p:spPr>
      </p:pic>
    </p:spTree>
    <p:extLst>
      <p:ext uri="{BB962C8B-B14F-4D97-AF65-F5344CB8AC3E}">
        <p14:creationId xmlns:p14="http://schemas.microsoft.com/office/powerpoint/2010/main" val="1142431221"/>
      </p:ext>
    </p:extLst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 bwMode="black">
          <a:noFill/>
        </p:spPr>
        <p:txBody>
          <a:bodyPr vert="horz" lIns="92075" tIns="46038" rIns="92075" bIns="46038" rtlCol="0" anchor="ctr">
            <a:normAutofit/>
          </a:bodyPr>
          <a:lstStyle/>
          <a:p>
            <a:pPr eaLnBrk="1" hangingPunct="1"/>
            <a:r>
              <a:rPr lang="sv-SE" altLang="sv-SE" smtClean="0"/>
              <a:t>Övningar 3: 13-16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43025" y="1844675"/>
            <a:ext cx="8070850" cy="4464050"/>
          </a:xfrm>
          <a:noFill/>
        </p:spPr>
        <p:txBody>
          <a:bodyPr vert="horz" lIns="92075" tIns="46038" rIns="92075" bIns="46038" rtlCol="0">
            <a:normAutofit/>
          </a:bodyPr>
          <a:lstStyle/>
          <a:p>
            <a:pPr marL="457200" indent="-457200">
              <a:buFontTx/>
              <a:buAutoNum type="arabicPeriod" startAt="13"/>
            </a:pPr>
            <a:r>
              <a:rPr lang="sv-SE" altLang="sv-SE" sz="2200"/>
              <a:t>Byt ut sista bokstaven i namnet mot en * på alla som arbetar på avdelning 30.</a:t>
            </a:r>
          </a:p>
          <a:p>
            <a:pPr marL="457200" indent="-457200">
              <a:buFontTx/>
              <a:buAutoNum type="arabicPeriod" startAt="13"/>
            </a:pPr>
            <a:r>
              <a:rPr lang="sv-SE" altLang="sv-SE" sz="2200"/>
              <a:t>Visa hur många år den som arbetat längst respektive kortast tid på företaget har arbetat.</a:t>
            </a:r>
          </a:p>
          <a:p>
            <a:pPr marL="457200" indent="-457200">
              <a:buFontTx/>
              <a:buAutoNum type="arabicPeriod" startAt="13"/>
            </a:pPr>
            <a:r>
              <a:rPr lang="sv-SE" altLang="sv-SE" sz="2200"/>
              <a:t>Visa namnet BLAKE i stället för 7698 för de som har BLAKE som chef, annars visas bara MGR. Visa ENAME, JOB, MGR. Obs! Använd CASE (i Oracle decode).</a:t>
            </a:r>
          </a:p>
          <a:p>
            <a:pPr marL="457200" indent="-457200">
              <a:buNone/>
            </a:pPr>
            <a:r>
              <a:rPr lang="sv-SE" altLang="sv-SE" sz="2200" i="1"/>
              <a:t>Överkurs</a:t>
            </a:r>
            <a:endParaRPr lang="sv-SE" altLang="sv-SE" sz="2200"/>
          </a:p>
          <a:p>
            <a:pPr marL="457200" indent="-457200">
              <a:buFontTx/>
              <a:buAutoNum type="arabicPeriod" startAt="16"/>
            </a:pPr>
            <a:r>
              <a:rPr lang="sv-SE" altLang="sv-SE" sz="2200"/>
              <a:t>Visa hur många dagar längre den som arbetat längst på företaget har arbetat, jämfört med den som arbetat kortast tid.</a:t>
            </a:r>
          </a:p>
        </p:txBody>
      </p:sp>
      <p:pic>
        <p:nvPicPr>
          <p:cNvPr id="4" name="Nackademin svart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717284" y="5825297"/>
            <a:ext cx="3064507" cy="351666"/>
          </a:xfrm>
          <a:prstGeom prst="rect">
            <a:avLst/>
          </a:prstGeom>
          <a:ln w="3175">
            <a:miter lim="400000"/>
          </a:ln>
        </p:spPr>
      </p:pic>
    </p:spTree>
    <p:extLst>
      <p:ext uri="{BB962C8B-B14F-4D97-AF65-F5344CB8AC3E}">
        <p14:creationId xmlns:p14="http://schemas.microsoft.com/office/powerpoint/2010/main" val="23915718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4" name="Nackademin svart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717284" y="5825297"/>
            <a:ext cx="3064507" cy="351666"/>
          </a:xfrm>
          <a:prstGeom prst="rect">
            <a:avLst/>
          </a:prstGeom>
          <a:ln w="3175">
            <a:miter lim="400000"/>
          </a:ln>
        </p:spPr>
      </p:pic>
    </p:spTree>
    <p:extLst>
      <p:ext uri="{BB962C8B-B14F-4D97-AF65-F5344CB8AC3E}">
        <p14:creationId xmlns:p14="http://schemas.microsoft.com/office/powerpoint/2010/main" val="8624398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black">
          <a:noFill/>
        </p:spPr>
        <p:txBody>
          <a:bodyPr vert="horz" lIns="92075" tIns="46038" rIns="92075" bIns="46038" rtlCol="0" anchor="ctr">
            <a:normAutofit/>
          </a:bodyPr>
          <a:lstStyle/>
          <a:p>
            <a:pPr eaLnBrk="1" hangingPunct="1"/>
            <a:r>
              <a:rPr lang="sv-SE" altLang="sv-SE" smtClean="0"/>
              <a:t>Klausuler (1)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43026" y="1844676"/>
            <a:ext cx="6842125" cy="2176463"/>
          </a:xfrm>
          <a:noFill/>
        </p:spPr>
        <p:txBody>
          <a:bodyPr vert="horz" lIns="92075" tIns="46038" rIns="92075" bIns="46038" rtlCol="0">
            <a:normAutofit fontScale="85000" lnSpcReduction="20000"/>
          </a:bodyPr>
          <a:lstStyle/>
          <a:p>
            <a:pPr>
              <a:tabLst>
                <a:tab pos="476250" algn="l"/>
              </a:tabLst>
            </a:pPr>
            <a:r>
              <a:rPr lang="sv-SE" altLang="sv-SE" smtClean="0"/>
              <a:t>Eller satser på svenska</a:t>
            </a:r>
          </a:p>
          <a:p>
            <a:pPr>
              <a:tabLst>
                <a:tab pos="476250" algn="l"/>
              </a:tabLst>
            </a:pPr>
            <a:r>
              <a:rPr lang="sv-SE" altLang="sv-SE" smtClean="0"/>
              <a:t>Vi kommer att gå igenom följande klausuler:</a:t>
            </a:r>
          </a:p>
          <a:p>
            <a:pPr lvl="1">
              <a:tabLst>
                <a:tab pos="476250" algn="l"/>
              </a:tabLst>
            </a:pPr>
            <a:r>
              <a:rPr lang="sv-SE" altLang="sv-SE" smtClean="0"/>
              <a:t>WHERE</a:t>
            </a:r>
          </a:p>
          <a:p>
            <a:pPr lvl="1">
              <a:tabLst>
                <a:tab pos="476250" algn="l"/>
              </a:tabLst>
            </a:pPr>
            <a:r>
              <a:rPr lang="sv-SE" altLang="sv-SE" smtClean="0"/>
              <a:t>GROUP BY</a:t>
            </a:r>
          </a:p>
          <a:p>
            <a:pPr lvl="1">
              <a:tabLst>
                <a:tab pos="476250" algn="l"/>
              </a:tabLst>
            </a:pPr>
            <a:r>
              <a:rPr lang="sv-SE" altLang="sv-SE" smtClean="0"/>
              <a:t>HAVING</a:t>
            </a:r>
          </a:p>
          <a:p>
            <a:pPr lvl="1">
              <a:tabLst>
                <a:tab pos="476250" algn="l"/>
              </a:tabLst>
            </a:pPr>
            <a:r>
              <a:rPr lang="sv-SE" altLang="sv-SE" smtClean="0"/>
              <a:t>ORDER BY</a:t>
            </a:r>
            <a:br>
              <a:rPr lang="sv-SE" altLang="sv-SE" smtClean="0"/>
            </a:br>
            <a:endParaRPr lang="sv-SE" altLang="sv-SE" smtClean="0"/>
          </a:p>
        </p:txBody>
      </p:sp>
      <p:pic>
        <p:nvPicPr>
          <p:cNvPr id="4" name="Nackademin svart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717284" y="5825297"/>
            <a:ext cx="3064507" cy="351666"/>
          </a:xfrm>
          <a:prstGeom prst="rect">
            <a:avLst/>
          </a:prstGeom>
          <a:ln w="3175">
            <a:miter lim="400000"/>
          </a:ln>
        </p:spPr>
      </p:pic>
    </p:spTree>
    <p:extLst>
      <p:ext uri="{BB962C8B-B14F-4D97-AF65-F5344CB8AC3E}">
        <p14:creationId xmlns:p14="http://schemas.microsoft.com/office/powerpoint/2010/main" val="1278894321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black">
          <a:noFill/>
        </p:spPr>
        <p:txBody>
          <a:bodyPr vert="horz" lIns="92075" tIns="46038" rIns="92075" bIns="46038" rtlCol="0" anchor="ctr">
            <a:normAutofit/>
          </a:bodyPr>
          <a:lstStyle/>
          <a:p>
            <a:pPr eaLnBrk="1" hangingPunct="1"/>
            <a:r>
              <a:rPr lang="sv-SE" altLang="sv-SE" smtClean="0"/>
              <a:t>COUNT (1)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43025" y="1844675"/>
            <a:ext cx="7416800" cy="3875088"/>
          </a:xfrm>
          <a:noFill/>
        </p:spPr>
        <p:txBody>
          <a:bodyPr vert="horz" lIns="92075" tIns="46038" rIns="92075" bIns="46038" rtlCol="0">
            <a:normAutofit/>
          </a:bodyPr>
          <a:lstStyle/>
          <a:p>
            <a:pPr eaLnBrk="1" hangingPunct="1">
              <a:lnSpc>
                <a:spcPct val="95000"/>
              </a:lnSpc>
            </a:pPr>
            <a:r>
              <a:rPr lang="sv-SE" altLang="sv-SE" smtClean="0"/>
              <a:t>Returnerar antal rader i en tabell</a:t>
            </a:r>
            <a:br>
              <a:rPr lang="sv-SE" altLang="sv-SE" smtClean="0"/>
            </a:br>
            <a:r>
              <a:rPr lang="sv-SE" altLang="sv-SE" sz="2200"/>
              <a:t/>
            </a:r>
            <a:br>
              <a:rPr lang="sv-SE" altLang="sv-SE" sz="2200"/>
            </a:br>
            <a:r>
              <a:rPr lang="sv-SE" altLang="sv-SE" sz="1600">
                <a:latin typeface="Courier New" panose="02070309020205020404" pitchFamily="49" charset="0"/>
              </a:rPr>
              <a:t>SELECT </a:t>
            </a:r>
            <a:r>
              <a:rPr lang="sv-SE" altLang="sv-SE" sz="1600" i="1">
                <a:latin typeface="Courier New" panose="02070309020205020404" pitchFamily="49" charset="0"/>
              </a:rPr>
              <a:t>COUNT</a:t>
            </a:r>
            <a:r>
              <a:rPr lang="sv-SE" altLang="sv-SE" sz="1600">
                <a:latin typeface="Courier New" panose="02070309020205020404" pitchFamily="49" charset="0"/>
              </a:rPr>
              <a:t>(*) ANTAL_RADER FROM Employee</a:t>
            </a:r>
            <a:br>
              <a:rPr lang="sv-SE" altLang="sv-SE" sz="1600">
                <a:latin typeface="Courier New" panose="02070309020205020404" pitchFamily="49" charset="0"/>
              </a:rPr>
            </a:br>
            <a:r>
              <a:rPr lang="sv-SE" altLang="sv-SE" sz="1600">
                <a:latin typeface="Courier New" panose="02070309020205020404" pitchFamily="49" charset="0"/>
              </a:rPr>
              <a:t>            </a:t>
            </a:r>
            <a:br>
              <a:rPr lang="sv-SE" altLang="sv-SE" sz="1600">
                <a:latin typeface="Courier New" panose="02070309020205020404" pitchFamily="49" charset="0"/>
              </a:rPr>
            </a:br>
            <a:r>
              <a:rPr lang="sv-SE" altLang="sv-SE" sz="1600">
                <a:latin typeface="Courier New" panose="02070309020205020404" pitchFamily="49" charset="0"/>
              </a:rPr>
              <a:t/>
            </a:r>
            <a:br>
              <a:rPr lang="sv-SE" altLang="sv-SE" sz="1600">
                <a:latin typeface="Courier New" panose="02070309020205020404" pitchFamily="49" charset="0"/>
              </a:rPr>
            </a:br>
            <a:r>
              <a:rPr lang="sv-SE" altLang="sv-SE" sz="1600">
                <a:latin typeface="Courier New" panose="02070309020205020404" pitchFamily="49" charset="0"/>
              </a:rPr>
              <a:t/>
            </a:r>
            <a:br>
              <a:rPr lang="sv-SE" altLang="sv-SE" sz="1600">
                <a:latin typeface="Courier New" panose="02070309020205020404" pitchFamily="49" charset="0"/>
              </a:rPr>
            </a:br>
            <a:endParaRPr lang="sv-SE" altLang="sv-SE" sz="2200">
              <a:latin typeface="Courier New" panose="020703090202050204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sv-SE" altLang="sv-SE" sz="1600">
                <a:latin typeface="Courier New" panose="02070309020205020404" pitchFamily="49" charset="0"/>
              </a:rPr>
              <a:t>            ANTAL_RADER</a:t>
            </a:r>
            <a:br>
              <a:rPr lang="sv-SE" altLang="sv-SE" sz="1600">
                <a:latin typeface="Courier New" panose="02070309020205020404" pitchFamily="49" charset="0"/>
              </a:rPr>
            </a:br>
            <a:r>
              <a:rPr lang="sv-SE" altLang="sv-SE" sz="1600">
                <a:latin typeface="Courier New" panose="02070309020205020404" pitchFamily="49" charset="0"/>
              </a:rPr>
              <a:t>---------------------</a:t>
            </a:r>
            <a:br>
              <a:rPr lang="sv-SE" altLang="sv-SE" sz="1600">
                <a:latin typeface="Courier New" panose="02070309020205020404" pitchFamily="49" charset="0"/>
              </a:rPr>
            </a:br>
            <a:r>
              <a:rPr lang="sv-SE" altLang="sv-SE" sz="1600">
                <a:latin typeface="Courier New" panose="02070309020205020404" pitchFamily="49" charset="0"/>
              </a:rPr>
              <a:t>                   16</a:t>
            </a:r>
          </a:p>
        </p:txBody>
      </p:sp>
      <p:pic>
        <p:nvPicPr>
          <p:cNvPr id="4" name="Nackademin svart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717284" y="5825297"/>
            <a:ext cx="3064507" cy="351666"/>
          </a:xfrm>
          <a:prstGeom prst="rect">
            <a:avLst/>
          </a:prstGeom>
          <a:ln w="3175">
            <a:miter lim="400000"/>
          </a:ln>
        </p:spPr>
      </p:pic>
    </p:spTree>
    <p:extLst>
      <p:ext uri="{BB962C8B-B14F-4D97-AF65-F5344CB8AC3E}">
        <p14:creationId xmlns:p14="http://schemas.microsoft.com/office/powerpoint/2010/main" val="2759186977"/>
      </p:ext>
    </p:extLst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black">
          <a:noFill/>
        </p:spPr>
        <p:txBody>
          <a:bodyPr vert="horz" lIns="92075" tIns="46038" rIns="92075" bIns="46038" rtlCol="0" anchor="ctr">
            <a:normAutofit/>
          </a:bodyPr>
          <a:lstStyle/>
          <a:p>
            <a:pPr eaLnBrk="1" hangingPunct="1"/>
            <a:r>
              <a:rPr lang="sv-SE" altLang="sv-SE" smtClean="0"/>
              <a:t>Klausuler (2)</a:t>
            </a: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1343025" y="1844675"/>
            <a:ext cx="6889750" cy="371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5000"/>
              </a:lnSpc>
              <a:spcBef>
                <a:spcPct val="30000"/>
              </a:spcBef>
            </a:pPr>
            <a:r>
              <a:rPr lang="sv-SE" altLang="sv-SE" sz="2000">
                <a:latin typeface="Courier New" panose="02070309020205020404" pitchFamily="49" charset="0"/>
              </a:rPr>
              <a:t>SELECT [DISTINCT | ALL] {* | &lt;val&gt;...]}</a:t>
            </a:r>
          </a:p>
          <a:p>
            <a:pPr>
              <a:lnSpc>
                <a:spcPct val="105000"/>
              </a:lnSpc>
              <a:spcBef>
                <a:spcPct val="30000"/>
              </a:spcBef>
            </a:pPr>
            <a:r>
              <a:rPr lang="sv-SE" altLang="sv-SE" sz="2000">
                <a:latin typeface="Courier New" panose="02070309020205020404" pitchFamily="49" charset="0"/>
              </a:rPr>
              <a:t>	FROM &lt;tableref&gt; [, &lt;tableref&gt; ...]</a:t>
            </a:r>
          </a:p>
          <a:p>
            <a:pPr>
              <a:lnSpc>
                <a:spcPct val="105000"/>
              </a:lnSpc>
              <a:spcBef>
                <a:spcPct val="30000"/>
              </a:spcBef>
            </a:pPr>
            <a:r>
              <a:rPr lang="sv-SE" altLang="sv-SE" sz="2000">
                <a:latin typeface="Courier New" panose="02070309020205020404" pitchFamily="49" charset="0"/>
              </a:rPr>
              <a:t>	[</a:t>
            </a:r>
            <a:r>
              <a:rPr lang="sv-SE" altLang="sv-SE" sz="2000" i="1">
                <a:latin typeface="Courier New" panose="02070309020205020404" pitchFamily="49" charset="0"/>
              </a:rPr>
              <a:t>WHERE</a:t>
            </a:r>
            <a:r>
              <a:rPr lang="sv-SE" altLang="sv-SE" sz="2000">
                <a:latin typeface="Courier New" panose="02070309020205020404" pitchFamily="49" charset="0"/>
              </a:rPr>
              <a:t> &lt;search_condition&gt;]</a:t>
            </a:r>
          </a:p>
          <a:p>
            <a:pPr>
              <a:lnSpc>
                <a:spcPct val="105000"/>
              </a:lnSpc>
              <a:spcBef>
                <a:spcPct val="30000"/>
              </a:spcBef>
            </a:pPr>
            <a:r>
              <a:rPr lang="sv-SE" altLang="sv-SE" sz="2000">
                <a:latin typeface="Courier New" panose="02070309020205020404" pitchFamily="49" charset="0"/>
              </a:rPr>
              <a:t>	[</a:t>
            </a:r>
            <a:r>
              <a:rPr lang="sv-SE" altLang="sv-SE" sz="2000" i="1">
                <a:latin typeface="Courier New" panose="02070309020205020404" pitchFamily="49" charset="0"/>
              </a:rPr>
              <a:t>GROUP BY</a:t>
            </a:r>
            <a:r>
              <a:rPr lang="sv-SE" altLang="sv-SE" sz="2000">
                <a:latin typeface="Courier New" panose="02070309020205020404" pitchFamily="49" charset="0"/>
              </a:rPr>
              <a:t> col [COLLATE collation]...] </a:t>
            </a:r>
          </a:p>
          <a:p>
            <a:pPr>
              <a:lnSpc>
                <a:spcPct val="105000"/>
              </a:lnSpc>
              <a:spcBef>
                <a:spcPct val="30000"/>
              </a:spcBef>
            </a:pPr>
            <a:r>
              <a:rPr lang="sv-SE" altLang="sv-SE" sz="2000">
                <a:latin typeface="Courier New" panose="02070309020205020404" pitchFamily="49" charset="0"/>
              </a:rPr>
              <a:t>	[</a:t>
            </a:r>
            <a:r>
              <a:rPr lang="sv-SE" altLang="sv-SE" sz="2000" i="1">
                <a:latin typeface="Courier New" panose="02070309020205020404" pitchFamily="49" charset="0"/>
              </a:rPr>
              <a:t>HAVING</a:t>
            </a:r>
            <a:r>
              <a:rPr lang="sv-SE" altLang="sv-SE" sz="2000">
                <a:latin typeface="Courier New" panose="02070309020205020404" pitchFamily="49" charset="0"/>
              </a:rPr>
              <a:t> &lt;search_condition&gt;] </a:t>
            </a:r>
          </a:p>
          <a:p>
            <a:pPr>
              <a:lnSpc>
                <a:spcPct val="105000"/>
              </a:lnSpc>
              <a:spcBef>
                <a:spcPct val="30000"/>
              </a:spcBef>
            </a:pPr>
            <a:r>
              <a:rPr lang="sv-SE" altLang="sv-SE" sz="2000">
                <a:latin typeface="Courier New" panose="02070309020205020404" pitchFamily="49" charset="0"/>
              </a:rPr>
              <a:t>	[</a:t>
            </a:r>
            <a:r>
              <a:rPr lang="sv-SE" altLang="sv-SE" sz="2000" i="1">
                <a:latin typeface="Courier New" panose="02070309020205020404" pitchFamily="49" charset="0"/>
              </a:rPr>
              <a:t>UNION</a:t>
            </a:r>
            <a:r>
              <a:rPr lang="sv-SE" altLang="sv-SE" sz="2000">
                <a:latin typeface="Courier New" panose="02070309020205020404" pitchFamily="49" charset="0"/>
              </a:rPr>
              <a:t> &lt;select_expr&gt;]</a:t>
            </a:r>
          </a:p>
          <a:p>
            <a:pPr>
              <a:lnSpc>
                <a:spcPct val="105000"/>
              </a:lnSpc>
              <a:spcBef>
                <a:spcPct val="30000"/>
              </a:spcBef>
            </a:pPr>
            <a:r>
              <a:rPr lang="sv-SE" altLang="sv-SE" sz="2000">
                <a:latin typeface="Courier New" panose="02070309020205020404" pitchFamily="49" charset="0"/>
              </a:rPr>
              <a:t>	[</a:t>
            </a:r>
            <a:r>
              <a:rPr lang="sv-SE" altLang="sv-SE" sz="2000" i="1">
                <a:latin typeface="Courier New" panose="02070309020205020404" pitchFamily="49" charset="0"/>
              </a:rPr>
              <a:t>ORDER BY</a:t>
            </a:r>
            <a:r>
              <a:rPr lang="sv-SE" altLang="sv-SE" sz="2000">
                <a:latin typeface="Courier New" panose="02070309020205020404" pitchFamily="49" charset="0"/>
              </a:rPr>
              <a:t> &lt;order_list&gt;]</a:t>
            </a:r>
          </a:p>
          <a:p>
            <a:pPr>
              <a:lnSpc>
                <a:spcPct val="105000"/>
              </a:lnSpc>
              <a:spcBef>
                <a:spcPct val="30000"/>
              </a:spcBef>
            </a:pPr>
            <a:r>
              <a:rPr lang="sv-SE" altLang="sv-SE" sz="2000">
                <a:latin typeface="Courier New" panose="02070309020205020404" pitchFamily="49" charset="0"/>
              </a:rPr>
              <a:t>	</a:t>
            </a:r>
          </a:p>
          <a:p>
            <a:pPr>
              <a:lnSpc>
                <a:spcPct val="105000"/>
              </a:lnSpc>
              <a:spcBef>
                <a:spcPct val="30000"/>
              </a:spcBef>
            </a:pPr>
            <a:endParaRPr lang="sv-SE" altLang="sv-SE" sz="2000">
              <a:latin typeface="Courier New" panose="02070309020205020404" pitchFamily="49" charset="0"/>
            </a:endParaRPr>
          </a:p>
        </p:txBody>
      </p:sp>
      <p:pic>
        <p:nvPicPr>
          <p:cNvPr id="4" name="Nackademin svart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717284" y="5825297"/>
            <a:ext cx="3064507" cy="351666"/>
          </a:xfrm>
          <a:prstGeom prst="rect">
            <a:avLst/>
          </a:prstGeom>
          <a:ln w="3175">
            <a:miter lim="400000"/>
          </a:ln>
        </p:spPr>
      </p:pic>
    </p:spTree>
    <p:extLst>
      <p:ext uri="{BB962C8B-B14F-4D97-AF65-F5344CB8AC3E}">
        <p14:creationId xmlns:p14="http://schemas.microsoft.com/office/powerpoint/2010/main" val="592128844"/>
      </p:ext>
    </p:extLst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black">
          <a:noFill/>
        </p:spPr>
        <p:txBody>
          <a:bodyPr vert="horz" lIns="92075" tIns="46038" rIns="92075" bIns="46038" rtlCol="0" anchor="ctr">
            <a:normAutofit/>
          </a:bodyPr>
          <a:lstStyle/>
          <a:p>
            <a:pPr eaLnBrk="1" hangingPunct="1"/>
            <a:r>
              <a:rPr lang="sv-SE" altLang="sv-SE" smtClean="0"/>
              <a:t>WHERE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43026" y="1844675"/>
            <a:ext cx="7923213" cy="2465388"/>
          </a:xfrm>
          <a:noFill/>
        </p:spPr>
        <p:txBody>
          <a:bodyPr vert="horz" lIns="92075" tIns="46038" rIns="92075" bIns="46038" rtlCol="0">
            <a:normAutofit fontScale="92500" lnSpcReduction="10000"/>
          </a:bodyPr>
          <a:lstStyle/>
          <a:p>
            <a:pPr eaLnBrk="1" hangingPunct="1"/>
            <a:r>
              <a:rPr lang="sv-SE" altLang="sv-SE" smtClean="0"/>
              <a:t>Genom att använda bara SELECT och FROM är man begränsad av att alltid erhålla alla rader i en tabell i en SQL-sats</a:t>
            </a:r>
          </a:p>
          <a:p>
            <a:pPr eaLnBrk="1" hangingPunct="1"/>
            <a:r>
              <a:rPr lang="sv-SE" altLang="sv-SE" smtClean="0"/>
              <a:t>Med tillägget WHERE i en SQL-sats och jämförelse-operander kan man specificera vilka villkor man vill sätta på en utsökning och få ett selektivt resultat (kort sagt: begränsa antalet returnerade rader)</a:t>
            </a:r>
          </a:p>
        </p:txBody>
      </p:sp>
      <p:pic>
        <p:nvPicPr>
          <p:cNvPr id="4" name="Nackademin svart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717284" y="5825297"/>
            <a:ext cx="3064507" cy="351666"/>
          </a:xfrm>
          <a:prstGeom prst="rect">
            <a:avLst/>
          </a:prstGeom>
          <a:ln w="3175">
            <a:miter lim="400000"/>
          </a:ln>
        </p:spPr>
      </p:pic>
    </p:spTree>
    <p:extLst>
      <p:ext uri="{BB962C8B-B14F-4D97-AF65-F5344CB8AC3E}">
        <p14:creationId xmlns:p14="http://schemas.microsoft.com/office/powerpoint/2010/main" val="2456931336"/>
      </p:ext>
    </p:extLst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black">
          <a:noFill/>
        </p:spPr>
        <p:txBody>
          <a:bodyPr vert="horz" lIns="92075" tIns="46038" rIns="92075" bIns="46038" rtlCol="0" anchor="ctr">
            <a:normAutofit/>
          </a:bodyPr>
          <a:lstStyle/>
          <a:p>
            <a:pPr eaLnBrk="1" hangingPunct="1"/>
            <a:r>
              <a:rPr lang="sv-SE" altLang="sv-SE" smtClean="0"/>
              <a:t>ORDER BY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43026" y="1844675"/>
            <a:ext cx="7337425" cy="2959100"/>
          </a:xfrm>
          <a:noFill/>
        </p:spPr>
        <p:txBody>
          <a:bodyPr vert="horz" lIns="92075" tIns="46038" rIns="92075" bIns="46038" rtlCol="0">
            <a:normAutofit fontScale="92500"/>
          </a:bodyPr>
          <a:lstStyle/>
          <a:p>
            <a:pPr eaLnBrk="1" hangingPunct="1"/>
            <a:r>
              <a:rPr lang="sv-SE" altLang="sv-SE" smtClean="0"/>
              <a:t>Order by ger möjlighet att sortera på en eller flera kolumner</a:t>
            </a:r>
          </a:p>
          <a:p>
            <a:pPr eaLnBrk="1" hangingPunct="1"/>
            <a:r>
              <a:rPr lang="sv-SE" altLang="sv-SE" smtClean="0"/>
              <a:t>Man kan sortera i fallande eller stigande ordning</a:t>
            </a:r>
          </a:p>
          <a:p>
            <a:pPr lvl="1" eaLnBrk="1" hangingPunct="1"/>
            <a:r>
              <a:rPr lang="sv-SE" altLang="sv-SE" smtClean="0"/>
              <a:t>Stigande		ASC	(jmf engelskans ascend)</a:t>
            </a:r>
          </a:p>
          <a:p>
            <a:pPr lvl="1" eaLnBrk="1" hangingPunct="1"/>
            <a:r>
              <a:rPr lang="sv-SE" altLang="sv-SE" smtClean="0"/>
              <a:t>Fallande		DESC	 (jmf engelskans descend)</a:t>
            </a:r>
          </a:p>
          <a:p>
            <a:pPr eaLnBrk="1" hangingPunct="1"/>
            <a:r>
              <a:rPr lang="sv-SE" altLang="sv-SE" smtClean="0"/>
              <a:t>Man kan ange ordningsnumret för kolumnen man vill sortera på i stället för att skriva namnet</a:t>
            </a:r>
          </a:p>
        </p:txBody>
      </p:sp>
      <p:pic>
        <p:nvPicPr>
          <p:cNvPr id="4" name="Nackademin svart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717284" y="5825297"/>
            <a:ext cx="3064507" cy="351666"/>
          </a:xfrm>
          <a:prstGeom prst="rect">
            <a:avLst/>
          </a:prstGeom>
          <a:ln w="3175">
            <a:miter lim="400000"/>
          </a:ln>
        </p:spPr>
      </p:pic>
    </p:spTree>
    <p:extLst>
      <p:ext uri="{BB962C8B-B14F-4D97-AF65-F5344CB8AC3E}">
        <p14:creationId xmlns:p14="http://schemas.microsoft.com/office/powerpoint/2010/main" val="516528712"/>
      </p:ext>
    </p:extLst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black">
          <a:noFill/>
        </p:spPr>
        <p:txBody>
          <a:bodyPr vert="horz" lIns="92075" tIns="46038" rIns="92075" bIns="46038" rtlCol="0" anchor="ctr">
            <a:normAutofit/>
          </a:bodyPr>
          <a:lstStyle/>
          <a:p>
            <a:pPr eaLnBrk="1" hangingPunct="1"/>
            <a:r>
              <a:rPr lang="sv-SE" altLang="sv-SE" smtClean="0"/>
              <a:t>ORDER BY (1)</a:t>
            </a:r>
          </a:p>
        </p:txBody>
      </p:sp>
      <p:sp>
        <p:nvSpPr>
          <p:cNvPr id="8195" name="Rectangle 4"/>
          <p:cNvSpPr>
            <a:spLocks noChangeArrowheads="1"/>
          </p:cNvSpPr>
          <p:nvPr/>
        </p:nvSpPr>
        <p:spPr bwMode="auto">
          <a:xfrm>
            <a:off x="1343026" y="1989139"/>
            <a:ext cx="8220075" cy="4401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sv-SE" altLang="sv-SE" sz="2000">
                <a:latin typeface="Courier New" panose="02070309020205020404" pitchFamily="49" charset="0"/>
              </a:rPr>
              <a:t>SELECT * FROM Employee ORDER BY EmpID</a:t>
            </a:r>
          </a:p>
          <a:p>
            <a:r>
              <a:rPr lang="sv-SE" altLang="sv-SE" sz="2000">
                <a:latin typeface="Courier New" panose="02070309020205020404" pitchFamily="49" charset="0"/>
              </a:rPr>
              <a:t>   eller</a:t>
            </a:r>
          </a:p>
          <a:p>
            <a:r>
              <a:rPr lang="sv-SE" altLang="sv-SE" sz="2000">
                <a:latin typeface="Courier New" panose="02070309020205020404" pitchFamily="49" charset="0"/>
              </a:rPr>
              <a:t>SELECT * FROM Employee ORDER BY 1</a:t>
            </a:r>
          </a:p>
          <a:p>
            <a:endParaRPr lang="sv-SE" altLang="sv-SE" sz="2000">
              <a:latin typeface="Courier New" panose="02070309020205020404" pitchFamily="49" charset="0"/>
            </a:endParaRPr>
          </a:p>
          <a:p>
            <a:endParaRPr lang="sv-SE" altLang="sv-SE" sz="2000">
              <a:latin typeface="Courier New" panose="02070309020205020404" pitchFamily="49" charset="0"/>
            </a:endParaRPr>
          </a:p>
          <a:p>
            <a:r>
              <a:rPr lang="sv-SE" altLang="sv-SE" sz="2000">
                <a:latin typeface="Courier New" panose="02070309020205020404" pitchFamily="49" charset="0"/>
              </a:rPr>
              <a:t>EmpID     Firstname   Lastname     Job</a:t>
            </a:r>
          </a:p>
          <a:p>
            <a:r>
              <a:rPr lang="sv-SE" altLang="sv-SE" sz="2000">
                <a:latin typeface="Courier New" panose="02070309020205020404" pitchFamily="49" charset="0"/>
              </a:rPr>
              <a:t>--------  ----------  -----------  ----------</a:t>
            </a:r>
          </a:p>
          <a:p>
            <a:pPr eaLnBrk="1" hangingPunct="1"/>
            <a:r>
              <a:rPr lang="sv-SE" altLang="sv-SE" sz="2000">
                <a:latin typeface="Courier New" panose="02070309020205020404" pitchFamily="49" charset="0"/>
              </a:rPr>
              <a:t>7365	    Anders      Carlsson     Analytiker</a:t>
            </a:r>
            <a:endParaRPr lang="en-US" altLang="sv-SE" sz="2000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sv-SE" sz="2000">
                <a:latin typeface="Courier New" panose="02070309020205020404" pitchFamily="49" charset="0"/>
              </a:rPr>
              <a:t>7369      Adam        Smith        Kontorist</a:t>
            </a:r>
          </a:p>
          <a:p>
            <a:pPr eaLnBrk="1" hangingPunct="1"/>
            <a:r>
              <a:rPr lang="en-US" altLang="sv-SE" sz="2000">
                <a:latin typeface="Courier New" panose="02070309020205020404" pitchFamily="49" charset="0"/>
              </a:rPr>
              <a:t>7499      Woody       Allen        Säljare</a:t>
            </a:r>
          </a:p>
          <a:p>
            <a:pPr eaLnBrk="1" hangingPunct="1"/>
            <a:r>
              <a:rPr lang="en-US" altLang="sv-SE" sz="2000">
                <a:latin typeface="Courier New" panose="02070309020205020404" pitchFamily="49" charset="0"/>
              </a:rPr>
              <a:t>7521      Bill        Ward         Säljare</a:t>
            </a:r>
          </a:p>
          <a:p>
            <a:pPr eaLnBrk="1" hangingPunct="1"/>
            <a:r>
              <a:rPr lang="en-US" altLang="sv-SE" sz="2000">
                <a:latin typeface="Courier New" panose="02070309020205020404" pitchFamily="49" charset="0"/>
              </a:rPr>
              <a:t>7566      Indiana     Jones        Chef</a:t>
            </a:r>
          </a:p>
          <a:p>
            <a:pPr eaLnBrk="1" hangingPunct="1"/>
            <a:r>
              <a:rPr lang="en-US" altLang="sv-SE" sz="2000">
                <a:latin typeface="Courier New" panose="02070309020205020404" pitchFamily="49" charset="0"/>
              </a:rPr>
              <a:t>7654      Stuart      Martin       Säljare</a:t>
            </a:r>
          </a:p>
          <a:p>
            <a:pPr eaLnBrk="1" hangingPunct="1"/>
            <a:r>
              <a:rPr lang="en-US" altLang="sv-SE" sz="2000">
                <a:latin typeface="Courier New" panose="02070309020205020404" pitchFamily="49" charset="0"/>
              </a:rPr>
              <a:t>7698      Robert      Blake        Chef</a:t>
            </a:r>
            <a:endParaRPr lang="sv-SE" altLang="sv-SE" sz="2000">
              <a:latin typeface="Courier New" panose="02070309020205020404" pitchFamily="49" charset="0"/>
            </a:endParaRPr>
          </a:p>
        </p:txBody>
      </p:sp>
      <p:pic>
        <p:nvPicPr>
          <p:cNvPr id="4" name="Nackademin svart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717284" y="5825297"/>
            <a:ext cx="3064507" cy="351666"/>
          </a:xfrm>
          <a:prstGeom prst="rect">
            <a:avLst/>
          </a:prstGeom>
          <a:ln w="3175">
            <a:miter lim="400000"/>
          </a:ln>
        </p:spPr>
      </p:pic>
    </p:spTree>
    <p:extLst>
      <p:ext uri="{BB962C8B-B14F-4D97-AF65-F5344CB8AC3E}">
        <p14:creationId xmlns:p14="http://schemas.microsoft.com/office/powerpoint/2010/main" val="3119112285"/>
      </p:ext>
    </p:extLst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black">
          <a:noFill/>
        </p:spPr>
        <p:txBody>
          <a:bodyPr vert="horz" lIns="92075" tIns="46038" rIns="92075" bIns="46038" rtlCol="0" anchor="ctr">
            <a:normAutofit/>
          </a:bodyPr>
          <a:lstStyle/>
          <a:p>
            <a:pPr eaLnBrk="1" hangingPunct="1"/>
            <a:r>
              <a:rPr lang="sv-SE" altLang="sv-SE" smtClean="0"/>
              <a:t>ORDER BY (2)</a:t>
            </a:r>
          </a:p>
        </p:txBody>
      </p:sp>
      <p:sp>
        <p:nvSpPr>
          <p:cNvPr id="9219" name="Rectangle 4"/>
          <p:cNvSpPr>
            <a:spLocks noChangeArrowheads="1"/>
          </p:cNvSpPr>
          <p:nvPr/>
        </p:nvSpPr>
        <p:spPr bwMode="auto">
          <a:xfrm>
            <a:off x="1343026" y="1989138"/>
            <a:ext cx="8220075" cy="470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sv-SE" altLang="sv-SE" sz="2000">
                <a:latin typeface="Courier New" panose="02070309020205020404" pitchFamily="49" charset="0"/>
              </a:rPr>
              <a:t>SELECT * FROM Employee ORDER BY Lastname, Firstname</a:t>
            </a:r>
          </a:p>
          <a:p>
            <a:r>
              <a:rPr lang="sv-SE" altLang="sv-SE" sz="2000">
                <a:latin typeface="Courier New" panose="02070309020205020404" pitchFamily="49" charset="0"/>
              </a:rPr>
              <a:t>   eller</a:t>
            </a:r>
          </a:p>
          <a:p>
            <a:r>
              <a:rPr lang="sv-SE" altLang="sv-SE" sz="2000">
                <a:latin typeface="Courier New" panose="02070309020205020404" pitchFamily="49" charset="0"/>
              </a:rPr>
              <a:t>SELECT * FROM Employee ORDER BY 3, 2</a:t>
            </a:r>
          </a:p>
          <a:p>
            <a:endParaRPr lang="sv-SE" altLang="sv-SE" sz="2000">
              <a:latin typeface="Courier New" panose="02070309020205020404" pitchFamily="49" charset="0"/>
            </a:endParaRPr>
          </a:p>
          <a:p>
            <a:endParaRPr lang="sv-SE" altLang="sv-SE" sz="2000">
              <a:latin typeface="Courier New" panose="02070309020205020404" pitchFamily="49" charset="0"/>
            </a:endParaRPr>
          </a:p>
          <a:p>
            <a:r>
              <a:rPr lang="sv-SE" altLang="sv-SE" sz="2000">
                <a:latin typeface="Courier New" panose="02070309020205020404" pitchFamily="49" charset="0"/>
              </a:rPr>
              <a:t>EmpID     Firstname   Lastname     Job</a:t>
            </a:r>
          </a:p>
          <a:p>
            <a:r>
              <a:rPr lang="sv-SE" altLang="sv-SE" sz="2000">
                <a:latin typeface="Courier New" panose="02070309020205020404" pitchFamily="49" charset="0"/>
              </a:rPr>
              <a:t>--------  ----------  -----------  ----------</a:t>
            </a:r>
          </a:p>
          <a:p>
            <a:pPr eaLnBrk="1" hangingPunct="1"/>
            <a:r>
              <a:rPr lang="sv-SE" altLang="sv-SE" sz="2000">
                <a:latin typeface="Courier New" panose="02070309020205020404" pitchFamily="49" charset="0"/>
              </a:rPr>
              <a:t>7876	    Maud        Adams        Kontorist</a:t>
            </a:r>
            <a:endParaRPr lang="en-US" altLang="sv-SE" sz="2000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sv-SE" sz="2000">
                <a:latin typeface="Courier New" panose="02070309020205020404" pitchFamily="49" charset="0"/>
              </a:rPr>
              <a:t>7499      Woody       Allen        Säljare</a:t>
            </a:r>
          </a:p>
          <a:p>
            <a:pPr eaLnBrk="1" hangingPunct="1"/>
            <a:r>
              <a:rPr lang="en-US" altLang="sv-SE" sz="2000">
                <a:latin typeface="Courier New" panose="02070309020205020404" pitchFamily="49" charset="0"/>
              </a:rPr>
              <a:t>7698      Robert      Blake        Chef </a:t>
            </a:r>
          </a:p>
          <a:p>
            <a:pPr eaLnBrk="1" hangingPunct="1"/>
            <a:r>
              <a:rPr lang="en-US" altLang="sv-SE" sz="2000">
                <a:latin typeface="Courier New" panose="02070309020205020404" pitchFamily="49" charset="0"/>
              </a:rPr>
              <a:t>7365      Anders      Carlsson     Analytiker</a:t>
            </a:r>
          </a:p>
          <a:p>
            <a:pPr eaLnBrk="1" hangingPunct="1"/>
            <a:r>
              <a:rPr lang="en-US" altLang="sv-SE" sz="2000">
                <a:latin typeface="Courier New" panose="02070309020205020404" pitchFamily="49" charset="0"/>
              </a:rPr>
              <a:t>7782      Kent        Clark        Chef</a:t>
            </a:r>
          </a:p>
          <a:p>
            <a:pPr eaLnBrk="1" hangingPunct="1"/>
            <a:r>
              <a:rPr lang="en-US" altLang="sv-SE" sz="2000">
                <a:latin typeface="Courier New" panose="02070309020205020404" pitchFamily="49" charset="0"/>
              </a:rPr>
              <a:t>7902      Bill        Ford         Analytiker</a:t>
            </a:r>
          </a:p>
          <a:p>
            <a:pPr eaLnBrk="1" hangingPunct="1"/>
            <a:r>
              <a:rPr lang="en-US" altLang="sv-SE" sz="2000">
                <a:latin typeface="Courier New" panose="02070309020205020404" pitchFamily="49" charset="0"/>
              </a:rPr>
              <a:t>7900      Tina        James        Kontorist</a:t>
            </a:r>
          </a:p>
          <a:p>
            <a:pPr eaLnBrk="1" hangingPunct="1"/>
            <a:endParaRPr lang="sv-SE" altLang="sv-SE" sz="2000">
              <a:latin typeface="Courier New" panose="02070309020205020404" pitchFamily="49" charset="0"/>
            </a:endParaRPr>
          </a:p>
        </p:txBody>
      </p:sp>
      <p:pic>
        <p:nvPicPr>
          <p:cNvPr id="4" name="Nackademin svart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717284" y="5825297"/>
            <a:ext cx="3064507" cy="351666"/>
          </a:xfrm>
          <a:prstGeom prst="rect">
            <a:avLst/>
          </a:prstGeom>
          <a:ln w="3175">
            <a:miter lim="400000"/>
          </a:ln>
        </p:spPr>
      </p:pic>
    </p:spTree>
    <p:extLst>
      <p:ext uri="{BB962C8B-B14F-4D97-AF65-F5344CB8AC3E}">
        <p14:creationId xmlns:p14="http://schemas.microsoft.com/office/powerpoint/2010/main" val="4104085263"/>
      </p:ext>
    </p:extLst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black">
          <a:noFill/>
        </p:spPr>
        <p:txBody>
          <a:bodyPr vert="horz" lIns="92075" tIns="46038" rIns="92075" bIns="46038" rtlCol="0" anchor="ctr">
            <a:normAutofit/>
          </a:bodyPr>
          <a:lstStyle/>
          <a:p>
            <a:pPr eaLnBrk="1" hangingPunct="1"/>
            <a:r>
              <a:rPr lang="sv-SE" altLang="sv-SE" smtClean="0"/>
              <a:t>ORDER BY (3)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1343026" y="1989138"/>
            <a:ext cx="8220075" cy="470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sv-SE" altLang="sv-SE" sz="2000">
                <a:latin typeface="Courier New" panose="02070309020205020404" pitchFamily="49" charset="0"/>
              </a:rPr>
              <a:t>SELECT Firstname, Job, Salary FROM Employee </a:t>
            </a:r>
          </a:p>
          <a:p>
            <a:r>
              <a:rPr lang="sv-SE" altLang="sv-SE" sz="2000">
                <a:latin typeface="Courier New" panose="02070309020205020404" pitchFamily="49" charset="0"/>
              </a:rPr>
              <a:t>ORDER BY Job </a:t>
            </a:r>
            <a:r>
              <a:rPr lang="sv-SE" altLang="sv-SE" sz="2000" i="1">
                <a:latin typeface="Courier New" panose="02070309020205020404" pitchFamily="49" charset="0"/>
              </a:rPr>
              <a:t>ASC</a:t>
            </a:r>
            <a:r>
              <a:rPr lang="sv-SE" altLang="sv-SE" sz="2000">
                <a:latin typeface="Courier New" panose="02070309020205020404" pitchFamily="49" charset="0"/>
              </a:rPr>
              <a:t>, Salary </a:t>
            </a:r>
            <a:r>
              <a:rPr lang="sv-SE" altLang="sv-SE" sz="2000" i="1">
                <a:latin typeface="Courier New" panose="02070309020205020404" pitchFamily="49" charset="0"/>
              </a:rPr>
              <a:t>DESC </a:t>
            </a:r>
          </a:p>
          <a:p>
            <a:r>
              <a:rPr lang="sv-SE" altLang="sv-SE" sz="2000">
                <a:latin typeface="Courier New" panose="02070309020205020404" pitchFamily="49" charset="0"/>
              </a:rPr>
              <a:t>   eller</a:t>
            </a:r>
          </a:p>
          <a:p>
            <a:r>
              <a:rPr lang="sv-SE" altLang="sv-SE" sz="2000">
                <a:latin typeface="Courier New" panose="02070309020205020404" pitchFamily="49" charset="0"/>
              </a:rPr>
              <a:t>SELECT Firstname, Job, Salary FROM Employee </a:t>
            </a:r>
          </a:p>
          <a:p>
            <a:r>
              <a:rPr lang="sv-SE" altLang="sv-SE" sz="2000">
                <a:latin typeface="Courier New" panose="02070309020205020404" pitchFamily="49" charset="0"/>
              </a:rPr>
              <a:t>ORDER BY 2 </a:t>
            </a:r>
            <a:r>
              <a:rPr lang="sv-SE" altLang="sv-SE" sz="2000" i="1">
                <a:latin typeface="Courier New" panose="02070309020205020404" pitchFamily="49" charset="0"/>
              </a:rPr>
              <a:t>ASC</a:t>
            </a:r>
            <a:r>
              <a:rPr lang="sv-SE" altLang="sv-SE" sz="2000">
                <a:latin typeface="Courier New" panose="02070309020205020404" pitchFamily="49" charset="0"/>
              </a:rPr>
              <a:t>, 3 </a:t>
            </a:r>
            <a:r>
              <a:rPr lang="sv-SE" altLang="sv-SE" sz="2000" i="1">
                <a:latin typeface="Courier New" panose="02070309020205020404" pitchFamily="49" charset="0"/>
              </a:rPr>
              <a:t>DESC</a:t>
            </a:r>
          </a:p>
          <a:p>
            <a:endParaRPr lang="sv-SE" altLang="sv-SE" sz="2000">
              <a:latin typeface="Courier New" panose="02070309020205020404" pitchFamily="49" charset="0"/>
            </a:endParaRPr>
          </a:p>
          <a:p>
            <a:r>
              <a:rPr lang="sv-SE" altLang="sv-SE" sz="2000">
                <a:latin typeface="Courier New" panose="02070309020205020404" pitchFamily="49" charset="0"/>
              </a:rPr>
              <a:t>Firstname   Job         Salary</a:t>
            </a:r>
          </a:p>
          <a:p>
            <a:r>
              <a:rPr lang="sv-SE" altLang="sv-SE" sz="2000">
                <a:latin typeface="Courier New" panose="02070309020205020404" pitchFamily="49" charset="0"/>
              </a:rPr>
              <a:t>----------  ----------  -----------</a:t>
            </a:r>
          </a:p>
          <a:p>
            <a:pPr eaLnBrk="1" hangingPunct="1"/>
            <a:r>
              <a:rPr lang="sv-SE" altLang="sv-SE" sz="2000">
                <a:latin typeface="Courier New" panose="02070309020205020404" pitchFamily="49" charset="0"/>
              </a:rPr>
              <a:t>Bill	      Analytiker  30000</a:t>
            </a:r>
            <a:endParaRPr lang="en-US" altLang="sv-SE" sz="2000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sv-SE" sz="2000">
                <a:latin typeface="Courier New" panose="02070309020205020404" pitchFamily="49" charset="0"/>
              </a:rPr>
              <a:t>Bill        Analytiker  30000</a:t>
            </a:r>
          </a:p>
          <a:p>
            <a:pPr eaLnBrk="1" hangingPunct="1"/>
            <a:r>
              <a:rPr lang="en-US" altLang="sv-SE" sz="2000">
                <a:latin typeface="Courier New" panose="02070309020205020404" pitchFamily="49" charset="0"/>
              </a:rPr>
              <a:t>Anders      Analytiker  28000</a:t>
            </a:r>
          </a:p>
          <a:p>
            <a:pPr eaLnBrk="1" hangingPunct="1"/>
            <a:r>
              <a:rPr lang="en-US" altLang="sv-SE" sz="2000">
                <a:latin typeface="Courier New" panose="02070309020205020404" pitchFamily="49" charset="0"/>
              </a:rPr>
              <a:t>Indiana     Chef        29750</a:t>
            </a:r>
          </a:p>
          <a:p>
            <a:pPr eaLnBrk="1" hangingPunct="1"/>
            <a:r>
              <a:rPr lang="en-US" altLang="sv-SE" sz="2000">
                <a:latin typeface="Courier New" panose="02070309020205020404" pitchFamily="49" charset="0"/>
              </a:rPr>
              <a:t>Robert      Chef        28500</a:t>
            </a:r>
          </a:p>
          <a:p>
            <a:pPr eaLnBrk="1" hangingPunct="1"/>
            <a:r>
              <a:rPr lang="en-US" altLang="sv-SE" sz="2000">
                <a:latin typeface="Courier New" panose="02070309020205020404" pitchFamily="49" charset="0"/>
              </a:rPr>
              <a:t>Kent        Chef        24500</a:t>
            </a:r>
          </a:p>
          <a:p>
            <a:pPr eaLnBrk="1" hangingPunct="1"/>
            <a:r>
              <a:rPr lang="en-US" altLang="sv-SE" sz="2000">
                <a:latin typeface="Courier New" panose="02070309020205020404" pitchFamily="49" charset="0"/>
              </a:rPr>
              <a:t>STEVE       Kontorist   13000</a:t>
            </a:r>
            <a:endParaRPr lang="sv-SE" altLang="sv-SE" sz="2000">
              <a:latin typeface="Courier New" panose="02070309020205020404" pitchFamily="49" charset="0"/>
            </a:endParaRPr>
          </a:p>
        </p:txBody>
      </p:sp>
      <p:pic>
        <p:nvPicPr>
          <p:cNvPr id="4" name="Nackademin svart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717284" y="5825297"/>
            <a:ext cx="3064507" cy="351666"/>
          </a:xfrm>
          <a:prstGeom prst="rect">
            <a:avLst/>
          </a:prstGeom>
          <a:ln w="3175">
            <a:miter lim="400000"/>
          </a:ln>
        </p:spPr>
      </p:pic>
    </p:spTree>
    <p:extLst>
      <p:ext uri="{BB962C8B-B14F-4D97-AF65-F5344CB8AC3E}">
        <p14:creationId xmlns:p14="http://schemas.microsoft.com/office/powerpoint/2010/main" val="2376466282"/>
      </p:ext>
    </p:extLst>
  </p:cSld>
  <p:clrMapOvr>
    <a:masterClrMapping/>
  </p:clrMapOvr>
  <p:transition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black">
          <a:noFill/>
        </p:spPr>
        <p:txBody>
          <a:bodyPr vert="horz" lIns="92075" tIns="46038" rIns="92075" bIns="46038" rtlCol="0" anchor="ctr">
            <a:normAutofit/>
          </a:bodyPr>
          <a:lstStyle/>
          <a:p>
            <a:pPr eaLnBrk="1" hangingPunct="1"/>
            <a:r>
              <a:rPr lang="sv-SE" altLang="sv-SE" smtClean="0"/>
              <a:t>GROUP BY (1)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6676" y="1844676"/>
            <a:ext cx="8143875" cy="3578225"/>
          </a:xfrm>
          <a:noFill/>
        </p:spPr>
        <p:txBody>
          <a:bodyPr vert="horz" lIns="92075" tIns="46038" rIns="92075" bIns="46038" rtlCol="0">
            <a:normAutofit/>
          </a:bodyPr>
          <a:lstStyle/>
          <a:p>
            <a:pPr eaLnBrk="1" hangingPunct="1"/>
            <a:r>
              <a:rPr lang="sv-SE" altLang="sv-SE" smtClean="0"/>
              <a:t>Ger möjlighet att gruppera på en eller flera kolumner och returnerar en rad med information baserad på flera rader</a:t>
            </a:r>
          </a:p>
          <a:p>
            <a:pPr eaLnBrk="1" hangingPunct="1"/>
            <a:r>
              <a:rPr lang="sv-SE" altLang="sv-SE" smtClean="0"/>
              <a:t>Gör det möjligt att få svar på frågor som t ex: Hur många arbetar på respektive avdelning? Vem tjänar mest respektive minst per avdelning?</a:t>
            </a:r>
          </a:p>
          <a:p>
            <a:pPr eaLnBrk="1" hangingPunct="1"/>
            <a:r>
              <a:rPr lang="sv-SE" altLang="sv-SE" smtClean="0"/>
              <a:t>Används tillsammans med aggregeringsfunktionerna</a:t>
            </a:r>
            <a:br>
              <a:rPr lang="sv-SE" altLang="sv-SE" smtClean="0"/>
            </a:br>
            <a:r>
              <a:rPr lang="sv-SE" altLang="sv-SE" smtClean="0"/>
              <a:t>COUNT, SUM, AVG, MIN och MAX</a:t>
            </a:r>
          </a:p>
        </p:txBody>
      </p:sp>
      <p:pic>
        <p:nvPicPr>
          <p:cNvPr id="4" name="Nackademin svart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717284" y="5825297"/>
            <a:ext cx="3064507" cy="351666"/>
          </a:xfrm>
          <a:prstGeom prst="rect">
            <a:avLst/>
          </a:prstGeom>
          <a:ln w="3175">
            <a:miter lim="400000"/>
          </a:ln>
        </p:spPr>
      </p:pic>
    </p:spTree>
    <p:extLst>
      <p:ext uri="{BB962C8B-B14F-4D97-AF65-F5344CB8AC3E}">
        <p14:creationId xmlns:p14="http://schemas.microsoft.com/office/powerpoint/2010/main" val="3455974658"/>
      </p:ext>
    </p:extLst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 bwMode="black">
          <a:noFill/>
        </p:spPr>
        <p:txBody>
          <a:bodyPr vert="horz" lIns="92075" tIns="46038" rIns="92075" bIns="46038" rtlCol="0" anchor="ctr">
            <a:normAutofit/>
          </a:bodyPr>
          <a:lstStyle/>
          <a:p>
            <a:pPr eaLnBrk="1" hangingPunct="1"/>
            <a:r>
              <a:rPr lang="sv-SE" altLang="sv-SE" smtClean="0"/>
              <a:t>GROUP BY (2)</a:t>
            </a: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1343025" y="2781301"/>
            <a:ext cx="4552950" cy="146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sv-SE" altLang="sv-SE" sz="1800">
                <a:latin typeface="Courier New" panose="02070309020205020404" pitchFamily="49" charset="0"/>
              </a:rPr>
              <a:t>SELECT SUM(Salary) FROM Employee</a:t>
            </a:r>
            <a:br>
              <a:rPr lang="sv-SE" altLang="sv-SE" sz="1800">
                <a:latin typeface="Courier New" panose="02070309020205020404" pitchFamily="49" charset="0"/>
              </a:rPr>
            </a:br>
            <a:r>
              <a:rPr lang="sv-SE" altLang="sv-SE" sz="1800">
                <a:latin typeface="Courier New" panose="02070309020205020404" pitchFamily="49" charset="0"/>
              </a:rPr>
              <a:t/>
            </a:r>
            <a:br>
              <a:rPr lang="sv-SE" altLang="sv-SE" sz="1800">
                <a:latin typeface="Courier New" panose="02070309020205020404" pitchFamily="49" charset="0"/>
              </a:rPr>
            </a:br>
            <a:r>
              <a:rPr lang="sv-SE" altLang="sv-SE" sz="1800">
                <a:latin typeface="Courier New" panose="02070309020205020404" pitchFamily="49" charset="0"/>
              </a:rPr>
              <a:t/>
            </a:r>
            <a:br>
              <a:rPr lang="sv-SE" altLang="sv-SE" sz="1800">
                <a:latin typeface="Courier New" panose="02070309020205020404" pitchFamily="49" charset="0"/>
              </a:rPr>
            </a:br>
            <a:r>
              <a:rPr lang="sv-SE" altLang="sv-SE" sz="1800">
                <a:latin typeface="Courier New" panose="02070309020205020404" pitchFamily="49" charset="0"/>
              </a:rPr>
              <a:t>     ---------------------</a:t>
            </a:r>
            <a:br>
              <a:rPr lang="sv-SE" altLang="sv-SE" sz="1800">
                <a:latin typeface="Courier New" panose="02070309020205020404" pitchFamily="49" charset="0"/>
              </a:rPr>
            </a:br>
            <a:r>
              <a:rPr lang="sv-SE" altLang="sv-SE" sz="1800">
                <a:latin typeface="Courier New" panose="02070309020205020404" pitchFamily="49" charset="0"/>
              </a:rPr>
              <a:t>                    334250</a:t>
            </a:r>
            <a:endParaRPr lang="sv-SE" altLang="sv-SE" sz="1800">
              <a:latin typeface="MS LineDraw" charset="2"/>
            </a:endParaRP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1343026" y="1844676"/>
            <a:ext cx="7561263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marL="373063" indent="-373063" eaLnBrk="0" hangingPunct="0">
              <a:tabLst>
                <a:tab pos="3730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tabLst>
                <a:tab pos="3730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tabLst>
                <a:tab pos="3730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tabLst>
                <a:tab pos="3730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tabLst>
                <a:tab pos="3730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730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730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730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730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rgbClr val="FF9900"/>
              </a:buClr>
            </a:pPr>
            <a:r>
              <a:rPr lang="sv-SE" altLang="sv-SE">
                <a:latin typeface="Arial" panose="020B0604020202020204" pitchFamily="34" charset="0"/>
              </a:rPr>
              <a:t>Summerad grundlön för samtliga anställda</a:t>
            </a:r>
            <a:endParaRPr lang="sv-SE" altLang="sv-SE" i="1">
              <a:latin typeface="Arial" panose="020B0604020202020204" pitchFamily="34" charset="0"/>
            </a:endParaRPr>
          </a:p>
        </p:txBody>
      </p:sp>
      <p:pic>
        <p:nvPicPr>
          <p:cNvPr id="5" name="Nackademin svart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717284" y="5825297"/>
            <a:ext cx="3064507" cy="351666"/>
          </a:xfrm>
          <a:prstGeom prst="rect">
            <a:avLst/>
          </a:prstGeom>
          <a:ln w="3175">
            <a:miter lim="400000"/>
          </a:ln>
        </p:spPr>
      </p:pic>
    </p:spTree>
    <p:extLst>
      <p:ext uri="{BB962C8B-B14F-4D97-AF65-F5344CB8AC3E}">
        <p14:creationId xmlns:p14="http://schemas.microsoft.com/office/powerpoint/2010/main" val="2560988365"/>
      </p:ext>
    </p:extLst>
  </p:cSld>
  <p:clrMapOvr>
    <a:masterClrMapping/>
  </p:clrMapOvr>
  <p:transition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 bwMode="black">
          <a:noFill/>
        </p:spPr>
        <p:txBody>
          <a:bodyPr vert="horz" lIns="92075" tIns="46038" rIns="92075" bIns="46038" rtlCol="0" anchor="ctr">
            <a:normAutofit/>
          </a:bodyPr>
          <a:lstStyle/>
          <a:p>
            <a:pPr eaLnBrk="1" hangingPunct="1"/>
            <a:r>
              <a:rPr lang="sv-SE" altLang="sv-SE" smtClean="0"/>
              <a:t>GROUP BY (3)</a:t>
            </a: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1343025" y="2492376"/>
            <a:ext cx="5645150" cy="338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sv-SE" altLang="sv-SE" sz="1800">
                <a:latin typeface="Courier New" panose="02070309020205020404" pitchFamily="49" charset="0"/>
              </a:rPr>
              <a:t>SELECT		Job, SUM(Salary)</a:t>
            </a:r>
          </a:p>
          <a:p>
            <a:r>
              <a:rPr lang="sv-SE" altLang="sv-SE" sz="1800">
                <a:latin typeface="Courier New" panose="02070309020205020404" pitchFamily="49" charset="0"/>
              </a:rPr>
              <a:t>FROM		Employee</a:t>
            </a:r>
            <a:br>
              <a:rPr lang="sv-SE" altLang="sv-SE" sz="1800">
                <a:latin typeface="Courier New" panose="02070309020205020404" pitchFamily="49" charset="0"/>
              </a:rPr>
            </a:br>
            <a:r>
              <a:rPr lang="sv-SE" altLang="sv-SE" sz="1800" i="1">
                <a:latin typeface="Courier New" panose="02070309020205020404" pitchFamily="49" charset="0"/>
              </a:rPr>
              <a:t>GROUP BY</a:t>
            </a:r>
            <a:r>
              <a:rPr lang="sv-SE" altLang="sv-SE" sz="1800">
                <a:latin typeface="Courier New" panose="02070309020205020404" pitchFamily="49" charset="0"/>
              </a:rPr>
              <a:t> 	Job </a:t>
            </a:r>
            <a:br>
              <a:rPr lang="sv-SE" altLang="sv-SE" sz="1800">
                <a:latin typeface="Courier New" panose="02070309020205020404" pitchFamily="49" charset="0"/>
              </a:rPr>
            </a:br>
            <a:r>
              <a:rPr lang="sv-SE" altLang="sv-SE" sz="1800">
                <a:latin typeface="Courier New" panose="02070309020205020404" pitchFamily="49" charset="0"/>
              </a:rPr>
              <a:t/>
            </a:r>
            <a:br>
              <a:rPr lang="sv-SE" altLang="sv-SE" sz="1800">
                <a:latin typeface="Courier New" panose="02070309020205020404" pitchFamily="49" charset="0"/>
              </a:rPr>
            </a:br>
            <a:endParaRPr lang="sv-SE" altLang="sv-SE" sz="1800">
              <a:latin typeface="Courier New" panose="02070309020205020404" pitchFamily="49" charset="0"/>
            </a:endParaRPr>
          </a:p>
          <a:p>
            <a:r>
              <a:rPr lang="sv-SE" altLang="sv-SE" sz="1800">
                <a:latin typeface="Courier New" panose="02070309020205020404" pitchFamily="49" charset="0"/>
              </a:rPr>
              <a:t>Job</a:t>
            </a:r>
          </a:p>
          <a:p>
            <a:r>
              <a:rPr lang="sv-SE" altLang="sv-SE" sz="1800">
                <a:latin typeface="Courier New" panose="02070309020205020404" pitchFamily="49" charset="0"/>
              </a:rPr>
              <a:t>-------------------  -------------------</a:t>
            </a:r>
            <a:br>
              <a:rPr lang="sv-SE" altLang="sv-SE" sz="1800">
                <a:latin typeface="Courier New" panose="02070309020205020404" pitchFamily="49" charset="0"/>
              </a:rPr>
            </a:br>
            <a:r>
              <a:rPr lang="sv-SE" altLang="sv-SE" sz="1800">
                <a:latin typeface="Courier New" panose="02070309020205020404" pitchFamily="49" charset="0"/>
              </a:rPr>
              <a:t>Analytiker                         88000</a:t>
            </a:r>
            <a:br>
              <a:rPr lang="sv-SE" altLang="sv-SE" sz="1800">
                <a:latin typeface="Courier New" panose="02070309020205020404" pitchFamily="49" charset="0"/>
              </a:rPr>
            </a:br>
            <a:r>
              <a:rPr lang="sv-SE" altLang="sv-SE" sz="1800">
                <a:latin typeface="Courier New" panose="02070309020205020404" pitchFamily="49" charset="0"/>
              </a:rPr>
              <a:t>Chef                               82750</a:t>
            </a:r>
            <a:br>
              <a:rPr lang="sv-SE" altLang="sv-SE" sz="1800">
                <a:latin typeface="Courier New" panose="02070309020205020404" pitchFamily="49" charset="0"/>
              </a:rPr>
            </a:br>
            <a:r>
              <a:rPr lang="sv-SE" altLang="sv-SE" sz="1800">
                <a:latin typeface="Courier New" panose="02070309020205020404" pitchFamily="49" charset="0"/>
              </a:rPr>
              <a:t>Kontorist                          41500</a:t>
            </a:r>
            <a:br>
              <a:rPr lang="sv-SE" altLang="sv-SE" sz="1800">
                <a:latin typeface="Courier New" panose="02070309020205020404" pitchFamily="49" charset="0"/>
              </a:rPr>
            </a:br>
            <a:r>
              <a:rPr lang="sv-SE" altLang="sv-SE" sz="1800">
                <a:latin typeface="Courier New" panose="02070309020205020404" pitchFamily="49" charset="0"/>
              </a:rPr>
              <a:t>Säljare                            72000</a:t>
            </a:r>
          </a:p>
          <a:p>
            <a:r>
              <a:rPr lang="sv-SE" altLang="sv-SE" sz="1800">
                <a:latin typeface="Courier New" panose="02070309020205020404" pitchFamily="49" charset="0"/>
              </a:rPr>
              <a:t>VD                                 50000</a:t>
            </a: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1343026" y="1844676"/>
            <a:ext cx="5116785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marL="292100" indent="-2921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rgbClr val="FF9900"/>
              </a:buClr>
            </a:pPr>
            <a:r>
              <a:rPr lang="sv-SE" altLang="sv-SE">
                <a:latin typeface="Arial" panose="020B0604020202020204" pitchFamily="34" charset="0"/>
              </a:rPr>
              <a:t>Summering av lön per yrkeskategori</a:t>
            </a:r>
            <a:endParaRPr lang="sv-SE" altLang="sv-SE" i="1">
              <a:latin typeface="Arial" panose="020B0604020202020204" pitchFamily="34" charset="0"/>
            </a:endParaRPr>
          </a:p>
        </p:txBody>
      </p:sp>
      <p:pic>
        <p:nvPicPr>
          <p:cNvPr id="5" name="Nackademin svart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717284" y="5825297"/>
            <a:ext cx="3064507" cy="351666"/>
          </a:xfrm>
          <a:prstGeom prst="rect">
            <a:avLst/>
          </a:prstGeom>
          <a:ln w="3175">
            <a:miter lim="400000"/>
          </a:ln>
        </p:spPr>
      </p:pic>
    </p:spTree>
    <p:extLst>
      <p:ext uri="{BB962C8B-B14F-4D97-AF65-F5344CB8AC3E}">
        <p14:creationId xmlns:p14="http://schemas.microsoft.com/office/powerpoint/2010/main" val="4118452312"/>
      </p:ext>
    </p:extLst>
  </p:cSld>
  <p:clrMapOvr>
    <a:masterClrMapping/>
  </p:clrMapOvr>
  <p:transition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 bwMode="black">
          <a:noFill/>
        </p:spPr>
        <p:txBody>
          <a:bodyPr vert="horz" lIns="92075" tIns="46038" rIns="92075" bIns="46038" rtlCol="0" anchor="ctr">
            <a:normAutofit/>
          </a:bodyPr>
          <a:lstStyle/>
          <a:p>
            <a:pPr eaLnBrk="1" hangingPunct="1"/>
            <a:r>
              <a:rPr lang="sv-SE" altLang="sv-SE" smtClean="0"/>
              <a:t>GROUP BY (4)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1377950" y="2852739"/>
            <a:ext cx="7747000" cy="3113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sv-SE" altLang="sv-SE" sz="1800">
                <a:latin typeface="Courier New" panose="02070309020205020404" pitchFamily="49" charset="0"/>
              </a:rPr>
              <a:t>SELECT		Job, COUNT(*) AS Antal, SUM(Salary) AS Lön</a:t>
            </a:r>
            <a:br>
              <a:rPr lang="sv-SE" altLang="sv-SE" sz="1800">
                <a:latin typeface="Courier New" panose="02070309020205020404" pitchFamily="49" charset="0"/>
              </a:rPr>
            </a:br>
            <a:r>
              <a:rPr lang="sv-SE" altLang="sv-SE" sz="1800">
                <a:latin typeface="Courier New" panose="02070309020205020404" pitchFamily="49" charset="0"/>
              </a:rPr>
              <a:t>FROM 		Employee </a:t>
            </a:r>
          </a:p>
          <a:p>
            <a:pPr eaLnBrk="1" hangingPunct="1"/>
            <a:r>
              <a:rPr lang="sv-SE" altLang="sv-SE" sz="1800" i="1">
                <a:latin typeface="Courier New" panose="02070309020205020404" pitchFamily="49" charset="0"/>
              </a:rPr>
              <a:t>GROUP BY</a:t>
            </a:r>
            <a:r>
              <a:rPr lang="sv-SE" altLang="sv-SE" sz="1800">
                <a:latin typeface="Courier New" panose="02070309020205020404" pitchFamily="49" charset="0"/>
              </a:rPr>
              <a:t> 	Job </a:t>
            </a:r>
            <a:br>
              <a:rPr lang="sv-SE" altLang="sv-SE" sz="1800">
                <a:latin typeface="Courier New" panose="02070309020205020404" pitchFamily="49" charset="0"/>
              </a:rPr>
            </a:br>
            <a:r>
              <a:rPr lang="sv-SE" altLang="sv-SE" sz="1800">
                <a:latin typeface="Courier New" panose="02070309020205020404" pitchFamily="49" charset="0"/>
              </a:rPr>
              <a:t/>
            </a:r>
            <a:br>
              <a:rPr lang="sv-SE" altLang="sv-SE" sz="1800">
                <a:latin typeface="Courier New" panose="02070309020205020404" pitchFamily="49" charset="0"/>
              </a:rPr>
            </a:br>
            <a:r>
              <a:rPr lang="sv-SE" altLang="sv-SE" sz="1800">
                <a:latin typeface="Courier New" panose="02070309020205020404" pitchFamily="49" charset="0"/>
              </a:rPr>
              <a:t>Job                   Antal          Lön</a:t>
            </a:r>
          </a:p>
          <a:p>
            <a:pPr eaLnBrk="1" hangingPunct="1"/>
            <a:r>
              <a:rPr lang="sv-SE" altLang="sv-SE" sz="1800">
                <a:latin typeface="Courier New" panose="02070309020205020404" pitchFamily="49" charset="0"/>
              </a:rPr>
              <a:t>---------------   ----------  -----------</a:t>
            </a:r>
            <a:br>
              <a:rPr lang="sv-SE" altLang="sv-SE" sz="1800">
                <a:latin typeface="Courier New" panose="02070309020205020404" pitchFamily="49" charset="0"/>
              </a:rPr>
            </a:br>
            <a:r>
              <a:rPr lang="sv-SE" altLang="sv-SE" sz="1800">
                <a:latin typeface="Courier New" panose="02070309020205020404" pitchFamily="49" charset="0"/>
              </a:rPr>
              <a:t>Analytiker                 3        88000</a:t>
            </a:r>
            <a:br>
              <a:rPr lang="sv-SE" altLang="sv-SE" sz="1800">
                <a:latin typeface="Courier New" panose="02070309020205020404" pitchFamily="49" charset="0"/>
              </a:rPr>
            </a:br>
            <a:r>
              <a:rPr lang="sv-SE" altLang="sv-SE" sz="1800">
                <a:latin typeface="Courier New" panose="02070309020205020404" pitchFamily="49" charset="0"/>
              </a:rPr>
              <a:t>Chef                       3        82750</a:t>
            </a:r>
            <a:br>
              <a:rPr lang="sv-SE" altLang="sv-SE" sz="1800">
                <a:latin typeface="Courier New" panose="02070309020205020404" pitchFamily="49" charset="0"/>
              </a:rPr>
            </a:br>
            <a:r>
              <a:rPr lang="sv-SE" altLang="sv-SE" sz="1800">
                <a:latin typeface="Courier New" panose="02070309020205020404" pitchFamily="49" charset="0"/>
              </a:rPr>
              <a:t>Kontorist                  4        41500</a:t>
            </a:r>
            <a:br>
              <a:rPr lang="sv-SE" altLang="sv-SE" sz="1800">
                <a:latin typeface="Courier New" panose="02070309020205020404" pitchFamily="49" charset="0"/>
              </a:rPr>
            </a:br>
            <a:r>
              <a:rPr lang="sv-SE" altLang="sv-SE" sz="1800">
                <a:latin typeface="Courier New" panose="02070309020205020404" pitchFamily="49" charset="0"/>
              </a:rPr>
              <a:t>Säljare                    5        72000</a:t>
            </a:r>
          </a:p>
          <a:p>
            <a:pPr eaLnBrk="1" hangingPunct="1"/>
            <a:r>
              <a:rPr lang="sv-SE" altLang="sv-SE" sz="1800">
                <a:latin typeface="Courier New" panose="02070309020205020404" pitchFamily="49" charset="0"/>
              </a:rPr>
              <a:t>VD                         1        50000</a:t>
            </a: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1343026" y="1844676"/>
            <a:ext cx="8137525" cy="831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rgbClr val="FF9900"/>
              </a:buClr>
            </a:pPr>
            <a:r>
              <a:rPr lang="sv-SE" altLang="sv-SE">
                <a:latin typeface="Arial" panose="020B0604020202020204" pitchFamily="34" charset="0"/>
              </a:rPr>
              <a:t>För att förtydliga tar vi även fram antalet anställda per yrkeskategori</a:t>
            </a:r>
          </a:p>
        </p:txBody>
      </p:sp>
      <p:pic>
        <p:nvPicPr>
          <p:cNvPr id="5" name="Nackademin svart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717284" y="5825297"/>
            <a:ext cx="3064507" cy="351666"/>
          </a:xfrm>
          <a:prstGeom prst="rect">
            <a:avLst/>
          </a:prstGeom>
          <a:ln w="3175">
            <a:miter lim="400000"/>
          </a:ln>
        </p:spPr>
      </p:pic>
    </p:spTree>
    <p:extLst>
      <p:ext uri="{BB962C8B-B14F-4D97-AF65-F5344CB8AC3E}">
        <p14:creationId xmlns:p14="http://schemas.microsoft.com/office/powerpoint/2010/main" val="2997949976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black">
          <a:noFill/>
        </p:spPr>
        <p:txBody>
          <a:bodyPr vert="horz" lIns="92075" tIns="46038" rIns="92075" bIns="46038" rtlCol="0" anchor="ctr">
            <a:normAutofit/>
          </a:bodyPr>
          <a:lstStyle/>
          <a:p>
            <a:pPr eaLnBrk="1" hangingPunct="1"/>
            <a:r>
              <a:rPr lang="sv-SE" altLang="sv-SE" smtClean="0"/>
              <a:t>COUNT (2)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43026" y="1844676"/>
            <a:ext cx="8143875" cy="3719513"/>
          </a:xfrm>
          <a:noFill/>
        </p:spPr>
        <p:txBody>
          <a:bodyPr vert="horz" lIns="92075" tIns="46038" rIns="92075" bIns="46038" rtlCol="0">
            <a:normAutofit fontScale="92500" lnSpcReduction="10000"/>
          </a:bodyPr>
          <a:lstStyle/>
          <a:p>
            <a:pPr eaLnBrk="1" hangingPunct="1"/>
            <a:r>
              <a:rPr lang="sv-SE" altLang="sv-SE" smtClean="0"/>
              <a:t>Returnerar antal rader som uppfyller villkoret i ett WHERE-villkor</a:t>
            </a:r>
            <a:br>
              <a:rPr lang="sv-SE" altLang="sv-SE" smtClean="0"/>
            </a:br>
            <a:r>
              <a:rPr lang="sv-SE" altLang="sv-SE" smtClean="0"/>
              <a:t/>
            </a:r>
            <a:br>
              <a:rPr lang="sv-SE" altLang="sv-SE" smtClean="0"/>
            </a:br>
            <a:r>
              <a:rPr lang="sv-SE" altLang="sv-SE" sz="1800">
                <a:latin typeface="Courier New" panose="02070309020205020404" pitchFamily="49" charset="0"/>
              </a:rPr>
              <a:t>SELECT </a:t>
            </a:r>
            <a:r>
              <a:rPr lang="sv-SE" altLang="sv-SE" sz="1800" i="1">
                <a:latin typeface="Courier New" panose="02070309020205020404" pitchFamily="49" charset="0"/>
              </a:rPr>
              <a:t>COUNT</a:t>
            </a:r>
            <a:r>
              <a:rPr lang="sv-SE" altLang="sv-SE" sz="1800">
                <a:latin typeface="Courier New" panose="02070309020205020404" pitchFamily="49" charset="0"/>
              </a:rPr>
              <a:t>(*) FROM Employee </a:t>
            </a:r>
            <a:br>
              <a:rPr lang="sv-SE" altLang="sv-SE" sz="1800">
                <a:latin typeface="Courier New" panose="02070309020205020404" pitchFamily="49" charset="0"/>
              </a:rPr>
            </a:br>
            <a:r>
              <a:rPr lang="sv-SE" altLang="sv-SE" sz="1800">
                <a:latin typeface="Courier New" panose="02070309020205020404" pitchFamily="49" charset="0"/>
              </a:rPr>
              <a:t>WHERE JOB = </a:t>
            </a:r>
            <a:r>
              <a:rPr lang="sv-SE" altLang="sv-SE" noProof="1" smtClean="0"/>
              <a:t>'</a:t>
            </a:r>
            <a:r>
              <a:rPr lang="sv-SE" altLang="sv-SE" sz="1800">
                <a:latin typeface="Courier New" panose="02070309020205020404" pitchFamily="49" charset="0"/>
              </a:rPr>
              <a:t>Säljare</a:t>
            </a:r>
            <a:r>
              <a:rPr lang="sv-SE" altLang="sv-SE" noProof="1" smtClean="0"/>
              <a:t>'</a:t>
            </a:r>
            <a:r>
              <a:rPr lang="sv-SE" altLang="sv-SE" sz="1800">
                <a:latin typeface="Courier New" panose="02070309020205020404" pitchFamily="49" charset="0"/>
              </a:rPr>
              <a:t/>
            </a:r>
            <a:br>
              <a:rPr lang="sv-SE" altLang="sv-SE" sz="1800">
                <a:latin typeface="Courier New" panose="02070309020205020404" pitchFamily="49" charset="0"/>
              </a:rPr>
            </a:br>
            <a:r>
              <a:rPr lang="sv-SE" altLang="sv-SE" sz="1800">
                <a:latin typeface="Courier New" panose="02070309020205020404" pitchFamily="49" charset="0"/>
              </a:rPr>
              <a:t/>
            </a:r>
            <a:br>
              <a:rPr lang="sv-SE" altLang="sv-SE" sz="1800">
                <a:latin typeface="Courier New" panose="02070309020205020404" pitchFamily="49" charset="0"/>
              </a:rPr>
            </a:br>
            <a:r>
              <a:rPr lang="sv-SE" altLang="sv-SE" sz="1800">
                <a:latin typeface="Courier New" panose="02070309020205020404" pitchFamily="49" charset="0"/>
              </a:rPr>
              <a:t>		… eller</a:t>
            </a:r>
            <a:br>
              <a:rPr lang="sv-SE" altLang="sv-SE" sz="1800">
                <a:latin typeface="Courier New" panose="02070309020205020404" pitchFamily="49" charset="0"/>
              </a:rPr>
            </a:br>
            <a:r>
              <a:rPr lang="sv-SE" altLang="sv-SE" sz="1800">
                <a:latin typeface="Courier New" panose="02070309020205020404" pitchFamily="49" charset="0"/>
              </a:rPr>
              <a:t/>
            </a:r>
            <a:br>
              <a:rPr lang="sv-SE" altLang="sv-SE" sz="1800">
                <a:latin typeface="Courier New" panose="02070309020205020404" pitchFamily="49" charset="0"/>
              </a:rPr>
            </a:br>
            <a:r>
              <a:rPr lang="sv-SE" altLang="sv-SE" sz="1800">
                <a:latin typeface="Courier New" panose="02070309020205020404" pitchFamily="49" charset="0"/>
              </a:rPr>
              <a:t>			SELECT </a:t>
            </a:r>
            <a:r>
              <a:rPr lang="sv-SE" altLang="sv-SE" sz="1800" i="1">
                <a:latin typeface="Courier New" panose="02070309020205020404" pitchFamily="49" charset="0"/>
              </a:rPr>
              <a:t>COUNT</a:t>
            </a:r>
            <a:r>
              <a:rPr lang="sv-SE" altLang="sv-SE" sz="1800">
                <a:latin typeface="Courier New" panose="02070309020205020404" pitchFamily="49" charset="0"/>
              </a:rPr>
              <a:t>(JOB) ANTAL FROM Employee</a:t>
            </a:r>
            <a:br>
              <a:rPr lang="sv-SE" altLang="sv-SE" sz="1800">
                <a:latin typeface="Courier New" panose="02070309020205020404" pitchFamily="49" charset="0"/>
              </a:rPr>
            </a:br>
            <a:r>
              <a:rPr lang="sv-SE" altLang="sv-SE" sz="1800">
                <a:latin typeface="Courier New" panose="02070309020205020404" pitchFamily="49" charset="0"/>
              </a:rPr>
              <a:t>			WHERE JOB = </a:t>
            </a:r>
            <a:r>
              <a:rPr lang="sv-SE" altLang="sv-SE" noProof="1" smtClean="0"/>
              <a:t>'</a:t>
            </a:r>
            <a:r>
              <a:rPr lang="sv-SE" altLang="sv-SE" sz="1800">
                <a:latin typeface="Courier New" panose="02070309020205020404" pitchFamily="49" charset="0"/>
              </a:rPr>
              <a:t>Säljare</a:t>
            </a:r>
            <a:r>
              <a:rPr lang="sv-SE" altLang="sv-SE" noProof="1" smtClean="0"/>
              <a:t>'</a:t>
            </a:r>
            <a:r>
              <a:rPr lang="sv-SE" altLang="sv-SE" sz="1800">
                <a:latin typeface="Courier New" panose="02070309020205020404" pitchFamily="49" charset="0"/>
              </a:rPr>
              <a:t> </a:t>
            </a:r>
            <a:br>
              <a:rPr lang="sv-SE" altLang="sv-SE" sz="1800">
                <a:latin typeface="Courier New" panose="02070309020205020404" pitchFamily="49" charset="0"/>
              </a:rPr>
            </a:br>
            <a:r>
              <a:rPr lang="sv-SE" altLang="sv-SE" sz="1800">
                <a:latin typeface="Courier New" panose="02070309020205020404" pitchFamily="49" charset="0"/>
              </a:rPr>
              <a:t/>
            </a:r>
            <a:br>
              <a:rPr lang="sv-SE" altLang="sv-SE" sz="1800">
                <a:latin typeface="Courier New" panose="02070309020205020404" pitchFamily="49" charset="0"/>
              </a:rPr>
            </a:br>
            <a:r>
              <a:rPr lang="sv-SE" altLang="sv-SE" sz="1800">
                <a:latin typeface="Courier New" panose="02070309020205020404" pitchFamily="49" charset="0"/>
              </a:rPr>
              <a:t>       		                         ANTAL</a:t>
            </a:r>
            <a:endParaRPr lang="sv-SE" altLang="sv-SE" sz="1800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sv-SE" altLang="sv-SE" sz="1800" b="1">
                <a:latin typeface="Courier New" panose="02070309020205020404" pitchFamily="49" charset="0"/>
              </a:rPr>
              <a:t>  -------------                 ------------------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sv-SE" altLang="sv-SE" sz="1800" b="1">
                <a:latin typeface="Courier New" panose="02070309020205020404" pitchFamily="49" charset="0"/>
              </a:rPr>
              <a:t>              5                                  5</a:t>
            </a:r>
          </a:p>
        </p:txBody>
      </p:sp>
      <p:pic>
        <p:nvPicPr>
          <p:cNvPr id="4" name="Nackademin svart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717284" y="5825297"/>
            <a:ext cx="3064507" cy="351666"/>
          </a:xfrm>
          <a:prstGeom prst="rect">
            <a:avLst/>
          </a:prstGeom>
          <a:ln w="3175">
            <a:miter lim="400000"/>
          </a:ln>
        </p:spPr>
      </p:pic>
    </p:spTree>
    <p:extLst>
      <p:ext uri="{BB962C8B-B14F-4D97-AF65-F5344CB8AC3E}">
        <p14:creationId xmlns:p14="http://schemas.microsoft.com/office/powerpoint/2010/main" val="3680041752"/>
      </p:ext>
    </p:extLst>
  </p:cSld>
  <p:clrMapOvr>
    <a:masterClrMapping/>
  </p:clrMapOvr>
  <p:transition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 bwMode="black">
          <a:noFill/>
        </p:spPr>
        <p:txBody>
          <a:bodyPr vert="horz" lIns="92075" tIns="46038" rIns="92075" bIns="46038" rtlCol="0" anchor="ctr">
            <a:normAutofit/>
          </a:bodyPr>
          <a:lstStyle/>
          <a:p>
            <a:pPr eaLnBrk="1" hangingPunct="1"/>
            <a:r>
              <a:rPr lang="sv-SE" altLang="sv-SE" smtClean="0"/>
              <a:t>HAVING (1)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43026" y="1844675"/>
            <a:ext cx="8137525" cy="3810000"/>
          </a:xfrm>
          <a:noFill/>
        </p:spPr>
        <p:txBody>
          <a:bodyPr vert="horz" lIns="92075" tIns="46038" rIns="92075" bIns="46038" rtlCol="0">
            <a:normAutofit/>
          </a:bodyPr>
          <a:lstStyle/>
          <a:p>
            <a:pPr eaLnBrk="1" hangingPunct="1"/>
            <a:r>
              <a:rPr lang="sv-SE" altLang="sv-SE" smtClean="0"/>
              <a:t>HAVING går bara att använda tillsammans med GROUP BY</a:t>
            </a:r>
          </a:p>
          <a:p>
            <a:pPr eaLnBrk="1" hangingPunct="1"/>
            <a:r>
              <a:rPr lang="sv-SE" altLang="sv-SE" smtClean="0"/>
              <a:t>HAVING är ett tillägg för att kunna sätta villkor på det som grupperats med GROUP BY</a:t>
            </a:r>
          </a:p>
          <a:p>
            <a:pPr eaLnBrk="1" hangingPunct="1"/>
            <a:r>
              <a:rPr lang="sv-SE" altLang="sv-SE" smtClean="0"/>
              <a:t>Både WHERE och HAVING kan användas, ibland med samma resultat. Observera dock att WHERE </a:t>
            </a:r>
            <a:r>
              <a:rPr lang="sv-SE" altLang="sv-SE" i="1" smtClean="0"/>
              <a:t>tidigare</a:t>
            </a:r>
            <a:r>
              <a:rPr lang="sv-SE" altLang="sv-SE" smtClean="0"/>
              <a:t> selekterar bort data än HAVING. Detta </a:t>
            </a:r>
            <a:r>
              <a:rPr lang="sv-SE" altLang="sv-SE" i="1" smtClean="0"/>
              <a:t>kan</a:t>
            </a:r>
            <a:r>
              <a:rPr lang="sv-SE" altLang="sv-SE" smtClean="0"/>
              <a:t> ha betydelse för prestanda.</a:t>
            </a:r>
          </a:p>
        </p:txBody>
      </p:sp>
      <p:pic>
        <p:nvPicPr>
          <p:cNvPr id="4" name="Nackademin svart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717284" y="5825297"/>
            <a:ext cx="3064507" cy="351666"/>
          </a:xfrm>
          <a:prstGeom prst="rect">
            <a:avLst/>
          </a:prstGeom>
          <a:ln w="3175">
            <a:miter lim="400000"/>
          </a:ln>
        </p:spPr>
      </p:pic>
    </p:spTree>
    <p:extLst>
      <p:ext uri="{BB962C8B-B14F-4D97-AF65-F5344CB8AC3E}">
        <p14:creationId xmlns:p14="http://schemas.microsoft.com/office/powerpoint/2010/main" val="1807486877"/>
      </p:ext>
    </p:extLst>
  </p:cSld>
  <p:clrMapOvr>
    <a:masterClrMapping/>
  </p:clrMapOvr>
  <p:transition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 bwMode="black">
          <a:noFill/>
        </p:spPr>
        <p:txBody>
          <a:bodyPr vert="horz" lIns="92075" tIns="46038" rIns="92075" bIns="46038" rtlCol="0" anchor="ctr">
            <a:normAutofit/>
          </a:bodyPr>
          <a:lstStyle/>
          <a:p>
            <a:pPr eaLnBrk="1" hangingPunct="1"/>
            <a:r>
              <a:rPr lang="sv-SE" altLang="sv-SE" smtClean="0"/>
              <a:t>HAVING (2)</a:t>
            </a: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1343026" y="1844676"/>
            <a:ext cx="7104509" cy="831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rgbClr val="FF9900"/>
              </a:buClr>
            </a:pPr>
            <a:r>
              <a:rPr lang="sv-SE" altLang="sv-SE">
                <a:latin typeface="Arial" panose="020B0604020202020204" pitchFamily="34" charset="0"/>
              </a:rPr>
              <a:t>Summering av löner per avdelning. Raderna visas </a:t>
            </a:r>
            <a:br>
              <a:rPr lang="sv-SE" altLang="sv-SE">
                <a:latin typeface="Arial" panose="020B0604020202020204" pitchFamily="34" charset="0"/>
              </a:rPr>
            </a:br>
            <a:r>
              <a:rPr lang="sv-SE" altLang="sv-SE">
                <a:latin typeface="Arial" panose="020B0604020202020204" pitchFamily="34" charset="0"/>
              </a:rPr>
              <a:t>bara om summan av lön är större än 60000.</a:t>
            </a: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1377950" y="2852738"/>
            <a:ext cx="7747000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sv-SE" altLang="sv-SE" sz="1800">
                <a:latin typeface="Courier New" panose="02070309020205020404" pitchFamily="49" charset="0"/>
              </a:rPr>
              <a:t>SELECT		Job, COUNT(*) AS Antal, SUM(Salary) AS Lön</a:t>
            </a:r>
            <a:br>
              <a:rPr lang="sv-SE" altLang="sv-SE" sz="1800">
                <a:latin typeface="Courier New" panose="02070309020205020404" pitchFamily="49" charset="0"/>
              </a:rPr>
            </a:br>
            <a:r>
              <a:rPr lang="sv-SE" altLang="sv-SE" sz="1800">
                <a:latin typeface="Courier New" panose="02070309020205020404" pitchFamily="49" charset="0"/>
              </a:rPr>
              <a:t>FROM 		Employee </a:t>
            </a:r>
          </a:p>
          <a:p>
            <a:pPr eaLnBrk="1" hangingPunct="1"/>
            <a:r>
              <a:rPr lang="sv-SE" altLang="sv-SE" sz="1800">
                <a:latin typeface="Courier New" panose="02070309020205020404" pitchFamily="49" charset="0"/>
              </a:rPr>
              <a:t>GROUP BY 	Job </a:t>
            </a:r>
            <a:br>
              <a:rPr lang="sv-SE" altLang="sv-SE" sz="1800">
                <a:latin typeface="Courier New" panose="02070309020205020404" pitchFamily="49" charset="0"/>
              </a:rPr>
            </a:br>
            <a:r>
              <a:rPr lang="sv-SE" altLang="sv-SE" sz="1800">
                <a:latin typeface="Courier New" panose="02070309020205020404" pitchFamily="49" charset="0"/>
              </a:rPr>
              <a:t>HAVING 	SUM(Salary) &gt; 60000</a:t>
            </a:r>
          </a:p>
          <a:p>
            <a:pPr eaLnBrk="1" hangingPunct="1"/>
            <a:r>
              <a:rPr lang="sv-SE" altLang="sv-SE" sz="1800">
                <a:latin typeface="Courier New" panose="02070309020205020404" pitchFamily="49" charset="0"/>
              </a:rPr>
              <a:t/>
            </a:r>
            <a:br>
              <a:rPr lang="sv-SE" altLang="sv-SE" sz="1800">
                <a:latin typeface="Courier New" panose="02070309020205020404" pitchFamily="49" charset="0"/>
              </a:rPr>
            </a:br>
            <a:r>
              <a:rPr lang="sv-SE" altLang="sv-SE" sz="1800">
                <a:latin typeface="Courier New" panose="02070309020205020404" pitchFamily="49" charset="0"/>
              </a:rPr>
              <a:t>Job                   Antal          Lön</a:t>
            </a:r>
          </a:p>
          <a:p>
            <a:pPr eaLnBrk="1" hangingPunct="1"/>
            <a:r>
              <a:rPr lang="sv-SE" altLang="sv-SE" sz="1800">
                <a:latin typeface="Courier New" panose="02070309020205020404" pitchFamily="49" charset="0"/>
              </a:rPr>
              <a:t>---------------   ----------  -----------</a:t>
            </a:r>
            <a:br>
              <a:rPr lang="sv-SE" altLang="sv-SE" sz="1800">
                <a:latin typeface="Courier New" panose="02070309020205020404" pitchFamily="49" charset="0"/>
              </a:rPr>
            </a:br>
            <a:r>
              <a:rPr lang="sv-SE" altLang="sv-SE" sz="1800">
                <a:latin typeface="Courier New" panose="02070309020205020404" pitchFamily="49" charset="0"/>
              </a:rPr>
              <a:t>Analytiker                 3        88000</a:t>
            </a:r>
            <a:br>
              <a:rPr lang="sv-SE" altLang="sv-SE" sz="1800">
                <a:latin typeface="Courier New" panose="02070309020205020404" pitchFamily="49" charset="0"/>
              </a:rPr>
            </a:br>
            <a:r>
              <a:rPr lang="sv-SE" altLang="sv-SE" sz="1800">
                <a:latin typeface="Courier New" panose="02070309020205020404" pitchFamily="49" charset="0"/>
              </a:rPr>
              <a:t>Chef                       3        82750</a:t>
            </a:r>
            <a:br>
              <a:rPr lang="sv-SE" altLang="sv-SE" sz="1800">
                <a:latin typeface="Courier New" panose="02070309020205020404" pitchFamily="49" charset="0"/>
              </a:rPr>
            </a:br>
            <a:r>
              <a:rPr lang="sv-SE" altLang="sv-SE" sz="1800">
                <a:latin typeface="Courier New" panose="02070309020205020404" pitchFamily="49" charset="0"/>
              </a:rPr>
              <a:t>Säljare                    5        72000</a:t>
            </a:r>
          </a:p>
        </p:txBody>
      </p:sp>
      <p:pic>
        <p:nvPicPr>
          <p:cNvPr id="5" name="Nackademin svart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717284" y="5825297"/>
            <a:ext cx="3064507" cy="351666"/>
          </a:xfrm>
          <a:prstGeom prst="rect">
            <a:avLst/>
          </a:prstGeom>
          <a:ln w="3175">
            <a:miter lim="400000"/>
          </a:ln>
        </p:spPr>
      </p:pic>
    </p:spTree>
    <p:extLst>
      <p:ext uri="{BB962C8B-B14F-4D97-AF65-F5344CB8AC3E}">
        <p14:creationId xmlns:p14="http://schemas.microsoft.com/office/powerpoint/2010/main" val="3180059242"/>
      </p:ext>
    </p:extLst>
  </p:cSld>
  <p:clrMapOvr>
    <a:masterClrMapping/>
  </p:clrMapOvr>
  <p:transition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 bwMode="black">
          <a:noFill/>
        </p:spPr>
        <p:txBody>
          <a:bodyPr vert="horz" lIns="92075" tIns="46038" rIns="92075" bIns="46038" rtlCol="0" anchor="ctr">
            <a:normAutofit/>
          </a:bodyPr>
          <a:lstStyle/>
          <a:p>
            <a:pPr eaLnBrk="1" hangingPunct="1"/>
            <a:r>
              <a:rPr lang="sv-SE" altLang="sv-SE" smtClean="0"/>
              <a:t>WHERE istället för HAVING</a:t>
            </a:r>
          </a:p>
        </p:txBody>
      </p:sp>
      <p:sp>
        <p:nvSpPr>
          <p:cNvPr id="17411" name="Rectangle 4"/>
          <p:cNvSpPr>
            <a:spLocks noChangeArrowheads="1"/>
          </p:cNvSpPr>
          <p:nvPr/>
        </p:nvSpPr>
        <p:spPr bwMode="auto">
          <a:xfrm>
            <a:off x="1343026" y="1844676"/>
            <a:ext cx="8208963" cy="1570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rgbClr val="FF9900"/>
              </a:buClr>
            </a:pPr>
            <a:r>
              <a:rPr lang="sv-SE" altLang="sv-SE">
                <a:latin typeface="Arial" panose="020B0604020202020204" pitchFamily="34" charset="0"/>
              </a:rPr>
              <a:t>Summering av löner per avdelning, men tar bara med </a:t>
            </a:r>
            <a:br>
              <a:rPr lang="sv-SE" altLang="sv-SE">
                <a:latin typeface="Arial" panose="020B0604020202020204" pitchFamily="34" charset="0"/>
              </a:rPr>
            </a:br>
            <a:r>
              <a:rPr lang="sv-SE" altLang="sv-SE">
                <a:latin typeface="Arial" panose="020B0604020202020204" pitchFamily="34" charset="0"/>
              </a:rPr>
              <a:t>avdelningar i Göteborg. Att använda WHERE minskar</a:t>
            </a:r>
          </a:p>
          <a:p>
            <a:pPr>
              <a:buClr>
                <a:srgbClr val="FF9900"/>
              </a:buClr>
            </a:pPr>
            <a:r>
              <a:rPr lang="sv-SE" altLang="sv-SE">
                <a:latin typeface="Arial" panose="020B0604020202020204" pitchFamily="34" charset="0"/>
              </a:rPr>
              <a:t>antalet rader som bearbetas (summeras) och ger bättre prestanda.</a:t>
            </a:r>
          </a:p>
        </p:txBody>
      </p:sp>
      <p:sp>
        <p:nvSpPr>
          <p:cNvPr id="17412" name="Rectangle 5"/>
          <p:cNvSpPr>
            <a:spLocks noChangeArrowheads="1"/>
          </p:cNvSpPr>
          <p:nvPr/>
        </p:nvSpPr>
        <p:spPr bwMode="auto">
          <a:xfrm>
            <a:off x="1377950" y="3573464"/>
            <a:ext cx="7747000" cy="3113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sv-SE" altLang="sv-SE" sz="1800">
                <a:latin typeface="Courier New" panose="02070309020205020404" pitchFamily="49" charset="0"/>
              </a:rPr>
              <a:t>SELECT		Job, COUNT(*) AS Antal, SUM(Salary) AS Lön</a:t>
            </a:r>
            <a:br>
              <a:rPr lang="sv-SE" altLang="sv-SE" sz="1800">
                <a:latin typeface="Courier New" panose="02070309020205020404" pitchFamily="49" charset="0"/>
              </a:rPr>
            </a:br>
            <a:r>
              <a:rPr lang="sv-SE" altLang="sv-SE" sz="1800">
                <a:latin typeface="Courier New" panose="02070309020205020404" pitchFamily="49" charset="0"/>
              </a:rPr>
              <a:t>FROM 		Employee </a:t>
            </a:r>
          </a:p>
          <a:p>
            <a:pPr eaLnBrk="1" hangingPunct="1"/>
            <a:r>
              <a:rPr lang="sv-SE" altLang="sv-SE" sz="1800">
                <a:latin typeface="Courier New" panose="02070309020205020404" pitchFamily="49" charset="0"/>
              </a:rPr>
              <a:t>WHERE 		DeptID IN (10, 20, 30)</a:t>
            </a:r>
          </a:p>
          <a:p>
            <a:pPr eaLnBrk="1" hangingPunct="1"/>
            <a:r>
              <a:rPr lang="sv-SE" altLang="sv-SE" sz="1800">
                <a:latin typeface="Courier New" panose="02070309020205020404" pitchFamily="49" charset="0"/>
              </a:rPr>
              <a:t>GROUP BY 	Job </a:t>
            </a:r>
            <a:br>
              <a:rPr lang="sv-SE" altLang="sv-SE" sz="1800">
                <a:latin typeface="Courier New" panose="02070309020205020404" pitchFamily="49" charset="0"/>
              </a:rPr>
            </a:br>
            <a:r>
              <a:rPr lang="sv-SE" altLang="sv-SE" sz="1800">
                <a:latin typeface="Courier New" panose="02070309020205020404" pitchFamily="49" charset="0"/>
              </a:rPr>
              <a:t/>
            </a:r>
            <a:br>
              <a:rPr lang="sv-SE" altLang="sv-SE" sz="1800">
                <a:latin typeface="Courier New" panose="02070309020205020404" pitchFamily="49" charset="0"/>
              </a:rPr>
            </a:br>
            <a:r>
              <a:rPr lang="sv-SE" altLang="sv-SE" sz="1800">
                <a:latin typeface="Courier New" panose="02070309020205020404" pitchFamily="49" charset="0"/>
              </a:rPr>
              <a:t>Job                   Antal          Lön</a:t>
            </a:r>
          </a:p>
          <a:p>
            <a:pPr eaLnBrk="1" hangingPunct="1"/>
            <a:r>
              <a:rPr lang="sv-SE" altLang="sv-SE" sz="1800">
                <a:latin typeface="Courier New" panose="02070309020205020404" pitchFamily="49" charset="0"/>
              </a:rPr>
              <a:t>---------------   ----------  -----------</a:t>
            </a:r>
            <a:br>
              <a:rPr lang="sv-SE" altLang="sv-SE" sz="1800">
                <a:latin typeface="Courier New" panose="02070309020205020404" pitchFamily="49" charset="0"/>
              </a:rPr>
            </a:br>
            <a:r>
              <a:rPr lang="sv-SE" altLang="sv-SE" sz="1800">
                <a:latin typeface="Courier New" panose="02070309020205020404" pitchFamily="49" charset="0"/>
              </a:rPr>
              <a:t>Analytiker                 2        58000</a:t>
            </a:r>
            <a:br>
              <a:rPr lang="sv-SE" altLang="sv-SE" sz="1800">
                <a:latin typeface="Courier New" panose="02070309020205020404" pitchFamily="49" charset="0"/>
              </a:rPr>
            </a:br>
            <a:r>
              <a:rPr lang="sv-SE" altLang="sv-SE" sz="1800">
                <a:latin typeface="Courier New" panose="02070309020205020404" pitchFamily="49" charset="0"/>
              </a:rPr>
              <a:t>Chef                       2        58250</a:t>
            </a:r>
            <a:br>
              <a:rPr lang="sv-SE" altLang="sv-SE" sz="1800">
                <a:latin typeface="Courier New" panose="02070309020205020404" pitchFamily="49" charset="0"/>
              </a:rPr>
            </a:br>
            <a:r>
              <a:rPr lang="sv-SE" altLang="sv-SE" sz="1800">
                <a:latin typeface="Courier New" panose="02070309020205020404" pitchFamily="49" charset="0"/>
              </a:rPr>
              <a:t>Kontorist                  3        30500</a:t>
            </a:r>
          </a:p>
          <a:p>
            <a:pPr eaLnBrk="1" hangingPunct="1"/>
            <a:r>
              <a:rPr lang="sv-SE" altLang="sv-SE" sz="1800">
                <a:latin typeface="Courier New" panose="02070309020205020404" pitchFamily="49" charset="0"/>
              </a:rPr>
              <a:t>Säljare		       3        43500</a:t>
            </a:r>
          </a:p>
        </p:txBody>
      </p:sp>
      <p:pic>
        <p:nvPicPr>
          <p:cNvPr id="5" name="Nackademin svart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717284" y="5825297"/>
            <a:ext cx="3064507" cy="351666"/>
          </a:xfrm>
          <a:prstGeom prst="rect">
            <a:avLst/>
          </a:prstGeom>
          <a:ln w="3175">
            <a:miter lim="400000"/>
          </a:ln>
        </p:spPr>
      </p:pic>
    </p:spTree>
    <p:extLst>
      <p:ext uri="{BB962C8B-B14F-4D97-AF65-F5344CB8AC3E}">
        <p14:creationId xmlns:p14="http://schemas.microsoft.com/office/powerpoint/2010/main" val="1828810251"/>
      </p:ext>
    </p:extLst>
  </p:cSld>
  <p:clrMapOvr>
    <a:masterClrMapping/>
  </p:clrMapOvr>
  <p:transition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 bwMode="black">
          <a:noFill/>
        </p:spPr>
        <p:txBody>
          <a:bodyPr vert="horz" lIns="92075" tIns="46038" rIns="92075" bIns="46038" rtlCol="0" anchor="ctr">
            <a:normAutofit/>
          </a:bodyPr>
          <a:lstStyle/>
          <a:p>
            <a:pPr eaLnBrk="1" hangingPunct="1"/>
            <a:r>
              <a:rPr lang="sv-SE" altLang="sv-SE" smtClean="0"/>
              <a:t>Övningar 4: 1-4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43026" y="1844675"/>
            <a:ext cx="8137525" cy="4464050"/>
          </a:xfrm>
          <a:noFill/>
        </p:spPr>
        <p:txBody>
          <a:bodyPr vert="horz" lIns="92075" tIns="46038" rIns="92075" bIns="46038" rtlCol="0">
            <a:normAutofit fontScale="92500"/>
          </a:bodyPr>
          <a:lstStyle/>
          <a:p>
            <a:pPr marL="457200" indent="-457200">
              <a:buFontTx/>
              <a:buAutoNum type="arabicPeriod"/>
            </a:pPr>
            <a:r>
              <a:rPr lang="sv-SE" altLang="sv-SE" smtClean="0"/>
              <a:t>Visa efternamn (Lastname) och lön (Salary) på alla som arbetar som Säljare i tabellen anställda (Employee). Sortera i bokstavsordning på efternamnet</a:t>
            </a:r>
          </a:p>
          <a:p>
            <a:pPr marL="457200" indent="-457200">
              <a:buFontTx/>
              <a:buAutoNum type="arabicPeriod"/>
            </a:pPr>
            <a:r>
              <a:rPr lang="sv-SE" altLang="sv-SE" smtClean="0"/>
              <a:t>Sortera alla efter grundlön (Salary) med den högst betalde överst. Har två eller fler samma lön ska bokstavsordning på efternamn gälla. Visa hela tabellen Employee.</a:t>
            </a:r>
          </a:p>
          <a:p>
            <a:pPr marL="457200" indent="-457200">
              <a:buFontTx/>
              <a:buAutoNum type="arabicPeriod"/>
            </a:pPr>
            <a:r>
              <a:rPr lang="sv-SE" altLang="sv-SE" smtClean="0"/>
              <a:t>Visa alla anställda efter 2000-01-01(Hiredate), med den sist anställde överst.</a:t>
            </a:r>
          </a:p>
          <a:p>
            <a:pPr marL="457200" indent="-457200">
              <a:buFontTx/>
              <a:buAutoNum type="arabicPeriod"/>
            </a:pPr>
            <a:r>
              <a:rPr lang="sv-SE" altLang="sv-SE" smtClean="0"/>
              <a:t>Räkna ut hur många kunder det finns på varje ort. Använd tabellen Customers.</a:t>
            </a:r>
          </a:p>
        </p:txBody>
      </p:sp>
      <p:pic>
        <p:nvPicPr>
          <p:cNvPr id="4" name="Nackademin svart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717284" y="5825297"/>
            <a:ext cx="3064507" cy="351666"/>
          </a:xfrm>
          <a:prstGeom prst="rect">
            <a:avLst/>
          </a:prstGeom>
          <a:ln w="3175">
            <a:miter lim="400000"/>
          </a:ln>
        </p:spPr>
      </p:pic>
    </p:spTree>
    <p:extLst>
      <p:ext uri="{BB962C8B-B14F-4D97-AF65-F5344CB8AC3E}">
        <p14:creationId xmlns:p14="http://schemas.microsoft.com/office/powerpoint/2010/main" val="3676991167"/>
      </p:ext>
    </p:extLst>
  </p:cSld>
  <p:clrMapOvr>
    <a:masterClrMapping/>
  </p:clrMapOvr>
  <p:transition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 bwMode="black">
          <a:noFill/>
        </p:spPr>
        <p:txBody>
          <a:bodyPr vert="horz" lIns="92075" tIns="46038" rIns="92075" bIns="46038" rtlCol="0" anchor="ctr">
            <a:normAutofit/>
          </a:bodyPr>
          <a:lstStyle/>
          <a:p>
            <a:pPr eaLnBrk="1" hangingPunct="1"/>
            <a:r>
              <a:rPr lang="sv-SE" altLang="sv-SE" smtClean="0"/>
              <a:t>Övningar 4: 5-8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43026" y="1844676"/>
            <a:ext cx="8137525" cy="4392613"/>
          </a:xfrm>
          <a:noFill/>
        </p:spPr>
        <p:txBody>
          <a:bodyPr vert="horz" lIns="92075" tIns="46038" rIns="92075" bIns="46038" rtlCol="0">
            <a:normAutofit lnSpcReduction="10000"/>
          </a:bodyPr>
          <a:lstStyle/>
          <a:p>
            <a:pPr marL="457200" indent="-457200">
              <a:buFontTx/>
              <a:buAutoNum type="arabicPeriod" startAt="5"/>
            </a:pPr>
            <a:r>
              <a:rPr lang="sv-SE" altLang="sv-SE" smtClean="0"/>
              <a:t>Visa de orter och antalet kunder där företaget har fler än 5 kunder. Visa i fallande antal-ordning.</a:t>
            </a:r>
          </a:p>
          <a:p>
            <a:pPr marL="457200" indent="-457200">
              <a:buFontTx/>
              <a:buAutoNum type="arabicPeriod" startAt="5"/>
            </a:pPr>
            <a:r>
              <a:rPr lang="sv-SE" altLang="sv-SE" smtClean="0"/>
              <a:t>Visa de orter och antalet kunder där säljaren Carola Karlsson har fler än en kund. Sortera fallande efter antal. </a:t>
            </a:r>
          </a:p>
          <a:p>
            <a:pPr marL="457200" indent="-457200">
              <a:buFontTx/>
              <a:buAutoNum type="arabicPeriod" startAt="5"/>
            </a:pPr>
            <a:r>
              <a:rPr lang="sv-SE" altLang="sv-SE" smtClean="0"/>
              <a:t>Visa de orter och antalet kunder på orten som inte blivit tilldelad en säljrepresentant (dvs där EmpID är NULL).</a:t>
            </a:r>
          </a:p>
          <a:p>
            <a:pPr marL="457200" indent="-457200">
              <a:buFontTx/>
              <a:buAutoNum type="arabicPeriod" startAt="5"/>
            </a:pPr>
            <a:r>
              <a:rPr lang="sv-SE" altLang="sv-SE" smtClean="0"/>
              <a:t>Visa namnen på de populäraste blommorna följt av antalet. De mest sålda blommorna ska vara överst. Använd tabellen OrderDetails.</a:t>
            </a:r>
          </a:p>
        </p:txBody>
      </p:sp>
      <p:pic>
        <p:nvPicPr>
          <p:cNvPr id="4" name="Nackademin svart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717284" y="5825297"/>
            <a:ext cx="3064507" cy="351666"/>
          </a:xfrm>
          <a:prstGeom prst="rect">
            <a:avLst/>
          </a:prstGeom>
          <a:ln w="3175">
            <a:miter lim="400000"/>
          </a:ln>
        </p:spPr>
      </p:pic>
    </p:spTree>
    <p:extLst>
      <p:ext uri="{BB962C8B-B14F-4D97-AF65-F5344CB8AC3E}">
        <p14:creationId xmlns:p14="http://schemas.microsoft.com/office/powerpoint/2010/main" val="1122236710"/>
      </p:ext>
    </p:extLst>
  </p:cSld>
  <p:clrMapOvr>
    <a:masterClrMapping/>
  </p:clrMapOvr>
  <p:transition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 bwMode="black">
          <a:noFill/>
        </p:spPr>
        <p:txBody>
          <a:bodyPr vert="horz" lIns="92075" tIns="46038" rIns="92075" bIns="46038" rtlCol="0" anchor="ctr">
            <a:normAutofit/>
          </a:bodyPr>
          <a:lstStyle/>
          <a:p>
            <a:pPr eaLnBrk="1" hangingPunct="1"/>
            <a:r>
              <a:rPr lang="sv-SE" altLang="sv-SE" smtClean="0"/>
              <a:t>Övning 4: 9-10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6676" y="1844675"/>
            <a:ext cx="8143875" cy="3024188"/>
          </a:xfrm>
          <a:noFill/>
        </p:spPr>
        <p:txBody>
          <a:bodyPr vert="horz" lIns="92075" tIns="46038" rIns="92075" bIns="46038" rtlCol="0">
            <a:normAutofit/>
          </a:bodyPr>
          <a:lstStyle/>
          <a:p>
            <a:pPr marL="563563" indent="-563563">
              <a:buFontTx/>
              <a:buAutoNum type="arabicPeriod" startAt="9"/>
            </a:pPr>
            <a:r>
              <a:rPr lang="sv-SE" altLang="sv-SE" smtClean="0"/>
              <a:t>Det kanske inte är lönsamt att ha alla typer av blommor på lager. Visa de buketter som sålts 3 gånger eller färre.</a:t>
            </a:r>
          </a:p>
          <a:p>
            <a:pPr marL="563563" indent="-563563">
              <a:buFontTx/>
              <a:buAutoNum type="arabicPeriod" startAt="9"/>
            </a:pPr>
            <a:r>
              <a:rPr lang="sv-SE" altLang="sv-SE" smtClean="0"/>
              <a:t>Visa intäkt per artikel (oavsett om det är en bukett eller frakt) med den mest inkomstbringande artikeln överst. Visa tre kolumner: artikelns namn, intäkt och antal sålda artiklar.</a:t>
            </a:r>
          </a:p>
        </p:txBody>
      </p:sp>
      <p:pic>
        <p:nvPicPr>
          <p:cNvPr id="5" name="Nackademin svart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717284" y="5825297"/>
            <a:ext cx="3064507" cy="351666"/>
          </a:xfrm>
          <a:prstGeom prst="rect">
            <a:avLst/>
          </a:prstGeom>
          <a:ln w="3175">
            <a:miter lim="400000"/>
          </a:ln>
        </p:spPr>
      </p:pic>
    </p:spTree>
    <p:extLst>
      <p:ext uri="{BB962C8B-B14F-4D97-AF65-F5344CB8AC3E}">
        <p14:creationId xmlns:p14="http://schemas.microsoft.com/office/powerpoint/2010/main" val="3811953684"/>
      </p:ext>
    </p:extLst>
  </p:cSld>
  <p:clrMapOvr>
    <a:masterClrMapping/>
  </p:clrMapOvr>
  <p:transition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black">
          <a:noFill/>
        </p:spPr>
        <p:txBody>
          <a:bodyPr vert="horz" lIns="92075" tIns="46038" rIns="92075" bIns="46038" rtlCol="0" anchor="ctr">
            <a:normAutofit/>
          </a:bodyPr>
          <a:lstStyle/>
          <a:p>
            <a:pPr eaLnBrk="1" hangingPunct="1"/>
            <a:r>
              <a:rPr lang="sv-SE" altLang="sv-SE" smtClean="0"/>
              <a:t>Kopplingar (1)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43026" y="1844675"/>
            <a:ext cx="9178670" cy="3886200"/>
          </a:xfrm>
          <a:noFill/>
        </p:spPr>
        <p:txBody>
          <a:bodyPr vert="horz" lIns="92075" tIns="46038" rIns="92075" bIns="46038" rtlCol="0">
            <a:normAutofit/>
          </a:bodyPr>
          <a:lstStyle/>
          <a:p>
            <a:pPr eaLnBrk="1" hangingPunct="1"/>
            <a:r>
              <a:rPr lang="sv-SE" altLang="sv-SE" dirty="0" smtClean="0"/>
              <a:t>Vitsen med relationsdatabaser</a:t>
            </a:r>
          </a:p>
          <a:p>
            <a:pPr eaLnBrk="1" hangingPunct="1"/>
            <a:r>
              <a:rPr lang="sv-SE" altLang="sv-SE" dirty="0" smtClean="0"/>
              <a:t>Ger möjlighet att samtidigt arbeta med flera tabeller</a:t>
            </a:r>
          </a:p>
          <a:p>
            <a:pPr eaLnBrk="1" hangingPunct="1"/>
            <a:r>
              <a:rPr lang="sv-SE" altLang="sv-SE" dirty="0" smtClean="0"/>
              <a:t>Kopplar ihop flera fysiska tabeller till en logisk</a:t>
            </a:r>
          </a:p>
          <a:p>
            <a:pPr eaLnBrk="1" hangingPunct="1"/>
            <a:r>
              <a:rPr lang="sv-SE" altLang="sv-SE" dirty="0" smtClean="0"/>
              <a:t>Avsaknaden av kopplingar hade skapat redundans, dvs data lagrat på onödigt många ställen. I en relationsdatabas ska det endast vara </a:t>
            </a:r>
            <a:r>
              <a:rPr lang="sv-SE" altLang="sv-SE" dirty="0" err="1" smtClean="0"/>
              <a:t>relationsdatat</a:t>
            </a:r>
            <a:r>
              <a:rPr lang="sv-SE" altLang="sv-SE" dirty="0" smtClean="0"/>
              <a:t> som förekommer i flera tabeller.</a:t>
            </a:r>
          </a:p>
          <a:p>
            <a:pPr eaLnBrk="1" hangingPunct="1"/>
            <a:r>
              <a:rPr lang="sv-SE" altLang="sv-SE" dirty="0" smtClean="0"/>
              <a:t>Koppling = </a:t>
            </a:r>
            <a:r>
              <a:rPr lang="sv-SE" altLang="sv-SE" dirty="0" err="1" smtClean="0"/>
              <a:t>Join</a:t>
            </a:r>
            <a:r>
              <a:rPr lang="sv-SE" altLang="sv-SE" dirty="0" smtClean="0"/>
              <a:t> på engelska</a:t>
            </a:r>
          </a:p>
        </p:txBody>
      </p:sp>
      <p:pic>
        <p:nvPicPr>
          <p:cNvPr id="4" name="Nackademin svart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717284" y="5825297"/>
            <a:ext cx="3064507" cy="351666"/>
          </a:xfrm>
          <a:prstGeom prst="rect">
            <a:avLst/>
          </a:prstGeom>
          <a:ln w="3175">
            <a:miter lim="400000"/>
          </a:ln>
        </p:spPr>
      </p:pic>
    </p:spTree>
    <p:extLst>
      <p:ext uri="{BB962C8B-B14F-4D97-AF65-F5344CB8AC3E}">
        <p14:creationId xmlns:p14="http://schemas.microsoft.com/office/powerpoint/2010/main" val="26896785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black">
          <a:noFill/>
        </p:spPr>
        <p:txBody>
          <a:bodyPr vert="horz" lIns="92075" tIns="46038" rIns="92075" bIns="46038" rtlCol="0" anchor="ctr">
            <a:normAutofit/>
          </a:bodyPr>
          <a:lstStyle/>
          <a:p>
            <a:pPr eaLnBrk="1" hangingPunct="1"/>
            <a:r>
              <a:rPr lang="sv-SE" altLang="sv-SE" smtClean="0"/>
              <a:t>Kopplingar (2)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43026" y="1844675"/>
            <a:ext cx="8137525" cy="4038600"/>
          </a:xfrm>
          <a:noFill/>
        </p:spPr>
        <p:txBody>
          <a:bodyPr vert="horz" lIns="92075" tIns="46038" rIns="92075" bIns="46038" rtlCol="0">
            <a:normAutofit/>
          </a:bodyPr>
          <a:lstStyle/>
          <a:p>
            <a:pPr eaLnBrk="1" hangingPunct="1"/>
            <a:r>
              <a:rPr lang="sv-SE" altLang="sv-SE" smtClean="0"/>
              <a:t>CROSS JOIN</a:t>
            </a:r>
          </a:p>
          <a:p>
            <a:pPr eaLnBrk="1" hangingPunct="1"/>
            <a:r>
              <a:rPr lang="sv-SE" altLang="sv-SE" smtClean="0"/>
              <a:t>INNER JOIN (vanlig koppling)</a:t>
            </a:r>
          </a:p>
          <a:p>
            <a:pPr eaLnBrk="1" hangingPunct="1"/>
            <a:r>
              <a:rPr lang="sv-SE" altLang="sv-SE" smtClean="0"/>
              <a:t>LEFT OUTER JOIN respektive RIGHT OUTER JOIN</a:t>
            </a:r>
          </a:p>
          <a:p>
            <a:pPr eaLnBrk="1" hangingPunct="1"/>
            <a:r>
              <a:rPr lang="sv-SE" altLang="sv-SE" smtClean="0"/>
              <a:t>SELF JOIN (egenkoppling)</a:t>
            </a:r>
          </a:p>
        </p:txBody>
      </p:sp>
      <p:pic>
        <p:nvPicPr>
          <p:cNvPr id="4" name="Nackademin svart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717284" y="5825297"/>
            <a:ext cx="3064507" cy="351666"/>
          </a:xfrm>
          <a:prstGeom prst="rect">
            <a:avLst/>
          </a:prstGeom>
          <a:ln w="3175">
            <a:miter lim="400000"/>
          </a:ln>
        </p:spPr>
      </p:pic>
    </p:spTree>
    <p:extLst>
      <p:ext uri="{BB962C8B-B14F-4D97-AF65-F5344CB8AC3E}">
        <p14:creationId xmlns:p14="http://schemas.microsoft.com/office/powerpoint/2010/main" val="23933300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black">
          <a:noFill/>
        </p:spPr>
        <p:txBody>
          <a:bodyPr vert="horz" lIns="92075" tIns="46038" rIns="92075" bIns="46038" rtlCol="0" anchor="ctr">
            <a:normAutofit/>
          </a:bodyPr>
          <a:lstStyle/>
          <a:p>
            <a:pPr eaLnBrk="1" hangingPunct="1"/>
            <a:r>
              <a:rPr lang="sv-SE" altLang="sv-SE" smtClean="0"/>
              <a:t>Kopplingar och alias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43026" y="1844675"/>
            <a:ext cx="8137525" cy="4038600"/>
          </a:xfrm>
          <a:noFill/>
        </p:spPr>
        <p:txBody>
          <a:bodyPr vert="horz" lIns="92075" tIns="46038" rIns="92075" bIns="46038" rtlCol="0">
            <a:normAutofit/>
          </a:bodyPr>
          <a:lstStyle/>
          <a:p>
            <a:pPr eaLnBrk="1" hangingPunct="1">
              <a:spcBef>
                <a:spcPct val="50000"/>
              </a:spcBef>
            </a:pPr>
            <a:r>
              <a:rPr lang="sv-SE" altLang="sv-SE" smtClean="0"/>
              <a:t>Tabeller kan liksom kolumner ha alias. Det blir mindre att skriva och används ofta.</a:t>
            </a:r>
            <a:br>
              <a:rPr lang="sv-SE" altLang="sv-SE" smtClean="0"/>
            </a:br>
            <a:r>
              <a:rPr lang="sv-SE" altLang="sv-SE" smtClean="0"/>
              <a:t/>
            </a:r>
            <a:br>
              <a:rPr lang="sv-SE" altLang="sv-SE" smtClean="0"/>
            </a:br>
            <a:r>
              <a:rPr lang="sv-SE" altLang="sv-SE" sz="1800">
                <a:latin typeface="Courier New" panose="02070309020205020404" pitchFamily="49" charset="0"/>
              </a:rPr>
              <a:t>SELECT Kolumn1, Kolumn2 </a:t>
            </a:r>
            <a:br>
              <a:rPr lang="sv-SE" altLang="sv-SE" sz="1800">
                <a:latin typeface="Courier New" panose="02070309020205020404" pitchFamily="49" charset="0"/>
              </a:rPr>
            </a:br>
            <a:r>
              <a:rPr lang="sv-SE" altLang="sv-SE" sz="1800">
                <a:latin typeface="Courier New" panose="02070309020205020404" pitchFamily="49" charset="0"/>
              </a:rPr>
              <a:t>FROM Tabell1 INNER JOIN Tabell2</a:t>
            </a:r>
            <a:br>
              <a:rPr lang="sv-SE" altLang="sv-SE" sz="1800">
                <a:latin typeface="Courier New" panose="02070309020205020404" pitchFamily="49" charset="0"/>
              </a:rPr>
            </a:br>
            <a:r>
              <a:rPr lang="sv-SE" altLang="sv-SE" sz="1800">
                <a:latin typeface="Courier New" panose="02070309020205020404" pitchFamily="49" charset="0"/>
              </a:rPr>
              <a:t>ON Tabell1.ID = Tabell2.ID</a:t>
            </a:r>
            <a:br>
              <a:rPr lang="sv-SE" altLang="sv-SE" sz="1800">
                <a:latin typeface="Courier New" panose="02070309020205020404" pitchFamily="49" charset="0"/>
              </a:rPr>
            </a:br>
            <a:r>
              <a:rPr lang="sv-SE" altLang="sv-SE" sz="1800">
                <a:latin typeface="Courier New" panose="02070309020205020404" pitchFamily="49" charset="0"/>
              </a:rPr>
              <a:t/>
            </a:r>
            <a:br>
              <a:rPr lang="sv-SE" altLang="sv-SE" sz="1800">
                <a:latin typeface="Courier New" panose="02070309020205020404" pitchFamily="49" charset="0"/>
              </a:rPr>
            </a:br>
            <a:r>
              <a:rPr lang="sv-SE" altLang="sv-SE" sz="1800">
                <a:latin typeface="Courier New" panose="02070309020205020404" pitchFamily="49" charset="0"/>
              </a:rPr>
              <a:t>SELECT Kolumn1, Kolumn2 </a:t>
            </a:r>
            <a:br>
              <a:rPr lang="sv-SE" altLang="sv-SE" sz="1800">
                <a:latin typeface="Courier New" panose="02070309020205020404" pitchFamily="49" charset="0"/>
              </a:rPr>
            </a:br>
            <a:r>
              <a:rPr lang="sv-SE" altLang="sv-SE" sz="1800">
                <a:latin typeface="Courier New" panose="02070309020205020404" pitchFamily="49" charset="0"/>
              </a:rPr>
              <a:t>FROM Tabell1 AS T1 INNER JOIN Tabell2 AS T2</a:t>
            </a:r>
            <a:br>
              <a:rPr lang="sv-SE" altLang="sv-SE" sz="1800">
                <a:latin typeface="Courier New" panose="02070309020205020404" pitchFamily="49" charset="0"/>
              </a:rPr>
            </a:br>
            <a:r>
              <a:rPr lang="sv-SE" altLang="sv-SE" sz="1800">
                <a:latin typeface="Courier New" panose="02070309020205020404" pitchFamily="49" charset="0"/>
              </a:rPr>
              <a:t>ON T1.ID = T2.ID</a:t>
            </a:r>
          </a:p>
        </p:txBody>
      </p:sp>
      <p:pic>
        <p:nvPicPr>
          <p:cNvPr id="4" name="Nackademin svart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717284" y="5825297"/>
            <a:ext cx="3064507" cy="351666"/>
          </a:xfrm>
          <a:prstGeom prst="rect">
            <a:avLst/>
          </a:prstGeom>
          <a:ln w="3175">
            <a:miter lim="400000"/>
          </a:ln>
        </p:spPr>
      </p:pic>
    </p:spTree>
    <p:extLst>
      <p:ext uri="{BB962C8B-B14F-4D97-AF65-F5344CB8AC3E}">
        <p14:creationId xmlns:p14="http://schemas.microsoft.com/office/powerpoint/2010/main" val="7107743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black">
          <a:noFill/>
        </p:spPr>
        <p:txBody>
          <a:bodyPr vert="horz" lIns="92075" tIns="46038" rIns="92075" bIns="46038" rtlCol="0" anchor="ctr">
            <a:normAutofit/>
          </a:bodyPr>
          <a:lstStyle/>
          <a:p>
            <a:pPr eaLnBrk="1" hangingPunct="1"/>
            <a:r>
              <a:rPr lang="sv-SE" altLang="sv-SE" smtClean="0"/>
              <a:t>CROSS JOIN, Korskoppling</a:t>
            </a: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1343026" y="1844675"/>
            <a:ext cx="8640763" cy="4494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tabLst>
                <a:tab pos="2425700" algn="l"/>
                <a:tab pos="3233738" algn="l"/>
                <a:tab pos="65468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tabLst>
                <a:tab pos="2425700" algn="l"/>
                <a:tab pos="3233738" algn="l"/>
                <a:tab pos="65468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tabLst>
                <a:tab pos="2425700" algn="l"/>
                <a:tab pos="3233738" algn="l"/>
                <a:tab pos="65468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tabLst>
                <a:tab pos="2425700" algn="l"/>
                <a:tab pos="3233738" algn="l"/>
                <a:tab pos="65468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tabLst>
                <a:tab pos="2425700" algn="l"/>
                <a:tab pos="3233738" algn="l"/>
                <a:tab pos="65468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425700" algn="l"/>
                <a:tab pos="3233738" algn="l"/>
                <a:tab pos="65468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425700" algn="l"/>
                <a:tab pos="3233738" algn="l"/>
                <a:tab pos="65468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425700" algn="l"/>
                <a:tab pos="3233738" algn="l"/>
                <a:tab pos="65468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425700" algn="l"/>
                <a:tab pos="3233738" algn="l"/>
                <a:tab pos="65468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rgbClr val="FF9900"/>
              </a:buClr>
            </a:pPr>
            <a:r>
              <a:rPr lang="sv-SE" altLang="sv-SE">
                <a:latin typeface="Arial" panose="020B0604020202020204" pitchFamily="34" charset="0"/>
              </a:rPr>
              <a:t>En CROSS JOIN används väldigt sällan </a:t>
            </a:r>
            <a:br>
              <a:rPr lang="sv-SE" altLang="sv-SE">
                <a:latin typeface="Arial" panose="020B0604020202020204" pitchFamily="34" charset="0"/>
              </a:rPr>
            </a:br>
            <a:r>
              <a:rPr lang="sv-SE" altLang="sv-SE">
                <a:latin typeface="Arial" panose="020B0604020202020204" pitchFamily="34" charset="0"/>
              </a:rPr>
              <a:t>För varje rad i Department (5 rader) kommer samtliga rader </a:t>
            </a:r>
            <a:br>
              <a:rPr lang="sv-SE" altLang="sv-SE">
                <a:latin typeface="Arial" panose="020B0604020202020204" pitchFamily="34" charset="0"/>
              </a:rPr>
            </a:br>
            <a:r>
              <a:rPr lang="sv-SE" altLang="sv-SE">
                <a:latin typeface="Arial" panose="020B0604020202020204" pitchFamily="34" charset="0"/>
              </a:rPr>
              <a:t>i Employee (16 rader) att visas. Resultatet kommer alltså bli </a:t>
            </a:r>
            <a:br>
              <a:rPr lang="sv-SE" altLang="sv-SE">
                <a:latin typeface="Arial" panose="020B0604020202020204" pitchFamily="34" charset="0"/>
              </a:rPr>
            </a:br>
            <a:r>
              <a:rPr lang="sv-SE" altLang="sv-SE">
                <a:latin typeface="Arial" panose="020B0604020202020204" pitchFamily="34" charset="0"/>
              </a:rPr>
              <a:t>5 x 16 = 80 rader.</a:t>
            </a:r>
          </a:p>
          <a:p>
            <a:pPr>
              <a:buClr>
                <a:srgbClr val="FF9900"/>
              </a:buClr>
            </a:pPr>
            <a:endParaRPr lang="sv-SE" altLang="sv-SE" sz="2200">
              <a:latin typeface="Arial" panose="020B0604020202020204" pitchFamily="34" charset="0"/>
            </a:endParaRPr>
          </a:p>
          <a:p>
            <a:r>
              <a:rPr lang="sv-SE" altLang="sv-SE" sz="1600">
                <a:latin typeface="Courier New" panose="02070309020205020404" pitchFamily="49" charset="0"/>
              </a:rPr>
              <a:t>SELECT * FROM Department CROSS JOIN Employee -- Korrekt enligt ANSI</a:t>
            </a:r>
          </a:p>
          <a:p>
            <a:r>
              <a:rPr lang="sv-SE" altLang="sv-SE" sz="1600">
                <a:latin typeface="Courier New" panose="02070309020205020404" pitchFamily="49" charset="0"/>
              </a:rPr>
              <a:t>SELECT * FROM Department, Employee           -- Förenklat sätt</a:t>
            </a:r>
          </a:p>
          <a:p>
            <a:endParaRPr lang="sv-SE" altLang="sv-SE" sz="1600">
              <a:latin typeface="Courier New" panose="02070309020205020404" pitchFamily="49" charset="0"/>
            </a:endParaRPr>
          </a:p>
          <a:p>
            <a:r>
              <a:rPr lang="sv-SE" altLang="sv-SE" sz="1200">
                <a:latin typeface="Courier New" panose="02070309020205020404" pitchFamily="49" charset="0"/>
              </a:rPr>
              <a:t> </a:t>
            </a:r>
          </a:p>
          <a:p>
            <a:pPr eaLnBrk="1" hangingPunct="1"/>
            <a:r>
              <a:rPr lang="sv-SE" altLang="sv-SE" sz="1200" noProof="1">
                <a:latin typeface="Courier New" panose="02070309020205020404" pitchFamily="49" charset="0"/>
              </a:rPr>
              <a:t>DeptID DeptName        Location        EmpID  Firstname                 Lastname</a:t>
            </a:r>
          </a:p>
          <a:p>
            <a:pPr eaLnBrk="1" hangingPunct="1"/>
            <a:r>
              <a:rPr lang="sv-SE" altLang="sv-SE" sz="1200" noProof="1">
                <a:latin typeface="Courier New" panose="02070309020205020404" pitchFamily="49" charset="0"/>
              </a:rPr>
              <a:t>------ --------------- --------------- ------ ------------------------- -------------</a:t>
            </a:r>
          </a:p>
          <a:p>
            <a:pPr eaLnBrk="1" hangingPunct="1"/>
            <a:r>
              <a:rPr lang="sv-SE" altLang="sv-SE" sz="1200" noProof="1">
                <a:latin typeface="Courier New" panose="02070309020205020404" pitchFamily="49" charset="0"/>
              </a:rPr>
              <a:t>10     Huvudkontor     Göteborg        7365   Anders                    Carlsson</a:t>
            </a:r>
          </a:p>
          <a:p>
            <a:pPr eaLnBrk="1" hangingPunct="1"/>
            <a:r>
              <a:rPr lang="sv-SE" altLang="sv-SE" sz="1200" noProof="1">
                <a:latin typeface="Courier New" panose="02070309020205020404" pitchFamily="49" charset="0"/>
              </a:rPr>
              <a:t>10     Huvudkontor     Göteborg        7369   Adam                      Smith</a:t>
            </a:r>
          </a:p>
          <a:p>
            <a:pPr eaLnBrk="1" hangingPunct="1"/>
            <a:r>
              <a:rPr lang="sv-SE" altLang="sv-SE" sz="1200" noProof="1">
                <a:latin typeface="Courier New" panose="02070309020205020404" pitchFamily="49" charset="0"/>
              </a:rPr>
              <a:t>10     Huvudkontor     Göteborg        7499   Woody                     Allen</a:t>
            </a:r>
          </a:p>
          <a:p>
            <a:pPr eaLnBrk="1" hangingPunct="1"/>
            <a:r>
              <a:rPr lang="sv-SE" altLang="sv-SE" sz="1200" noProof="1">
                <a:latin typeface="Courier New" panose="02070309020205020404" pitchFamily="49" charset="0"/>
              </a:rPr>
              <a:t>10     Huvudkontor     Göteborg        7521   Bill                      Ward</a:t>
            </a:r>
          </a:p>
          <a:p>
            <a:pPr eaLnBrk="1" hangingPunct="1"/>
            <a:r>
              <a:rPr lang="sv-SE" altLang="sv-SE" sz="1200" noProof="1">
                <a:latin typeface="Courier New" panose="02070309020205020404" pitchFamily="49" charset="0"/>
              </a:rPr>
              <a:t>10     Huvudkontor     Göteborg        7566   Indiana                   Jones</a:t>
            </a:r>
          </a:p>
          <a:p>
            <a:pPr eaLnBrk="1" hangingPunct="1"/>
            <a:r>
              <a:rPr lang="sv-SE" altLang="sv-SE" sz="1200" noProof="1">
                <a:latin typeface="Courier New" panose="02070309020205020404" pitchFamily="49" charset="0"/>
              </a:rPr>
              <a:t>10     Huvudkontor     Göteborg        7654   Stuart                    Martin</a:t>
            </a:r>
          </a:p>
          <a:p>
            <a:pPr eaLnBrk="1" hangingPunct="1"/>
            <a:r>
              <a:rPr lang="sv-SE" altLang="sv-SE" sz="1200" noProof="1">
                <a:latin typeface="Courier New" panose="02070309020205020404" pitchFamily="49" charset="0"/>
              </a:rPr>
              <a:t>10     Huvudkontor     Göteborg        7698   Robert                    Blake</a:t>
            </a:r>
            <a:endParaRPr lang="sv-SE" altLang="sv-SE" sz="1200">
              <a:latin typeface="Courier New" panose="02070309020205020404" pitchFamily="49" charset="0"/>
            </a:endParaRPr>
          </a:p>
        </p:txBody>
      </p:sp>
      <p:pic>
        <p:nvPicPr>
          <p:cNvPr id="4" name="Nackademin svart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717284" y="5825297"/>
            <a:ext cx="3064507" cy="351666"/>
          </a:xfrm>
          <a:prstGeom prst="rect">
            <a:avLst/>
          </a:prstGeom>
          <a:ln w="3175">
            <a:miter lim="400000"/>
          </a:ln>
        </p:spPr>
      </p:pic>
    </p:spTree>
    <p:extLst>
      <p:ext uri="{BB962C8B-B14F-4D97-AF65-F5344CB8AC3E}">
        <p14:creationId xmlns:p14="http://schemas.microsoft.com/office/powerpoint/2010/main" val="9121589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black">
          <a:noFill/>
        </p:spPr>
        <p:txBody>
          <a:bodyPr vert="horz" lIns="92075" tIns="46038" rIns="92075" bIns="46038" rtlCol="0" anchor="ctr">
            <a:normAutofit/>
          </a:bodyPr>
          <a:lstStyle/>
          <a:p>
            <a:pPr eaLnBrk="1" hangingPunct="1"/>
            <a:r>
              <a:rPr lang="sv-SE" altLang="sv-SE" smtClean="0"/>
              <a:t>SUM (1)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43026" y="1844676"/>
            <a:ext cx="8143875" cy="3719513"/>
          </a:xfrm>
          <a:noFill/>
        </p:spPr>
        <p:txBody>
          <a:bodyPr vert="horz" lIns="92075" tIns="46038" rIns="92075" bIns="46038" rtlCol="0">
            <a:normAutofit/>
          </a:bodyPr>
          <a:lstStyle/>
          <a:p>
            <a:pPr eaLnBrk="1" hangingPunct="1"/>
            <a:r>
              <a:rPr lang="sv-SE" altLang="sv-SE" smtClean="0"/>
              <a:t>Returnerar summan av alla värden i en kolumn</a:t>
            </a:r>
          </a:p>
          <a:p>
            <a:pPr eaLnBrk="1" hangingPunct="1"/>
            <a:r>
              <a:rPr lang="sv-SE" altLang="sv-SE" smtClean="0"/>
              <a:t>Fungerar bara på numeriska värden</a:t>
            </a:r>
            <a:br>
              <a:rPr lang="sv-SE" altLang="sv-SE" smtClean="0"/>
            </a:br>
            <a:r>
              <a:rPr lang="sv-SE" altLang="sv-SE" sz="2000"/>
              <a:t/>
            </a:r>
            <a:br>
              <a:rPr lang="sv-SE" altLang="sv-SE" sz="2000"/>
            </a:br>
            <a:r>
              <a:rPr lang="sv-SE" altLang="sv-SE" sz="2000"/>
              <a:t/>
            </a:r>
            <a:br>
              <a:rPr lang="sv-SE" altLang="sv-SE" sz="2000"/>
            </a:br>
            <a:r>
              <a:rPr lang="sv-SE" altLang="sv-SE" sz="1600">
                <a:latin typeface="Courier New" panose="02070309020205020404" pitchFamily="49" charset="0"/>
              </a:rPr>
              <a:t>SELECT </a:t>
            </a:r>
            <a:r>
              <a:rPr lang="sv-SE" altLang="sv-SE" sz="1600" i="1">
                <a:latin typeface="Courier New" panose="02070309020205020404" pitchFamily="49" charset="0"/>
              </a:rPr>
              <a:t>SUM</a:t>
            </a:r>
            <a:r>
              <a:rPr lang="sv-SE" altLang="sv-SE" sz="1600">
                <a:latin typeface="Courier New" panose="02070309020205020404" pitchFamily="49" charset="0"/>
              </a:rPr>
              <a:t>(Salary) AS ’SUMMA LÖNER’ FROM Employee</a:t>
            </a:r>
            <a:br>
              <a:rPr lang="sv-SE" altLang="sv-SE" sz="1600">
                <a:latin typeface="Courier New" panose="02070309020205020404" pitchFamily="49" charset="0"/>
              </a:rPr>
            </a:br>
            <a:r>
              <a:rPr lang="sv-SE" altLang="sv-SE" sz="1600">
                <a:latin typeface="Courier New" panose="02070309020205020404" pitchFamily="49" charset="0"/>
              </a:rPr>
              <a:t>           </a:t>
            </a:r>
            <a:br>
              <a:rPr lang="sv-SE" altLang="sv-SE" sz="1600">
                <a:latin typeface="Courier New" panose="02070309020205020404" pitchFamily="49" charset="0"/>
              </a:rPr>
            </a:br>
            <a:r>
              <a:rPr lang="sv-SE" altLang="sv-SE" sz="1600">
                <a:latin typeface="Courier New" panose="02070309020205020404" pitchFamily="49" charset="0"/>
              </a:rPr>
              <a:t/>
            </a:r>
            <a:br>
              <a:rPr lang="sv-SE" altLang="sv-SE" sz="1600">
                <a:latin typeface="Courier New" panose="02070309020205020404" pitchFamily="49" charset="0"/>
              </a:rPr>
            </a:br>
            <a:r>
              <a:rPr lang="sv-SE" altLang="sv-SE" sz="1600">
                <a:latin typeface="Courier New" panose="02070309020205020404" pitchFamily="49" charset="0"/>
              </a:rPr>
              <a:t>	     SUMMA LÖNER</a:t>
            </a:r>
            <a:br>
              <a:rPr lang="sv-SE" altLang="sv-SE" sz="1600">
                <a:latin typeface="Courier New" panose="02070309020205020404" pitchFamily="49" charset="0"/>
              </a:rPr>
            </a:br>
            <a:r>
              <a:rPr lang="sv-SE" altLang="sv-SE" sz="1600">
                <a:latin typeface="Courier New" panose="02070309020205020404" pitchFamily="49" charset="0"/>
              </a:rPr>
              <a:t>-----------------------</a:t>
            </a:r>
            <a:br>
              <a:rPr lang="sv-SE" altLang="sv-SE" sz="1600">
                <a:latin typeface="Courier New" panose="02070309020205020404" pitchFamily="49" charset="0"/>
              </a:rPr>
            </a:br>
            <a:r>
              <a:rPr lang="sv-SE" altLang="sv-SE" sz="1600">
                <a:latin typeface="Courier New" panose="02070309020205020404" pitchFamily="49" charset="0"/>
              </a:rPr>
              <a:t>                334250</a:t>
            </a:r>
          </a:p>
        </p:txBody>
      </p:sp>
      <p:pic>
        <p:nvPicPr>
          <p:cNvPr id="4" name="Nackademin svart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717284" y="5825297"/>
            <a:ext cx="3064507" cy="351666"/>
          </a:xfrm>
          <a:prstGeom prst="rect">
            <a:avLst/>
          </a:prstGeom>
          <a:ln w="3175">
            <a:miter lim="400000"/>
          </a:ln>
        </p:spPr>
      </p:pic>
    </p:spTree>
    <p:extLst>
      <p:ext uri="{BB962C8B-B14F-4D97-AF65-F5344CB8AC3E}">
        <p14:creationId xmlns:p14="http://schemas.microsoft.com/office/powerpoint/2010/main" val="3130731330"/>
      </p:ext>
    </p:extLst>
  </p:cSld>
  <p:clrMapOvr>
    <a:masterClrMapping/>
  </p:clrMapOvr>
  <p:transition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black">
          <a:noFill/>
        </p:spPr>
        <p:txBody>
          <a:bodyPr vert="horz" lIns="92075" tIns="46038" rIns="92075" bIns="46038" rtlCol="0" anchor="ctr">
            <a:normAutofit/>
          </a:bodyPr>
          <a:lstStyle/>
          <a:p>
            <a:pPr eaLnBrk="1" hangingPunct="1"/>
            <a:r>
              <a:rPr lang="sv-SE" altLang="sv-SE" smtClean="0"/>
              <a:t>INNER JOIN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43026" y="1844676"/>
            <a:ext cx="8137525" cy="4752975"/>
          </a:xfrm>
          <a:noFill/>
        </p:spPr>
        <p:txBody>
          <a:bodyPr vert="horz" lIns="92075" tIns="46038" rIns="92075" bIns="46038" rtlCol="0">
            <a:normAutofit/>
          </a:bodyPr>
          <a:lstStyle/>
          <a:p>
            <a:pPr eaLnBrk="1" hangingPunct="1">
              <a:spcBef>
                <a:spcPct val="50000"/>
              </a:spcBef>
            </a:pPr>
            <a:r>
              <a:rPr lang="sv-SE" altLang="sv-SE" smtClean="0"/>
              <a:t>Syntax enligt ANSI-92 standarden; fungerar i alla SQL databaser oavsett tillverkare</a:t>
            </a:r>
            <a:br>
              <a:rPr lang="sv-SE" altLang="sv-SE" smtClean="0"/>
            </a:br>
            <a:r>
              <a:rPr lang="sv-SE" altLang="sv-SE" smtClean="0"/>
              <a:t/>
            </a:r>
            <a:br>
              <a:rPr lang="sv-SE" altLang="sv-SE" smtClean="0"/>
            </a:br>
            <a:r>
              <a:rPr lang="sv-SE" altLang="sv-SE" sz="1800">
                <a:latin typeface="Courier New" panose="02070309020205020404" pitchFamily="49" charset="0"/>
              </a:rPr>
              <a:t>SELECT Kolumn1, Kolumn2 </a:t>
            </a:r>
            <a:br>
              <a:rPr lang="sv-SE" altLang="sv-SE" sz="1800">
                <a:latin typeface="Courier New" panose="02070309020205020404" pitchFamily="49" charset="0"/>
              </a:rPr>
            </a:br>
            <a:r>
              <a:rPr lang="sv-SE" altLang="sv-SE" sz="1800">
                <a:latin typeface="Courier New" panose="02070309020205020404" pitchFamily="49" charset="0"/>
              </a:rPr>
              <a:t>FROM Tabell1 INNER JOIN Tabell2</a:t>
            </a:r>
            <a:br>
              <a:rPr lang="sv-SE" altLang="sv-SE" sz="1800">
                <a:latin typeface="Courier New" panose="02070309020205020404" pitchFamily="49" charset="0"/>
              </a:rPr>
            </a:br>
            <a:r>
              <a:rPr lang="sv-SE" altLang="sv-SE" sz="1800">
                <a:latin typeface="Courier New" panose="02070309020205020404" pitchFamily="49" charset="0"/>
              </a:rPr>
              <a:t>ON Tabell1.ID = Tabell2.ID</a:t>
            </a:r>
            <a:br>
              <a:rPr lang="sv-SE" altLang="sv-SE" sz="1800">
                <a:latin typeface="Courier New" panose="02070309020205020404" pitchFamily="49" charset="0"/>
              </a:rPr>
            </a:br>
            <a:r>
              <a:rPr lang="sv-SE" altLang="sv-SE" sz="1800">
                <a:latin typeface="Courier New" panose="02070309020205020404" pitchFamily="49" charset="0"/>
              </a:rPr>
              <a:t> </a:t>
            </a:r>
          </a:p>
          <a:p>
            <a:pPr eaLnBrk="1" hangingPunct="1">
              <a:spcBef>
                <a:spcPct val="50000"/>
              </a:spcBef>
            </a:pPr>
            <a:r>
              <a:rPr lang="sv-SE" altLang="sv-SE" smtClean="0"/>
              <a:t>Förenklad syntax som oftast fungerar, men inte alltid</a:t>
            </a:r>
            <a:br>
              <a:rPr lang="sv-SE" altLang="sv-SE" smtClean="0"/>
            </a:br>
            <a:r>
              <a:rPr lang="sv-SE" altLang="sv-SE" smtClean="0"/>
              <a:t/>
            </a:r>
            <a:br>
              <a:rPr lang="sv-SE" altLang="sv-SE" smtClean="0"/>
            </a:br>
            <a:r>
              <a:rPr lang="sv-SE" altLang="sv-SE" sz="1800">
                <a:latin typeface="Courier New" panose="02070309020205020404" pitchFamily="49" charset="0"/>
              </a:rPr>
              <a:t>SELECT Kolumn1, Kolumn2 </a:t>
            </a:r>
            <a:br>
              <a:rPr lang="sv-SE" altLang="sv-SE" sz="1800">
                <a:latin typeface="Courier New" panose="02070309020205020404" pitchFamily="49" charset="0"/>
              </a:rPr>
            </a:br>
            <a:r>
              <a:rPr lang="sv-SE" altLang="sv-SE" sz="1800">
                <a:latin typeface="Courier New" panose="02070309020205020404" pitchFamily="49" charset="0"/>
              </a:rPr>
              <a:t>FROM Tabell1, Tabell2 </a:t>
            </a:r>
            <a:br>
              <a:rPr lang="sv-SE" altLang="sv-SE" sz="1800">
                <a:latin typeface="Courier New" panose="02070309020205020404" pitchFamily="49" charset="0"/>
              </a:rPr>
            </a:br>
            <a:r>
              <a:rPr lang="sv-SE" altLang="sv-SE" sz="1800">
                <a:latin typeface="Courier New" panose="02070309020205020404" pitchFamily="49" charset="0"/>
              </a:rPr>
              <a:t>WHERE Tabell1.ID = Tabell2.ID</a:t>
            </a:r>
          </a:p>
        </p:txBody>
      </p:sp>
      <p:pic>
        <p:nvPicPr>
          <p:cNvPr id="4" name="Nackademin svart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717284" y="5825297"/>
            <a:ext cx="3064507" cy="351666"/>
          </a:xfrm>
          <a:prstGeom prst="rect">
            <a:avLst/>
          </a:prstGeom>
          <a:ln w="3175">
            <a:miter lim="400000"/>
          </a:ln>
        </p:spPr>
      </p:pic>
    </p:spTree>
    <p:extLst>
      <p:ext uri="{BB962C8B-B14F-4D97-AF65-F5344CB8AC3E}">
        <p14:creationId xmlns:p14="http://schemas.microsoft.com/office/powerpoint/2010/main" val="17611657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black">
          <a:noFill/>
        </p:spPr>
        <p:txBody>
          <a:bodyPr vert="horz" lIns="92075" tIns="46038" rIns="92075" bIns="46038" rtlCol="0" anchor="ctr">
            <a:normAutofit/>
          </a:bodyPr>
          <a:lstStyle/>
          <a:p>
            <a:pPr eaLnBrk="1" hangingPunct="1"/>
            <a:r>
              <a:rPr lang="sv-SE" altLang="sv-SE" smtClean="0"/>
              <a:t>INNER JOIN (1)</a:t>
            </a: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1343026" y="1844675"/>
            <a:ext cx="8397875" cy="474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sv-SE" altLang="sv-SE" sz="1600" noProof="1">
                <a:latin typeface="Courier New" panose="02070309020205020404" pitchFamily="49" charset="0"/>
              </a:rPr>
              <a:t>SELECT E.Lastname, E.Job, E.DeptID, D.DeptID, D.Location</a:t>
            </a:r>
          </a:p>
          <a:p>
            <a:pPr eaLnBrk="1" hangingPunct="1"/>
            <a:r>
              <a:rPr lang="sv-SE" altLang="sv-SE" sz="1600" noProof="1">
                <a:latin typeface="Courier New" panose="02070309020205020404" pitchFamily="49" charset="0"/>
              </a:rPr>
              <a:t>FROM Employee E INNER JOIN Department D</a:t>
            </a:r>
          </a:p>
          <a:p>
            <a:pPr eaLnBrk="1" hangingPunct="1"/>
            <a:r>
              <a:rPr lang="sv-SE" altLang="sv-SE" sz="1600" noProof="1">
                <a:latin typeface="Courier New" panose="02070309020205020404" pitchFamily="49" charset="0"/>
              </a:rPr>
              <a:t>ON E.DeptID = D.DeptID</a:t>
            </a:r>
          </a:p>
          <a:p>
            <a:pPr eaLnBrk="1" hangingPunct="1"/>
            <a:r>
              <a:rPr lang="sv-SE" altLang="sv-SE" sz="1600" noProof="1">
                <a:latin typeface="Courier New" panose="02070309020205020404" pitchFamily="49" charset="0"/>
              </a:rPr>
              <a:t>ORDER BY E.DeptID</a:t>
            </a:r>
          </a:p>
          <a:p>
            <a:pPr>
              <a:spcBef>
                <a:spcPct val="5000"/>
              </a:spcBef>
            </a:pPr>
            <a:endParaRPr lang="sv-SE" altLang="sv-SE" sz="1600">
              <a:latin typeface="Courier New" panose="02070309020205020404" pitchFamily="49" charset="0"/>
            </a:endParaRPr>
          </a:p>
          <a:p>
            <a:pPr eaLnBrk="1" hangingPunct="1"/>
            <a:r>
              <a:rPr lang="sv-SE" altLang="sv-SE" sz="1600" noProof="1">
                <a:latin typeface="Courier New" panose="02070309020205020404" pitchFamily="49" charset="0"/>
              </a:rPr>
              <a:t>Lastname                  Job        DeptID DeptID Location</a:t>
            </a:r>
          </a:p>
          <a:p>
            <a:pPr eaLnBrk="1" hangingPunct="1"/>
            <a:r>
              <a:rPr lang="sv-SE" altLang="sv-SE" sz="1600" noProof="1">
                <a:latin typeface="Courier New" panose="02070309020205020404" pitchFamily="49" charset="0"/>
              </a:rPr>
              <a:t>------------------------- ---------- ------ ------ ---------------</a:t>
            </a:r>
          </a:p>
          <a:p>
            <a:pPr eaLnBrk="1" hangingPunct="1"/>
            <a:r>
              <a:rPr lang="sv-SE" altLang="sv-SE" sz="1600" noProof="1">
                <a:latin typeface="Courier New" panose="02070309020205020404" pitchFamily="49" charset="0"/>
              </a:rPr>
              <a:t>Scott                     Analytiker 10     10     Göteborg</a:t>
            </a:r>
          </a:p>
          <a:p>
            <a:pPr eaLnBrk="1" hangingPunct="1"/>
            <a:r>
              <a:rPr lang="sv-SE" altLang="sv-SE" sz="1600" noProof="1">
                <a:latin typeface="Courier New" panose="02070309020205020404" pitchFamily="49" charset="0"/>
              </a:rPr>
              <a:t>King                      VD         10     10     Göteborg</a:t>
            </a:r>
          </a:p>
          <a:p>
            <a:pPr eaLnBrk="1" hangingPunct="1"/>
            <a:r>
              <a:rPr lang="sv-SE" altLang="sv-SE" sz="1600" noProof="1">
                <a:latin typeface="Courier New" panose="02070309020205020404" pitchFamily="49" charset="0"/>
              </a:rPr>
              <a:t>MILLER                    Kontorist  10     10     Göteborg</a:t>
            </a:r>
          </a:p>
          <a:p>
            <a:pPr eaLnBrk="1" hangingPunct="1"/>
            <a:r>
              <a:rPr lang="sv-SE" altLang="sv-SE" sz="1600" noProof="1">
                <a:latin typeface="Courier New" panose="02070309020205020404" pitchFamily="49" charset="0"/>
              </a:rPr>
              <a:t>Jones                     Chef       20     20     Göteborg</a:t>
            </a:r>
          </a:p>
          <a:p>
            <a:pPr eaLnBrk="1" hangingPunct="1"/>
            <a:r>
              <a:rPr lang="sv-SE" altLang="sv-SE" sz="1600" noProof="1">
                <a:latin typeface="Courier New" panose="02070309020205020404" pitchFamily="49" charset="0"/>
              </a:rPr>
              <a:t>Turner                    Säljare    20     20     Göteborg</a:t>
            </a:r>
          </a:p>
          <a:p>
            <a:pPr eaLnBrk="1" hangingPunct="1"/>
            <a:r>
              <a:rPr lang="sv-SE" altLang="sv-SE" sz="1600" noProof="1">
                <a:latin typeface="Courier New" panose="02070309020205020404" pitchFamily="49" charset="0"/>
              </a:rPr>
              <a:t>Karlsson                  Säljare    20     20     Göteborg</a:t>
            </a:r>
          </a:p>
          <a:p>
            <a:pPr eaLnBrk="1" hangingPunct="1"/>
            <a:r>
              <a:rPr lang="sv-SE" altLang="sv-SE" sz="1600" noProof="1">
                <a:latin typeface="Courier New" panose="02070309020205020404" pitchFamily="49" charset="0"/>
              </a:rPr>
              <a:t>Carlsson                  Analytiker 30     30     Göteborg</a:t>
            </a:r>
          </a:p>
          <a:p>
            <a:pPr eaLnBrk="1" hangingPunct="1"/>
            <a:r>
              <a:rPr lang="sv-SE" altLang="sv-SE" sz="1600" noProof="1">
                <a:latin typeface="Courier New" panose="02070309020205020404" pitchFamily="49" charset="0"/>
              </a:rPr>
              <a:t>Smith                     Kontorist  30     30     Göteborg</a:t>
            </a:r>
          </a:p>
          <a:p>
            <a:pPr eaLnBrk="1" hangingPunct="1"/>
            <a:r>
              <a:rPr lang="sv-SE" altLang="sv-SE" sz="1600" noProof="1">
                <a:latin typeface="Courier New" panose="02070309020205020404" pitchFamily="49" charset="0"/>
              </a:rPr>
              <a:t>Martin                    Säljare    30     30     Göteborg</a:t>
            </a:r>
          </a:p>
          <a:p>
            <a:pPr eaLnBrk="1" hangingPunct="1"/>
            <a:r>
              <a:rPr lang="sv-SE" altLang="sv-SE" sz="1600" noProof="1">
                <a:latin typeface="Courier New" panose="02070309020205020404" pitchFamily="49" charset="0"/>
              </a:rPr>
              <a:t>Blake                     Chef       30     30     Göteborg</a:t>
            </a:r>
          </a:p>
          <a:p>
            <a:pPr eaLnBrk="1" hangingPunct="1"/>
            <a:r>
              <a:rPr lang="sv-SE" altLang="sv-SE" sz="1600" noProof="1">
                <a:latin typeface="Courier New" panose="02070309020205020404" pitchFamily="49" charset="0"/>
              </a:rPr>
              <a:t>James                     Kontorist  30     30     Göteborg</a:t>
            </a:r>
          </a:p>
          <a:p>
            <a:pPr eaLnBrk="1" hangingPunct="1"/>
            <a:r>
              <a:rPr lang="sv-SE" altLang="sv-SE" sz="1600" noProof="1">
                <a:latin typeface="Courier New" panose="02070309020205020404" pitchFamily="49" charset="0"/>
              </a:rPr>
              <a:t>Allen                     Säljare    40     40     Stockholm</a:t>
            </a:r>
            <a:endParaRPr lang="sv-SE" altLang="sv-SE" sz="1600">
              <a:latin typeface="Courier New" panose="02070309020205020404" pitchFamily="49" charset="0"/>
            </a:endParaRPr>
          </a:p>
        </p:txBody>
      </p:sp>
      <p:pic>
        <p:nvPicPr>
          <p:cNvPr id="4" name="Nackademin svart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717284" y="5825297"/>
            <a:ext cx="3064507" cy="351666"/>
          </a:xfrm>
          <a:prstGeom prst="rect">
            <a:avLst/>
          </a:prstGeom>
          <a:ln w="3175">
            <a:miter lim="400000"/>
          </a:ln>
        </p:spPr>
      </p:pic>
    </p:spTree>
    <p:extLst>
      <p:ext uri="{BB962C8B-B14F-4D97-AF65-F5344CB8AC3E}">
        <p14:creationId xmlns:p14="http://schemas.microsoft.com/office/powerpoint/2010/main" val="14465047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black">
          <a:noFill/>
        </p:spPr>
        <p:txBody>
          <a:bodyPr vert="horz" lIns="92075" tIns="46038" rIns="92075" bIns="46038" rtlCol="0" anchor="ctr">
            <a:normAutofit/>
          </a:bodyPr>
          <a:lstStyle/>
          <a:p>
            <a:pPr eaLnBrk="1" hangingPunct="1"/>
            <a:r>
              <a:rPr lang="sv-SE" altLang="sv-SE" smtClean="0"/>
              <a:t>INNER JOIN (2)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1343025" y="1844675"/>
            <a:ext cx="8066088" cy="327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sv-SE" altLang="sv-SE" sz="1600" noProof="1">
                <a:latin typeface="Courier New" panose="02070309020205020404" pitchFamily="49" charset="0"/>
              </a:rPr>
              <a:t>SELECT E.Lastname, E.Job, E.DeptID, D.DeptID, D.Location</a:t>
            </a:r>
          </a:p>
          <a:p>
            <a:pPr eaLnBrk="1" hangingPunct="1"/>
            <a:r>
              <a:rPr lang="sv-SE" altLang="sv-SE" sz="1600" noProof="1">
                <a:latin typeface="Courier New" panose="02070309020205020404" pitchFamily="49" charset="0"/>
              </a:rPr>
              <a:t>FROM Employee E INNER JOIN Department D</a:t>
            </a:r>
          </a:p>
          <a:p>
            <a:pPr eaLnBrk="1" hangingPunct="1"/>
            <a:r>
              <a:rPr lang="sv-SE" altLang="sv-SE" sz="1600" noProof="1">
                <a:latin typeface="Courier New" panose="02070309020205020404" pitchFamily="49" charset="0"/>
              </a:rPr>
              <a:t>ON E.DeptID = D.DeptID</a:t>
            </a:r>
          </a:p>
          <a:p>
            <a:pPr eaLnBrk="1" hangingPunct="1"/>
            <a:r>
              <a:rPr lang="sv-SE" altLang="sv-SE" sz="1600" noProof="1">
                <a:latin typeface="Courier New" panose="02070309020205020404" pitchFamily="49" charset="0"/>
              </a:rPr>
              <a:t>WHERE D.DeptID = 20</a:t>
            </a:r>
          </a:p>
          <a:p>
            <a:pPr eaLnBrk="1" hangingPunct="1"/>
            <a:r>
              <a:rPr lang="sv-SE" altLang="sv-SE" sz="1600" noProof="1">
                <a:latin typeface="Courier New" panose="02070309020205020404" pitchFamily="49" charset="0"/>
              </a:rPr>
              <a:t>ORDER BY E.DeptID</a:t>
            </a:r>
          </a:p>
          <a:p>
            <a:pPr eaLnBrk="1" hangingPunct="1"/>
            <a:r>
              <a:rPr lang="sv-SE" altLang="sv-SE" sz="1600">
                <a:latin typeface="Courier New" panose="02070309020205020404" pitchFamily="49" charset="0"/>
              </a:rPr>
              <a:t/>
            </a:r>
            <a:br>
              <a:rPr lang="sv-SE" altLang="sv-SE" sz="1600">
                <a:latin typeface="Courier New" panose="02070309020205020404" pitchFamily="49" charset="0"/>
              </a:rPr>
            </a:br>
            <a:endParaRPr lang="sv-SE" altLang="sv-SE" sz="1600">
              <a:latin typeface="Courier New" panose="02070309020205020404" pitchFamily="49" charset="0"/>
            </a:endParaRPr>
          </a:p>
          <a:p>
            <a:pPr eaLnBrk="1" hangingPunct="1"/>
            <a:r>
              <a:rPr lang="sv-SE" altLang="sv-SE" sz="1600" noProof="1">
                <a:latin typeface="Courier New" panose="02070309020205020404" pitchFamily="49" charset="0"/>
              </a:rPr>
              <a:t>Lastname                  Job        DeptID DeptID Location</a:t>
            </a:r>
          </a:p>
          <a:p>
            <a:pPr eaLnBrk="1" hangingPunct="1"/>
            <a:r>
              <a:rPr lang="sv-SE" altLang="sv-SE" sz="1600" noProof="1">
                <a:latin typeface="Courier New" panose="02070309020205020404" pitchFamily="49" charset="0"/>
              </a:rPr>
              <a:t>------------------------- ---------- ------ ------ ---------</a:t>
            </a:r>
            <a:r>
              <a:rPr lang="sv-SE" altLang="sv-SE" sz="1600">
                <a:latin typeface="Courier New" panose="02070309020205020404" pitchFamily="49" charset="0"/>
              </a:rPr>
              <a:t>--</a:t>
            </a:r>
            <a:endParaRPr lang="sv-SE" altLang="sv-SE" sz="1600" noProof="1">
              <a:latin typeface="Courier New" panose="02070309020205020404" pitchFamily="49" charset="0"/>
            </a:endParaRPr>
          </a:p>
          <a:p>
            <a:pPr eaLnBrk="1" hangingPunct="1"/>
            <a:r>
              <a:rPr lang="sv-SE" altLang="sv-SE" sz="1600" noProof="1">
                <a:latin typeface="Courier New" panose="02070309020205020404" pitchFamily="49" charset="0"/>
              </a:rPr>
              <a:t>Jones                     Chef       20     20     Göteborg</a:t>
            </a:r>
          </a:p>
          <a:p>
            <a:pPr eaLnBrk="1" hangingPunct="1"/>
            <a:r>
              <a:rPr lang="sv-SE" altLang="sv-SE" sz="1600" noProof="1">
                <a:latin typeface="Courier New" panose="02070309020205020404" pitchFamily="49" charset="0"/>
              </a:rPr>
              <a:t>Turner                    Säljare    20     20     Göteborg</a:t>
            </a:r>
          </a:p>
          <a:p>
            <a:pPr eaLnBrk="1" hangingPunct="1"/>
            <a:r>
              <a:rPr lang="sv-SE" altLang="sv-SE" sz="1600" noProof="1">
                <a:latin typeface="Courier New" panose="02070309020205020404" pitchFamily="49" charset="0"/>
              </a:rPr>
              <a:t>Karlsson                  Säljare    20     20     Göteborg</a:t>
            </a:r>
          </a:p>
          <a:p>
            <a:endParaRPr lang="sv-SE" altLang="sv-SE" sz="160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71047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altLang="sv-SE" smtClean="0"/>
              <a:t>OUTER JOIN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43025" y="1844675"/>
            <a:ext cx="8497888" cy="3962400"/>
          </a:xfrm>
        </p:spPr>
        <p:txBody>
          <a:bodyPr/>
          <a:lstStyle/>
          <a:p>
            <a:pPr eaLnBrk="1" hangingPunct="1"/>
            <a:r>
              <a:rPr lang="sv-SE" altLang="sv-SE" smtClean="0"/>
              <a:t>Den yttre kopplingen utökar resultatet av en INNER JOIN. Resultatet är alla rader som motsvarar kopplingsvillkoret samt de rader från ena tabellen där kopplingsvillkoret inte uppfylls.</a:t>
            </a:r>
          </a:p>
          <a:p>
            <a:pPr eaLnBrk="1" hangingPunct="1"/>
            <a:r>
              <a:rPr lang="sv-SE" altLang="sv-SE" smtClean="0"/>
              <a:t>LEFT OUTER respektive RIGHT OUTER JOIN, beroende på vilken sida tabellen står där rader kanske inte uppfyller kopplingsvillkoret.</a:t>
            </a:r>
          </a:p>
        </p:txBody>
      </p:sp>
      <p:pic>
        <p:nvPicPr>
          <p:cNvPr id="4" name="Nackademin svart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717284" y="5825297"/>
            <a:ext cx="3064507" cy="351666"/>
          </a:xfrm>
          <a:prstGeom prst="rect">
            <a:avLst/>
          </a:prstGeom>
          <a:ln w="3175">
            <a:miter lim="400000"/>
          </a:ln>
        </p:spPr>
      </p:pic>
    </p:spTree>
    <p:extLst>
      <p:ext uri="{BB962C8B-B14F-4D97-AF65-F5344CB8AC3E}">
        <p14:creationId xmlns:p14="http://schemas.microsoft.com/office/powerpoint/2010/main" val="2955664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 bwMode="black">
          <a:noFill/>
        </p:spPr>
        <p:txBody>
          <a:bodyPr vert="horz" lIns="92075" tIns="46038" rIns="92075" bIns="46038" rtlCol="0" anchor="ctr">
            <a:normAutofit/>
          </a:bodyPr>
          <a:lstStyle/>
          <a:p>
            <a:pPr eaLnBrk="1" hangingPunct="1"/>
            <a:r>
              <a:rPr lang="sv-SE" altLang="sv-SE" smtClean="0"/>
              <a:t>OUTER JOIN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43026" y="1844676"/>
            <a:ext cx="8137525" cy="4752975"/>
          </a:xfrm>
          <a:noFill/>
        </p:spPr>
        <p:txBody>
          <a:bodyPr vert="horz" lIns="92075" tIns="46038" rIns="92075" bIns="46038" rtlCol="0">
            <a:normAutofit lnSpcReduction="10000"/>
          </a:bodyPr>
          <a:lstStyle/>
          <a:p>
            <a:pPr eaLnBrk="1" hangingPunct="1">
              <a:lnSpc>
                <a:spcPct val="95000"/>
              </a:lnSpc>
            </a:pPr>
            <a:r>
              <a:rPr lang="sv-SE" altLang="sv-SE" smtClean="0"/>
              <a:t>Exemplet visar alla avdelningar, även de som inte har några anställda.</a:t>
            </a:r>
            <a:br>
              <a:rPr lang="sv-SE" altLang="sv-SE" smtClean="0"/>
            </a:br>
            <a:r>
              <a:rPr lang="sv-SE" altLang="sv-SE" smtClean="0"/>
              <a:t/>
            </a:r>
            <a:br>
              <a:rPr lang="sv-SE" altLang="sv-SE" smtClean="0"/>
            </a:br>
            <a:r>
              <a:rPr lang="sv-SE" altLang="sv-SE" sz="1600" noProof="1">
                <a:latin typeface="Courier New" panose="02070309020205020404" pitchFamily="49" charset="0"/>
              </a:rPr>
              <a:t>SELECT E.Lastname, E.Job, E.DeptID, D.DeptID, D.Location</a:t>
            </a:r>
            <a:r>
              <a:rPr lang="en-GB" altLang="sv-SE" sz="1600">
                <a:latin typeface="Courier New" panose="02070309020205020404" pitchFamily="49" charset="0"/>
              </a:rPr>
              <a:t> </a:t>
            </a:r>
            <a:br>
              <a:rPr lang="en-GB" altLang="sv-SE" sz="1600">
                <a:latin typeface="Courier New" panose="02070309020205020404" pitchFamily="49" charset="0"/>
              </a:rPr>
            </a:br>
            <a:r>
              <a:rPr lang="en-GB" altLang="sv-SE" sz="1600" noProof="1">
                <a:latin typeface="Courier New" panose="02070309020205020404" pitchFamily="49" charset="0"/>
              </a:rPr>
              <a:t>FROM Employee E RIGHT OUTER JOIN Department D</a:t>
            </a:r>
            <a:r>
              <a:rPr lang="en-GB" altLang="sv-SE" sz="1600">
                <a:latin typeface="Courier New" panose="02070309020205020404" pitchFamily="49" charset="0"/>
              </a:rPr>
              <a:t/>
            </a:r>
            <a:br>
              <a:rPr lang="en-GB" altLang="sv-SE" sz="1600">
                <a:latin typeface="Courier New" panose="02070309020205020404" pitchFamily="49" charset="0"/>
              </a:rPr>
            </a:br>
            <a:r>
              <a:rPr lang="en-GB" altLang="sv-SE" sz="1600" noProof="1">
                <a:latin typeface="Courier New" panose="02070309020205020404" pitchFamily="49" charset="0"/>
              </a:rPr>
              <a:t>ON E.DeptID = D.DeptID</a:t>
            </a:r>
            <a:r>
              <a:rPr lang="en-GB" altLang="sv-SE" sz="1600">
                <a:latin typeface="Courier New" panose="02070309020205020404" pitchFamily="49" charset="0"/>
              </a:rPr>
              <a:t/>
            </a:r>
            <a:br>
              <a:rPr lang="en-GB" altLang="sv-SE" sz="1600">
                <a:latin typeface="Courier New" panose="02070309020205020404" pitchFamily="49" charset="0"/>
              </a:rPr>
            </a:br>
            <a:r>
              <a:rPr lang="en-GB" altLang="sv-SE" sz="1600" noProof="1">
                <a:latin typeface="Courier New" panose="02070309020205020404" pitchFamily="49" charset="0"/>
              </a:rPr>
              <a:t>ORDER BY E.DeptID</a:t>
            </a:r>
            <a:r>
              <a:rPr lang="en-GB" altLang="sv-SE" sz="1600">
                <a:latin typeface="Courier New" panose="02070309020205020404" pitchFamily="49" charset="0"/>
              </a:rPr>
              <a:t/>
            </a:r>
            <a:br>
              <a:rPr lang="en-GB" altLang="sv-SE" sz="1600">
                <a:latin typeface="Courier New" panose="02070309020205020404" pitchFamily="49" charset="0"/>
              </a:rPr>
            </a:br>
            <a:r>
              <a:rPr lang="en-GB" altLang="sv-SE" sz="1600">
                <a:latin typeface="Courier New" panose="02070309020205020404" pitchFamily="49" charset="0"/>
              </a:rPr>
              <a:t/>
            </a:r>
            <a:br>
              <a:rPr lang="en-GB" altLang="sv-SE" sz="1600">
                <a:latin typeface="Courier New" panose="02070309020205020404" pitchFamily="49" charset="0"/>
              </a:rPr>
            </a:br>
            <a:r>
              <a:rPr lang="en-GB" altLang="sv-SE" sz="1600">
                <a:latin typeface="Courier New" panose="02070309020205020404" pitchFamily="49" charset="0"/>
              </a:rPr>
              <a:t/>
            </a:r>
            <a:br>
              <a:rPr lang="en-GB" altLang="sv-SE" sz="1600">
                <a:latin typeface="Courier New" panose="02070309020205020404" pitchFamily="49" charset="0"/>
              </a:rPr>
            </a:br>
            <a:r>
              <a:rPr lang="en-GB" altLang="sv-SE" sz="1600" noProof="1">
                <a:latin typeface="Courier New" panose="02070309020205020404" pitchFamily="49" charset="0"/>
              </a:rPr>
              <a:t>Lastname                  Job        DeptID DeptID Location</a:t>
            </a:r>
            <a:r>
              <a:rPr lang="en-GB" altLang="sv-SE" sz="1600">
                <a:latin typeface="Courier New" panose="02070309020205020404" pitchFamily="49" charset="0"/>
              </a:rPr>
              <a:t/>
            </a:r>
            <a:br>
              <a:rPr lang="en-GB" altLang="sv-SE" sz="1600">
                <a:latin typeface="Courier New" panose="02070309020205020404" pitchFamily="49" charset="0"/>
              </a:rPr>
            </a:br>
            <a:r>
              <a:rPr lang="en-GB" altLang="sv-SE" sz="1600" noProof="1">
                <a:latin typeface="Courier New" panose="02070309020205020404" pitchFamily="49" charset="0"/>
              </a:rPr>
              <a:t>------------------------- ---------- ------ ------ ----------</a:t>
            </a:r>
            <a:r>
              <a:rPr lang="en-GB" altLang="sv-SE" sz="1600">
                <a:latin typeface="Courier New" panose="02070309020205020404" pitchFamily="49" charset="0"/>
              </a:rPr>
              <a:t/>
            </a:r>
            <a:br>
              <a:rPr lang="en-GB" altLang="sv-SE" sz="1600">
                <a:latin typeface="Courier New" panose="02070309020205020404" pitchFamily="49" charset="0"/>
              </a:rPr>
            </a:br>
            <a:r>
              <a:rPr lang="en-GB" altLang="sv-SE" sz="1600" noProof="1">
                <a:latin typeface="Courier New" panose="02070309020205020404" pitchFamily="49" charset="0"/>
              </a:rPr>
              <a:t>NULL                      NULL       NULL   50     Stockholm</a:t>
            </a:r>
            <a:r>
              <a:rPr lang="en-GB" altLang="sv-SE" sz="1600">
                <a:latin typeface="Courier New" panose="02070309020205020404" pitchFamily="49" charset="0"/>
              </a:rPr>
              <a:t/>
            </a:r>
            <a:br>
              <a:rPr lang="en-GB" altLang="sv-SE" sz="1600">
                <a:latin typeface="Courier New" panose="02070309020205020404" pitchFamily="49" charset="0"/>
              </a:rPr>
            </a:br>
            <a:r>
              <a:rPr lang="en-GB" altLang="sv-SE" sz="1600" noProof="1">
                <a:latin typeface="Courier New" panose="02070309020205020404" pitchFamily="49" charset="0"/>
              </a:rPr>
              <a:t>Scott                     Analytiker 10     10     Göteborg</a:t>
            </a:r>
            <a:r>
              <a:rPr lang="en-GB" altLang="sv-SE" sz="1600">
                <a:latin typeface="Courier New" panose="02070309020205020404" pitchFamily="49" charset="0"/>
              </a:rPr>
              <a:t/>
            </a:r>
            <a:br>
              <a:rPr lang="en-GB" altLang="sv-SE" sz="1600">
                <a:latin typeface="Courier New" panose="02070309020205020404" pitchFamily="49" charset="0"/>
              </a:rPr>
            </a:br>
            <a:r>
              <a:rPr lang="en-GB" altLang="sv-SE" sz="1600" noProof="1">
                <a:latin typeface="Courier New" panose="02070309020205020404" pitchFamily="49" charset="0"/>
              </a:rPr>
              <a:t>King                      VD         10     10     Göteborg</a:t>
            </a:r>
            <a:r>
              <a:rPr lang="en-GB" altLang="sv-SE" sz="1600">
                <a:latin typeface="Courier New" panose="02070309020205020404" pitchFamily="49" charset="0"/>
              </a:rPr>
              <a:t/>
            </a:r>
            <a:br>
              <a:rPr lang="en-GB" altLang="sv-SE" sz="1600">
                <a:latin typeface="Courier New" panose="02070309020205020404" pitchFamily="49" charset="0"/>
              </a:rPr>
            </a:br>
            <a:r>
              <a:rPr lang="en-GB" altLang="sv-SE" sz="1600" noProof="1">
                <a:latin typeface="Courier New" panose="02070309020205020404" pitchFamily="49" charset="0"/>
              </a:rPr>
              <a:t>MILLER                    Kontorist  10     10     Göteborg</a:t>
            </a:r>
            <a:r>
              <a:rPr lang="en-GB" altLang="sv-SE" sz="1600">
                <a:latin typeface="Courier New" panose="02070309020205020404" pitchFamily="49" charset="0"/>
              </a:rPr>
              <a:t/>
            </a:r>
            <a:br>
              <a:rPr lang="en-GB" altLang="sv-SE" sz="1600">
                <a:latin typeface="Courier New" panose="02070309020205020404" pitchFamily="49" charset="0"/>
              </a:rPr>
            </a:br>
            <a:r>
              <a:rPr lang="en-GB" altLang="sv-SE" sz="1600" noProof="1">
                <a:latin typeface="Courier New" panose="02070309020205020404" pitchFamily="49" charset="0"/>
              </a:rPr>
              <a:t>Jones                     Chef       20     20     Göteborg</a:t>
            </a:r>
            <a:r>
              <a:rPr lang="en-GB" altLang="sv-SE" sz="1600">
                <a:latin typeface="Courier New" panose="02070309020205020404" pitchFamily="49" charset="0"/>
              </a:rPr>
              <a:t/>
            </a:r>
            <a:br>
              <a:rPr lang="en-GB" altLang="sv-SE" sz="1600">
                <a:latin typeface="Courier New" panose="02070309020205020404" pitchFamily="49" charset="0"/>
              </a:rPr>
            </a:br>
            <a:r>
              <a:rPr lang="en-GB" altLang="sv-SE" sz="1600" noProof="1">
                <a:latin typeface="Courier New" panose="02070309020205020404" pitchFamily="49" charset="0"/>
              </a:rPr>
              <a:t>Turner                    Säljare    20     20     Göteborg</a:t>
            </a:r>
            <a:r>
              <a:rPr lang="en-GB" altLang="sv-SE" sz="1600">
                <a:latin typeface="Courier New" panose="02070309020205020404" pitchFamily="49" charset="0"/>
              </a:rPr>
              <a:t/>
            </a:r>
            <a:br>
              <a:rPr lang="en-GB" altLang="sv-SE" sz="1600">
                <a:latin typeface="Courier New" panose="02070309020205020404" pitchFamily="49" charset="0"/>
              </a:rPr>
            </a:br>
            <a:endParaRPr lang="sv-SE" altLang="sv-SE" sz="1600">
              <a:latin typeface="Courier New" panose="02070309020205020404" pitchFamily="49" charset="0"/>
            </a:endParaRPr>
          </a:p>
        </p:txBody>
      </p:sp>
      <p:pic>
        <p:nvPicPr>
          <p:cNvPr id="4" name="Nackademin svart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717284" y="5825297"/>
            <a:ext cx="3064507" cy="351666"/>
          </a:xfrm>
          <a:prstGeom prst="rect">
            <a:avLst/>
          </a:prstGeom>
          <a:ln w="3175">
            <a:miter lim="400000"/>
          </a:ln>
        </p:spPr>
      </p:pic>
    </p:spTree>
    <p:extLst>
      <p:ext uri="{BB962C8B-B14F-4D97-AF65-F5344CB8AC3E}">
        <p14:creationId xmlns:p14="http://schemas.microsoft.com/office/powerpoint/2010/main" val="11401083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 bwMode="black">
          <a:noFill/>
        </p:spPr>
        <p:txBody>
          <a:bodyPr vert="horz" lIns="92075" tIns="46038" rIns="92075" bIns="46038" rtlCol="0" anchor="ctr">
            <a:normAutofit/>
          </a:bodyPr>
          <a:lstStyle/>
          <a:p>
            <a:pPr eaLnBrk="1" hangingPunct="1"/>
            <a:r>
              <a:rPr lang="sv-SE" altLang="sv-SE" smtClean="0"/>
              <a:t>SELF JOIN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43026" y="1844676"/>
            <a:ext cx="8137525" cy="1584325"/>
          </a:xfrm>
          <a:noFill/>
        </p:spPr>
        <p:txBody>
          <a:bodyPr vert="horz" lIns="92075" tIns="46038" rIns="92075" bIns="46038" rtlCol="0">
            <a:normAutofit/>
          </a:bodyPr>
          <a:lstStyle/>
          <a:p>
            <a:pPr eaLnBrk="1" hangingPunct="1"/>
            <a:r>
              <a:rPr lang="sv-SE" altLang="sv-SE" smtClean="0"/>
              <a:t>I en SELF JOIN måste man använda Alias</a:t>
            </a:r>
          </a:p>
          <a:p>
            <a:pPr eaLnBrk="1" hangingPunct="1"/>
            <a:r>
              <a:rPr lang="sv-SE" altLang="sv-SE" smtClean="0"/>
              <a:t>Ta reda på namnen för varje anställds chef </a:t>
            </a: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1416051" y="2971800"/>
            <a:ext cx="6162675" cy="846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190500" indent="-1905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ct val="30000"/>
              </a:spcBef>
              <a:buClr>
                <a:srgbClr val="BD1220"/>
              </a:buClr>
            </a:pPr>
            <a:r>
              <a:rPr lang="sv-SE" altLang="sv-SE" sz="1600">
                <a:latin typeface="Courier New" panose="02070309020205020404" pitchFamily="49" charset="0"/>
              </a:rPr>
              <a:t>SELECT A.Lastname Namn, B.Lastname Chef</a:t>
            </a:r>
          </a:p>
          <a:p>
            <a:pPr eaLnBrk="1" hangingPunct="1">
              <a:lnSpc>
                <a:spcPct val="95000"/>
              </a:lnSpc>
              <a:spcBef>
                <a:spcPct val="30000"/>
              </a:spcBef>
              <a:buClr>
                <a:srgbClr val="BD1220"/>
              </a:buClr>
            </a:pPr>
            <a:r>
              <a:rPr lang="sv-SE" altLang="sv-SE" sz="1600">
                <a:latin typeface="Courier New" panose="02070309020205020404" pitchFamily="49" charset="0"/>
              </a:rPr>
              <a:t>FROM Employee A, Employee B</a:t>
            </a:r>
          </a:p>
          <a:p>
            <a:pPr eaLnBrk="1" hangingPunct="1">
              <a:lnSpc>
                <a:spcPct val="95000"/>
              </a:lnSpc>
              <a:spcBef>
                <a:spcPct val="30000"/>
              </a:spcBef>
              <a:buClr>
                <a:srgbClr val="BD1220"/>
              </a:buClr>
            </a:pPr>
            <a:r>
              <a:rPr lang="sv-SE" altLang="sv-SE" sz="1600">
                <a:latin typeface="Courier New" panose="02070309020205020404" pitchFamily="49" charset="0"/>
              </a:rPr>
              <a:t>WHERE A</a:t>
            </a:r>
            <a:r>
              <a:rPr lang="sv-SE" altLang="sv-SE" sz="1600" i="1">
                <a:latin typeface="Courier New" panose="02070309020205020404" pitchFamily="49" charset="0"/>
              </a:rPr>
              <a:t>.ManagerID = B.EmpID</a:t>
            </a:r>
          </a:p>
          <a:p>
            <a:pPr eaLnBrk="1" hangingPunct="1">
              <a:lnSpc>
                <a:spcPct val="95000"/>
              </a:lnSpc>
              <a:spcBef>
                <a:spcPct val="30000"/>
              </a:spcBef>
              <a:buClr>
                <a:srgbClr val="BD1220"/>
              </a:buClr>
            </a:pPr>
            <a:r>
              <a:rPr lang="sv-SE" altLang="sv-SE" sz="1600">
                <a:latin typeface="Courier New" panose="02070309020205020404" pitchFamily="49" charset="0"/>
              </a:rPr>
              <a:t>ORDER BY A.Lastname</a:t>
            </a:r>
          </a:p>
          <a:p>
            <a:pPr eaLnBrk="1" hangingPunct="1">
              <a:lnSpc>
                <a:spcPct val="95000"/>
              </a:lnSpc>
              <a:spcBef>
                <a:spcPct val="30000"/>
              </a:spcBef>
              <a:buClr>
                <a:srgbClr val="BD1220"/>
              </a:buClr>
            </a:pPr>
            <a:r>
              <a:rPr lang="sv-SE" altLang="sv-SE" sz="1600">
                <a:latin typeface="Courier New" panose="02070309020205020404" pitchFamily="49" charset="0"/>
              </a:rPr>
              <a:t/>
            </a:r>
            <a:br>
              <a:rPr lang="sv-SE" altLang="sv-SE" sz="1600">
                <a:latin typeface="Courier New" panose="02070309020205020404" pitchFamily="49" charset="0"/>
              </a:rPr>
            </a:br>
            <a:r>
              <a:rPr lang="sv-SE" altLang="sv-SE" sz="1600" noProof="1">
                <a:latin typeface="Courier New" panose="02070309020205020404" pitchFamily="49" charset="0"/>
              </a:rPr>
              <a:t>Namn                      Chef</a:t>
            </a:r>
            <a:r>
              <a:rPr lang="en-GB" altLang="sv-SE" sz="1600">
                <a:latin typeface="Courier New" panose="02070309020205020404" pitchFamily="49" charset="0"/>
              </a:rPr>
              <a:t/>
            </a:r>
            <a:br>
              <a:rPr lang="en-GB" altLang="sv-SE" sz="1600">
                <a:latin typeface="Courier New" panose="02070309020205020404" pitchFamily="49" charset="0"/>
              </a:rPr>
            </a:br>
            <a:r>
              <a:rPr lang="en-GB" altLang="sv-SE" sz="1600" noProof="1">
                <a:latin typeface="Courier New" panose="02070309020205020404" pitchFamily="49" charset="0"/>
              </a:rPr>
              <a:t>------------------------- --------------------</a:t>
            </a:r>
            <a:r>
              <a:rPr lang="en-GB" altLang="sv-SE" sz="1600">
                <a:latin typeface="Courier New" panose="02070309020205020404" pitchFamily="49" charset="0"/>
              </a:rPr>
              <a:t/>
            </a:r>
            <a:br>
              <a:rPr lang="en-GB" altLang="sv-SE" sz="1600">
                <a:latin typeface="Courier New" panose="02070309020205020404" pitchFamily="49" charset="0"/>
              </a:rPr>
            </a:br>
            <a:r>
              <a:rPr lang="en-GB" altLang="sv-SE" sz="1600" noProof="1">
                <a:latin typeface="Courier New" panose="02070309020205020404" pitchFamily="49" charset="0"/>
              </a:rPr>
              <a:t>Adams                     Scott</a:t>
            </a:r>
            <a:r>
              <a:rPr lang="en-GB" altLang="sv-SE" sz="1600">
                <a:latin typeface="Courier New" panose="02070309020205020404" pitchFamily="49" charset="0"/>
              </a:rPr>
              <a:t/>
            </a:r>
            <a:br>
              <a:rPr lang="en-GB" altLang="sv-SE" sz="1600">
                <a:latin typeface="Courier New" panose="02070309020205020404" pitchFamily="49" charset="0"/>
              </a:rPr>
            </a:br>
            <a:r>
              <a:rPr lang="en-GB" altLang="sv-SE" sz="1600" noProof="1">
                <a:latin typeface="Courier New" panose="02070309020205020404" pitchFamily="49" charset="0"/>
              </a:rPr>
              <a:t>Allen                     Blake</a:t>
            </a:r>
            <a:r>
              <a:rPr lang="en-GB" altLang="sv-SE" sz="1600">
                <a:latin typeface="Courier New" panose="02070309020205020404" pitchFamily="49" charset="0"/>
              </a:rPr>
              <a:t/>
            </a:r>
            <a:br>
              <a:rPr lang="en-GB" altLang="sv-SE" sz="1600">
                <a:latin typeface="Courier New" panose="02070309020205020404" pitchFamily="49" charset="0"/>
              </a:rPr>
            </a:br>
            <a:r>
              <a:rPr lang="en-GB" altLang="sv-SE" sz="1600" noProof="1">
                <a:latin typeface="Courier New" panose="02070309020205020404" pitchFamily="49" charset="0"/>
              </a:rPr>
              <a:t>Blake                     King</a:t>
            </a:r>
            <a:r>
              <a:rPr lang="en-GB" altLang="sv-SE" sz="1600">
                <a:latin typeface="Courier New" panose="02070309020205020404" pitchFamily="49" charset="0"/>
              </a:rPr>
              <a:t/>
            </a:r>
            <a:br>
              <a:rPr lang="en-GB" altLang="sv-SE" sz="1600">
                <a:latin typeface="Courier New" panose="02070309020205020404" pitchFamily="49" charset="0"/>
              </a:rPr>
            </a:br>
            <a:r>
              <a:rPr lang="en-GB" altLang="sv-SE" sz="1600" noProof="1">
                <a:latin typeface="Courier New" panose="02070309020205020404" pitchFamily="49" charset="0"/>
              </a:rPr>
              <a:t>Carlsson                  Jones</a:t>
            </a:r>
            <a:r>
              <a:rPr lang="en-GB" altLang="sv-SE" sz="1600">
                <a:latin typeface="Courier New" panose="02070309020205020404" pitchFamily="49" charset="0"/>
              </a:rPr>
              <a:t/>
            </a:r>
            <a:br>
              <a:rPr lang="en-GB" altLang="sv-SE" sz="1600">
                <a:latin typeface="Courier New" panose="02070309020205020404" pitchFamily="49" charset="0"/>
              </a:rPr>
            </a:br>
            <a:r>
              <a:rPr lang="en-GB" altLang="sv-SE" sz="1600" noProof="1">
                <a:latin typeface="Courier New" panose="02070309020205020404" pitchFamily="49" charset="0"/>
              </a:rPr>
              <a:t>Clark                     King</a:t>
            </a:r>
            <a:endParaRPr lang="sv-SE" altLang="sv-SE" sz="1600">
              <a:latin typeface="Courier New" panose="02070309020205020404" pitchFamily="49" charset="0"/>
            </a:endParaRPr>
          </a:p>
        </p:txBody>
      </p:sp>
      <p:pic>
        <p:nvPicPr>
          <p:cNvPr id="5" name="Nackademin svart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717284" y="5825297"/>
            <a:ext cx="3064507" cy="351666"/>
          </a:xfrm>
          <a:prstGeom prst="rect">
            <a:avLst/>
          </a:prstGeom>
          <a:ln w="3175">
            <a:miter lim="400000"/>
          </a:ln>
        </p:spPr>
      </p:pic>
    </p:spTree>
    <p:extLst>
      <p:ext uri="{BB962C8B-B14F-4D97-AF65-F5344CB8AC3E}">
        <p14:creationId xmlns:p14="http://schemas.microsoft.com/office/powerpoint/2010/main" val="2933163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 bwMode="black">
          <a:noFill/>
        </p:spPr>
        <p:txBody>
          <a:bodyPr vert="horz" lIns="92075" tIns="46038" rIns="92075" bIns="46038" rtlCol="0" anchor="ctr">
            <a:normAutofit/>
          </a:bodyPr>
          <a:lstStyle/>
          <a:p>
            <a:pPr eaLnBrk="1" hangingPunct="1"/>
            <a:r>
              <a:rPr lang="sv-SE" altLang="sv-SE" smtClean="0"/>
              <a:t>Subquery / Underfråga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43026" y="1844675"/>
            <a:ext cx="8137525" cy="3810000"/>
          </a:xfrm>
          <a:noFill/>
        </p:spPr>
        <p:txBody>
          <a:bodyPr vert="horz" lIns="92075" tIns="46038" rIns="92075" bIns="46038" rtlCol="0">
            <a:normAutofit fontScale="92500" lnSpcReduction="10000"/>
          </a:bodyPr>
          <a:lstStyle/>
          <a:p>
            <a:pPr eaLnBrk="1" hangingPunct="1"/>
            <a:r>
              <a:rPr lang="sv-SE" altLang="sv-SE" smtClean="0"/>
              <a:t>Underfråga = subquery på engelska. Kallas ibland nästlad fråga, då en SELECT-sats befinner sig inuti ett annat SQL-uttryck.</a:t>
            </a:r>
          </a:p>
          <a:p>
            <a:pPr eaLnBrk="1" hangingPunct="1"/>
            <a:r>
              <a:rPr lang="sv-SE" altLang="sv-SE" smtClean="0"/>
              <a:t>En underfråga är en fråga vars resultat skickas vidare till en överordnad fråga, föräldrafrågan.</a:t>
            </a:r>
          </a:p>
          <a:p>
            <a:pPr eaLnBrk="1" hangingPunct="1"/>
            <a:r>
              <a:rPr lang="sv-SE" altLang="sv-SE" smtClean="0"/>
              <a:t>Underfrågan används för att besvara frågor med flera delar i sig, så som t ex vilka arbetar på samma avdelning som en viss person.</a:t>
            </a:r>
          </a:p>
          <a:p>
            <a:pPr eaLnBrk="1" hangingPunct="1"/>
            <a:r>
              <a:rPr lang="sv-SE" altLang="sv-SE" smtClean="0"/>
              <a:t>Man kan ofta skriva om en JOIN som en underfråga (och tvärt om).</a:t>
            </a:r>
          </a:p>
        </p:txBody>
      </p:sp>
      <p:pic>
        <p:nvPicPr>
          <p:cNvPr id="4" name="Nackademin svart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717284" y="5825297"/>
            <a:ext cx="3064507" cy="351666"/>
          </a:xfrm>
          <a:prstGeom prst="rect">
            <a:avLst/>
          </a:prstGeom>
          <a:ln w="3175">
            <a:miter lim="400000"/>
          </a:ln>
        </p:spPr>
      </p:pic>
    </p:spTree>
    <p:extLst>
      <p:ext uri="{BB962C8B-B14F-4D97-AF65-F5344CB8AC3E}">
        <p14:creationId xmlns:p14="http://schemas.microsoft.com/office/powerpoint/2010/main" val="12113913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altLang="sv-SE" smtClean="0"/>
              <a:t>Underfråga, syntax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43025" y="1844675"/>
            <a:ext cx="8458200" cy="2133600"/>
          </a:xfrm>
        </p:spPr>
        <p:txBody>
          <a:bodyPr>
            <a:noAutofit/>
          </a:bodyPr>
          <a:lstStyle/>
          <a:p>
            <a:pPr eaLnBrk="1" hangingPunct="1">
              <a:lnSpc>
                <a:spcPct val="95000"/>
              </a:lnSpc>
            </a:pPr>
            <a:r>
              <a:rPr lang="sv-SE" altLang="sv-SE" dirty="0" smtClean="0"/>
              <a:t>Syntax:</a:t>
            </a:r>
            <a:br>
              <a:rPr lang="sv-SE" altLang="sv-SE" dirty="0" smtClean="0"/>
            </a:br>
            <a:r>
              <a:rPr lang="sv-SE" altLang="sv-SE" sz="1800" dirty="0"/>
              <a:t/>
            </a:r>
            <a:br>
              <a:rPr lang="sv-SE" altLang="sv-SE" sz="1800" dirty="0"/>
            </a:br>
            <a:r>
              <a:rPr lang="sv-SE" altLang="sv-SE" sz="1800" dirty="0">
                <a:latin typeface="Courier New" panose="02070309020205020404" pitchFamily="49" charset="0"/>
              </a:rPr>
              <a:t>SELECT  *</a:t>
            </a:r>
            <a:br>
              <a:rPr lang="sv-SE" altLang="sv-SE" sz="1800" dirty="0">
                <a:latin typeface="Courier New" panose="02070309020205020404" pitchFamily="49" charset="0"/>
              </a:rPr>
            </a:br>
            <a:r>
              <a:rPr lang="sv-SE" altLang="sv-SE" sz="1800" dirty="0">
                <a:latin typeface="Courier New" panose="02070309020205020404" pitchFamily="49" charset="0"/>
              </a:rPr>
              <a:t>FROM    table1</a:t>
            </a:r>
            <a:br>
              <a:rPr lang="sv-SE" altLang="sv-SE" sz="1800" dirty="0">
                <a:latin typeface="Courier New" panose="02070309020205020404" pitchFamily="49" charset="0"/>
              </a:rPr>
            </a:br>
            <a:r>
              <a:rPr lang="sv-SE" altLang="sv-SE" sz="1800" dirty="0">
                <a:latin typeface="Courier New" panose="02070309020205020404" pitchFamily="49" charset="0"/>
              </a:rPr>
              <a:t>WHERE   table1.col1 = (</a:t>
            </a:r>
            <a:br>
              <a:rPr lang="sv-SE" altLang="sv-SE" sz="1800" dirty="0">
                <a:latin typeface="Courier New" panose="02070309020205020404" pitchFamily="49" charset="0"/>
              </a:rPr>
            </a:br>
            <a:r>
              <a:rPr lang="sv-SE" altLang="sv-SE" sz="1800" dirty="0">
                <a:latin typeface="Courier New" panose="02070309020205020404" pitchFamily="49" charset="0"/>
              </a:rPr>
              <a:t>			</a:t>
            </a:r>
            <a:r>
              <a:rPr lang="sv-SE" altLang="sv-SE" sz="1800" i="1" dirty="0">
                <a:latin typeface="Courier New" panose="02070309020205020404" pitchFamily="49" charset="0"/>
              </a:rPr>
              <a:t>SELECT col2</a:t>
            </a:r>
            <a:br>
              <a:rPr lang="sv-SE" altLang="sv-SE" sz="1800" i="1" dirty="0">
                <a:latin typeface="Courier New" panose="02070309020205020404" pitchFamily="49" charset="0"/>
              </a:rPr>
            </a:br>
            <a:r>
              <a:rPr lang="sv-SE" altLang="sv-SE" sz="1800" i="1" dirty="0">
                <a:latin typeface="Courier New" panose="02070309020205020404" pitchFamily="49" charset="0"/>
              </a:rPr>
              <a:t>			FROM   table2</a:t>
            </a:r>
            <a:br>
              <a:rPr lang="sv-SE" altLang="sv-SE" sz="1800" i="1" dirty="0">
                <a:latin typeface="Courier New" panose="02070309020205020404" pitchFamily="49" charset="0"/>
              </a:rPr>
            </a:br>
            <a:r>
              <a:rPr lang="sv-SE" altLang="sv-SE" sz="1800" i="1" dirty="0">
                <a:latin typeface="Courier New" panose="02070309020205020404" pitchFamily="49" charset="0"/>
              </a:rPr>
              <a:t>			WHERE  col3 = </a:t>
            </a:r>
            <a:r>
              <a:rPr lang="sv-SE" altLang="sv-SE" sz="1800" i="1" dirty="0" err="1">
                <a:latin typeface="Courier New" panose="02070309020205020404" pitchFamily="49" charset="0"/>
              </a:rPr>
              <a:t>somevalue</a:t>
            </a:r>
            <a:r>
              <a:rPr lang="sv-SE" altLang="sv-SE" sz="1800" i="1" dirty="0">
                <a:latin typeface="Courier New" panose="02070309020205020404" pitchFamily="49" charset="0"/>
              </a:rPr>
              <a:t>)</a:t>
            </a:r>
            <a:br>
              <a:rPr lang="sv-SE" altLang="sv-SE" sz="1800" i="1" dirty="0">
                <a:latin typeface="Courier New" panose="02070309020205020404" pitchFamily="49" charset="0"/>
              </a:rPr>
            </a:br>
            <a:endParaRPr lang="sv-SE" altLang="sv-SE" sz="1800" i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95000"/>
              </a:lnSpc>
            </a:pPr>
            <a:r>
              <a:rPr lang="sv-SE" altLang="sv-SE" dirty="0" smtClean="0"/>
              <a:t>När du skriver SQL-satser med underfråga är det oftast bäst att starta med den innersta frågan och arbeta dig utåt.</a:t>
            </a:r>
            <a:endParaRPr lang="sv-SE" altLang="sv-SE" i="1" dirty="0" smtClean="0"/>
          </a:p>
        </p:txBody>
      </p:sp>
      <p:pic>
        <p:nvPicPr>
          <p:cNvPr id="4" name="Nackademin svart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717284" y="5825297"/>
            <a:ext cx="3064507" cy="351666"/>
          </a:xfrm>
          <a:prstGeom prst="rect">
            <a:avLst/>
          </a:prstGeom>
          <a:ln w="3175">
            <a:miter lim="400000"/>
          </a:ln>
        </p:spPr>
      </p:pic>
    </p:spTree>
    <p:extLst>
      <p:ext uri="{BB962C8B-B14F-4D97-AF65-F5344CB8AC3E}">
        <p14:creationId xmlns:p14="http://schemas.microsoft.com/office/powerpoint/2010/main" val="3982665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 bwMode="black">
          <a:noFill/>
        </p:spPr>
        <p:txBody>
          <a:bodyPr vert="horz" lIns="92075" tIns="46038" rIns="92075" bIns="46038" rtlCol="0" anchor="ctr">
            <a:normAutofit/>
          </a:bodyPr>
          <a:lstStyle/>
          <a:p>
            <a:pPr eaLnBrk="1" hangingPunct="1"/>
            <a:r>
              <a:rPr lang="sv-SE" altLang="sv-SE" smtClean="0"/>
              <a:t>Underfråga (2)</a:t>
            </a: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1343026" y="2882901"/>
            <a:ext cx="8137525" cy="347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sv-SE" altLang="sv-SE" sz="1800">
                <a:latin typeface="Courier New" panose="02070309020205020404" pitchFamily="49" charset="0"/>
              </a:rPr>
              <a:t>SELECT Lastname, DeptID </a:t>
            </a:r>
          </a:p>
          <a:p>
            <a:r>
              <a:rPr lang="sv-SE" altLang="sv-SE" sz="1800">
                <a:latin typeface="Courier New" panose="02070309020205020404" pitchFamily="49" charset="0"/>
              </a:rPr>
              <a:t>FROM   Employee</a:t>
            </a:r>
          </a:p>
          <a:p>
            <a:r>
              <a:rPr lang="sv-SE" altLang="sv-SE" sz="1800">
                <a:latin typeface="Courier New" panose="02070309020205020404" pitchFamily="49" charset="0"/>
              </a:rPr>
              <a:t>WHERE  DeptID = (</a:t>
            </a:r>
          </a:p>
          <a:p>
            <a:r>
              <a:rPr lang="sv-SE" altLang="sv-SE" sz="1800">
                <a:latin typeface="Courier New" panose="02070309020205020404" pitchFamily="49" charset="0"/>
              </a:rPr>
              <a:t>		SELECT DeptID </a:t>
            </a:r>
          </a:p>
          <a:p>
            <a:r>
              <a:rPr lang="sv-SE" altLang="sv-SE" sz="1800">
                <a:latin typeface="Courier New" panose="02070309020205020404" pitchFamily="49" charset="0"/>
              </a:rPr>
              <a:t>		FROM   Department </a:t>
            </a:r>
          </a:p>
          <a:p>
            <a:r>
              <a:rPr lang="sv-SE" altLang="sv-SE" sz="1800">
                <a:latin typeface="Courier New" panose="02070309020205020404" pitchFamily="49" charset="0"/>
              </a:rPr>
              <a:t>		WHERE  DeptName=</a:t>
            </a:r>
            <a:r>
              <a:rPr lang="sv-SE" altLang="sv-SE"/>
              <a:t>'</a:t>
            </a:r>
            <a:r>
              <a:rPr lang="sv-SE" altLang="sv-SE" sz="1800">
                <a:latin typeface="Courier New" panose="02070309020205020404" pitchFamily="49" charset="0"/>
              </a:rPr>
              <a:t>huvudkontor')</a:t>
            </a:r>
          </a:p>
          <a:p>
            <a:endParaRPr lang="sv-SE" altLang="sv-SE" sz="1800">
              <a:latin typeface="Courier New" panose="02070309020205020404" pitchFamily="49" charset="0"/>
            </a:endParaRPr>
          </a:p>
          <a:p>
            <a:r>
              <a:rPr lang="sv-SE" altLang="sv-SE" sz="1800">
                <a:latin typeface="Courier New" panose="02070309020205020404" pitchFamily="49" charset="0"/>
              </a:rPr>
              <a:t>Lastname        DeptID</a:t>
            </a:r>
          </a:p>
          <a:p>
            <a:r>
              <a:rPr lang="sv-SE" altLang="sv-SE" sz="1800">
                <a:latin typeface="Courier New" panose="02070309020205020404" pitchFamily="49" charset="0"/>
              </a:rPr>
              <a:t>==============  ==============</a:t>
            </a:r>
          </a:p>
          <a:p>
            <a:r>
              <a:rPr lang="sv-SE" altLang="sv-SE" sz="1800">
                <a:latin typeface="Courier New" panose="02070309020205020404" pitchFamily="49" charset="0"/>
              </a:rPr>
              <a:t>Scott            10</a:t>
            </a:r>
          </a:p>
          <a:p>
            <a:r>
              <a:rPr lang="sv-SE" altLang="sv-SE" sz="1800">
                <a:latin typeface="Courier New" panose="02070309020205020404" pitchFamily="49" charset="0"/>
              </a:rPr>
              <a:t>King             10</a:t>
            </a:r>
          </a:p>
          <a:p>
            <a:r>
              <a:rPr lang="sv-SE" altLang="sv-SE" sz="1800">
                <a:latin typeface="Courier New" panose="02070309020205020404" pitchFamily="49" charset="0"/>
              </a:rPr>
              <a:t>MILLER           10     </a:t>
            </a:r>
          </a:p>
        </p:txBody>
      </p:sp>
      <p:sp>
        <p:nvSpPr>
          <p:cNvPr id="16388" name="Rectangle 5"/>
          <p:cNvSpPr>
            <a:spLocks noChangeArrowheads="1"/>
          </p:cNvSpPr>
          <p:nvPr/>
        </p:nvSpPr>
        <p:spPr bwMode="auto">
          <a:xfrm>
            <a:off x="1343025" y="1844676"/>
            <a:ext cx="7848600" cy="831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rgbClr val="FF9900"/>
              </a:buClr>
            </a:pPr>
            <a:r>
              <a:rPr lang="sv-SE" altLang="sv-SE">
                <a:latin typeface="Arial" panose="020B0604020202020204" pitchFamily="34" charset="0"/>
              </a:rPr>
              <a:t>Ta reda på vilka som arbetar på huvudkontoret. I detta fall returnerar underfrågan ett enda DeptID-värde.</a:t>
            </a:r>
          </a:p>
        </p:txBody>
      </p:sp>
      <p:pic>
        <p:nvPicPr>
          <p:cNvPr id="5" name="Nackademin svart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717284" y="5825297"/>
            <a:ext cx="3064507" cy="351666"/>
          </a:xfrm>
          <a:prstGeom prst="rect">
            <a:avLst/>
          </a:prstGeom>
          <a:ln w="3175">
            <a:miter lim="400000"/>
          </a:ln>
        </p:spPr>
      </p:pic>
    </p:spTree>
    <p:extLst>
      <p:ext uri="{BB962C8B-B14F-4D97-AF65-F5344CB8AC3E}">
        <p14:creationId xmlns:p14="http://schemas.microsoft.com/office/powerpoint/2010/main" val="37439296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 bwMode="black">
          <a:noFill/>
        </p:spPr>
        <p:txBody>
          <a:bodyPr vert="horz" lIns="92075" tIns="46038" rIns="92075" bIns="46038" rtlCol="0" anchor="ctr">
            <a:normAutofit/>
          </a:bodyPr>
          <a:lstStyle/>
          <a:p>
            <a:pPr eaLnBrk="1" hangingPunct="1"/>
            <a:r>
              <a:rPr lang="sv-SE" altLang="sv-SE" smtClean="0"/>
              <a:t>Underfråga (3)</a:t>
            </a:r>
          </a:p>
        </p:txBody>
      </p:sp>
      <p:sp>
        <p:nvSpPr>
          <p:cNvPr id="17411" name="Rectangle 5"/>
          <p:cNvSpPr>
            <a:spLocks noChangeArrowheads="1"/>
          </p:cNvSpPr>
          <p:nvPr/>
        </p:nvSpPr>
        <p:spPr bwMode="auto">
          <a:xfrm>
            <a:off x="1343026" y="1844676"/>
            <a:ext cx="8208963" cy="1200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rgbClr val="FF9900"/>
              </a:buClr>
            </a:pPr>
            <a:r>
              <a:rPr lang="sv-SE" altLang="sv-SE">
                <a:latin typeface="Arial" panose="020B0604020202020204" pitchFamily="34" charset="0"/>
              </a:rPr>
              <a:t>Ta reda på vilka som arbetar i Göteborg. I detta fall returnerar underfrågan mer än en rad, och då ska det vara IN i stället för =.</a:t>
            </a:r>
          </a:p>
        </p:txBody>
      </p:sp>
      <p:sp>
        <p:nvSpPr>
          <p:cNvPr id="17412" name="Rectangle 6"/>
          <p:cNvSpPr>
            <a:spLocks noChangeArrowheads="1"/>
          </p:cNvSpPr>
          <p:nvPr/>
        </p:nvSpPr>
        <p:spPr bwMode="auto">
          <a:xfrm>
            <a:off x="1343026" y="3213101"/>
            <a:ext cx="8137525" cy="347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sv-SE" altLang="sv-SE" sz="1800">
                <a:latin typeface="Courier New" panose="02070309020205020404" pitchFamily="49" charset="0"/>
              </a:rPr>
              <a:t>SELECT Lastname, DeptID </a:t>
            </a:r>
          </a:p>
          <a:p>
            <a:r>
              <a:rPr lang="sv-SE" altLang="sv-SE" sz="1800">
                <a:latin typeface="Courier New" panose="02070309020205020404" pitchFamily="49" charset="0"/>
              </a:rPr>
              <a:t>FROM   Employee</a:t>
            </a:r>
          </a:p>
          <a:p>
            <a:r>
              <a:rPr lang="sv-SE" altLang="sv-SE" sz="1800">
                <a:latin typeface="Courier New" panose="02070309020205020404" pitchFamily="49" charset="0"/>
              </a:rPr>
              <a:t>WHERE  DeptID IN (</a:t>
            </a:r>
          </a:p>
          <a:p>
            <a:r>
              <a:rPr lang="sv-SE" altLang="sv-SE" sz="1800">
                <a:latin typeface="Courier New" panose="02070309020205020404" pitchFamily="49" charset="0"/>
              </a:rPr>
              <a:t>		SELECT DeptID </a:t>
            </a:r>
          </a:p>
          <a:p>
            <a:r>
              <a:rPr lang="sv-SE" altLang="sv-SE" sz="1800">
                <a:latin typeface="Courier New" panose="02070309020205020404" pitchFamily="49" charset="0"/>
              </a:rPr>
              <a:t>		FROM   Department </a:t>
            </a:r>
            <a:br>
              <a:rPr lang="sv-SE" altLang="sv-SE" sz="1800">
                <a:latin typeface="Courier New" panose="02070309020205020404" pitchFamily="49" charset="0"/>
              </a:rPr>
            </a:br>
            <a:r>
              <a:rPr lang="sv-SE" altLang="sv-SE" sz="1800">
                <a:latin typeface="Courier New" panose="02070309020205020404" pitchFamily="49" charset="0"/>
              </a:rPr>
              <a:t>		WHERE  Location=’Göteborg’)</a:t>
            </a:r>
          </a:p>
          <a:p>
            <a:endParaRPr lang="sv-SE" altLang="sv-SE" sz="1800">
              <a:latin typeface="Courier New" panose="02070309020205020404" pitchFamily="49" charset="0"/>
            </a:endParaRPr>
          </a:p>
          <a:p>
            <a:r>
              <a:rPr lang="sv-SE" altLang="sv-SE" sz="1800">
                <a:latin typeface="Courier New" panose="02070309020205020404" pitchFamily="49" charset="0"/>
              </a:rPr>
              <a:t>Lastname        DeptID</a:t>
            </a:r>
          </a:p>
          <a:p>
            <a:r>
              <a:rPr lang="sv-SE" altLang="sv-SE" sz="1800">
                <a:latin typeface="Courier New" panose="02070309020205020404" pitchFamily="49" charset="0"/>
              </a:rPr>
              <a:t>==============  ==============</a:t>
            </a:r>
          </a:p>
          <a:p>
            <a:r>
              <a:rPr lang="sv-SE" altLang="sv-SE" sz="1800">
                <a:latin typeface="Courier New" panose="02070309020205020404" pitchFamily="49" charset="0"/>
              </a:rPr>
              <a:t>Carlsson        30</a:t>
            </a:r>
          </a:p>
          <a:p>
            <a:r>
              <a:rPr lang="sv-SE" altLang="sv-SE" sz="1800">
                <a:latin typeface="Courier New" panose="02070309020205020404" pitchFamily="49" charset="0"/>
              </a:rPr>
              <a:t>Smith           30</a:t>
            </a:r>
          </a:p>
          <a:p>
            <a:r>
              <a:rPr lang="sv-SE" altLang="sv-SE" sz="1800">
                <a:latin typeface="Courier New" panose="02070309020205020404" pitchFamily="49" charset="0"/>
              </a:rPr>
              <a:t>Jones           30     </a:t>
            </a:r>
          </a:p>
        </p:txBody>
      </p:sp>
      <p:pic>
        <p:nvPicPr>
          <p:cNvPr id="5" name="Nackademin svart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717284" y="5825297"/>
            <a:ext cx="3064507" cy="351666"/>
          </a:xfrm>
          <a:prstGeom prst="rect">
            <a:avLst/>
          </a:prstGeom>
          <a:ln w="3175">
            <a:miter lim="400000"/>
          </a:ln>
        </p:spPr>
      </p:pic>
    </p:spTree>
    <p:extLst>
      <p:ext uri="{BB962C8B-B14F-4D97-AF65-F5344CB8AC3E}">
        <p14:creationId xmlns:p14="http://schemas.microsoft.com/office/powerpoint/2010/main" val="1247298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black">
          <a:noFill/>
        </p:spPr>
        <p:txBody>
          <a:bodyPr vert="horz" lIns="92075" tIns="46038" rIns="92075" bIns="46038" rtlCol="0" anchor="ctr">
            <a:normAutofit/>
          </a:bodyPr>
          <a:lstStyle/>
          <a:p>
            <a:pPr eaLnBrk="1" hangingPunct="1"/>
            <a:r>
              <a:rPr lang="sv-SE" altLang="sv-SE" smtClean="0"/>
              <a:t>SUM (2)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43026" y="1844676"/>
            <a:ext cx="8785225" cy="3514725"/>
          </a:xfrm>
          <a:noFill/>
        </p:spPr>
        <p:txBody>
          <a:bodyPr vert="horz" lIns="92075" tIns="46038" rIns="92075" bIns="46038" rtlCol="0">
            <a:normAutofit/>
          </a:bodyPr>
          <a:lstStyle/>
          <a:p>
            <a:pPr eaLnBrk="1" hangingPunct="1">
              <a:lnSpc>
                <a:spcPct val="95000"/>
              </a:lnSpc>
            </a:pPr>
            <a:r>
              <a:rPr lang="sv-SE" altLang="sv-SE" smtClean="0"/>
              <a:t>För att få summor på flera kolumner</a:t>
            </a:r>
            <a:br>
              <a:rPr lang="sv-SE" altLang="sv-SE" smtClean="0"/>
            </a:br>
            <a:r>
              <a:rPr lang="sv-SE" altLang="sv-SE" sz="2200"/>
              <a:t/>
            </a:r>
            <a:br>
              <a:rPr lang="sv-SE" altLang="sv-SE" sz="2200"/>
            </a:br>
            <a:r>
              <a:rPr lang="sv-SE" altLang="sv-SE" sz="2200"/>
              <a:t/>
            </a:r>
            <a:br>
              <a:rPr lang="sv-SE" altLang="sv-SE" sz="2200"/>
            </a:br>
            <a:r>
              <a:rPr lang="sv-SE" altLang="sv-SE" sz="1600">
                <a:latin typeface="Courier New" panose="02070309020205020404" pitchFamily="49" charset="0"/>
              </a:rPr>
              <a:t>SELECT SUM(Salary + ISNULL(Commission, 0)) AS ’SUM LÖN + BONUS’,        	 SUM((Salary + ISNULL(Commission, 0)) * 0.30) AS ’TOTAL SKATT’</a:t>
            </a:r>
            <a:br>
              <a:rPr lang="sv-SE" altLang="sv-SE" sz="1600">
                <a:latin typeface="Courier New" panose="02070309020205020404" pitchFamily="49" charset="0"/>
              </a:rPr>
            </a:br>
            <a:r>
              <a:rPr lang="sv-SE" altLang="sv-SE" sz="1600">
                <a:latin typeface="Courier New" panose="02070309020205020404" pitchFamily="49" charset="0"/>
              </a:rPr>
              <a:t>FROM   Employee</a:t>
            </a:r>
          </a:p>
          <a:p>
            <a:pPr eaLnBrk="1" hangingPunct="1">
              <a:lnSpc>
                <a:spcPct val="95000"/>
              </a:lnSpc>
              <a:buFontTx/>
              <a:buNone/>
            </a:pPr>
            <a:r>
              <a:rPr lang="sv-SE" altLang="sv-SE" sz="1600">
                <a:latin typeface="Courier New" panose="02070309020205020404" pitchFamily="49" charset="0"/>
              </a:rPr>
              <a:t/>
            </a:r>
            <a:br>
              <a:rPr lang="sv-SE" altLang="sv-SE" sz="1600">
                <a:latin typeface="Courier New" panose="02070309020205020404" pitchFamily="49" charset="0"/>
              </a:rPr>
            </a:br>
            <a:endParaRPr lang="sv-SE" altLang="sv-SE" sz="1600">
              <a:latin typeface="Courier New" panose="02070309020205020404" pitchFamily="49" charset="0"/>
            </a:endParaRPr>
          </a:p>
          <a:p>
            <a:pPr eaLnBrk="1" hangingPunct="1">
              <a:lnSpc>
                <a:spcPct val="95000"/>
              </a:lnSpc>
              <a:buFontTx/>
              <a:buNone/>
            </a:pPr>
            <a:r>
              <a:rPr lang="sv-SE" altLang="sv-SE" sz="1600">
                <a:latin typeface="Courier New" panose="02070309020205020404" pitchFamily="49" charset="0"/>
              </a:rPr>
              <a:t>	SUM LÖN+BONUS    TOTAL SKATT</a:t>
            </a:r>
          </a:p>
          <a:p>
            <a:pPr eaLnBrk="1" hangingPunct="1">
              <a:lnSpc>
                <a:spcPct val="95000"/>
              </a:lnSpc>
              <a:buFontTx/>
              <a:buNone/>
            </a:pPr>
            <a:r>
              <a:rPr lang="sv-SE" altLang="sv-SE" sz="1600">
                <a:latin typeface="Courier New" panose="02070309020205020404" pitchFamily="49" charset="0"/>
              </a:rPr>
              <a:t>	-------------  -------------</a:t>
            </a:r>
          </a:p>
          <a:p>
            <a:pPr eaLnBrk="1" hangingPunct="1">
              <a:lnSpc>
                <a:spcPct val="95000"/>
              </a:lnSpc>
              <a:buFontTx/>
              <a:buNone/>
            </a:pPr>
            <a:r>
              <a:rPr lang="sv-SE" altLang="sv-SE" sz="1600">
                <a:latin typeface="Courier New" panose="02070309020205020404" pitchFamily="49" charset="0"/>
              </a:rPr>
              <a:t>	       346750      104025.00</a:t>
            </a:r>
          </a:p>
        </p:txBody>
      </p:sp>
      <p:pic>
        <p:nvPicPr>
          <p:cNvPr id="4" name="Nackademin svart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717284" y="5825297"/>
            <a:ext cx="3064507" cy="351666"/>
          </a:xfrm>
          <a:prstGeom prst="rect">
            <a:avLst/>
          </a:prstGeom>
          <a:ln w="3175">
            <a:miter lim="400000"/>
          </a:ln>
        </p:spPr>
      </p:pic>
    </p:spTree>
    <p:extLst>
      <p:ext uri="{BB962C8B-B14F-4D97-AF65-F5344CB8AC3E}">
        <p14:creationId xmlns:p14="http://schemas.microsoft.com/office/powerpoint/2010/main" val="3719431777"/>
      </p:ext>
    </p:extLst>
  </p:cSld>
  <p:clrMapOvr>
    <a:masterClrMapping/>
  </p:clrMapOvr>
  <p:transition/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1343025" y="620713"/>
            <a:ext cx="8991600" cy="990600"/>
          </a:xfrm>
          <a:noFill/>
        </p:spPr>
        <p:txBody>
          <a:bodyPr vert="horz" lIns="92075" tIns="46038" rIns="92075" bIns="46038" rtlCol="0" anchor="ctr">
            <a:normAutofit/>
          </a:bodyPr>
          <a:lstStyle/>
          <a:p>
            <a:pPr eaLnBrk="1" hangingPunct="1"/>
            <a:r>
              <a:rPr lang="sv-SE" altLang="sv-SE" sz="3600"/>
              <a:t>Underfrågor tillsammans med funktioner</a:t>
            </a:r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1343025" y="2671763"/>
            <a:ext cx="5194300" cy="146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sv-SE" altLang="sv-SE" sz="1800">
                <a:latin typeface="Courier New" panose="02070309020205020404" pitchFamily="49" charset="0"/>
              </a:rPr>
              <a:t>SELECT	Lastname, Job, Salary, DeptID </a:t>
            </a:r>
          </a:p>
          <a:p>
            <a:r>
              <a:rPr lang="sv-SE" altLang="sv-SE" sz="1800">
                <a:latin typeface="Courier New" panose="02070309020205020404" pitchFamily="49" charset="0"/>
              </a:rPr>
              <a:t>FROM 	Employee</a:t>
            </a:r>
          </a:p>
          <a:p>
            <a:r>
              <a:rPr lang="sv-SE" altLang="sv-SE" sz="1800">
                <a:latin typeface="Courier New" panose="02070309020205020404" pitchFamily="49" charset="0"/>
              </a:rPr>
              <a:t>WHERE 	Salary = (</a:t>
            </a:r>
          </a:p>
          <a:p>
            <a:r>
              <a:rPr lang="sv-SE" altLang="sv-SE" sz="1800">
                <a:latin typeface="Courier New" panose="02070309020205020404" pitchFamily="49" charset="0"/>
              </a:rPr>
              <a:t>	</a:t>
            </a:r>
            <a:r>
              <a:rPr lang="sv-SE" altLang="sv-SE" sz="1800" i="1">
                <a:latin typeface="Courier New" panose="02070309020205020404" pitchFamily="49" charset="0"/>
              </a:rPr>
              <a:t>SELECT MAX(Salary) </a:t>
            </a:r>
          </a:p>
          <a:p>
            <a:r>
              <a:rPr lang="sv-SE" altLang="sv-SE" sz="1800" i="1">
                <a:latin typeface="Courier New" panose="02070309020205020404" pitchFamily="49" charset="0"/>
              </a:rPr>
              <a:t>	FROM   Employee</a:t>
            </a:r>
            <a:r>
              <a:rPr lang="sv-SE" altLang="sv-SE" sz="1800">
                <a:latin typeface="Courier New" panose="02070309020205020404" pitchFamily="49" charset="0"/>
              </a:rPr>
              <a:t>)</a:t>
            </a:r>
            <a:endParaRPr lang="sv-SE" altLang="sv-SE" sz="1800">
              <a:latin typeface="MS LineDraw" charset="2"/>
            </a:endParaRP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1343025" y="4652964"/>
            <a:ext cx="564515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sv-SE" altLang="sv-SE" sz="1800">
                <a:latin typeface="Courier New" panose="02070309020205020404" pitchFamily="49" charset="0"/>
              </a:rPr>
              <a:t>Lastname   Job          Salary    DeptID</a:t>
            </a:r>
          </a:p>
          <a:p>
            <a:r>
              <a:rPr lang="sv-SE" altLang="sv-SE" sz="1800">
                <a:latin typeface="Courier New" panose="02070309020205020404" pitchFamily="49" charset="0"/>
              </a:rPr>
              <a:t>---------- --------- --------- ---------</a:t>
            </a:r>
          </a:p>
          <a:p>
            <a:r>
              <a:rPr lang="sv-SE" altLang="sv-SE" sz="1800">
                <a:latin typeface="Courier New" panose="02070309020205020404" pitchFamily="49" charset="0"/>
              </a:rPr>
              <a:t>KING       VD            50000        10</a:t>
            </a:r>
            <a:endParaRPr lang="sv-SE" altLang="sv-SE" sz="1800">
              <a:latin typeface="MS LineDraw" charset="2"/>
            </a:endParaRP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1343026" y="1844676"/>
            <a:ext cx="4582537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rgbClr val="FF9900"/>
              </a:buClr>
            </a:pPr>
            <a:r>
              <a:rPr lang="sv-SE" altLang="sv-SE">
                <a:latin typeface="Arial" panose="020B0604020202020204" pitchFamily="34" charset="0"/>
              </a:rPr>
              <a:t>Ta reda på vem som tjänar mest</a:t>
            </a:r>
          </a:p>
        </p:txBody>
      </p:sp>
      <p:pic>
        <p:nvPicPr>
          <p:cNvPr id="6" name="Nackademin svart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717284" y="5825297"/>
            <a:ext cx="3064507" cy="351666"/>
          </a:xfrm>
          <a:prstGeom prst="rect">
            <a:avLst/>
          </a:prstGeom>
          <a:ln w="3175">
            <a:miter lim="400000"/>
          </a:ln>
        </p:spPr>
      </p:pic>
    </p:spTree>
    <p:extLst>
      <p:ext uri="{BB962C8B-B14F-4D97-AF65-F5344CB8AC3E}">
        <p14:creationId xmlns:p14="http://schemas.microsoft.com/office/powerpoint/2010/main" val="25053057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1343025" y="638175"/>
            <a:ext cx="8915400" cy="990600"/>
          </a:xfrm>
          <a:noFill/>
        </p:spPr>
        <p:txBody>
          <a:bodyPr vert="horz" lIns="92075" tIns="46038" rIns="92075" bIns="46038" rtlCol="0" anchor="ctr"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sv-SE" altLang="sv-SE" sz="3200"/>
              <a:t>Underfrågor tillsammans med</a:t>
            </a:r>
            <a:br>
              <a:rPr lang="sv-SE" altLang="sv-SE" sz="3200"/>
            </a:br>
            <a:r>
              <a:rPr lang="sv-SE" altLang="sv-SE" sz="3200"/>
              <a:t>GROUP BY och HAVING</a:t>
            </a:r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1343026" y="3076575"/>
            <a:ext cx="5508625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sv-SE" altLang="sv-SE" sz="1800">
                <a:latin typeface="Courier New" panose="02070309020205020404" pitchFamily="49" charset="0"/>
              </a:rPr>
              <a:t>SELECT    DeptID, AVG(Salary) MedelLön </a:t>
            </a:r>
          </a:p>
          <a:p>
            <a:r>
              <a:rPr lang="sv-SE" altLang="sv-SE" sz="1800">
                <a:latin typeface="Courier New" panose="02070309020205020404" pitchFamily="49" charset="0"/>
              </a:rPr>
              <a:t>FROM      Employee</a:t>
            </a:r>
          </a:p>
          <a:p>
            <a:r>
              <a:rPr lang="sv-SE" altLang="sv-SE" sz="1800">
                <a:latin typeface="Courier New" panose="02070309020205020404" pitchFamily="49" charset="0"/>
              </a:rPr>
              <a:t>GROUP BY  DeptID</a:t>
            </a:r>
          </a:p>
          <a:p>
            <a:r>
              <a:rPr lang="sv-SE" altLang="sv-SE" sz="1800">
                <a:latin typeface="Courier New" panose="02070309020205020404" pitchFamily="49" charset="0"/>
              </a:rPr>
              <a:t>HAVING    AVG(Salary) &gt; (</a:t>
            </a:r>
          </a:p>
          <a:p>
            <a:r>
              <a:rPr lang="sv-SE" altLang="sv-SE" sz="1800">
                <a:latin typeface="Courier New" panose="02070309020205020404" pitchFamily="49" charset="0"/>
              </a:rPr>
              <a:t>		</a:t>
            </a:r>
            <a:r>
              <a:rPr lang="sv-SE" altLang="sv-SE" sz="1800" i="1">
                <a:latin typeface="Courier New" panose="02070309020205020404" pitchFamily="49" charset="0"/>
              </a:rPr>
              <a:t>SELECT AVG(Salary) </a:t>
            </a:r>
          </a:p>
          <a:p>
            <a:r>
              <a:rPr lang="sv-SE" altLang="sv-SE" sz="1800" i="1">
                <a:latin typeface="Courier New" panose="02070309020205020404" pitchFamily="49" charset="0"/>
              </a:rPr>
              <a:t>		FROM   Employee</a:t>
            </a:r>
            <a:r>
              <a:rPr lang="sv-SE" altLang="sv-SE" sz="1800">
                <a:latin typeface="Courier New" panose="02070309020205020404" pitchFamily="49" charset="0"/>
              </a:rPr>
              <a:t>)</a:t>
            </a:r>
          </a:p>
          <a:p>
            <a:endParaRPr lang="sv-SE" altLang="sv-SE" sz="1800">
              <a:latin typeface="Courier New" panose="02070309020205020404" pitchFamily="49" charset="0"/>
            </a:endParaRPr>
          </a:p>
          <a:p>
            <a:r>
              <a:rPr lang="sv-SE" altLang="sv-SE" sz="1800">
                <a:latin typeface="Courier New" panose="02070309020205020404" pitchFamily="49" charset="0"/>
              </a:rPr>
              <a:t>DeptID          Medellön</a:t>
            </a:r>
          </a:p>
          <a:p>
            <a:r>
              <a:rPr lang="sv-SE" altLang="sv-SE" sz="1800">
                <a:latin typeface="Courier New" panose="02070309020205020404" pitchFamily="49" charset="0"/>
              </a:rPr>
              <a:t>=============  ==========</a:t>
            </a:r>
          </a:p>
          <a:p>
            <a:r>
              <a:rPr lang="sv-SE" altLang="sv-SE" sz="1800">
                <a:latin typeface="Courier New" panose="02070309020205020404" pitchFamily="49" charset="0"/>
              </a:rPr>
              <a:t>10                 31000</a:t>
            </a:r>
            <a:endParaRPr lang="sv-SE" altLang="sv-SE" sz="1800">
              <a:latin typeface="MS LineDraw" charset="2"/>
            </a:endParaRPr>
          </a:p>
        </p:txBody>
      </p:sp>
      <p:sp>
        <p:nvSpPr>
          <p:cNvPr id="19460" name="Rectangle 5"/>
          <p:cNvSpPr>
            <a:spLocks noChangeArrowheads="1"/>
          </p:cNvSpPr>
          <p:nvPr/>
        </p:nvSpPr>
        <p:spPr bwMode="auto">
          <a:xfrm>
            <a:off x="1343026" y="1844676"/>
            <a:ext cx="7273925" cy="831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rgbClr val="FF9900"/>
              </a:buClr>
            </a:pPr>
            <a:r>
              <a:rPr lang="sv-SE" altLang="sv-SE">
                <a:latin typeface="Arial" panose="020B0604020202020204" pitchFamily="34" charset="0"/>
              </a:rPr>
              <a:t>Vilka avdelningar har en medellön på mer än medel för alla avdelningar (alla anställdas medellön)?</a:t>
            </a:r>
          </a:p>
        </p:txBody>
      </p:sp>
      <p:pic>
        <p:nvPicPr>
          <p:cNvPr id="5" name="Nackademin svart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717284" y="5825297"/>
            <a:ext cx="3064507" cy="351666"/>
          </a:xfrm>
          <a:prstGeom prst="rect">
            <a:avLst/>
          </a:prstGeom>
          <a:ln w="3175">
            <a:miter lim="400000"/>
          </a:ln>
        </p:spPr>
      </p:pic>
    </p:spTree>
    <p:extLst>
      <p:ext uri="{BB962C8B-B14F-4D97-AF65-F5344CB8AC3E}">
        <p14:creationId xmlns:p14="http://schemas.microsoft.com/office/powerpoint/2010/main" val="19800067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 bwMode="black">
          <a:noFill/>
        </p:spPr>
        <p:txBody>
          <a:bodyPr vert="horz" lIns="92075" tIns="46038" rIns="92075" bIns="46038" rtlCol="0" anchor="ctr">
            <a:normAutofit/>
          </a:bodyPr>
          <a:lstStyle/>
          <a:p>
            <a:pPr eaLnBrk="1" hangingPunct="1"/>
            <a:r>
              <a:rPr lang="sv-SE" altLang="sv-SE" smtClean="0"/>
              <a:t>Växelverkande underfråga (1)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43026" y="1844675"/>
            <a:ext cx="8137525" cy="2184400"/>
          </a:xfrm>
          <a:noFill/>
        </p:spPr>
        <p:txBody>
          <a:bodyPr vert="horz" lIns="92075" tIns="46038" rIns="92075" bIns="46038" rtlCol="0">
            <a:normAutofit/>
          </a:bodyPr>
          <a:lstStyle/>
          <a:p>
            <a:pPr eaLnBrk="1" hangingPunct="1"/>
            <a:r>
              <a:rPr lang="sv-SE" altLang="sv-SE" smtClean="0"/>
              <a:t>Normalt exekveras en underfråga </a:t>
            </a:r>
            <a:r>
              <a:rPr lang="sv-SE" altLang="sv-SE" b="1" smtClean="0"/>
              <a:t>en gång</a:t>
            </a:r>
            <a:r>
              <a:rPr lang="sv-SE" altLang="sv-SE" smtClean="0"/>
              <a:t> och resultatet används sedan i WHERE-satsen i huvudfrågan</a:t>
            </a:r>
          </a:p>
          <a:p>
            <a:pPr eaLnBrk="1" hangingPunct="1"/>
            <a:r>
              <a:rPr lang="sv-SE" altLang="sv-SE" smtClean="0"/>
              <a:t>En växelverkande underfråga exekveras </a:t>
            </a:r>
            <a:r>
              <a:rPr lang="sv-SE" altLang="sv-SE" b="1" smtClean="0"/>
              <a:t>en gång för varje rad </a:t>
            </a:r>
            <a:r>
              <a:rPr lang="sv-SE" altLang="sv-SE" smtClean="0"/>
              <a:t>i huvudfrågan</a:t>
            </a:r>
          </a:p>
        </p:txBody>
      </p:sp>
      <p:pic>
        <p:nvPicPr>
          <p:cNvPr id="4" name="Nackademin svart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717284" y="5825297"/>
            <a:ext cx="3064507" cy="351666"/>
          </a:xfrm>
          <a:prstGeom prst="rect">
            <a:avLst/>
          </a:prstGeom>
          <a:ln w="3175">
            <a:miter lim="400000"/>
          </a:ln>
        </p:spPr>
      </p:pic>
    </p:spTree>
    <p:extLst>
      <p:ext uri="{BB962C8B-B14F-4D97-AF65-F5344CB8AC3E}">
        <p14:creationId xmlns:p14="http://schemas.microsoft.com/office/powerpoint/2010/main" val="2185824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1343025" y="620713"/>
            <a:ext cx="8991600" cy="990600"/>
          </a:xfrm>
          <a:noFill/>
        </p:spPr>
        <p:txBody>
          <a:bodyPr vert="horz" lIns="92075" tIns="46038" rIns="92075" bIns="46038" rtlCol="0" anchor="ctr">
            <a:normAutofit/>
          </a:bodyPr>
          <a:lstStyle/>
          <a:p>
            <a:pPr eaLnBrk="1" hangingPunct="1"/>
            <a:r>
              <a:rPr lang="sv-SE" altLang="sv-SE" smtClean="0"/>
              <a:t>Växelverkande underfråga (2)</a:t>
            </a:r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3792539" y="1989139"/>
            <a:ext cx="5699125" cy="201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sv-SE" sz="1800">
                <a:latin typeface="Courier New" panose="02070309020205020404" pitchFamily="49" charset="0"/>
              </a:rPr>
              <a:t>SELECT DeptID, Lastname, Salary</a:t>
            </a:r>
          </a:p>
          <a:p>
            <a:r>
              <a:rPr lang="en-US" altLang="sv-SE" sz="1800">
                <a:latin typeface="Courier New" panose="02070309020205020404" pitchFamily="49" charset="0"/>
              </a:rPr>
              <a:t>FROM   Employee E1</a:t>
            </a:r>
          </a:p>
          <a:p>
            <a:r>
              <a:rPr lang="en-US" altLang="sv-SE" sz="1800">
                <a:latin typeface="Courier New" panose="02070309020205020404" pitchFamily="49" charset="0"/>
              </a:rPr>
              <a:t>WHERE  Salary &gt; (</a:t>
            </a:r>
          </a:p>
          <a:p>
            <a:r>
              <a:rPr lang="en-US" altLang="sv-SE" sz="1800">
                <a:latin typeface="Courier New" panose="02070309020205020404" pitchFamily="49" charset="0"/>
              </a:rPr>
              <a:t>		SELECT AVG(Salary) </a:t>
            </a:r>
          </a:p>
          <a:p>
            <a:r>
              <a:rPr lang="en-US" altLang="sv-SE" sz="1800">
                <a:latin typeface="Courier New" panose="02070309020205020404" pitchFamily="49" charset="0"/>
              </a:rPr>
              <a:t>		FROM   Employee E2</a:t>
            </a:r>
          </a:p>
          <a:p>
            <a:r>
              <a:rPr lang="en-US" altLang="sv-SE" sz="1800">
                <a:latin typeface="Courier New" panose="02070309020205020404" pitchFamily="49" charset="0"/>
              </a:rPr>
              <a:t>		WHERE  E1.DeptID=E2.DeptID)</a:t>
            </a:r>
          </a:p>
          <a:p>
            <a:r>
              <a:rPr lang="en-US" altLang="sv-SE" sz="1800">
                <a:latin typeface="Courier New" panose="02070309020205020404" pitchFamily="49" charset="0"/>
              </a:rPr>
              <a:t>ORDER BY DeptID</a:t>
            </a:r>
            <a:endParaRPr lang="sv-SE" altLang="sv-SE"/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2470150" y="4541839"/>
            <a:ext cx="4279900" cy="201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sv-SE" altLang="sv-SE" sz="1800">
                <a:latin typeface="Courier New" panose="02070309020205020404" pitchFamily="49" charset="0"/>
              </a:rPr>
              <a:t>DeptID    Lastname    Salary</a:t>
            </a:r>
          </a:p>
          <a:p>
            <a:r>
              <a:rPr lang="sv-SE" altLang="sv-SE" sz="1800">
                <a:latin typeface="Courier New" panose="02070309020205020404" pitchFamily="49" charset="0"/>
              </a:rPr>
              <a:t>--------- ---------- ---------</a:t>
            </a:r>
          </a:p>
          <a:p>
            <a:r>
              <a:rPr lang="sv-SE" altLang="sv-SE" sz="1800">
                <a:latin typeface="Courier New" panose="02070309020205020404" pitchFamily="49" charset="0"/>
              </a:rPr>
              <a:t>       10 King           50000</a:t>
            </a:r>
          </a:p>
          <a:p>
            <a:r>
              <a:rPr lang="sv-SE" altLang="sv-SE" sz="1800">
                <a:latin typeface="Courier New" panose="02070309020205020404" pitchFamily="49" charset="0"/>
              </a:rPr>
              <a:t>       20 Jones          29750</a:t>
            </a:r>
          </a:p>
          <a:p>
            <a:r>
              <a:rPr lang="sv-SE" altLang="sv-SE" sz="1800">
                <a:latin typeface="Courier New" panose="02070309020205020404" pitchFamily="49" charset="0"/>
              </a:rPr>
              <a:t>       30 Blake          28500</a:t>
            </a:r>
          </a:p>
          <a:p>
            <a:r>
              <a:rPr lang="sv-SE" altLang="sv-SE" sz="1800">
                <a:latin typeface="Courier New" panose="02070309020205020404" pitchFamily="49" charset="0"/>
              </a:rPr>
              <a:t>       30 Carlsson       28000</a:t>
            </a:r>
          </a:p>
          <a:p>
            <a:r>
              <a:rPr lang="sv-SE" altLang="sv-SE" sz="1800">
                <a:latin typeface="Courier New" panose="02070309020205020404" pitchFamily="49" charset="0"/>
              </a:rPr>
              <a:t>       40 Ford           30000</a:t>
            </a:r>
            <a:endParaRPr lang="sv-SE" altLang="sv-SE" sz="1800">
              <a:latin typeface="MS LineDraw" charset="2"/>
            </a:endParaRPr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1343025" y="1844675"/>
            <a:ext cx="2743200" cy="1447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rgbClr val="FF9900"/>
              </a:buClr>
            </a:pPr>
            <a:r>
              <a:rPr lang="sv-SE" altLang="sv-SE" sz="2200">
                <a:latin typeface="Arial" panose="020B0604020202020204" pitchFamily="34" charset="0"/>
              </a:rPr>
              <a:t>Vilka personer tjänar mer än snittlönen på sin avdelning?</a:t>
            </a:r>
          </a:p>
        </p:txBody>
      </p:sp>
      <p:pic>
        <p:nvPicPr>
          <p:cNvPr id="6" name="Nackademin svart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717284" y="5825297"/>
            <a:ext cx="3064507" cy="351666"/>
          </a:xfrm>
          <a:prstGeom prst="rect">
            <a:avLst/>
          </a:prstGeom>
          <a:ln w="3175">
            <a:miter lim="400000"/>
          </a:ln>
        </p:spPr>
      </p:pic>
    </p:spTree>
    <p:extLst>
      <p:ext uri="{BB962C8B-B14F-4D97-AF65-F5344CB8AC3E}">
        <p14:creationId xmlns:p14="http://schemas.microsoft.com/office/powerpoint/2010/main" val="38062189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 bwMode="black">
          <a:noFill/>
        </p:spPr>
        <p:txBody>
          <a:bodyPr vert="horz" lIns="92075" tIns="46038" rIns="92075" bIns="46038" rtlCol="0" anchor="ctr">
            <a:normAutofit/>
          </a:bodyPr>
          <a:lstStyle/>
          <a:p>
            <a:pPr eaLnBrk="1" hangingPunct="1"/>
            <a:r>
              <a:rPr lang="sv-SE" altLang="sv-SE" smtClean="0"/>
              <a:t>Övningar 5: 1-4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43026" y="1844676"/>
            <a:ext cx="8137525" cy="4537075"/>
          </a:xfrm>
          <a:noFill/>
        </p:spPr>
        <p:txBody>
          <a:bodyPr vert="horz" lIns="92075" tIns="46038" rIns="92075" bIns="46038" rtlCol="0">
            <a:normAutofit/>
          </a:bodyPr>
          <a:lstStyle/>
          <a:p>
            <a:pPr marL="457200" indent="-457200">
              <a:buFontTx/>
              <a:buAutoNum type="arabicPeriod"/>
            </a:pPr>
            <a:r>
              <a:rPr lang="sv-SE" altLang="sv-SE" smtClean="0"/>
              <a:t>Ta reda på var alla anställda arbetar med hjälp av tabellerna Employee och Department. Visa efternamn (Lastname), lön (Salary), avdnummer (DeptID) och arbetsplats (Location). Sortera på arbetsplats och namn.</a:t>
            </a:r>
          </a:p>
          <a:p>
            <a:pPr marL="457200" indent="-457200">
              <a:buFontTx/>
              <a:buAutoNum type="arabicPeriod"/>
            </a:pPr>
            <a:r>
              <a:rPr lang="sv-SE" altLang="sv-SE" smtClean="0"/>
              <a:t>Samma som ovan, men visa även de avdelningar som inte har några anställda.</a:t>
            </a:r>
          </a:p>
          <a:p>
            <a:pPr marL="457200" indent="-457200">
              <a:buFontTx/>
              <a:buAutoNum type="arabicPeriod"/>
            </a:pPr>
            <a:r>
              <a:rPr lang="sv-SE" altLang="sv-SE" smtClean="0"/>
              <a:t>Samma som 1, men ta bara med de som arbetar i Stockholm.</a:t>
            </a:r>
          </a:p>
          <a:p>
            <a:pPr marL="457200" indent="-457200">
              <a:buFontTx/>
              <a:buAutoNum type="arabicPeriod"/>
            </a:pPr>
            <a:r>
              <a:rPr lang="sv-SE" altLang="sv-SE" smtClean="0"/>
              <a:t>Vad heter avdelningen där Smith arbetar?</a:t>
            </a:r>
          </a:p>
        </p:txBody>
      </p:sp>
      <p:pic>
        <p:nvPicPr>
          <p:cNvPr id="4" name="Nackademin svart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717284" y="5825297"/>
            <a:ext cx="3064507" cy="351666"/>
          </a:xfrm>
          <a:prstGeom prst="rect">
            <a:avLst/>
          </a:prstGeom>
          <a:ln w="3175">
            <a:miter lim="400000"/>
          </a:ln>
        </p:spPr>
      </p:pic>
    </p:spTree>
    <p:extLst>
      <p:ext uri="{BB962C8B-B14F-4D97-AF65-F5344CB8AC3E}">
        <p14:creationId xmlns:p14="http://schemas.microsoft.com/office/powerpoint/2010/main" val="28143243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 bwMode="black">
          <a:noFill/>
        </p:spPr>
        <p:txBody>
          <a:bodyPr vert="horz" lIns="92075" tIns="46038" rIns="92075" bIns="46038" rtlCol="0" anchor="ctr">
            <a:normAutofit/>
          </a:bodyPr>
          <a:lstStyle/>
          <a:p>
            <a:pPr eaLnBrk="1" hangingPunct="1"/>
            <a:r>
              <a:rPr lang="sv-SE" altLang="sv-SE" smtClean="0"/>
              <a:t>Övningar 5: 5-8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43026" y="1844675"/>
            <a:ext cx="8137525" cy="3810000"/>
          </a:xfrm>
          <a:noFill/>
        </p:spPr>
        <p:txBody>
          <a:bodyPr vert="horz" lIns="92075" tIns="46038" rIns="92075" bIns="46038" rtlCol="0">
            <a:normAutofit fontScale="92500" lnSpcReduction="20000"/>
          </a:bodyPr>
          <a:lstStyle/>
          <a:p>
            <a:pPr marL="457200" indent="-457200">
              <a:buFontTx/>
              <a:buAutoNum type="arabicPeriod" startAt="5"/>
            </a:pPr>
            <a:r>
              <a:rPr lang="sv-SE" altLang="sv-SE" smtClean="0"/>
              <a:t>Lista alla anställningsnummer (EmpID), efternamn (Lastname) och chefens anställningsnummer (ManagerID) från tabellen Employee. Använd vanlig SELECT!</a:t>
            </a:r>
          </a:p>
          <a:p>
            <a:pPr marL="457200" indent="-457200">
              <a:buFontTx/>
              <a:buAutoNum type="arabicPeriod" startAt="5"/>
            </a:pPr>
            <a:r>
              <a:rPr lang="sv-SE" altLang="sv-SE" smtClean="0"/>
              <a:t>Samma som uppgift 5 men ta även med namnet för chefen (en egenkoppling på Employee-tabellen).</a:t>
            </a:r>
          </a:p>
          <a:p>
            <a:pPr marL="457200" indent="-457200">
              <a:buFontTx/>
              <a:buAutoNum type="arabicPeriod" startAt="5"/>
            </a:pPr>
            <a:r>
              <a:rPr lang="sv-SE" altLang="sv-SE" smtClean="0"/>
              <a:t>Som uppgift 5 men se till att även de som inte har någon chef kommer med i listan. (Yttre koppling)</a:t>
            </a:r>
          </a:p>
          <a:p>
            <a:pPr marL="457200" indent="-457200">
              <a:buFontTx/>
              <a:buAutoNum type="arabicPeriod" startAt="5"/>
            </a:pPr>
            <a:r>
              <a:rPr lang="sv-SE" altLang="sv-SE" smtClean="0"/>
              <a:t>Som uppgift 6 men lägg till kolumnerna för de anställdas  och chefernas lön. Gör en restriktion så att endast anställda som tjänar mer än sin chef kommer med.</a:t>
            </a:r>
          </a:p>
        </p:txBody>
      </p:sp>
      <p:pic>
        <p:nvPicPr>
          <p:cNvPr id="4" name="Nackademin svart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717284" y="5825297"/>
            <a:ext cx="3064507" cy="351666"/>
          </a:xfrm>
          <a:prstGeom prst="rect">
            <a:avLst/>
          </a:prstGeom>
          <a:ln w="3175">
            <a:miter lim="400000"/>
          </a:ln>
        </p:spPr>
      </p:pic>
    </p:spTree>
    <p:extLst>
      <p:ext uri="{BB962C8B-B14F-4D97-AF65-F5344CB8AC3E}">
        <p14:creationId xmlns:p14="http://schemas.microsoft.com/office/powerpoint/2010/main" val="783104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 bwMode="black">
          <a:noFill/>
        </p:spPr>
        <p:txBody>
          <a:bodyPr vert="horz" lIns="92075" tIns="46038" rIns="92075" bIns="46038" rtlCol="0" anchor="ctr">
            <a:normAutofit/>
          </a:bodyPr>
          <a:lstStyle/>
          <a:p>
            <a:pPr eaLnBrk="1" hangingPunct="1"/>
            <a:r>
              <a:rPr lang="sv-SE" altLang="sv-SE" smtClean="0"/>
              <a:t>Övningar 5: 9-11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43026" y="1844675"/>
            <a:ext cx="8137525" cy="3657600"/>
          </a:xfrm>
          <a:noFill/>
        </p:spPr>
        <p:txBody>
          <a:bodyPr vert="horz" lIns="92075" tIns="46038" rIns="92075" bIns="46038" rtlCol="0">
            <a:normAutofit lnSpcReduction="10000"/>
          </a:bodyPr>
          <a:lstStyle/>
          <a:p>
            <a:pPr marL="542925" indent="-542925">
              <a:buFontTx/>
              <a:buAutoNum type="arabicPeriod" startAt="9"/>
            </a:pPr>
            <a:r>
              <a:rPr lang="sv-SE" altLang="sv-SE" smtClean="0"/>
              <a:t>Ta reda på anställningsnummer och efternamn för alla chefer och räkna ut medellönen för de personer som är direkt underställd respektive chef. Visa i ett svar.</a:t>
            </a:r>
          </a:p>
          <a:p>
            <a:pPr marL="542925" indent="-542925">
              <a:buFontTx/>
              <a:buAutoNum type="arabicPeriod" startAt="9"/>
            </a:pPr>
            <a:r>
              <a:rPr lang="sv-SE" altLang="sv-SE" smtClean="0"/>
              <a:t>Visa namn och jobb på som har samma arbete som CLARK.</a:t>
            </a:r>
          </a:p>
          <a:p>
            <a:pPr marL="542925" indent="-542925">
              <a:buFontTx/>
              <a:buAutoNum type="arabicPeriod" startAt="9"/>
            </a:pPr>
            <a:r>
              <a:rPr lang="sv-SE" altLang="sv-SE" smtClean="0"/>
              <a:t>Vilken säljare tjänar mest inklusive provision (Commission)? Observera att det kan förekomma NULL-värden. Hantera i så fall dessa!</a:t>
            </a:r>
          </a:p>
        </p:txBody>
      </p:sp>
      <p:pic>
        <p:nvPicPr>
          <p:cNvPr id="4" name="Nackademin svart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717284" y="5825297"/>
            <a:ext cx="3064507" cy="351666"/>
          </a:xfrm>
          <a:prstGeom prst="rect">
            <a:avLst/>
          </a:prstGeom>
          <a:ln w="3175">
            <a:miter lim="400000"/>
          </a:ln>
        </p:spPr>
      </p:pic>
    </p:spTree>
    <p:extLst>
      <p:ext uri="{BB962C8B-B14F-4D97-AF65-F5344CB8AC3E}">
        <p14:creationId xmlns:p14="http://schemas.microsoft.com/office/powerpoint/2010/main" val="1385200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 bwMode="black">
          <a:noFill/>
        </p:spPr>
        <p:txBody>
          <a:bodyPr vert="horz" lIns="92075" tIns="46038" rIns="92075" bIns="46038" rtlCol="0" anchor="ctr">
            <a:normAutofit/>
          </a:bodyPr>
          <a:lstStyle/>
          <a:p>
            <a:pPr eaLnBrk="1" hangingPunct="1"/>
            <a:r>
              <a:rPr lang="sv-SE" altLang="sv-SE" smtClean="0"/>
              <a:t>Övningar 5: 12-16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43026" y="1844675"/>
            <a:ext cx="8137525" cy="3810000"/>
          </a:xfrm>
          <a:noFill/>
        </p:spPr>
        <p:txBody>
          <a:bodyPr vert="horz" lIns="92075" tIns="46038" rIns="92075" bIns="46038" rtlCol="0">
            <a:normAutofit fontScale="92500" lnSpcReduction="10000"/>
          </a:bodyPr>
          <a:lstStyle/>
          <a:p>
            <a:pPr marL="542925" indent="-542925">
              <a:lnSpc>
                <a:spcPct val="95000"/>
              </a:lnSpc>
              <a:buNone/>
            </a:pPr>
            <a:r>
              <a:rPr lang="sv-SE" altLang="sv-SE" i="1" smtClean="0"/>
              <a:t>Överkurs</a:t>
            </a:r>
            <a:endParaRPr lang="sv-SE" altLang="sv-SE" smtClean="0"/>
          </a:p>
          <a:p>
            <a:pPr marL="542925" indent="-542925">
              <a:lnSpc>
                <a:spcPct val="95000"/>
              </a:lnSpc>
              <a:buFontTx/>
              <a:buAutoNum type="arabicPeriod" startAt="12"/>
            </a:pPr>
            <a:r>
              <a:rPr lang="sv-SE" altLang="sv-SE" smtClean="0"/>
              <a:t>Vilka anställda har BLAKE som chef?</a:t>
            </a:r>
          </a:p>
          <a:p>
            <a:pPr marL="542925" indent="-542925">
              <a:lnSpc>
                <a:spcPct val="95000"/>
              </a:lnSpc>
              <a:buFontTx/>
              <a:buAutoNum type="arabicPeriod" startAt="12"/>
            </a:pPr>
            <a:r>
              <a:rPr lang="sv-SE" altLang="sv-SE" smtClean="0"/>
              <a:t>Vilka arbetar i samma stad som Smith?</a:t>
            </a:r>
          </a:p>
          <a:p>
            <a:pPr marL="542925" indent="-542925">
              <a:lnSpc>
                <a:spcPct val="95000"/>
              </a:lnSpc>
              <a:buFontTx/>
              <a:buAutoNum type="arabicPeriod" startAt="12"/>
            </a:pPr>
            <a:r>
              <a:rPr lang="sv-SE" altLang="sv-SE" smtClean="0"/>
              <a:t>Visa avdelningsnamn och lönekostnad per avdelning. </a:t>
            </a:r>
            <a:br>
              <a:rPr lang="sv-SE" altLang="sv-SE" smtClean="0"/>
            </a:br>
            <a:r>
              <a:rPr lang="sv-SE" altLang="sv-SE" smtClean="0"/>
              <a:t>I lönekostnaden ingår provision.</a:t>
            </a:r>
          </a:p>
          <a:p>
            <a:pPr marL="542925" indent="-542925">
              <a:lnSpc>
                <a:spcPct val="95000"/>
              </a:lnSpc>
              <a:buFontTx/>
              <a:buAutoNum type="arabicPeriod" startAt="12"/>
            </a:pPr>
            <a:r>
              <a:rPr lang="sv-SE" altLang="sv-SE" smtClean="0"/>
              <a:t>Samma som ovan men ta bara med de avdelningar som har fler än tre anställda. </a:t>
            </a:r>
          </a:p>
          <a:p>
            <a:pPr marL="542925" indent="-542925">
              <a:lnSpc>
                <a:spcPct val="95000"/>
              </a:lnSpc>
              <a:buFontTx/>
              <a:buAutoNum type="arabicPeriod" startAt="12"/>
            </a:pPr>
            <a:r>
              <a:rPr lang="sv-SE" altLang="sv-SE" smtClean="0"/>
              <a:t>Samma som ovan, men visa även avdelningsort (Location). </a:t>
            </a:r>
          </a:p>
        </p:txBody>
      </p:sp>
      <p:pic>
        <p:nvPicPr>
          <p:cNvPr id="4" name="Nackademin svart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717284" y="5825297"/>
            <a:ext cx="3064507" cy="351666"/>
          </a:xfrm>
          <a:prstGeom prst="rect">
            <a:avLst/>
          </a:prstGeom>
          <a:ln w="3175">
            <a:miter lim="400000"/>
          </a:ln>
        </p:spPr>
      </p:pic>
    </p:spTree>
    <p:extLst>
      <p:ext uri="{BB962C8B-B14F-4D97-AF65-F5344CB8AC3E}">
        <p14:creationId xmlns:p14="http://schemas.microsoft.com/office/powerpoint/2010/main" val="2092097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altLang="sv-SE" smtClean="0"/>
              <a:t>Övningar 5: 17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43026" y="1844675"/>
            <a:ext cx="8137525" cy="1081088"/>
          </a:xfrm>
        </p:spPr>
        <p:txBody>
          <a:bodyPr>
            <a:normAutofit fontScale="92500"/>
          </a:bodyPr>
          <a:lstStyle/>
          <a:p>
            <a:pPr marL="476250" indent="-476250">
              <a:buFontTx/>
              <a:buAutoNum type="arabicPeriod" startAt="17"/>
            </a:pPr>
            <a:r>
              <a:rPr lang="sv-SE" altLang="sv-SE" smtClean="0"/>
              <a:t>Visa anställningsdatum för den längsta respektive den kortaste tid någon har varit anställd på varje ort. </a:t>
            </a:r>
          </a:p>
        </p:txBody>
      </p:sp>
      <p:pic>
        <p:nvPicPr>
          <p:cNvPr id="4" name="Nackademin svart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717284" y="5825297"/>
            <a:ext cx="3064507" cy="351666"/>
          </a:xfrm>
          <a:prstGeom prst="rect">
            <a:avLst/>
          </a:prstGeom>
          <a:ln w="3175">
            <a:miter lim="400000"/>
          </a:ln>
        </p:spPr>
      </p:pic>
    </p:spTree>
    <p:extLst>
      <p:ext uri="{BB962C8B-B14F-4D97-AF65-F5344CB8AC3E}">
        <p14:creationId xmlns:p14="http://schemas.microsoft.com/office/powerpoint/2010/main" val="2087388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Summering av dagens lektion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sv-SE" dirty="0" smtClean="0"/>
              <a:t>Ha en kort summering kring vad ni har gått igenom under dagens lektionstillfälle.</a:t>
            </a:r>
          </a:p>
          <a:p>
            <a:pPr lvl="1"/>
            <a:r>
              <a:rPr lang="sv-SE" dirty="0" smtClean="0"/>
              <a:t>Grunder i SQL</a:t>
            </a:r>
            <a:endParaRPr lang="sv-SE" dirty="0"/>
          </a:p>
          <a:p>
            <a:pPr lvl="1"/>
            <a:endParaRPr lang="sv-SE" dirty="0"/>
          </a:p>
          <a:p>
            <a:r>
              <a:rPr lang="sv-SE" dirty="0" smtClean="0"/>
              <a:t>Lyft gärna de studerande reflektioner kring dagens lektion.</a:t>
            </a:r>
          </a:p>
          <a:p>
            <a:pPr marL="457200" lvl="1" indent="0">
              <a:buNone/>
            </a:pPr>
            <a:r>
              <a:rPr lang="sv-SE" sz="2000" dirty="0" smtClean="0"/>
              <a:t>(Vad tar de med sig från dagens lektion? Finns det något som var extra svårt att förstå? Finns det något som vi behöver repetera? Hur upplevde de dagens arbetsmetoder?)</a:t>
            </a:r>
            <a:endParaRPr lang="sv-SE" sz="2000" dirty="0"/>
          </a:p>
        </p:txBody>
      </p:sp>
      <p:pic>
        <p:nvPicPr>
          <p:cNvPr id="5" name="Nackademin svart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717284" y="5825297"/>
            <a:ext cx="3064507" cy="351666"/>
          </a:xfrm>
          <a:prstGeom prst="rect">
            <a:avLst/>
          </a:prstGeom>
          <a:ln w="3175">
            <a:miter lim="400000"/>
          </a:ln>
        </p:spPr>
      </p:pic>
    </p:spTree>
    <p:extLst>
      <p:ext uri="{BB962C8B-B14F-4D97-AF65-F5344CB8AC3E}">
        <p14:creationId xmlns:p14="http://schemas.microsoft.com/office/powerpoint/2010/main" val="2628246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8362</TotalTime>
  <Words>5582</Words>
  <Application>Microsoft Office PowerPoint</Application>
  <PresentationFormat>Widescreen</PresentationFormat>
  <Paragraphs>606</Paragraphs>
  <Slides>100</Slides>
  <Notes>94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100</vt:i4>
      </vt:variant>
    </vt:vector>
  </HeadingPairs>
  <TitlesOfParts>
    <vt:vector size="108" baseType="lpstr">
      <vt:lpstr>Arial</vt:lpstr>
      <vt:lpstr>Calibri</vt:lpstr>
      <vt:lpstr>Calibri Light</vt:lpstr>
      <vt:lpstr>Courier New</vt:lpstr>
      <vt:lpstr>MS LineDraw</vt:lpstr>
      <vt:lpstr>Times New Roman</vt:lpstr>
      <vt:lpstr>Vollkorn Bold</vt:lpstr>
      <vt:lpstr>Office-tema</vt:lpstr>
      <vt:lpstr>Databashantering, DEVOPS20 Queries, del 3  Utbildare: Mikael Lönnroos</vt:lpstr>
      <vt:lpstr>Kort summering av föregående lektion/ev. lektioner</vt:lpstr>
      <vt:lpstr>Lektionstillfällets mål och metod</vt:lpstr>
      <vt:lpstr>Funktioner</vt:lpstr>
      <vt:lpstr>Aggregeringsfunktioner</vt:lpstr>
      <vt:lpstr>COUNT (1)</vt:lpstr>
      <vt:lpstr>COUNT (2)</vt:lpstr>
      <vt:lpstr>SUM (1)</vt:lpstr>
      <vt:lpstr>SUM (2)</vt:lpstr>
      <vt:lpstr>AVG</vt:lpstr>
      <vt:lpstr>MAX</vt:lpstr>
      <vt:lpstr>MIN</vt:lpstr>
      <vt:lpstr>Kombinera MAX och MIN</vt:lpstr>
      <vt:lpstr>Skalära funktioner</vt:lpstr>
      <vt:lpstr>Datum och tidsfunktioner</vt:lpstr>
      <vt:lpstr>GETDATE</vt:lpstr>
      <vt:lpstr>DATEADD</vt:lpstr>
      <vt:lpstr>DATEDIFF</vt:lpstr>
      <vt:lpstr>Motsvarande funktioner i Oracle</vt:lpstr>
      <vt:lpstr>Övningar 3: 1-4</vt:lpstr>
      <vt:lpstr>Övningar 3: 5-8</vt:lpstr>
      <vt:lpstr>Aritmetiska funktioner</vt:lpstr>
      <vt:lpstr>Matematiska funktioner</vt:lpstr>
      <vt:lpstr>ABS</vt:lpstr>
      <vt:lpstr>CEILING</vt:lpstr>
      <vt:lpstr>FLOOR</vt:lpstr>
      <vt:lpstr>POWER, SIGN, och SQRT(n), överkurs</vt:lpstr>
      <vt:lpstr>Teckenfunktioner</vt:lpstr>
      <vt:lpstr>LEFT</vt:lpstr>
      <vt:lpstr>RIGHT</vt:lpstr>
      <vt:lpstr>SUBSTRING</vt:lpstr>
      <vt:lpstr>CHAR</vt:lpstr>
      <vt:lpstr>ASCII</vt:lpstr>
      <vt:lpstr>LOWER och UPPER</vt:lpstr>
      <vt:lpstr>Hoplänkning / Konkatenering</vt:lpstr>
      <vt:lpstr>INITCAP, överkurs</vt:lpstr>
      <vt:lpstr>INITCAP i MS SQL Server, överkurs</vt:lpstr>
      <vt:lpstr>LPAD och RPAD, överkurs</vt:lpstr>
      <vt:lpstr>LPAD, överkurs</vt:lpstr>
      <vt:lpstr>RPAD, överkurs</vt:lpstr>
      <vt:lpstr>LTRIM</vt:lpstr>
      <vt:lpstr>RTRIM</vt:lpstr>
      <vt:lpstr>REPLACE</vt:lpstr>
      <vt:lpstr>CHARINDEX</vt:lpstr>
      <vt:lpstr>DATALENGTH</vt:lpstr>
      <vt:lpstr>Övningar 3: 9-12</vt:lpstr>
      <vt:lpstr>Konverteringsfunktioner</vt:lpstr>
      <vt:lpstr>CAST</vt:lpstr>
      <vt:lpstr>CONVERT</vt:lpstr>
      <vt:lpstr>STR</vt:lpstr>
      <vt:lpstr>Övriga funktioner</vt:lpstr>
      <vt:lpstr>CASE (1)</vt:lpstr>
      <vt:lpstr>CASE (2)</vt:lpstr>
      <vt:lpstr>DECODE, överkurs</vt:lpstr>
      <vt:lpstr>GREATEST/LEAST </vt:lpstr>
      <vt:lpstr>USER</vt:lpstr>
      <vt:lpstr>Övningar 3: 13-16</vt:lpstr>
      <vt:lpstr>PowerPoint Presentation</vt:lpstr>
      <vt:lpstr>Klausuler (1)</vt:lpstr>
      <vt:lpstr>Klausuler (2)</vt:lpstr>
      <vt:lpstr>WHERE</vt:lpstr>
      <vt:lpstr>ORDER BY</vt:lpstr>
      <vt:lpstr>ORDER BY (1)</vt:lpstr>
      <vt:lpstr>ORDER BY (2)</vt:lpstr>
      <vt:lpstr>ORDER BY (3)</vt:lpstr>
      <vt:lpstr>GROUP BY (1)</vt:lpstr>
      <vt:lpstr>GROUP BY (2)</vt:lpstr>
      <vt:lpstr>GROUP BY (3)</vt:lpstr>
      <vt:lpstr>GROUP BY (4)</vt:lpstr>
      <vt:lpstr>HAVING (1)</vt:lpstr>
      <vt:lpstr>HAVING (2)</vt:lpstr>
      <vt:lpstr>WHERE istället för HAVING</vt:lpstr>
      <vt:lpstr>Övningar 4: 1-4</vt:lpstr>
      <vt:lpstr>Övningar 4: 5-8</vt:lpstr>
      <vt:lpstr>Övning 4: 9-10</vt:lpstr>
      <vt:lpstr>Kopplingar (1)</vt:lpstr>
      <vt:lpstr>Kopplingar (2)</vt:lpstr>
      <vt:lpstr>Kopplingar och alias</vt:lpstr>
      <vt:lpstr>CROSS JOIN, Korskoppling</vt:lpstr>
      <vt:lpstr>INNER JOIN</vt:lpstr>
      <vt:lpstr>INNER JOIN (1)</vt:lpstr>
      <vt:lpstr>INNER JOIN (2)</vt:lpstr>
      <vt:lpstr>OUTER JOIN</vt:lpstr>
      <vt:lpstr>OUTER JOIN</vt:lpstr>
      <vt:lpstr>SELF JOIN</vt:lpstr>
      <vt:lpstr>Subquery / Underfråga</vt:lpstr>
      <vt:lpstr>Underfråga, syntax</vt:lpstr>
      <vt:lpstr>Underfråga (2)</vt:lpstr>
      <vt:lpstr>Underfråga (3)</vt:lpstr>
      <vt:lpstr>Underfrågor tillsammans med funktioner</vt:lpstr>
      <vt:lpstr>Underfrågor tillsammans med GROUP BY och HAVING</vt:lpstr>
      <vt:lpstr>Växelverkande underfråga (1)</vt:lpstr>
      <vt:lpstr>Växelverkande underfråga (2)</vt:lpstr>
      <vt:lpstr>Övningar 5: 1-4</vt:lpstr>
      <vt:lpstr>Övningar 5: 5-8</vt:lpstr>
      <vt:lpstr>Övningar 5: 9-11</vt:lpstr>
      <vt:lpstr>Övningar 5: 12-16</vt:lpstr>
      <vt:lpstr>Övningar 5: 17</vt:lpstr>
      <vt:lpstr>Summering av dagens lektion</vt:lpstr>
      <vt:lpstr>Framåtblick inför nästa lektion</vt:lpstr>
    </vt:vector>
  </TitlesOfParts>
  <Company>Nackademin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Lektionstillfälle X ”Ange lämpligt namn på lektionstillfälle”</dc:title>
  <dc:creator>Jens Grönlund</dc:creator>
  <cp:lastModifiedBy>Mikael Lönnroos</cp:lastModifiedBy>
  <cp:revision>230</cp:revision>
  <dcterms:created xsi:type="dcterms:W3CDTF">2017-01-26T07:04:07Z</dcterms:created>
  <dcterms:modified xsi:type="dcterms:W3CDTF">2020-11-12T07:39:31Z</dcterms:modified>
</cp:coreProperties>
</file>