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261" r:id="rId3"/>
    <p:sldId id="260" r:id="rId4"/>
    <p:sldId id="665" r:id="rId5"/>
    <p:sldId id="666" r:id="rId6"/>
    <p:sldId id="667" r:id="rId7"/>
    <p:sldId id="668" r:id="rId8"/>
    <p:sldId id="669" r:id="rId9"/>
    <p:sldId id="670" r:id="rId10"/>
    <p:sldId id="671" r:id="rId11"/>
    <p:sldId id="672" r:id="rId12"/>
    <p:sldId id="673" r:id="rId13"/>
    <p:sldId id="674" r:id="rId14"/>
    <p:sldId id="675" r:id="rId15"/>
    <p:sldId id="676" r:id="rId16"/>
    <p:sldId id="677" r:id="rId17"/>
    <p:sldId id="678" r:id="rId18"/>
    <p:sldId id="679" r:id="rId19"/>
    <p:sldId id="680" r:id="rId20"/>
    <p:sldId id="681" r:id="rId21"/>
    <p:sldId id="682" r:id="rId22"/>
    <p:sldId id="683" r:id="rId23"/>
    <p:sldId id="684" r:id="rId24"/>
    <p:sldId id="685" r:id="rId25"/>
    <p:sldId id="686" r:id="rId26"/>
    <p:sldId id="687" r:id="rId27"/>
    <p:sldId id="688" r:id="rId28"/>
    <p:sldId id="689" r:id="rId29"/>
    <p:sldId id="690" r:id="rId30"/>
    <p:sldId id="691" r:id="rId31"/>
    <p:sldId id="692" r:id="rId32"/>
    <p:sldId id="693" r:id="rId33"/>
    <p:sldId id="694" r:id="rId34"/>
    <p:sldId id="695" r:id="rId35"/>
    <p:sldId id="704" r:id="rId36"/>
    <p:sldId id="696" r:id="rId37"/>
    <p:sldId id="697" r:id="rId38"/>
    <p:sldId id="698" r:id="rId39"/>
    <p:sldId id="699" r:id="rId40"/>
    <p:sldId id="700" r:id="rId41"/>
    <p:sldId id="701" r:id="rId42"/>
    <p:sldId id="702" r:id="rId43"/>
    <p:sldId id="703" r:id="rId44"/>
    <p:sldId id="367" r:id="rId45"/>
    <p:sldId id="267" r:id="rId46"/>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6" autoAdjust="0"/>
    <p:restoredTop sz="81389" autoAdjust="0"/>
  </p:normalViewPr>
  <p:slideViewPr>
    <p:cSldViewPr snapToGrid="0">
      <p:cViewPr varScale="1">
        <p:scale>
          <a:sx n="54" d="100"/>
          <a:sy n="54" d="100"/>
        </p:scale>
        <p:origin x="5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ED738-C7F5-4DC0-9EB2-F62E90FF8970}" type="datetimeFigureOut">
              <a:rPr lang="sv-SE" smtClean="0"/>
              <a:t>2019-10-21</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C361A-67F9-479B-9210-24CEEB6975D4}" type="slidenum">
              <a:rPr lang="sv-SE" smtClean="0"/>
              <a:t>‹#›</a:t>
            </a:fld>
            <a:endParaRPr lang="sv-SE"/>
          </a:p>
        </p:txBody>
      </p:sp>
    </p:spTree>
    <p:extLst>
      <p:ext uri="{BB962C8B-B14F-4D97-AF65-F5344CB8AC3E}">
        <p14:creationId xmlns:p14="http://schemas.microsoft.com/office/powerpoint/2010/main" val="2311609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4020897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567834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200054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3391377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1971987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793183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1588137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1678262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3771395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3867536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144275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714342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3075599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2639873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2813022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3016416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4104767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3771506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360363" y="895350"/>
            <a:ext cx="6375400" cy="3587750"/>
          </a:xfrm>
          <a:ln w="12700" cap="flat">
            <a:solidFill>
              <a:schemeClr val="tx1"/>
            </a:solidFill>
          </a:ln>
          <a:extLst>
            <a:ext uri="{909E8E84-426E-40DD-AFC4-6F175D3DCCD1}">
              <a14:hiddenFill xmlns:a14="http://schemas.microsoft.com/office/drawing/2010/main">
                <a:noFill/>
              </a14:hiddenFill>
            </a:ext>
          </a:extLst>
        </p:spPr>
      </p:sp>
      <p:sp>
        <p:nvSpPr>
          <p:cNvPr id="37891" name="Rectangle 3"/>
          <p:cNvSpPr>
            <a:spLocks noGrp="1" noChangeArrowheads="1"/>
          </p:cNvSpPr>
          <p:nvPr>
            <p:ph type="body" idx="1"/>
          </p:nvPr>
        </p:nvSpPr>
        <p:spPr>
          <a:xfrm>
            <a:off x="946150" y="4865688"/>
            <a:ext cx="5207000" cy="4311650"/>
          </a:xfrm>
          <a:ln/>
        </p:spPr>
        <p:txBody>
          <a:bodyPr lIns="95304" tIns="46815" rIns="95304" bIns="46815"/>
          <a:lstStyle/>
          <a:p>
            <a:endParaRPr lang="sv-SE" altLang="sv-SE"/>
          </a:p>
        </p:txBody>
      </p:sp>
    </p:spTree>
    <p:extLst>
      <p:ext uri="{BB962C8B-B14F-4D97-AF65-F5344CB8AC3E}">
        <p14:creationId xmlns:p14="http://schemas.microsoft.com/office/powerpoint/2010/main" val="241627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3410085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863395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1792262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3234916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2327235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27288606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360363" y="895350"/>
            <a:ext cx="6375400" cy="3587750"/>
          </a:xfrm>
          <a:ln w="12700" cap="flat">
            <a:solidFill>
              <a:schemeClr val="tx1"/>
            </a:solidFill>
          </a:ln>
          <a:extLst>
            <a:ext uri="{909E8E84-426E-40DD-AFC4-6F175D3DCCD1}">
              <a14:hiddenFill xmlns:a14="http://schemas.microsoft.com/office/drawing/2010/main">
                <a:noFill/>
              </a14:hiddenFill>
            </a:ext>
          </a:extLst>
        </p:spPr>
      </p:sp>
      <p:sp>
        <p:nvSpPr>
          <p:cNvPr id="44035" name="Rectangle 3"/>
          <p:cNvSpPr>
            <a:spLocks noGrp="1" noChangeArrowheads="1"/>
          </p:cNvSpPr>
          <p:nvPr>
            <p:ph type="body" idx="1"/>
          </p:nvPr>
        </p:nvSpPr>
        <p:spPr>
          <a:xfrm>
            <a:off x="946150" y="4865688"/>
            <a:ext cx="5207000" cy="4311650"/>
          </a:xfrm>
          <a:ln/>
        </p:spPr>
        <p:txBody>
          <a:bodyPr lIns="95304" tIns="46815" rIns="95304" bIns="46815"/>
          <a:lstStyle/>
          <a:p>
            <a:endParaRPr lang="sv-SE" altLang="sv-SE"/>
          </a:p>
        </p:txBody>
      </p:sp>
    </p:spTree>
    <p:extLst>
      <p:ext uri="{BB962C8B-B14F-4D97-AF65-F5344CB8AC3E}">
        <p14:creationId xmlns:p14="http://schemas.microsoft.com/office/powerpoint/2010/main" val="1026328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4117892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2176221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16657813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31021062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1033141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897907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2547285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1559218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138248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3116010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2156938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394742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sv-SE"/>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AAA46A59-0E68-4D8A-8311-37B4183460BD}" type="datetimeFigureOut">
              <a:rPr lang="sv-SE" smtClean="0"/>
              <a:t>2019-10-21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335339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AA46A59-0E68-4D8A-8311-37B4183460BD}" type="datetimeFigureOut">
              <a:rPr lang="sv-SE" smtClean="0"/>
              <a:t>2019-10-21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342677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AA46A59-0E68-4D8A-8311-37B4183460BD}" type="datetimeFigureOut">
              <a:rPr lang="sv-SE" smtClean="0"/>
              <a:t>2019-10-21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3924287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el - Upptill">
    <p:spTree>
      <p:nvGrpSpPr>
        <p:cNvPr id="1" name=""/>
        <p:cNvGrpSpPr/>
        <p:nvPr/>
      </p:nvGrpSpPr>
      <p:grpSpPr>
        <a:xfrm>
          <a:off x="0" y="0"/>
          <a:ext cx="0" cy="0"/>
          <a:chOff x="0" y="0"/>
          <a:chExt cx="0" cy="0"/>
        </a:xfrm>
      </p:grpSpPr>
      <p:sp>
        <p:nvSpPr>
          <p:cNvPr id="16" name="Shape 16"/>
          <p:cNvSpPr>
            <a:spLocks noGrp="1"/>
          </p:cNvSpPr>
          <p:nvPr>
            <p:ph type="title"/>
          </p:nvPr>
        </p:nvSpPr>
        <p:spPr>
          <a:xfrm>
            <a:off x="2193726" y="1091654"/>
            <a:ext cx="7804549" cy="1138536"/>
          </a:xfrm>
          <a:prstGeom prst="rect">
            <a:avLst/>
          </a:prstGeom>
        </p:spPr>
        <p:txBody>
          <a:bodyPr lIns="0" tIns="0" rIns="0" bIns="0"/>
          <a:lstStyle>
            <a:lvl1pPr>
              <a:defRPr sz="5484"/>
            </a:lvl1pPr>
          </a:lstStyle>
          <a:p>
            <a:pPr lvl="0">
              <a:defRPr sz="1800"/>
            </a:pPr>
            <a:r>
              <a:rPr sz="5484"/>
              <a:t>Titeltext</a:t>
            </a:r>
          </a:p>
        </p:txBody>
      </p:sp>
    </p:spTree>
    <p:extLst>
      <p:ext uri="{BB962C8B-B14F-4D97-AF65-F5344CB8AC3E}">
        <p14:creationId xmlns:p14="http://schemas.microsoft.com/office/powerpoint/2010/main" val="375939485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AA46A59-0E68-4D8A-8311-37B4183460BD}" type="datetimeFigureOut">
              <a:rPr lang="sv-SE" smtClean="0"/>
              <a:t>2019-10-21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378256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sv-SE"/>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AAA46A59-0E68-4D8A-8311-37B4183460BD}" type="datetimeFigureOut">
              <a:rPr lang="sv-SE" smtClean="0"/>
              <a:t>2019-10-21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187342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AAA46A59-0E68-4D8A-8311-37B4183460BD}" type="datetimeFigureOut">
              <a:rPr lang="sv-SE" smtClean="0"/>
              <a:t>2019-10-21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412073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AAA46A59-0E68-4D8A-8311-37B4183460BD}" type="datetimeFigureOut">
              <a:rPr lang="sv-SE" smtClean="0"/>
              <a:t>2019-10-21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3744282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AAA46A59-0E68-4D8A-8311-37B4183460BD}" type="datetimeFigureOut">
              <a:rPr lang="sv-SE" smtClean="0"/>
              <a:t>2019-10-21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2349025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AAA46A59-0E68-4D8A-8311-37B4183460BD}" type="datetimeFigureOut">
              <a:rPr lang="sv-SE" smtClean="0"/>
              <a:t>2019-10-21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109963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AAA46A59-0E68-4D8A-8311-37B4183460BD}" type="datetimeFigureOut">
              <a:rPr lang="sv-SE" smtClean="0"/>
              <a:t>2019-10-21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281577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AAA46A59-0E68-4D8A-8311-37B4183460BD}" type="datetimeFigureOut">
              <a:rPr lang="sv-SE" smtClean="0"/>
              <a:t>2019-10-21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346108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46A59-0E68-4D8A-8311-37B4183460BD}" type="datetimeFigureOut">
              <a:rPr lang="sv-SE" smtClean="0"/>
              <a:t>2019-10-21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E590-14A9-417C-A4F7-925C6003695F}" type="slidenum">
              <a:rPr lang="sv-SE" smtClean="0"/>
              <a:t>‹#›</a:t>
            </a:fld>
            <a:endParaRPr lang="sv-SE"/>
          </a:p>
        </p:txBody>
      </p:sp>
    </p:spTree>
    <p:extLst>
      <p:ext uri="{BB962C8B-B14F-4D97-AF65-F5344CB8AC3E}">
        <p14:creationId xmlns:p14="http://schemas.microsoft.com/office/powerpoint/2010/main" val="1724975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asted-image.pdf"/>
          <p:cNvPicPr/>
          <p:nvPr/>
        </p:nvPicPr>
        <p:blipFill>
          <a:blip r:embed="rId2">
            <a:extLst/>
          </a:blip>
          <a:stretch>
            <a:fillRect/>
          </a:stretch>
        </p:blipFill>
        <p:spPr>
          <a:xfrm>
            <a:off x="0" y="-171897"/>
            <a:ext cx="12192000" cy="7029897"/>
          </a:xfrm>
          <a:prstGeom prst="rect">
            <a:avLst/>
          </a:prstGeom>
          <a:ln w="3175">
            <a:miter lim="400000"/>
          </a:ln>
        </p:spPr>
      </p:pic>
      <p:sp>
        <p:nvSpPr>
          <p:cNvPr id="36" name="Shape 36"/>
          <p:cNvSpPr/>
          <p:nvPr/>
        </p:nvSpPr>
        <p:spPr>
          <a:xfrm>
            <a:off x="2347342" y="-405605"/>
            <a:ext cx="7497311" cy="74973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a:blipFill>
          <a:ln w="3175">
            <a:miter lim="400000"/>
          </a:ln>
          <a:effectLst>
            <a:outerShdw blurRad="25400" dist="12700" dir="5400000" rotWithShape="0">
              <a:srgbClr val="000000">
                <a:alpha val="50000"/>
              </a:srgbClr>
            </a:outerShdw>
          </a:effectLst>
        </p:spPr>
        <p:txBody>
          <a:bodyPr lIns="0" tIns="0" rIns="0" bIns="0" anchor="ctr"/>
          <a:lstStyle/>
          <a:p>
            <a:pPr lvl="0">
              <a:defRPr sz="2200">
                <a:solidFill>
                  <a:srgbClr val="FFFFFF"/>
                </a:solidFill>
              </a:defRPr>
            </a:pPr>
            <a:endParaRPr sz="1547"/>
          </a:p>
        </p:txBody>
      </p:sp>
      <p:sp>
        <p:nvSpPr>
          <p:cNvPr id="37" name="Shape 37"/>
          <p:cNvSpPr>
            <a:spLocks noGrp="1"/>
          </p:cNvSpPr>
          <p:nvPr>
            <p:ph type="title"/>
          </p:nvPr>
        </p:nvSpPr>
        <p:spPr>
          <a:xfrm>
            <a:off x="3336725" y="1351278"/>
            <a:ext cx="5518548" cy="2331722"/>
          </a:xfrm>
          <a:prstGeom prst="rect">
            <a:avLst/>
          </a:prstGeom>
        </p:spPr>
        <p:txBody>
          <a:bodyPr anchor="b">
            <a:normAutofit/>
          </a:bodyPr>
          <a:lstStyle>
            <a:lvl1pPr defTabSz="338327">
              <a:defRPr sz="6660">
                <a:latin typeface="Vollkorn Bold"/>
                <a:ea typeface="Vollkorn Bold"/>
                <a:cs typeface="Vollkorn Bold"/>
                <a:sym typeface="Vollkorn Bold"/>
              </a:defRPr>
            </a:lvl1pPr>
          </a:lstStyle>
          <a:p>
            <a:pPr lvl="0">
              <a:defRPr sz="1800"/>
            </a:pPr>
            <a:r>
              <a:rPr lang="sv-SE" sz="4683" dirty="0"/>
              <a:t>Databaser och </a:t>
            </a:r>
            <a:r>
              <a:rPr lang="sv-SE" sz="4683" dirty="0" smtClean="0"/>
              <a:t>lagring, DEVOPS19</a:t>
            </a:r>
            <a:br>
              <a:rPr lang="sv-SE" sz="4683" dirty="0" smtClean="0"/>
            </a:br>
            <a:r>
              <a:rPr lang="sv-SE" sz="4000" dirty="0" smtClean="0">
                <a:solidFill>
                  <a:srgbClr val="FF0000"/>
                </a:solidFill>
              </a:rPr>
              <a:t>Transaktioner, </a:t>
            </a:r>
            <a:r>
              <a:rPr lang="sv-SE" sz="4000" dirty="0">
                <a:solidFill>
                  <a:srgbClr val="FF0000"/>
                </a:solidFill>
              </a:rPr>
              <a:t>del 7</a:t>
            </a:r>
            <a:r>
              <a:rPr lang="sv-SE" dirty="0" smtClean="0"/>
              <a:t/>
            </a:r>
            <a:br>
              <a:rPr lang="sv-SE" dirty="0" smtClean="0"/>
            </a:br>
            <a:r>
              <a:rPr lang="sv-SE" dirty="0" smtClean="0"/>
              <a:t/>
            </a:r>
            <a:br>
              <a:rPr lang="sv-SE" dirty="0" smtClean="0"/>
            </a:br>
            <a:r>
              <a:rPr lang="sv-SE" dirty="0" smtClean="0"/>
              <a:t>Utbildare: Mikael Lönnroos</a:t>
            </a:r>
            <a:endParaRPr sz="4683" dirty="0"/>
          </a:p>
        </p:txBody>
      </p:sp>
      <p:pic>
        <p:nvPicPr>
          <p:cNvPr id="38" name="Nackademin svart.jpg"/>
          <p:cNvPicPr/>
          <p:nvPr/>
        </p:nvPicPr>
        <p:blipFill>
          <a:blip r:embed="rId4">
            <a:extLst/>
          </a:blip>
          <a:stretch>
            <a:fillRect/>
          </a:stretch>
        </p:blipFill>
        <p:spPr>
          <a:xfrm>
            <a:off x="4331915" y="4663192"/>
            <a:ext cx="3528163" cy="404872"/>
          </a:xfrm>
          <a:prstGeom prst="rect">
            <a:avLst/>
          </a:prstGeom>
          <a:ln w="3175">
            <a:miter lim="400000"/>
          </a:ln>
        </p:spPr>
      </p:pic>
    </p:spTree>
    <p:extLst>
      <p:ext uri="{BB962C8B-B14F-4D97-AF65-F5344CB8AC3E}">
        <p14:creationId xmlns:p14="http://schemas.microsoft.com/office/powerpoint/2010/main" val="1193010865"/>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Rollback – exempel 12:2</a:t>
            </a:r>
          </a:p>
        </p:txBody>
      </p:sp>
      <p:sp>
        <p:nvSpPr>
          <p:cNvPr id="10243" name="Rectangle 3"/>
          <p:cNvSpPr>
            <a:spLocks noGrp="1" noChangeArrowheads="1"/>
          </p:cNvSpPr>
          <p:nvPr>
            <p:ph type="body" idx="1"/>
          </p:nvPr>
        </p:nvSpPr>
        <p:spPr>
          <a:xfrm>
            <a:off x="1343025" y="1844676"/>
            <a:ext cx="8458200" cy="4537075"/>
          </a:xfrm>
          <a:noFill/>
        </p:spPr>
        <p:txBody>
          <a:bodyPr vert="horz" lIns="92075" tIns="46038" rIns="92075" bIns="46038" rtlCol="0">
            <a:normAutofit/>
          </a:bodyPr>
          <a:lstStyle/>
          <a:p>
            <a:pPr eaLnBrk="1" hangingPunct="1"/>
            <a:r>
              <a:rPr lang="sv-SE" altLang="sv-SE" smtClean="0"/>
              <a:t>Vi tar bort alla rader ur Employee-tabellen</a:t>
            </a:r>
            <a:br>
              <a:rPr lang="sv-SE" altLang="sv-SE" smtClean="0"/>
            </a:br>
            <a:r>
              <a:rPr lang="sv-SE" altLang="sv-SE" sz="2000">
                <a:latin typeface="Courier New" panose="02070309020205020404" pitchFamily="49" charset="0"/>
              </a:rPr>
              <a:t>BEGIN TRANSACTION</a:t>
            </a:r>
            <a:br>
              <a:rPr lang="sv-SE" altLang="sv-SE" sz="2000">
                <a:latin typeface="Courier New" panose="02070309020205020404" pitchFamily="49" charset="0"/>
              </a:rPr>
            </a:br>
            <a:r>
              <a:rPr lang="sv-SE" altLang="sv-SE" sz="2000">
                <a:latin typeface="Courier New" panose="02070309020205020404" pitchFamily="49" charset="0"/>
              </a:rPr>
              <a:t>DELETE Employee</a:t>
            </a:r>
            <a:br>
              <a:rPr lang="sv-SE" altLang="sv-SE" sz="2000">
                <a:latin typeface="Courier New" panose="02070309020205020404" pitchFamily="49" charset="0"/>
              </a:rPr>
            </a:br>
            <a:r>
              <a:rPr lang="sv-SE" altLang="sv-SE" sz="2000">
                <a:latin typeface="Courier New" panose="02070309020205020404" pitchFamily="49" charset="0"/>
              </a:rPr>
              <a:t>SELECT * FROM Employee</a:t>
            </a:r>
            <a:br>
              <a:rPr lang="sv-SE" altLang="sv-SE" sz="2000">
                <a:latin typeface="Courier New" panose="02070309020205020404" pitchFamily="49" charset="0"/>
              </a:rPr>
            </a:br>
            <a:r>
              <a:rPr lang="sv-SE" altLang="sv-SE" sz="2000">
                <a:latin typeface="Courier New" panose="02070309020205020404" pitchFamily="49" charset="0"/>
              </a:rPr>
              <a:t/>
            </a:r>
            <a:br>
              <a:rPr lang="sv-SE" altLang="sv-SE" sz="2000">
                <a:latin typeface="Courier New" panose="02070309020205020404" pitchFamily="49" charset="0"/>
              </a:rPr>
            </a:br>
            <a:r>
              <a:rPr lang="sv-SE" altLang="sv-SE" sz="2000">
                <a:latin typeface="Courier New" panose="02070309020205020404" pitchFamily="49" charset="0"/>
              </a:rPr>
              <a:t>Inga rader</a:t>
            </a:r>
            <a:endParaRPr lang="sv-SE" altLang="sv-SE" sz="2000"/>
          </a:p>
          <a:p>
            <a:pPr eaLnBrk="1" hangingPunct="1"/>
            <a:r>
              <a:rPr lang="sv-SE" altLang="sv-SE" smtClean="0"/>
              <a:t>Nu gör vi en rollback för att ta tillbaka förändringen</a:t>
            </a:r>
            <a:br>
              <a:rPr lang="sv-SE" altLang="sv-SE" smtClean="0"/>
            </a:br>
            <a:r>
              <a:rPr lang="sv-SE" altLang="sv-SE" sz="2000"/>
              <a:t/>
            </a:r>
            <a:br>
              <a:rPr lang="sv-SE" altLang="sv-SE" sz="2000"/>
            </a:br>
            <a:r>
              <a:rPr lang="sv-SE" altLang="sv-SE" sz="2000">
                <a:latin typeface="Courier New" panose="02070309020205020404" pitchFamily="49" charset="0"/>
              </a:rPr>
              <a:t>ROLLBACK TRANSACTION</a:t>
            </a:r>
            <a:br>
              <a:rPr lang="sv-SE" altLang="sv-SE" sz="2000">
                <a:latin typeface="Courier New" panose="02070309020205020404" pitchFamily="49" charset="0"/>
              </a:rPr>
            </a:br>
            <a:r>
              <a:rPr lang="sv-SE" altLang="sv-SE" sz="2000">
                <a:latin typeface="Courier New" panose="02070309020205020404" pitchFamily="49" charset="0"/>
              </a:rPr>
              <a:t>SELECT * FROM Employee </a:t>
            </a:r>
            <a:br>
              <a:rPr lang="sv-SE" altLang="sv-SE" sz="2000">
                <a:latin typeface="Courier New" panose="02070309020205020404" pitchFamily="49" charset="0"/>
              </a:rPr>
            </a:br>
            <a:endParaRPr lang="sv-SE" altLang="sv-SE" sz="2000">
              <a:latin typeface="Courier New" panose="02070309020205020404" pitchFamily="49" charset="0"/>
            </a:endParaRPr>
          </a:p>
          <a:p>
            <a:pPr eaLnBrk="1" hangingPunct="1">
              <a:buFontTx/>
              <a:buNone/>
            </a:pPr>
            <a:r>
              <a:rPr lang="sv-SE" altLang="sv-SE" sz="2000">
                <a:latin typeface="Courier New" panose="02070309020205020404" pitchFamily="49" charset="0"/>
              </a:rPr>
              <a:t>	Raderna är tillbaka</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454993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Rollback – exempel 12:3</a:t>
            </a:r>
          </a:p>
        </p:txBody>
      </p:sp>
      <p:sp>
        <p:nvSpPr>
          <p:cNvPr id="11267" name="Rectangle 3"/>
          <p:cNvSpPr>
            <a:spLocks noGrp="1" noChangeArrowheads="1"/>
          </p:cNvSpPr>
          <p:nvPr>
            <p:ph type="body" idx="1"/>
          </p:nvPr>
        </p:nvSpPr>
        <p:spPr>
          <a:xfrm>
            <a:off x="1343026" y="1844675"/>
            <a:ext cx="8137525" cy="2819400"/>
          </a:xfrm>
          <a:noFill/>
        </p:spPr>
        <p:txBody>
          <a:bodyPr vert="horz" lIns="92075" tIns="46038" rIns="92075" bIns="46038" rtlCol="0">
            <a:normAutofit fontScale="92500" lnSpcReduction="20000"/>
          </a:bodyPr>
          <a:lstStyle/>
          <a:p>
            <a:pPr eaLnBrk="1" hangingPunct="1">
              <a:lnSpc>
                <a:spcPct val="115000"/>
              </a:lnSpc>
              <a:spcBef>
                <a:spcPct val="50000"/>
              </a:spcBef>
            </a:pPr>
            <a:r>
              <a:rPr lang="sv-SE" altLang="sv-SE" smtClean="0"/>
              <a:t>Låt säga att vi har två tabeller som vi vill uppdatera. Vi uppdaterar den första tabellen och det går bra, men uppdateringen av den andra tabellen går inte bra. Nu vill vi inte att uppdateringen för den första tabellen ska gälla eftersom vi då får inkonsistens i databasen utan gör rollback för att återställa allt som det var innan vi började uppdatera.</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67555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en-GB" altLang="sv-SE" smtClean="0"/>
              <a:t>Savepoint</a:t>
            </a:r>
            <a:endParaRPr lang="sv-SE" altLang="sv-SE" smtClean="0"/>
          </a:p>
        </p:txBody>
      </p:sp>
      <p:sp>
        <p:nvSpPr>
          <p:cNvPr id="12291" name="Rectangle 3"/>
          <p:cNvSpPr>
            <a:spLocks noGrp="1" noChangeArrowheads="1"/>
          </p:cNvSpPr>
          <p:nvPr>
            <p:ph type="body" idx="1"/>
          </p:nvPr>
        </p:nvSpPr>
        <p:spPr>
          <a:xfrm>
            <a:off x="1343025" y="1844675"/>
            <a:ext cx="8281988" cy="3962400"/>
          </a:xfrm>
          <a:noFill/>
        </p:spPr>
        <p:txBody>
          <a:bodyPr vert="horz" lIns="92075" tIns="46038" rIns="92075" bIns="46038" rtlCol="0">
            <a:normAutofit lnSpcReduction="10000"/>
          </a:bodyPr>
          <a:lstStyle/>
          <a:p>
            <a:pPr eaLnBrk="1" hangingPunct="1"/>
            <a:r>
              <a:rPr lang="sv-SE" altLang="sv-SE" smtClean="0"/>
              <a:t>Med savepoint-kommandot kan man definiera ”spar-punkter”. När vi gör en rollback kan vi välja att antingen gå tillbaks till senaste commit eller till en definierad savepoint.</a:t>
            </a:r>
          </a:p>
          <a:p>
            <a:pPr eaLnBrk="1" hangingPunct="1"/>
            <a:r>
              <a:rPr lang="sv-SE" altLang="sv-SE" smtClean="0"/>
              <a:t>För att definiera en savepoint skriver man:</a:t>
            </a:r>
            <a:br>
              <a:rPr lang="sv-SE" altLang="sv-SE" smtClean="0"/>
            </a:br>
            <a:r>
              <a:rPr lang="sv-SE" altLang="sv-SE" sz="2000" i="1">
                <a:latin typeface="Courier New" panose="02070309020205020404" pitchFamily="49" charset="0"/>
              </a:rPr>
              <a:t>SAVE TRANSACTION &lt;savepoint name&gt;</a:t>
            </a:r>
            <a:endParaRPr lang="sv-SE" altLang="sv-SE" sz="2000" i="1"/>
          </a:p>
          <a:p>
            <a:pPr eaLnBrk="1" hangingPunct="1"/>
            <a:r>
              <a:rPr lang="sv-SE" altLang="sv-SE" smtClean="0"/>
              <a:t>För att gå tillbaka till denna savepoint skriver man:</a:t>
            </a:r>
            <a:br>
              <a:rPr lang="sv-SE" altLang="sv-SE" smtClean="0"/>
            </a:br>
            <a:r>
              <a:rPr lang="sv-SE" altLang="sv-SE" sz="2000" i="1">
                <a:latin typeface="Courier New" panose="02070309020205020404" pitchFamily="49" charset="0"/>
              </a:rPr>
              <a:t>ROLLBACK TRANSACTION &lt;savepoint name&gt;</a:t>
            </a:r>
          </a:p>
          <a:p>
            <a:pPr eaLnBrk="1" hangingPunct="1"/>
            <a:r>
              <a:rPr lang="sv-SE" altLang="sv-SE" smtClean="0"/>
              <a:t>Utelämnas </a:t>
            </a:r>
            <a:r>
              <a:rPr lang="sv-SE" altLang="sv-SE" i="1" smtClean="0">
                <a:latin typeface="Courier New" panose="02070309020205020404" pitchFamily="49" charset="0"/>
              </a:rPr>
              <a:t>&lt;savepoint name&gt;</a:t>
            </a:r>
            <a:r>
              <a:rPr lang="sv-SE" altLang="sv-SE" smtClean="0"/>
              <a:t> rullas hela transaktionen tillbaka</a:t>
            </a:r>
            <a:endParaRPr lang="sv-SE" altLang="sv-SE" i="1" smtClean="0">
              <a:latin typeface="Courier New" panose="02070309020205020404" pitchFamily="49" charset="0"/>
            </a:endParaRP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743905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Bufferten</a:t>
            </a:r>
          </a:p>
        </p:txBody>
      </p:sp>
      <p:sp>
        <p:nvSpPr>
          <p:cNvPr id="13315" name="Rectangle 3"/>
          <p:cNvSpPr>
            <a:spLocks noGrp="1" noChangeArrowheads="1"/>
          </p:cNvSpPr>
          <p:nvPr>
            <p:ph type="body" idx="1"/>
          </p:nvPr>
        </p:nvSpPr>
        <p:spPr>
          <a:xfrm>
            <a:off x="1343026" y="1844675"/>
            <a:ext cx="8137525" cy="3810000"/>
          </a:xfrm>
          <a:noFill/>
        </p:spPr>
        <p:txBody>
          <a:bodyPr vert="horz" lIns="92075" tIns="46038" rIns="92075" bIns="46038" rtlCol="0">
            <a:normAutofit/>
          </a:bodyPr>
          <a:lstStyle/>
          <a:p>
            <a:pPr eaLnBrk="1" hangingPunct="1"/>
            <a:r>
              <a:rPr lang="sv-SE" altLang="sv-SE" smtClean="0"/>
              <a:t>Alla förändringar som görs i databasen efter Begin Transaction (ej Create-, Alter- eller Drop-kommandon) lagras i en buffert tills de bekräftas (Commit) eller ångras (Rollback).</a:t>
            </a:r>
          </a:p>
          <a:p>
            <a:pPr eaLnBrk="1" hangingPunct="1"/>
            <a:r>
              <a:rPr lang="sv-SE" altLang="sv-SE" smtClean="0"/>
              <a:t>I MS SQL Server kallas denna buffert för Transaction Log File, i Oracle för Rollback Segments.</a:t>
            </a:r>
          </a:p>
          <a:p>
            <a:pPr eaLnBrk="1" hangingPunct="1"/>
            <a:r>
              <a:rPr lang="sv-SE" altLang="sv-SE" smtClean="0"/>
              <a:t>Om databasen stängs ner utan att bufferten ”tömts” kommer en automatisk rollback att göras när man startar upp den på nytt</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93282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sv-SE" altLang="sv-SE" smtClean="0"/>
              <a:t>Rollback-segment</a:t>
            </a:r>
          </a:p>
        </p:txBody>
      </p:sp>
      <p:sp>
        <p:nvSpPr>
          <p:cNvPr id="14339" name="Rectangle 3"/>
          <p:cNvSpPr>
            <a:spLocks noGrp="1" noChangeArrowheads="1"/>
          </p:cNvSpPr>
          <p:nvPr>
            <p:ph type="body" idx="1"/>
          </p:nvPr>
        </p:nvSpPr>
        <p:spPr>
          <a:xfrm>
            <a:off x="1343026" y="1844675"/>
            <a:ext cx="8137525" cy="3810000"/>
          </a:xfrm>
        </p:spPr>
        <p:txBody>
          <a:bodyPr/>
          <a:lstStyle/>
          <a:p>
            <a:pPr eaLnBrk="1" hangingPunct="1"/>
            <a:r>
              <a:rPr lang="sv-SE" altLang="sv-SE" smtClean="0"/>
              <a:t>Vid stora Insert/Update/Delete kan rollback-segmentet bli fullt, innan kommandot avslutats.</a:t>
            </a:r>
          </a:p>
          <a:p>
            <a:pPr eaLnBrk="1" hangingPunct="1"/>
            <a:r>
              <a:rPr lang="sv-SE" altLang="sv-SE" smtClean="0"/>
              <a:t>Då görs automatisk rollback</a:t>
            </a:r>
          </a:p>
          <a:p>
            <a:pPr eaLnBrk="1" hangingPunct="1"/>
            <a:r>
              <a:rPr lang="sv-SE" altLang="sv-SE" smtClean="0"/>
              <a:t>I större databasmiljöer finns oftast flera olika stora rollback-segment definierade. Använd det som rymmer hela din transaktion.</a:t>
            </a:r>
          </a:p>
          <a:p>
            <a:pPr eaLnBrk="1" hangingPunct="1"/>
            <a:r>
              <a:rPr lang="sv-SE" altLang="sv-SE" smtClean="0"/>
              <a:t>Din DBA (databasadministratör) håller ordning på detta!</a:t>
            </a:r>
          </a:p>
          <a:p>
            <a:pPr eaLnBrk="1" hangingPunct="1"/>
            <a:endParaRPr lang="sv-SE" altLang="sv-SE" smtClean="0"/>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15553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Låsning (Lock)</a:t>
            </a:r>
          </a:p>
        </p:txBody>
      </p:sp>
      <p:sp>
        <p:nvSpPr>
          <p:cNvPr id="15363" name="Rectangle 3"/>
          <p:cNvSpPr>
            <a:spLocks noGrp="1" noChangeArrowheads="1"/>
          </p:cNvSpPr>
          <p:nvPr>
            <p:ph type="body" idx="1"/>
          </p:nvPr>
        </p:nvSpPr>
        <p:spPr>
          <a:xfrm>
            <a:off x="1343026" y="1844675"/>
            <a:ext cx="8137525" cy="3505200"/>
          </a:xfrm>
          <a:noFill/>
        </p:spPr>
        <p:txBody>
          <a:bodyPr vert="horz" lIns="92075" tIns="46038" rIns="92075" bIns="46038" rtlCol="0">
            <a:normAutofit fontScale="92500" lnSpcReduction="10000"/>
          </a:bodyPr>
          <a:lstStyle/>
          <a:p>
            <a:pPr eaLnBrk="1" hangingPunct="1"/>
            <a:r>
              <a:rPr lang="sv-SE" altLang="sv-SE" smtClean="0"/>
              <a:t>När databasen inte kan utföra ett kommando p g a att ett kommando ”krockar” med en annan användares kommando kommer vi att få en låsning i databasen.</a:t>
            </a:r>
          </a:p>
          <a:p>
            <a:pPr eaLnBrk="1" hangingPunct="1"/>
            <a:r>
              <a:rPr lang="sv-SE" altLang="sv-SE" smtClean="0"/>
              <a:t>Låsningar innebär vanligtvis att ”mitt” kommando väntar tills låsningen försvinner och kommandot kan utföras</a:t>
            </a:r>
          </a:p>
          <a:p>
            <a:pPr eaLnBrk="1" hangingPunct="1"/>
            <a:r>
              <a:rPr lang="sv-SE" altLang="sv-SE" smtClean="0"/>
              <a:t>Låsningar släpper normalt när man avslutar transaktionen men ibland kan de bli ”hängande” och inte släppa trots att alla loggat ut. I dessa fall får man be DBA:n att manuellt ta bort låsningen.</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349099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Övningsuppgifter</a:t>
            </a:r>
          </a:p>
        </p:txBody>
      </p:sp>
      <p:sp>
        <p:nvSpPr>
          <p:cNvPr id="16387" name="Rectangle 3"/>
          <p:cNvSpPr>
            <a:spLocks noGrp="1" noChangeArrowheads="1"/>
          </p:cNvSpPr>
          <p:nvPr>
            <p:ph type="body" idx="1"/>
          </p:nvPr>
        </p:nvSpPr>
        <p:spPr>
          <a:xfrm>
            <a:off x="1343025" y="1844675"/>
            <a:ext cx="8281988" cy="3200400"/>
          </a:xfrm>
          <a:noFill/>
        </p:spPr>
        <p:txBody>
          <a:bodyPr vert="horz" lIns="92075" tIns="46038" rIns="92075" bIns="46038" rtlCol="0">
            <a:normAutofit fontScale="92500"/>
          </a:bodyPr>
          <a:lstStyle/>
          <a:p>
            <a:pPr eaLnBrk="1" hangingPunct="1"/>
            <a:r>
              <a:rPr lang="sv-SE" altLang="sv-SE" smtClean="0"/>
              <a:t>I flera av övningarna i detta kapitel använder vi oss av två sessioner, dvs två fönster, av MS SQL Server Management Studio samtidigt. Detta för att simulera en fleranvändarmiljö. Då får de olika fönstren eller sessionerna symbolisera olika användare som arbetar mot databasen samtidigt.</a:t>
            </a:r>
          </a:p>
          <a:p>
            <a:pPr eaLnBrk="1" hangingPunct="1"/>
            <a:r>
              <a:rPr lang="sv-SE" altLang="sv-SE" smtClean="0"/>
              <a:t>Eftersom detta framför allt är ”upptäckarövningar” finns det inga lösningsförslag till övningarna i kapitel 12.</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272572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Övningar 12: 1-4</a:t>
            </a:r>
          </a:p>
        </p:txBody>
      </p:sp>
      <p:sp>
        <p:nvSpPr>
          <p:cNvPr id="17411" name="Rectangle 3"/>
          <p:cNvSpPr>
            <a:spLocks noGrp="1" noChangeArrowheads="1"/>
          </p:cNvSpPr>
          <p:nvPr>
            <p:ph type="body" idx="1"/>
          </p:nvPr>
        </p:nvSpPr>
        <p:spPr>
          <a:xfrm>
            <a:off x="1343026" y="1844675"/>
            <a:ext cx="8137525" cy="4248150"/>
          </a:xfrm>
          <a:noFill/>
        </p:spPr>
        <p:txBody>
          <a:bodyPr vert="horz" lIns="92075" tIns="46038" rIns="92075" bIns="46038" rtlCol="0">
            <a:normAutofit fontScale="92500"/>
          </a:bodyPr>
          <a:lstStyle/>
          <a:p>
            <a:pPr marL="457200" indent="-457200">
              <a:buFontTx/>
              <a:buAutoNum type="arabicPeriod"/>
            </a:pPr>
            <a:r>
              <a:rPr lang="sv-SE" altLang="sv-SE" smtClean="0"/>
              <a:t>Skapa en transaktion. Gör en uppdatering på innehållet i valfri tabell.</a:t>
            </a:r>
          </a:p>
          <a:p>
            <a:pPr marL="457200" indent="-457200">
              <a:buFontTx/>
              <a:buAutoNum type="arabicPeriod"/>
            </a:pPr>
            <a:r>
              <a:rPr lang="sv-SE" altLang="sv-SE" smtClean="0"/>
              <a:t>Skapa en savepoint. Gör en uppdatering till. Skapa en ny savepoint. Gör ytterligare en uppdatering. Kontrollera uppdateringarna.</a:t>
            </a:r>
          </a:p>
          <a:p>
            <a:pPr marL="457200" indent="-457200">
              <a:buFontTx/>
              <a:buAutoNum type="arabicPeriod"/>
            </a:pPr>
            <a:r>
              <a:rPr lang="sv-SE" altLang="sv-SE" smtClean="0"/>
              <a:t>Backa uppdateringen tillbaks till den andra savepointen. Kontrollera värdena. Gå tillbaks till första savepointen. Vad händer med andra savepointen?</a:t>
            </a:r>
          </a:p>
          <a:p>
            <a:pPr marL="457200" indent="-457200">
              <a:buFontTx/>
              <a:buAutoNum type="arabicPeriod"/>
            </a:pPr>
            <a:r>
              <a:rPr lang="sv-SE" altLang="sv-SE" smtClean="0"/>
              <a:t>Gör om övning 1-2 men gör en commit efter andra uppdateringen. Försök gå tillbaka till savepoint-läget.</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801151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Övningar 12: 5-7</a:t>
            </a:r>
          </a:p>
        </p:txBody>
      </p:sp>
      <p:sp>
        <p:nvSpPr>
          <p:cNvPr id="18435" name="Rectangle 3"/>
          <p:cNvSpPr>
            <a:spLocks noGrp="1" noChangeArrowheads="1"/>
          </p:cNvSpPr>
          <p:nvPr>
            <p:ph type="body" idx="1"/>
          </p:nvPr>
        </p:nvSpPr>
        <p:spPr>
          <a:xfrm>
            <a:off x="1343026" y="1844676"/>
            <a:ext cx="8137525" cy="4608513"/>
          </a:xfrm>
          <a:noFill/>
        </p:spPr>
        <p:txBody>
          <a:bodyPr vert="horz" lIns="92075" tIns="46038" rIns="92075" bIns="46038" rtlCol="0">
            <a:normAutofit fontScale="92500" lnSpcReduction="20000"/>
          </a:bodyPr>
          <a:lstStyle/>
          <a:p>
            <a:pPr marL="457200" indent="-457200">
              <a:lnSpc>
                <a:spcPct val="95000"/>
              </a:lnSpc>
              <a:buFontTx/>
              <a:buAutoNum type="arabicPeriod" startAt="5"/>
            </a:pPr>
            <a:r>
              <a:rPr lang="sv-SE" altLang="sv-SE" dirty="0" smtClean="0"/>
              <a:t>Ta bort alla rader i någon tabell. </a:t>
            </a:r>
            <a:r>
              <a:rPr lang="sv-SE" altLang="sv-SE" dirty="0" err="1" smtClean="0"/>
              <a:t>Boot:a</a:t>
            </a:r>
            <a:r>
              <a:rPr lang="sv-SE" altLang="sv-SE" dirty="0" smtClean="0"/>
              <a:t> om datorn (simulera krasch). Logga in mot databasen på nytt och kontrollera den tömda tabellen.</a:t>
            </a:r>
          </a:p>
          <a:p>
            <a:pPr marL="457200" indent="-457200">
              <a:lnSpc>
                <a:spcPct val="95000"/>
              </a:lnSpc>
              <a:buFontTx/>
              <a:buAutoNum type="arabicPeriod" startAt="5"/>
            </a:pPr>
            <a:r>
              <a:rPr lang="sv-SE" altLang="sv-SE" dirty="0" smtClean="0"/>
              <a:t>Starta två fönster i Management Studio. Starta transaktioner i bägge sessionerna. Ta bort innehållet i tabellen ISHOCKEY i den ena sessionen. Växla till session 2 och sök ut alla rader i ISHOCKEY-tabellen. Bekräfta raderingen i den första sessionen med </a:t>
            </a:r>
            <a:r>
              <a:rPr lang="sv-SE" altLang="sv-SE" dirty="0" err="1" smtClean="0"/>
              <a:t>Commit</a:t>
            </a:r>
            <a:r>
              <a:rPr lang="sv-SE" altLang="sv-SE" dirty="0" smtClean="0"/>
              <a:t> och gör om sökningen i session 2.</a:t>
            </a:r>
          </a:p>
          <a:p>
            <a:pPr marL="457200" indent="-457200">
              <a:lnSpc>
                <a:spcPct val="95000"/>
              </a:lnSpc>
              <a:buFontTx/>
              <a:buAutoNum type="arabicPeriod" startAt="5"/>
            </a:pPr>
            <a:r>
              <a:rPr lang="sv-SE" altLang="sv-SE" dirty="0" smtClean="0"/>
              <a:t>Starta transaktioner i bägge sessionerna. Ta bort en rad i FOTBOLL-tabellen i session 1. Försök uppdatera samma rad i session 2. Gå tillbaks till session 1 och bekräfta borttagningen.</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56460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sv-SE" altLang="sv-SE" smtClean="0"/>
              <a:t>Övningar 12: 8-9</a:t>
            </a:r>
          </a:p>
        </p:txBody>
      </p:sp>
      <p:sp>
        <p:nvSpPr>
          <p:cNvPr id="19459" name="Rectangle 3"/>
          <p:cNvSpPr>
            <a:spLocks noGrp="1" noChangeArrowheads="1"/>
          </p:cNvSpPr>
          <p:nvPr>
            <p:ph type="body" idx="1"/>
          </p:nvPr>
        </p:nvSpPr>
        <p:spPr>
          <a:xfrm>
            <a:off x="1343025" y="1844676"/>
            <a:ext cx="8281988" cy="4824413"/>
          </a:xfrm>
        </p:spPr>
        <p:txBody>
          <a:bodyPr/>
          <a:lstStyle/>
          <a:p>
            <a:pPr marL="457200" indent="-457200">
              <a:spcBef>
                <a:spcPct val="25000"/>
              </a:spcBef>
              <a:buNone/>
            </a:pPr>
            <a:r>
              <a:rPr lang="sv-SE" altLang="sv-SE" sz="2200" i="1"/>
              <a:t>Överkurs</a:t>
            </a:r>
            <a:endParaRPr lang="sv-SE" altLang="sv-SE" sz="2200"/>
          </a:p>
          <a:p>
            <a:pPr marL="457200" indent="-457200">
              <a:lnSpc>
                <a:spcPct val="100000"/>
              </a:lnSpc>
              <a:buFont typeface="Times New Roman" panose="02020603050405020304" pitchFamily="18" charset="0"/>
              <a:buAutoNum type="arabicPeriod" startAt="8"/>
            </a:pPr>
            <a:r>
              <a:rPr lang="sv-SE" altLang="sv-SE" sz="2200"/>
              <a:t>Starta två fönster i Management Studio. Starta en transaktion och ta bort alla rader från tabellen Employee i den ena sessionen. Växla till det andra fönstret och sök ut alla rader i Employee-tabellen. </a:t>
            </a:r>
          </a:p>
          <a:p>
            <a:pPr marL="457200" indent="-457200">
              <a:lnSpc>
                <a:spcPct val="100000"/>
              </a:lnSpc>
              <a:buNone/>
            </a:pPr>
            <a:r>
              <a:rPr lang="sv-SE" altLang="sv-SE" sz="2200"/>
              <a:t>	Fönster 2 borde inte få något resultat.</a:t>
            </a:r>
          </a:p>
          <a:p>
            <a:pPr marL="457200" indent="-457200">
              <a:lnSpc>
                <a:spcPct val="100000"/>
              </a:lnSpc>
              <a:buFontTx/>
              <a:buAutoNum type="arabicPeriod" startAt="9"/>
            </a:pPr>
            <a:r>
              <a:rPr lang="sv-SE" altLang="sv-SE" sz="2200"/>
              <a:t>Starta ytterligare ett fönster i Management Studio. Skriv sp_lock för att se låsningen. I kolumnen spid ser man vilken koppling som låser, exempelvis SPID 52.</a:t>
            </a:r>
          </a:p>
          <a:p>
            <a:pPr marL="457200" indent="-457200">
              <a:lnSpc>
                <a:spcPct val="100000"/>
              </a:lnSpc>
              <a:buNone/>
            </a:pPr>
            <a:r>
              <a:rPr lang="sv-SE" altLang="sv-SE" sz="2200"/>
              <a:t>	”Döda” den process som orsakar låsningen genom KILL 52.</a:t>
            </a:r>
            <a:br>
              <a:rPr lang="sv-SE" altLang="sv-SE" sz="2200"/>
            </a:br>
            <a:r>
              <a:rPr lang="sv-SE" altLang="sv-SE" sz="2200"/>
              <a:t>Alla transaktioner i en dödad process kommer att rullas tillbaks. </a:t>
            </a:r>
          </a:p>
          <a:p>
            <a:pPr marL="457200" indent="-457200">
              <a:lnSpc>
                <a:spcPct val="100000"/>
              </a:lnSpc>
              <a:buNone/>
            </a:pPr>
            <a:r>
              <a:rPr lang="sv-SE" altLang="sv-SE" sz="2200"/>
              <a:t>	Fönster 2 borde få sitt resultat nu.</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40516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Kort summering av föregående lektion/ev. lektioner</a:t>
            </a:r>
            <a:endParaRPr lang="sv-SE" dirty="0"/>
          </a:p>
        </p:txBody>
      </p:sp>
      <p:sp>
        <p:nvSpPr>
          <p:cNvPr id="3" name="Platshållare för innehåll 2"/>
          <p:cNvSpPr>
            <a:spLocks noGrp="1"/>
          </p:cNvSpPr>
          <p:nvPr>
            <p:ph idx="1"/>
          </p:nvPr>
        </p:nvSpPr>
        <p:spPr/>
        <p:txBody>
          <a:bodyPr>
            <a:normAutofit/>
          </a:bodyPr>
          <a:lstStyle/>
          <a:p>
            <a:pPr marL="0" indent="0">
              <a:buNone/>
            </a:pPr>
            <a:r>
              <a:rPr lang="sv-SE" b="1" dirty="0" smtClean="0"/>
              <a:t>Föregående lektion:</a:t>
            </a:r>
          </a:p>
          <a:p>
            <a:r>
              <a:rPr lang="sv-SE" dirty="0" smtClean="0"/>
              <a:t>Index </a:t>
            </a:r>
          </a:p>
          <a:p>
            <a:r>
              <a:rPr lang="sv-SE" dirty="0" smtClean="0"/>
              <a:t>Lagrade procedurer,</a:t>
            </a:r>
          </a:p>
          <a:p>
            <a:endParaRPr lang="sv-SE" dirty="0" smtClean="0"/>
          </a:p>
          <a:p>
            <a:r>
              <a:rPr lang="sv-SE" dirty="0" smtClean="0"/>
              <a:t>Frågor kring förra lektionen?</a:t>
            </a:r>
          </a:p>
          <a:p>
            <a:pPr marL="0" indent="0">
              <a:buNone/>
            </a:pPr>
            <a:endParaRPr lang="sv-SE" dirty="0"/>
          </a:p>
        </p:txBody>
      </p:sp>
      <p:pic>
        <p:nvPicPr>
          <p:cNvPr id="4" name="Nackademin svart.jpg"/>
          <p:cNvPicPr/>
          <p:nvPr/>
        </p:nvPicPr>
        <p:blipFill>
          <a:blip r:embed="rId2">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362878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a:p>
        </p:txBody>
      </p:sp>
    </p:spTree>
    <p:extLst>
      <p:ext uri="{BB962C8B-B14F-4D97-AF65-F5344CB8AC3E}">
        <p14:creationId xmlns:p14="http://schemas.microsoft.com/office/powerpoint/2010/main" val="3093694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sv-SE" altLang="sv-SE"/>
              <a:t>Kort om administration och säkerhet</a:t>
            </a:r>
            <a:endParaRPr lang="en-US" altLang="sv-SE"/>
          </a:p>
        </p:txBody>
      </p:sp>
      <p:sp>
        <p:nvSpPr>
          <p:cNvPr id="51203" name="Rectangle 3"/>
          <p:cNvSpPr>
            <a:spLocks noGrp="1" noChangeArrowheads="1"/>
          </p:cNvSpPr>
          <p:nvPr>
            <p:ph type="body" idx="1"/>
          </p:nvPr>
        </p:nvSpPr>
        <p:spPr>
          <a:xfrm>
            <a:off x="1343026" y="1844676"/>
            <a:ext cx="8143875" cy="4392613"/>
          </a:xfrm>
        </p:spPr>
        <p:txBody>
          <a:bodyPr/>
          <a:lstStyle/>
          <a:p>
            <a:r>
              <a:rPr lang="sv-SE" altLang="sv-SE"/>
              <a:t>I detta kapitel kommer vi ta upp lite om säkerhet gällande användare i en SQL Server. Glöm inte bort att det även finns annan säkerhet att tänka på:</a:t>
            </a:r>
          </a:p>
          <a:p>
            <a:pPr lvl="1"/>
            <a:r>
              <a:rPr lang="sv-SE" altLang="sv-SE"/>
              <a:t>Driftsäkerhet på servern; allt från speglade diskar till klustrade servrar</a:t>
            </a:r>
          </a:p>
          <a:p>
            <a:pPr lvl="1"/>
            <a:r>
              <a:rPr lang="sv-SE" altLang="sv-SE"/>
              <a:t>Backup</a:t>
            </a:r>
          </a:p>
          <a:p>
            <a:pPr lvl="1"/>
            <a:r>
              <a:rPr lang="sv-SE" altLang="sv-SE"/>
              <a:t>UPS och dieselaggregat för strömförsörjning</a:t>
            </a:r>
          </a:p>
          <a:p>
            <a:pPr lvl="1"/>
            <a:r>
              <a:rPr lang="sv-SE" altLang="sv-SE"/>
              <a:t>Krypterad kommunikation</a:t>
            </a:r>
          </a:p>
          <a:p>
            <a:pPr lvl="1"/>
            <a:r>
              <a:rPr lang="sv-SE" altLang="sv-SE"/>
              <a:t>O s v</a:t>
            </a:r>
            <a:endParaRPr lang="en-US" altLang="sv-SE"/>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554044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sv-SE" altLang="sv-SE"/>
              <a:t>Tre nivåer</a:t>
            </a:r>
            <a:endParaRPr lang="en-US" altLang="sv-SE"/>
          </a:p>
        </p:txBody>
      </p:sp>
      <p:sp>
        <p:nvSpPr>
          <p:cNvPr id="52227" name="Rectangle 3"/>
          <p:cNvSpPr>
            <a:spLocks noGrp="1" noChangeArrowheads="1"/>
          </p:cNvSpPr>
          <p:nvPr>
            <p:ph type="body" idx="1"/>
          </p:nvPr>
        </p:nvSpPr>
        <p:spPr>
          <a:xfrm>
            <a:off x="1343026" y="1844676"/>
            <a:ext cx="8143875" cy="4752975"/>
          </a:xfrm>
        </p:spPr>
        <p:txBody>
          <a:bodyPr/>
          <a:lstStyle/>
          <a:p>
            <a:r>
              <a:rPr lang="sv-SE" altLang="sv-SE"/>
              <a:t>Man brukar säga att MS SQL Server har tre nivåer av säkerhet</a:t>
            </a:r>
          </a:p>
          <a:p>
            <a:r>
              <a:rPr lang="sv-SE" altLang="sv-SE"/>
              <a:t>Login (Server)</a:t>
            </a:r>
          </a:p>
          <a:p>
            <a:pPr lvl="1"/>
            <a:r>
              <a:rPr lang="sv-SE" altLang="sv-SE"/>
              <a:t>För att logga in, så måste användaren ha ett konto. </a:t>
            </a:r>
          </a:p>
          <a:p>
            <a:r>
              <a:rPr lang="sv-SE" altLang="sv-SE"/>
              <a:t>Databas</a:t>
            </a:r>
          </a:p>
          <a:p>
            <a:pPr lvl="1"/>
            <a:r>
              <a:rPr lang="sv-SE" altLang="sv-SE"/>
              <a:t>Användaren måste också ha rätt till respektive databas för att få använda den</a:t>
            </a:r>
          </a:p>
          <a:p>
            <a:r>
              <a:rPr lang="sv-SE" altLang="sv-SE"/>
              <a:t> Rättigheter (Objekt)</a:t>
            </a:r>
          </a:p>
          <a:p>
            <a:pPr lvl="1"/>
            <a:r>
              <a:rPr lang="sv-SE" altLang="sv-SE"/>
              <a:t>Till sist måste användaren också ha rättighet på tabeller och vyer för att kunna läsa, skriva, uppdatera och radera.</a:t>
            </a:r>
            <a:endParaRPr lang="en-US" altLang="sv-SE"/>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4268357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sv-SE" altLang="sv-SE"/>
              <a:t>Ny användare</a:t>
            </a:r>
          </a:p>
        </p:txBody>
      </p:sp>
      <p:sp>
        <p:nvSpPr>
          <p:cNvPr id="23555" name="Rectangle 3"/>
          <p:cNvSpPr>
            <a:spLocks noGrp="1" noChangeArrowheads="1"/>
          </p:cNvSpPr>
          <p:nvPr>
            <p:ph type="body" idx="1"/>
          </p:nvPr>
        </p:nvSpPr>
        <p:spPr>
          <a:xfrm>
            <a:off x="1343026" y="1844675"/>
            <a:ext cx="8137525" cy="3886200"/>
          </a:xfrm>
        </p:spPr>
        <p:txBody>
          <a:bodyPr/>
          <a:lstStyle/>
          <a:p>
            <a:r>
              <a:rPr lang="sv-SE" altLang="sv-SE"/>
              <a:t>Först måste användaren få ett login</a:t>
            </a:r>
            <a:br>
              <a:rPr lang="sv-SE" altLang="sv-SE"/>
            </a:br>
            <a:r>
              <a:rPr lang="sv-SE" altLang="sv-SE" sz="2000">
                <a:latin typeface="Courier New" panose="02070309020205020404" pitchFamily="49" charset="0"/>
              </a:rPr>
              <a:t/>
            </a:r>
            <a:br>
              <a:rPr lang="sv-SE" altLang="sv-SE" sz="2000">
                <a:latin typeface="Courier New" panose="02070309020205020404" pitchFamily="49" charset="0"/>
              </a:rPr>
            </a:br>
            <a:r>
              <a:rPr lang="sv-SE" altLang="sv-SE" sz="2000" noProof="1">
                <a:latin typeface="Courier New" panose="02070309020205020404" pitchFamily="49" charset="0"/>
              </a:rPr>
              <a:t>CREATE LOGIN [</a:t>
            </a:r>
            <a:r>
              <a:rPr lang="sv-SE" altLang="sv-SE" sz="2000">
                <a:latin typeface="Courier New" panose="02070309020205020404" pitchFamily="49" charset="0"/>
              </a:rPr>
              <a:t>Scott</a:t>
            </a:r>
            <a:r>
              <a:rPr lang="sv-SE" altLang="sv-SE" sz="2000" noProof="1">
                <a:latin typeface="Courier New" panose="02070309020205020404" pitchFamily="49" charset="0"/>
              </a:rPr>
              <a:t>] WITH PASSWORD=</a:t>
            </a:r>
            <a:r>
              <a:rPr lang="sv-SE" altLang="sv-SE" sz="2000">
                <a:latin typeface="Courier New" panose="02070309020205020404" pitchFamily="49" charset="0"/>
              </a:rPr>
              <a:t> ’Tiger</a:t>
            </a:r>
            <a:r>
              <a:rPr lang="sv-SE" altLang="sv-SE" sz="2000" noProof="1">
                <a:latin typeface="Courier New" panose="02070309020205020404" pitchFamily="49" charset="0"/>
              </a:rPr>
              <a:t>’, DEFAULT_DATABASE</a:t>
            </a:r>
            <a:r>
              <a:rPr lang="sv-SE" altLang="sv-SE" sz="2000">
                <a:latin typeface="Courier New" panose="02070309020205020404" pitchFamily="49" charset="0"/>
              </a:rPr>
              <a:t> </a:t>
            </a:r>
            <a:r>
              <a:rPr lang="sv-SE" altLang="sv-SE" sz="2000" noProof="1">
                <a:latin typeface="Courier New" panose="02070309020205020404" pitchFamily="49" charset="0"/>
              </a:rPr>
              <a:t>=</a:t>
            </a:r>
            <a:r>
              <a:rPr lang="sv-SE" altLang="sv-SE" sz="2000">
                <a:latin typeface="Courier New" panose="02070309020205020404" pitchFamily="49" charset="0"/>
              </a:rPr>
              <a:t> </a:t>
            </a:r>
            <a:r>
              <a:rPr lang="sv-SE" altLang="sv-SE" sz="2000" noProof="1">
                <a:latin typeface="Courier New" panose="02070309020205020404" pitchFamily="49" charset="0"/>
              </a:rPr>
              <a:t>[T618],</a:t>
            </a:r>
            <a:r>
              <a:rPr lang="sv-SE" altLang="sv-SE" sz="2000">
                <a:latin typeface="Courier New" panose="02070309020205020404" pitchFamily="49" charset="0"/>
              </a:rPr>
              <a:t> ....</a:t>
            </a:r>
            <a:br>
              <a:rPr lang="sv-SE" altLang="sv-SE" sz="2000">
                <a:latin typeface="Courier New" panose="02070309020205020404" pitchFamily="49" charset="0"/>
              </a:rPr>
            </a:br>
            <a:endParaRPr lang="sv-SE" altLang="sv-SE" sz="2200">
              <a:latin typeface="Courier New" panose="02070309020205020404" pitchFamily="49" charset="0"/>
            </a:endParaRPr>
          </a:p>
          <a:p>
            <a:r>
              <a:rPr lang="sv-SE" altLang="sv-SE"/>
              <a:t>Därefter ska användaren också få tillgång till en databas</a:t>
            </a:r>
            <a:br>
              <a:rPr lang="sv-SE" altLang="sv-SE"/>
            </a:br>
            <a:r>
              <a:rPr lang="sv-SE" altLang="sv-SE"/>
              <a:t/>
            </a:r>
            <a:br>
              <a:rPr lang="sv-SE" altLang="sv-SE"/>
            </a:br>
            <a:r>
              <a:rPr lang="sv-SE" altLang="sv-SE" sz="2000" noProof="1">
                <a:latin typeface="Courier New" panose="02070309020205020404" pitchFamily="49" charset="0"/>
              </a:rPr>
              <a:t>USE T618</a:t>
            </a:r>
            <a:r>
              <a:rPr lang="sv-SE" altLang="sv-SE" sz="2000">
                <a:latin typeface="Courier New" panose="02070309020205020404" pitchFamily="49" charset="0"/>
              </a:rPr>
              <a:t/>
            </a:r>
            <a:br>
              <a:rPr lang="sv-SE" altLang="sv-SE" sz="2000">
                <a:latin typeface="Courier New" panose="02070309020205020404" pitchFamily="49" charset="0"/>
              </a:rPr>
            </a:br>
            <a:r>
              <a:rPr lang="sv-SE" altLang="sv-SE" sz="2000" noProof="1">
                <a:latin typeface="Courier New" panose="02070309020205020404" pitchFamily="49" charset="0"/>
              </a:rPr>
              <a:t>CREATE USER </a:t>
            </a:r>
            <a:r>
              <a:rPr lang="sv-SE" altLang="sv-SE" sz="2000">
                <a:latin typeface="Courier New" panose="02070309020205020404" pitchFamily="49" charset="0"/>
              </a:rPr>
              <a:t>Scot</a:t>
            </a:r>
            <a:r>
              <a:rPr lang="sv-SE" altLang="sv-SE" sz="2000" noProof="1">
                <a:latin typeface="Courier New" panose="02070309020205020404" pitchFamily="49" charset="0"/>
              </a:rPr>
              <a:t>t FOR LOGIN </a:t>
            </a:r>
            <a:r>
              <a:rPr lang="sv-SE" altLang="sv-SE" sz="2000">
                <a:latin typeface="Courier New" panose="02070309020205020404" pitchFamily="49" charset="0"/>
              </a:rPr>
              <a:t>Scott</a:t>
            </a:r>
          </a:p>
        </p:txBody>
      </p:sp>
      <p:sp>
        <p:nvSpPr>
          <p:cNvPr id="23556" name="Line 4"/>
          <p:cNvSpPr>
            <a:spLocks noChangeShapeType="1"/>
          </p:cNvSpPr>
          <p:nvPr/>
        </p:nvSpPr>
        <p:spPr bwMode="auto">
          <a:xfrm flipV="1">
            <a:off x="3719513" y="5084763"/>
            <a:ext cx="0" cy="431800"/>
          </a:xfrm>
          <a:prstGeom prst="line">
            <a:avLst/>
          </a:prstGeom>
          <a:noFill/>
          <a:ln w="50800">
            <a:solidFill>
              <a:srgbClr val="008E7D"/>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23557" name="Line 5"/>
          <p:cNvSpPr>
            <a:spLocks noChangeShapeType="1"/>
          </p:cNvSpPr>
          <p:nvPr/>
        </p:nvSpPr>
        <p:spPr bwMode="auto">
          <a:xfrm flipV="1">
            <a:off x="6240463" y="5084763"/>
            <a:ext cx="0" cy="431800"/>
          </a:xfrm>
          <a:prstGeom prst="line">
            <a:avLst/>
          </a:prstGeom>
          <a:noFill/>
          <a:ln w="50800">
            <a:solidFill>
              <a:srgbClr val="008E7D"/>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23558" name="Text Box 6"/>
          <p:cNvSpPr txBox="1">
            <a:spLocks noChangeArrowheads="1"/>
          </p:cNvSpPr>
          <p:nvPr/>
        </p:nvSpPr>
        <p:spPr bwMode="auto">
          <a:xfrm>
            <a:off x="2713038" y="5516563"/>
            <a:ext cx="20875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sv-SE" altLang="sv-SE" sz="1400"/>
              <a:t>Databasanvändaren Scott</a:t>
            </a:r>
            <a:endParaRPr lang="en-US" altLang="sv-SE" sz="1400"/>
          </a:p>
        </p:txBody>
      </p:sp>
      <p:sp>
        <p:nvSpPr>
          <p:cNvPr id="23559" name="Text Box 7"/>
          <p:cNvSpPr txBox="1">
            <a:spLocks noChangeArrowheads="1"/>
          </p:cNvSpPr>
          <p:nvPr/>
        </p:nvSpPr>
        <p:spPr bwMode="auto">
          <a:xfrm>
            <a:off x="5232401" y="5516563"/>
            <a:ext cx="20875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sv-SE" altLang="sv-SE" sz="1400"/>
              <a:t>Serveranvändaren Scott</a:t>
            </a:r>
            <a:endParaRPr lang="en-US" altLang="sv-SE" sz="1400"/>
          </a:p>
        </p:txBody>
      </p:sp>
      <p:pic>
        <p:nvPicPr>
          <p:cNvPr id="8"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685967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sv-SE" altLang="sv-SE"/>
              <a:t>Ta bort en användare</a:t>
            </a:r>
          </a:p>
        </p:txBody>
      </p:sp>
      <p:sp>
        <p:nvSpPr>
          <p:cNvPr id="25603" name="Rectangle 3"/>
          <p:cNvSpPr>
            <a:spLocks noGrp="1" noChangeArrowheads="1"/>
          </p:cNvSpPr>
          <p:nvPr>
            <p:ph type="body" idx="1"/>
          </p:nvPr>
        </p:nvSpPr>
        <p:spPr>
          <a:xfrm>
            <a:off x="1343026" y="1844675"/>
            <a:ext cx="8137525" cy="2743200"/>
          </a:xfrm>
        </p:spPr>
        <p:txBody>
          <a:bodyPr/>
          <a:lstStyle/>
          <a:p>
            <a:pPr>
              <a:spcBef>
                <a:spcPct val="50000"/>
              </a:spcBef>
            </a:pPr>
            <a:r>
              <a:rPr lang="sv-SE" altLang="sv-SE"/>
              <a:t>Dels kan man ta bort kontot från databasen</a:t>
            </a:r>
            <a:br>
              <a:rPr lang="sv-SE" altLang="sv-SE"/>
            </a:br>
            <a:r>
              <a:rPr lang="sv-SE" altLang="sv-SE" sz="2000">
                <a:latin typeface="Courier New" panose="02070309020205020404" pitchFamily="49" charset="0"/>
              </a:rPr>
              <a:t/>
            </a:r>
            <a:br>
              <a:rPr lang="sv-SE" altLang="sv-SE" sz="2000">
                <a:latin typeface="Courier New" panose="02070309020205020404" pitchFamily="49" charset="0"/>
              </a:rPr>
            </a:br>
            <a:r>
              <a:rPr lang="sv-SE" altLang="sv-SE" sz="2000" noProof="1">
                <a:latin typeface="Courier New" panose="02070309020205020404" pitchFamily="49" charset="0"/>
              </a:rPr>
              <a:t>DROP USER [</a:t>
            </a:r>
            <a:r>
              <a:rPr lang="sv-SE" altLang="sv-SE" sz="2000">
                <a:latin typeface="Courier New" panose="02070309020205020404" pitchFamily="49" charset="0"/>
              </a:rPr>
              <a:t>Scott</a:t>
            </a:r>
            <a:r>
              <a:rPr lang="sv-SE" altLang="sv-SE" sz="2000" noProof="1">
                <a:latin typeface="Courier New" panose="02070309020205020404" pitchFamily="49" charset="0"/>
              </a:rPr>
              <a:t>]</a:t>
            </a:r>
            <a:r>
              <a:rPr lang="sv-SE" altLang="sv-SE" sz="2000">
                <a:latin typeface="Courier New" panose="02070309020205020404" pitchFamily="49" charset="0"/>
              </a:rPr>
              <a:t/>
            </a:r>
            <a:br>
              <a:rPr lang="sv-SE" altLang="sv-SE" sz="2000">
                <a:latin typeface="Courier New" panose="02070309020205020404" pitchFamily="49" charset="0"/>
              </a:rPr>
            </a:br>
            <a:endParaRPr lang="sv-SE" altLang="sv-SE" sz="2000">
              <a:latin typeface="Courier New" panose="02070309020205020404" pitchFamily="49" charset="0"/>
            </a:endParaRPr>
          </a:p>
          <a:p>
            <a:pPr>
              <a:spcBef>
                <a:spcPct val="50000"/>
              </a:spcBef>
            </a:pPr>
            <a:r>
              <a:rPr lang="sv-SE" altLang="sv-SE"/>
              <a:t>Och dessutom kan användarens login tas bort</a:t>
            </a:r>
            <a:br>
              <a:rPr lang="sv-SE" altLang="sv-SE"/>
            </a:br>
            <a:r>
              <a:rPr lang="sv-SE" altLang="sv-SE"/>
              <a:t/>
            </a:r>
            <a:br>
              <a:rPr lang="sv-SE" altLang="sv-SE"/>
            </a:br>
            <a:r>
              <a:rPr lang="sv-SE" altLang="sv-SE" sz="2000" noProof="1">
                <a:latin typeface="Courier New" panose="02070309020205020404" pitchFamily="49" charset="0"/>
              </a:rPr>
              <a:t>DROP LOGIN [</a:t>
            </a:r>
            <a:r>
              <a:rPr lang="sv-SE" altLang="sv-SE" sz="2000">
                <a:latin typeface="Courier New" panose="02070309020205020404" pitchFamily="49" charset="0"/>
              </a:rPr>
              <a:t>Scott</a:t>
            </a:r>
            <a:r>
              <a:rPr lang="sv-SE" altLang="sv-SE" sz="2000" noProof="1">
                <a:latin typeface="Courier New" panose="02070309020205020404" pitchFamily="49" charset="0"/>
              </a:rPr>
              <a:t>]</a:t>
            </a:r>
            <a:endParaRPr lang="sv-SE" altLang="sv-SE" sz="2000">
              <a:latin typeface="Courier New" panose="02070309020205020404" pitchFamily="49" charset="0"/>
            </a:endParaRP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72775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black">
          <a:noFill/>
          <a:ln/>
        </p:spPr>
        <p:txBody>
          <a:bodyPr vert="horz" lIns="92075" tIns="46038" rIns="92075" bIns="46038" rtlCol="0" anchor="ctr">
            <a:normAutofit/>
          </a:bodyPr>
          <a:lstStyle/>
          <a:p>
            <a:r>
              <a:rPr lang="sv-SE" altLang="sv-SE"/>
              <a:t>Roller och rättigheter</a:t>
            </a:r>
          </a:p>
        </p:txBody>
      </p:sp>
      <p:sp>
        <p:nvSpPr>
          <p:cNvPr id="26627" name="Rectangle 3"/>
          <p:cNvSpPr>
            <a:spLocks noGrp="1" noChangeArrowheads="1"/>
          </p:cNvSpPr>
          <p:nvPr>
            <p:ph type="body" idx="1"/>
          </p:nvPr>
        </p:nvSpPr>
        <p:spPr>
          <a:xfrm>
            <a:off x="1343026" y="1844675"/>
            <a:ext cx="8137525" cy="3168650"/>
          </a:xfrm>
          <a:noFill/>
          <a:ln/>
        </p:spPr>
        <p:txBody>
          <a:bodyPr vert="horz" lIns="92075" tIns="46038" rIns="92075" bIns="46038" rtlCol="0">
            <a:normAutofit/>
          </a:bodyPr>
          <a:lstStyle/>
          <a:p>
            <a:r>
              <a:rPr lang="sv-SE" altLang="sv-SE"/>
              <a:t>Nu har användaren fått login och rättighet att koppla upp sig mot databasen. För att användaren ska kunna göra något i databasen måste hon tilldelas rättighet för varje enskild funktion.</a:t>
            </a:r>
          </a:p>
          <a:p>
            <a:r>
              <a:rPr lang="sv-SE" altLang="sv-SE"/>
              <a:t>I MS SQL Server finns två olika typer av roller eller ”rättighetspaket” fördefinierade.</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147714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sv-SE" altLang="sv-SE"/>
              <a:t>Fixed server role</a:t>
            </a:r>
          </a:p>
        </p:txBody>
      </p:sp>
      <p:sp>
        <p:nvSpPr>
          <p:cNvPr id="27651" name="Rectangle 3"/>
          <p:cNvSpPr>
            <a:spLocks noGrp="1" noChangeArrowheads="1"/>
          </p:cNvSpPr>
          <p:nvPr>
            <p:ph type="body" idx="1"/>
          </p:nvPr>
        </p:nvSpPr>
        <p:spPr>
          <a:xfrm>
            <a:off x="1343025" y="1844676"/>
            <a:ext cx="8281988" cy="4824413"/>
          </a:xfrm>
        </p:spPr>
        <p:txBody>
          <a:bodyPr>
            <a:normAutofit lnSpcReduction="10000"/>
          </a:bodyPr>
          <a:lstStyle/>
          <a:p>
            <a:pPr>
              <a:lnSpc>
                <a:spcPct val="95000"/>
              </a:lnSpc>
              <a:spcBef>
                <a:spcPct val="50000"/>
              </a:spcBef>
              <a:tabLst>
                <a:tab pos="2505075" algn="l"/>
              </a:tabLst>
            </a:pPr>
            <a:r>
              <a:rPr lang="sv-SE" altLang="sv-SE"/>
              <a:t>Dessa roller är definierade på server-nivå, d v s utanför databaserna på servern (en server – en eller flera databaser):</a:t>
            </a:r>
          </a:p>
          <a:p>
            <a:pPr lvl="1">
              <a:lnSpc>
                <a:spcPct val="95000"/>
              </a:lnSpc>
              <a:tabLst>
                <a:tab pos="2505075" algn="l"/>
              </a:tabLst>
            </a:pPr>
            <a:r>
              <a:rPr lang="sv-SE" altLang="sv-SE"/>
              <a:t>Bulkadmin – Köra Bulk Insert (lägga till stora datamängder)</a:t>
            </a:r>
          </a:p>
          <a:p>
            <a:pPr lvl="1">
              <a:lnSpc>
                <a:spcPct val="95000"/>
              </a:lnSpc>
              <a:tabLst>
                <a:tab pos="2505075" algn="l"/>
              </a:tabLst>
            </a:pPr>
            <a:r>
              <a:rPr lang="sv-SE" altLang="sv-SE"/>
              <a:t>Dbcreator – K</a:t>
            </a:r>
            <a:r>
              <a:rPr lang="en-US" altLang="sv-SE"/>
              <a:t>an create, alter och drop databas </a:t>
            </a:r>
            <a:endParaRPr lang="sv-SE" altLang="sv-SE"/>
          </a:p>
          <a:p>
            <a:pPr lvl="1">
              <a:lnSpc>
                <a:spcPct val="95000"/>
              </a:lnSpc>
              <a:tabLst>
                <a:tab pos="2505075" algn="l"/>
              </a:tabLst>
            </a:pPr>
            <a:r>
              <a:rPr lang="sv-SE" altLang="sv-SE"/>
              <a:t>Diskadmin – Hanterar datafiler</a:t>
            </a:r>
          </a:p>
          <a:p>
            <a:pPr lvl="1">
              <a:lnSpc>
                <a:spcPct val="95000"/>
              </a:lnSpc>
              <a:tabLst>
                <a:tab pos="2505075" algn="l"/>
              </a:tabLst>
            </a:pPr>
            <a:r>
              <a:rPr lang="sv-SE" altLang="sv-SE"/>
              <a:t>Processadmin – 	Kan terminera processer</a:t>
            </a:r>
          </a:p>
          <a:p>
            <a:pPr lvl="1">
              <a:lnSpc>
                <a:spcPct val="95000"/>
              </a:lnSpc>
              <a:tabLst>
                <a:tab pos="2505075" algn="l"/>
              </a:tabLst>
            </a:pPr>
            <a:r>
              <a:rPr lang="sv-SE" altLang="sv-SE"/>
              <a:t>Securityadmin – 	Hanterar login och rättigheter</a:t>
            </a:r>
          </a:p>
          <a:p>
            <a:pPr lvl="1">
              <a:lnSpc>
                <a:spcPct val="95000"/>
              </a:lnSpc>
              <a:tabLst>
                <a:tab pos="2505075" algn="l"/>
              </a:tabLst>
            </a:pPr>
            <a:r>
              <a:rPr lang="sv-SE" altLang="sv-SE"/>
              <a:t>Serveradmin – Kan ändra server-konfiguration och stänga 	ner server</a:t>
            </a:r>
          </a:p>
          <a:p>
            <a:pPr lvl="1">
              <a:lnSpc>
                <a:spcPct val="95000"/>
              </a:lnSpc>
              <a:tabLst>
                <a:tab pos="2505075" algn="l"/>
              </a:tabLst>
            </a:pPr>
            <a:r>
              <a:rPr lang="sv-SE" altLang="sv-SE"/>
              <a:t>Setupadmin – Kan lägga till och ta bort länkade server</a:t>
            </a:r>
          </a:p>
          <a:p>
            <a:pPr lvl="1">
              <a:lnSpc>
                <a:spcPct val="95000"/>
              </a:lnSpc>
              <a:tabLst>
                <a:tab pos="2505075" algn="l"/>
              </a:tabLst>
            </a:pPr>
            <a:r>
              <a:rPr lang="sv-SE" altLang="sv-SE" b="1"/>
              <a:t>Sysadmin</a:t>
            </a:r>
            <a:r>
              <a:rPr lang="sv-SE" altLang="sv-SE"/>
              <a:t> – Kan utföra alla aktiviteter på server!</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85934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sv-SE" altLang="sv-SE"/>
              <a:t>Fixed database role</a:t>
            </a:r>
          </a:p>
        </p:txBody>
      </p:sp>
      <p:sp>
        <p:nvSpPr>
          <p:cNvPr id="28675" name="Rectangle 3"/>
          <p:cNvSpPr>
            <a:spLocks noGrp="1" noChangeArrowheads="1"/>
          </p:cNvSpPr>
          <p:nvPr>
            <p:ph type="body" idx="1"/>
          </p:nvPr>
        </p:nvSpPr>
        <p:spPr>
          <a:xfrm>
            <a:off x="1343026" y="1844676"/>
            <a:ext cx="8137525" cy="4824413"/>
          </a:xfrm>
        </p:spPr>
        <p:txBody>
          <a:bodyPr/>
          <a:lstStyle/>
          <a:p>
            <a:pPr>
              <a:lnSpc>
                <a:spcPct val="100000"/>
              </a:lnSpc>
            </a:pPr>
            <a:r>
              <a:rPr lang="sv-SE" altLang="sv-SE"/>
              <a:t>Dessa roller är definierade på databasnivå och </a:t>
            </a:r>
            <a:br>
              <a:rPr lang="sv-SE" altLang="sv-SE"/>
            </a:br>
            <a:r>
              <a:rPr lang="sv-SE" altLang="sv-SE"/>
              <a:t>existerar i varje databas:</a:t>
            </a:r>
          </a:p>
          <a:p>
            <a:r>
              <a:rPr lang="sv-SE" altLang="sv-SE" sz="2000"/>
              <a:t>db_accessadmin – Lägger till och tar bort login</a:t>
            </a:r>
          </a:p>
          <a:p>
            <a:r>
              <a:rPr lang="sv-SE" altLang="sv-SE" sz="2000"/>
              <a:t>db_backupoperator – Gör databas-backup</a:t>
            </a:r>
          </a:p>
          <a:p>
            <a:r>
              <a:rPr lang="sv-SE" altLang="sv-SE" sz="2000"/>
              <a:t>db_datareader – Gör Select på alla tabeller</a:t>
            </a:r>
          </a:p>
          <a:p>
            <a:r>
              <a:rPr lang="sv-SE" altLang="sv-SE" sz="2000"/>
              <a:t>db_datawriter – Gör Select, Insert och Update på alla tabeller</a:t>
            </a:r>
          </a:p>
          <a:p>
            <a:r>
              <a:rPr lang="sv-SE" altLang="sv-SE" sz="2000"/>
              <a:t>db_ddladmin – Kör alla DDL-kommandon</a:t>
            </a:r>
          </a:p>
          <a:p>
            <a:r>
              <a:rPr lang="sv-SE" altLang="sv-SE" sz="2000"/>
              <a:t>db_denydatareader – Nekas Select på alla tabeller och vyer</a:t>
            </a:r>
          </a:p>
          <a:p>
            <a:r>
              <a:rPr lang="sv-SE" altLang="sv-SE" sz="2000"/>
              <a:t>db_denydatawriter – Nekas Select, Insert och Update på alla tabeller</a:t>
            </a:r>
          </a:p>
          <a:p>
            <a:r>
              <a:rPr lang="sv-SE" altLang="sv-SE" sz="2000" b="1"/>
              <a:t>db_owner</a:t>
            </a:r>
            <a:r>
              <a:rPr lang="sv-SE" altLang="sv-SE" sz="2000"/>
              <a:t> – Kan utföra alla aktiviteter på databasen (jmf sysadmin)!</a:t>
            </a:r>
          </a:p>
          <a:p>
            <a:r>
              <a:rPr lang="sv-SE" altLang="sv-SE" sz="2000"/>
              <a:t>db_securityadmin – Hanterar rättigheter och tillhörigheter i roller</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4280553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sv-SE" altLang="sv-SE"/>
              <a:t>Egna roller</a:t>
            </a:r>
          </a:p>
        </p:txBody>
      </p:sp>
      <p:sp>
        <p:nvSpPr>
          <p:cNvPr id="30723" name="Rectangle 3"/>
          <p:cNvSpPr>
            <a:spLocks noGrp="1" noChangeArrowheads="1"/>
          </p:cNvSpPr>
          <p:nvPr>
            <p:ph type="body" idx="1"/>
          </p:nvPr>
        </p:nvSpPr>
        <p:spPr>
          <a:xfrm>
            <a:off x="1343026" y="1844675"/>
            <a:ext cx="8137525" cy="3962400"/>
          </a:xfrm>
        </p:spPr>
        <p:txBody>
          <a:bodyPr/>
          <a:lstStyle/>
          <a:p>
            <a:r>
              <a:rPr lang="sv-SE" altLang="sv-SE"/>
              <a:t>Om varken en Server- eller Databas-roll passar kan man skapa egna roller</a:t>
            </a:r>
          </a:p>
          <a:p>
            <a:r>
              <a:rPr lang="sv-SE" altLang="sv-SE"/>
              <a:t>Dba:n har rätt att skapa roller</a:t>
            </a:r>
          </a:p>
          <a:p>
            <a:r>
              <a:rPr lang="sv-SE" altLang="sv-SE"/>
              <a:t>De egna rollerna används för att gruppera användare med liknande arbetsuppgifter, t ex alla systemutvecklare, ekonomipersonal, chefer, etc.</a:t>
            </a:r>
          </a:p>
          <a:p>
            <a:r>
              <a:rPr lang="sv-SE" altLang="sv-SE"/>
              <a:t>Dba:n ger sedan rollen rättigheter till tabeller och vyer, och då får alla rollmedlemmar automatiskt dessa rättigheter.</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575309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black">
          <a:noFill/>
          <a:ln/>
        </p:spPr>
        <p:txBody>
          <a:bodyPr vert="horz" lIns="92075" tIns="46038" rIns="92075" bIns="46038" rtlCol="0" anchor="ctr">
            <a:normAutofit/>
          </a:bodyPr>
          <a:lstStyle/>
          <a:p>
            <a:r>
              <a:rPr lang="sv-SE" altLang="sv-SE"/>
              <a:t>Skapa och radera roller</a:t>
            </a:r>
          </a:p>
        </p:txBody>
      </p:sp>
      <p:sp>
        <p:nvSpPr>
          <p:cNvPr id="32771" name="Rectangle 3"/>
          <p:cNvSpPr>
            <a:spLocks noGrp="1" noChangeArrowheads="1"/>
          </p:cNvSpPr>
          <p:nvPr>
            <p:ph type="body" idx="1"/>
          </p:nvPr>
        </p:nvSpPr>
        <p:spPr>
          <a:xfrm>
            <a:off x="1343026" y="1844676"/>
            <a:ext cx="8137525" cy="4392613"/>
          </a:xfrm>
          <a:noFill/>
          <a:ln/>
        </p:spPr>
        <p:txBody>
          <a:bodyPr vert="horz" lIns="92075" tIns="46038" rIns="92075" bIns="46038" rtlCol="0">
            <a:normAutofit/>
          </a:bodyPr>
          <a:lstStyle/>
          <a:p>
            <a:r>
              <a:rPr lang="sv-SE" altLang="sv-SE"/>
              <a:t>Skapa en roll:</a:t>
            </a:r>
            <a:br>
              <a:rPr lang="sv-SE" altLang="sv-SE"/>
            </a:br>
            <a:r>
              <a:rPr lang="sv-SE" altLang="sv-SE" sz="2200" noProof="1">
                <a:latin typeface="Courier New" panose="02070309020205020404" pitchFamily="49" charset="0"/>
              </a:rPr>
              <a:t>CREATE ROLE [Ekonomi]</a:t>
            </a:r>
            <a:endParaRPr lang="sv-SE" altLang="sv-SE" sz="2200">
              <a:latin typeface="Courier New" panose="02070309020205020404" pitchFamily="49" charset="0"/>
            </a:endParaRPr>
          </a:p>
          <a:p>
            <a:r>
              <a:rPr lang="sv-SE" altLang="sv-SE"/>
              <a:t>Lägg in användare i rollen</a:t>
            </a:r>
            <a:br>
              <a:rPr lang="sv-SE" altLang="sv-SE"/>
            </a:br>
            <a:r>
              <a:rPr lang="sv-SE" altLang="sv-SE" sz="2200" noProof="1">
                <a:latin typeface="Courier New" panose="02070309020205020404" pitchFamily="49" charset="0"/>
              </a:rPr>
              <a:t>EXEC sp_addrolemember 'Ekonomi', ’</a:t>
            </a:r>
            <a:r>
              <a:rPr lang="sv-SE" altLang="sv-SE" sz="2200">
                <a:latin typeface="Courier New" panose="02070309020205020404" pitchFamily="49" charset="0"/>
              </a:rPr>
              <a:t>Scott</a:t>
            </a:r>
            <a:r>
              <a:rPr lang="sv-SE" altLang="sv-SE" sz="2200" noProof="1">
                <a:latin typeface="Courier New" panose="02070309020205020404" pitchFamily="49" charset="0"/>
              </a:rPr>
              <a:t>'</a:t>
            </a:r>
            <a:endParaRPr lang="sv-SE" altLang="sv-SE" sz="2200">
              <a:latin typeface="Courier New" panose="02070309020205020404" pitchFamily="49" charset="0"/>
            </a:endParaRPr>
          </a:p>
          <a:p>
            <a:r>
              <a:rPr lang="sv-SE" altLang="sv-SE"/>
              <a:t>Ta bort användare ur grupp</a:t>
            </a:r>
            <a:br>
              <a:rPr lang="sv-SE" altLang="sv-SE"/>
            </a:br>
            <a:r>
              <a:rPr lang="sv-SE" altLang="sv-SE" sz="2200" noProof="1">
                <a:latin typeface="Courier New" panose="02070309020205020404" pitchFamily="49" charset="0"/>
              </a:rPr>
              <a:t>EXEC sp_droprolemember 'Ekonomi', ' </a:t>
            </a:r>
            <a:r>
              <a:rPr lang="sv-SE" altLang="sv-SE" sz="2200">
                <a:latin typeface="Courier New" panose="02070309020205020404" pitchFamily="49" charset="0"/>
              </a:rPr>
              <a:t>Scott</a:t>
            </a:r>
            <a:r>
              <a:rPr lang="sv-SE" altLang="sv-SE" sz="2200" noProof="1">
                <a:latin typeface="Courier New" panose="02070309020205020404" pitchFamily="49" charset="0"/>
              </a:rPr>
              <a:t> '</a:t>
            </a:r>
            <a:endParaRPr lang="sv-SE" altLang="sv-SE" sz="2200">
              <a:latin typeface="Courier New" panose="02070309020205020404" pitchFamily="49" charset="0"/>
            </a:endParaRPr>
          </a:p>
          <a:p>
            <a:r>
              <a:rPr lang="sv-SE" altLang="sv-SE"/>
              <a:t>Radera rollen</a:t>
            </a:r>
            <a:br>
              <a:rPr lang="sv-SE" altLang="sv-SE"/>
            </a:br>
            <a:r>
              <a:rPr lang="sv-SE" altLang="sv-SE" sz="2200" noProof="1">
                <a:latin typeface="Courier New" panose="02070309020205020404" pitchFamily="49" charset="0"/>
              </a:rPr>
              <a:t>DROP ROLE [Ekonomi]</a:t>
            </a:r>
            <a:endParaRPr lang="sv-SE" altLang="sv-SE" sz="2200">
              <a:latin typeface="Courier New" panose="02070309020205020404" pitchFamily="49" charset="0"/>
            </a:endParaRP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1456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Lektionstillfällets mål och metod</a:t>
            </a:r>
            <a:endParaRPr lang="sv-SE" dirty="0"/>
          </a:p>
        </p:txBody>
      </p:sp>
      <p:sp>
        <p:nvSpPr>
          <p:cNvPr id="3" name="Platshållare för innehåll 2"/>
          <p:cNvSpPr>
            <a:spLocks noGrp="1"/>
          </p:cNvSpPr>
          <p:nvPr>
            <p:ph idx="1"/>
          </p:nvPr>
        </p:nvSpPr>
        <p:spPr/>
        <p:txBody>
          <a:bodyPr/>
          <a:lstStyle/>
          <a:p>
            <a:pPr marL="0" indent="0">
              <a:buNone/>
            </a:pPr>
            <a:r>
              <a:rPr lang="sv-SE" b="1" dirty="0" smtClean="0"/>
              <a:t>Mål med lektionen:</a:t>
            </a:r>
          </a:p>
          <a:p>
            <a:r>
              <a:rPr lang="sv-SE" dirty="0" smtClean="0"/>
              <a:t>Transaktioner</a:t>
            </a:r>
            <a:endParaRPr lang="sv-SE" dirty="0"/>
          </a:p>
          <a:p>
            <a:r>
              <a:rPr lang="sv-SE" dirty="0" err="1" smtClean="0"/>
              <a:t>Admin</a:t>
            </a:r>
            <a:endParaRPr lang="sv-SE" dirty="0" smtClean="0"/>
          </a:p>
          <a:p>
            <a:endParaRPr lang="sv-SE" dirty="0"/>
          </a:p>
          <a:p>
            <a:pPr marL="0" indent="0">
              <a:buNone/>
            </a:pPr>
            <a:r>
              <a:rPr lang="sv-SE" b="1" dirty="0" smtClean="0"/>
              <a:t>Lektionens arbetsmetod/er:</a:t>
            </a:r>
          </a:p>
          <a:p>
            <a:r>
              <a:rPr lang="sv-SE" dirty="0" smtClean="0"/>
              <a:t>Teori + övningar</a:t>
            </a:r>
          </a:p>
          <a:p>
            <a:pPr marL="0" indent="0">
              <a:buNone/>
            </a:pPr>
            <a:endParaRPr lang="sv-SE" dirty="0"/>
          </a:p>
        </p:txBody>
      </p:sp>
      <p:pic>
        <p:nvPicPr>
          <p:cNvPr id="4" name="Nackademin svart.jpg"/>
          <p:cNvPicPr/>
          <p:nvPr/>
        </p:nvPicPr>
        <p:blipFill>
          <a:blip r:embed="rId2">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7732803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black">
          <a:noFill/>
          <a:ln/>
        </p:spPr>
        <p:txBody>
          <a:bodyPr vert="horz" lIns="92075" tIns="46038" rIns="92075" bIns="46038" rtlCol="0" anchor="ctr">
            <a:normAutofit/>
          </a:bodyPr>
          <a:lstStyle/>
          <a:p>
            <a:r>
              <a:rPr lang="sv-SE" altLang="sv-SE"/>
              <a:t>Privilegier</a:t>
            </a:r>
          </a:p>
        </p:txBody>
      </p:sp>
      <p:sp>
        <p:nvSpPr>
          <p:cNvPr id="36867" name="Rectangle 3"/>
          <p:cNvSpPr>
            <a:spLocks noGrp="1" noChangeArrowheads="1"/>
          </p:cNvSpPr>
          <p:nvPr>
            <p:ph type="body" idx="1"/>
          </p:nvPr>
        </p:nvSpPr>
        <p:spPr>
          <a:xfrm>
            <a:off x="1343026" y="1844675"/>
            <a:ext cx="8137525" cy="3962400"/>
          </a:xfrm>
          <a:noFill/>
          <a:ln/>
        </p:spPr>
        <p:txBody>
          <a:bodyPr vert="horz" lIns="92075" tIns="46038" rIns="92075" bIns="46038" rtlCol="0">
            <a:normAutofit fontScale="92500" lnSpcReduction="20000"/>
          </a:bodyPr>
          <a:lstStyle/>
          <a:p>
            <a:r>
              <a:rPr lang="sv-SE" altLang="sv-SE"/>
              <a:t>När man har bestämt vilka roller användarna ska beviljas är nästa steg att bestämma vilka privilegier användarna ska ha på databasobjekt</a:t>
            </a:r>
          </a:p>
          <a:p>
            <a:r>
              <a:rPr lang="sv-SE" altLang="sv-SE"/>
              <a:t>Typen av privilegier varierar beroende på vilken roll man har blivit beviljad</a:t>
            </a:r>
          </a:p>
          <a:p>
            <a:r>
              <a:rPr lang="sv-SE" altLang="sv-SE"/>
              <a:t>Privilegier ger en användare i aktuell databas rättighet att arbeta med data i databasen eller exekvera specifika SQL-satser</a:t>
            </a:r>
          </a:p>
          <a:p>
            <a:r>
              <a:rPr lang="sv-SE" altLang="sv-SE"/>
              <a:t>I MS SQL Server finns det två sorters privilegier:</a:t>
            </a:r>
          </a:p>
          <a:p>
            <a:pPr lvl="1"/>
            <a:r>
              <a:rPr lang="sv-SE" altLang="sv-SE"/>
              <a:t>Statement permissions</a:t>
            </a:r>
          </a:p>
          <a:p>
            <a:pPr lvl="1"/>
            <a:r>
              <a:rPr lang="sv-SE" altLang="sv-SE"/>
              <a:t>Object permissions</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5881929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black">
          <a:xfrm>
            <a:off x="1343025" y="638175"/>
            <a:ext cx="6781800" cy="990600"/>
          </a:xfrm>
          <a:noFill/>
          <a:ln/>
        </p:spPr>
        <p:txBody>
          <a:bodyPr vert="horz" lIns="92075" tIns="46038" rIns="92075" bIns="46038" rtlCol="0" anchor="ctr">
            <a:normAutofit/>
          </a:bodyPr>
          <a:lstStyle/>
          <a:p>
            <a:r>
              <a:rPr lang="sv-SE" altLang="sv-SE"/>
              <a:t>Statement permissions (1)</a:t>
            </a:r>
          </a:p>
        </p:txBody>
      </p:sp>
      <p:sp>
        <p:nvSpPr>
          <p:cNvPr id="38915" name="Rectangle 3"/>
          <p:cNvSpPr>
            <a:spLocks noGrp="1" noChangeArrowheads="1"/>
          </p:cNvSpPr>
          <p:nvPr>
            <p:ph type="body" idx="1"/>
          </p:nvPr>
        </p:nvSpPr>
        <p:spPr>
          <a:xfrm>
            <a:off x="1343025" y="1844676"/>
            <a:ext cx="8458200" cy="5013325"/>
          </a:xfrm>
          <a:noFill/>
          <a:ln/>
        </p:spPr>
        <p:txBody>
          <a:bodyPr vert="horz" lIns="92075" tIns="46038" rIns="92075" bIns="46038" rtlCol="0">
            <a:normAutofit/>
          </a:bodyPr>
          <a:lstStyle/>
          <a:p>
            <a:pPr>
              <a:lnSpc>
                <a:spcPct val="95000"/>
              </a:lnSpc>
              <a:spcBef>
                <a:spcPct val="35000"/>
              </a:spcBef>
            </a:pPr>
            <a:r>
              <a:rPr lang="sv-SE" altLang="sv-SE"/>
              <a:t>Syntax:</a:t>
            </a:r>
          </a:p>
          <a:p>
            <a:pPr lvl="1">
              <a:lnSpc>
                <a:spcPct val="95000"/>
              </a:lnSpc>
              <a:spcBef>
                <a:spcPct val="35000"/>
              </a:spcBef>
            </a:pPr>
            <a:r>
              <a:rPr lang="sv-SE" altLang="sv-SE"/>
              <a:t>GRANT ALL | </a:t>
            </a:r>
            <a:r>
              <a:rPr lang="sv-SE" altLang="sv-SE" i="1"/>
              <a:t>statement</a:t>
            </a:r>
            <a:r>
              <a:rPr lang="sv-SE" altLang="sv-SE"/>
              <a:t/>
            </a:r>
            <a:br>
              <a:rPr lang="sv-SE" altLang="sv-SE"/>
            </a:br>
            <a:r>
              <a:rPr lang="sv-SE" altLang="sv-SE"/>
              <a:t>TO </a:t>
            </a:r>
            <a:r>
              <a:rPr lang="sv-SE" altLang="sv-SE" i="1"/>
              <a:t>security_account</a:t>
            </a:r>
            <a:endParaRPr lang="sv-SE" altLang="sv-SE"/>
          </a:p>
          <a:p>
            <a:pPr lvl="1">
              <a:lnSpc>
                <a:spcPct val="95000"/>
              </a:lnSpc>
              <a:spcBef>
                <a:spcPct val="35000"/>
              </a:spcBef>
            </a:pPr>
            <a:r>
              <a:rPr lang="sv-SE" altLang="sv-SE"/>
              <a:t>Statement kan vara:</a:t>
            </a:r>
            <a:endParaRPr lang="sv-SE" altLang="sv-SE" b="1"/>
          </a:p>
          <a:p>
            <a:pPr lvl="2">
              <a:lnSpc>
                <a:spcPct val="95000"/>
              </a:lnSpc>
              <a:spcBef>
                <a:spcPct val="35000"/>
              </a:spcBef>
            </a:pPr>
            <a:r>
              <a:rPr lang="sv-SE" altLang="sv-SE"/>
              <a:t>CREATE DATABASE</a:t>
            </a:r>
          </a:p>
          <a:p>
            <a:pPr lvl="2">
              <a:lnSpc>
                <a:spcPct val="95000"/>
              </a:lnSpc>
              <a:spcBef>
                <a:spcPct val="35000"/>
              </a:spcBef>
            </a:pPr>
            <a:r>
              <a:rPr lang="sv-SE" altLang="sv-SE"/>
              <a:t>CREATE DEFAULT</a:t>
            </a:r>
          </a:p>
          <a:p>
            <a:pPr lvl="2">
              <a:lnSpc>
                <a:spcPct val="95000"/>
              </a:lnSpc>
              <a:spcBef>
                <a:spcPct val="35000"/>
              </a:spcBef>
            </a:pPr>
            <a:r>
              <a:rPr lang="sv-SE" altLang="sv-SE"/>
              <a:t>CREATE PROCEDURE</a:t>
            </a:r>
          </a:p>
          <a:p>
            <a:pPr lvl="2">
              <a:lnSpc>
                <a:spcPct val="95000"/>
              </a:lnSpc>
              <a:spcBef>
                <a:spcPct val="35000"/>
              </a:spcBef>
            </a:pPr>
            <a:r>
              <a:rPr lang="sv-SE" altLang="sv-SE"/>
              <a:t>CREATE RULE</a:t>
            </a:r>
          </a:p>
          <a:p>
            <a:pPr lvl="2">
              <a:lnSpc>
                <a:spcPct val="95000"/>
              </a:lnSpc>
              <a:spcBef>
                <a:spcPct val="35000"/>
              </a:spcBef>
            </a:pPr>
            <a:r>
              <a:rPr lang="sv-SE" altLang="sv-SE"/>
              <a:t>CREATE TABLE</a:t>
            </a:r>
          </a:p>
          <a:p>
            <a:pPr lvl="2">
              <a:lnSpc>
                <a:spcPct val="95000"/>
              </a:lnSpc>
              <a:spcBef>
                <a:spcPct val="35000"/>
              </a:spcBef>
            </a:pPr>
            <a:r>
              <a:rPr lang="sv-SE" altLang="sv-SE"/>
              <a:t>CREATE VIEW</a:t>
            </a:r>
          </a:p>
          <a:p>
            <a:pPr lvl="2">
              <a:lnSpc>
                <a:spcPct val="95000"/>
              </a:lnSpc>
              <a:spcBef>
                <a:spcPct val="35000"/>
              </a:spcBef>
            </a:pPr>
            <a:r>
              <a:rPr lang="sv-SE" altLang="sv-SE"/>
              <a:t>BACKUP DATABASE</a:t>
            </a:r>
          </a:p>
          <a:p>
            <a:pPr lvl="2">
              <a:lnSpc>
                <a:spcPct val="95000"/>
              </a:lnSpc>
              <a:spcBef>
                <a:spcPct val="35000"/>
              </a:spcBef>
            </a:pPr>
            <a:r>
              <a:rPr lang="sv-SE" altLang="sv-SE"/>
              <a:t>BACKUP LOG</a:t>
            </a:r>
            <a:r>
              <a:rPr lang="sv-SE" altLang="sv-SE" sz="1800" b="1"/>
              <a:t> </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404163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black">
          <a:noFill/>
          <a:ln/>
        </p:spPr>
        <p:txBody>
          <a:bodyPr vert="horz" lIns="92075" tIns="46038" rIns="92075" bIns="46038" rtlCol="0" anchor="ctr">
            <a:normAutofit/>
          </a:bodyPr>
          <a:lstStyle/>
          <a:p>
            <a:r>
              <a:rPr lang="sv-SE" altLang="sv-SE"/>
              <a:t>Statement permissions (2)</a:t>
            </a:r>
          </a:p>
        </p:txBody>
      </p:sp>
      <p:sp>
        <p:nvSpPr>
          <p:cNvPr id="39939" name="Rectangle 3"/>
          <p:cNvSpPr>
            <a:spLocks noGrp="1" noChangeArrowheads="1"/>
          </p:cNvSpPr>
          <p:nvPr>
            <p:ph type="body" idx="1"/>
          </p:nvPr>
        </p:nvSpPr>
        <p:spPr>
          <a:xfrm>
            <a:off x="1343025" y="1844675"/>
            <a:ext cx="7924800" cy="1219200"/>
          </a:xfrm>
          <a:noFill/>
          <a:ln/>
        </p:spPr>
        <p:txBody>
          <a:bodyPr vert="horz" lIns="92075" tIns="46038" rIns="92075" bIns="46038" rtlCol="0">
            <a:normAutofit lnSpcReduction="10000"/>
          </a:bodyPr>
          <a:lstStyle/>
          <a:p>
            <a:r>
              <a:rPr lang="sv-SE" altLang="sv-SE"/>
              <a:t>Exempel:</a:t>
            </a:r>
          </a:p>
          <a:p>
            <a:pPr lvl="1"/>
            <a:r>
              <a:rPr lang="sv-SE" altLang="sv-SE"/>
              <a:t>GRANT CREATE TABLE TO Scott</a:t>
            </a:r>
          </a:p>
          <a:p>
            <a:pPr lvl="1"/>
            <a:r>
              <a:rPr lang="sv-SE" altLang="sv-SE"/>
              <a:t>Ger Scott rättighet att lägga till tabeller i aktuell databas</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157243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black">
          <a:noFill/>
          <a:ln/>
        </p:spPr>
        <p:txBody>
          <a:bodyPr vert="horz" lIns="92075" tIns="46038" rIns="92075" bIns="46038" rtlCol="0" anchor="ctr">
            <a:normAutofit/>
          </a:bodyPr>
          <a:lstStyle/>
          <a:p>
            <a:r>
              <a:rPr lang="sv-SE" altLang="sv-SE"/>
              <a:t>Object permissions (1)</a:t>
            </a:r>
          </a:p>
        </p:txBody>
      </p:sp>
      <p:sp>
        <p:nvSpPr>
          <p:cNvPr id="40963" name="Rectangle 3"/>
          <p:cNvSpPr>
            <a:spLocks noGrp="1" noChangeArrowheads="1"/>
          </p:cNvSpPr>
          <p:nvPr>
            <p:ph type="body" idx="1"/>
          </p:nvPr>
        </p:nvSpPr>
        <p:spPr>
          <a:xfrm>
            <a:off x="1343026" y="1844675"/>
            <a:ext cx="7993063" cy="3810000"/>
          </a:xfrm>
          <a:noFill/>
          <a:ln/>
        </p:spPr>
        <p:txBody>
          <a:bodyPr vert="horz" lIns="92075" tIns="46038" rIns="92075" bIns="46038" rtlCol="0">
            <a:normAutofit fontScale="92500" lnSpcReduction="20000"/>
          </a:bodyPr>
          <a:lstStyle/>
          <a:p>
            <a:pPr>
              <a:lnSpc>
                <a:spcPct val="95000"/>
              </a:lnSpc>
              <a:spcBef>
                <a:spcPct val="50000"/>
              </a:spcBef>
            </a:pPr>
            <a:r>
              <a:rPr lang="sv-SE" altLang="sv-SE"/>
              <a:t>Rättigheter på specifika objekt, så som t ex tabeller, vyer, etc.</a:t>
            </a:r>
          </a:p>
          <a:p>
            <a:pPr>
              <a:lnSpc>
                <a:spcPct val="95000"/>
              </a:lnSpc>
              <a:spcBef>
                <a:spcPct val="50000"/>
              </a:spcBef>
            </a:pPr>
            <a:r>
              <a:rPr lang="sv-SE" altLang="sv-SE"/>
              <a:t>De rättigheter som kan tilldelas objekt är:</a:t>
            </a:r>
          </a:p>
          <a:p>
            <a:pPr lvl="1">
              <a:lnSpc>
                <a:spcPct val="95000"/>
              </a:lnSpc>
              <a:spcBef>
                <a:spcPct val="50000"/>
              </a:spcBef>
            </a:pPr>
            <a:r>
              <a:rPr lang="sv-SE" altLang="sv-SE"/>
              <a:t>SELECT</a:t>
            </a:r>
          </a:p>
          <a:p>
            <a:pPr lvl="1">
              <a:lnSpc>
                <a:spcPct val="95000"/>
              </a:lnSpc>
              <a:spcBef>
                <a:spcPct val="50000"/>
              </a:spcBef>
            </a:pPr>
            <a:r>
              <a:rPr lang="sv-SE" altLang="sv-SE"/>
              <a:t>INSERT</a:t>
            </a:r>
          </a:p>
          <a:p>
            <a:pPr lvl="1">
              <a:lnSpc>
                <a:spcPct val="95000"/>
              </a:lnSpc>
              <a:spcBef>
                <a:spcPct val="50000"/>
              </a:spcBef>
            </a:pPr>
            <a:r>
              <a:rPr lang="sv-SE" altLang="sv-SE"/>
              <a:t>UPDATE</a:t>
            </a:r>
          </a:p>
          <a:p>
            <a:pPr lvl="1">
              <a:lnSpc>
                <a:spcPct val="95000"/>
              </a:lnSpc>
              <a:spcBef>
                <a:spcPct val="50000"/>
              </a:spcBef>
            </a:pPr>
            <a:r>
              <a:rPr lang="sv-SE" altLang="sv-SE"/>
              <a:t>DELETE</a:t>
            </a:r>
          </a:p>
          <a:p>
            <a:pPr lvl="1">
              <a:lnSpc>
                <a:spcPct val="95000"/>
              </a:lnSpc>
              <a:spcBef>
                <a:spcPct val="50000"/>
              </a:spcBef>
            </a:pPr>
            <a:r>
              <a:rPr lang="sv-SE" altLang="sv-SE"/>
              <a:t>REFERENCES</a:t>
            </a:r>
          </a:p>
          <a:p>
            <a:pPr lvl="1">
              <a:lnSpc>
                <a:spcPct val="95000"/>
              </a:lnSpc>
              <a:spcBef>
                <a:spcPct val="50000"/>
              </a:spcBef>
            </a:pPr>
            <a:r>
              <a:rPr lang="sv-SE" altLang="sv-SE"/>
              <a:t>EXECUTE (exekverar en funktion eller procedur)</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778337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sv-SE" altLang="sv-SE" dirty="0" err="1"/>
              <a:t>Object</a:t>
            </a:r>
            <a:r>
              <a:rPr lang="sv-SE" altLang="sv-SE" dirty="0"/>
              <a:t> permissions (2)</a:t>
            </a:r>
          </a:p>
        </p:txBody>
      </p:sp>
      <p:sp>
        <p:nvSpPr>
          <p:cNvPr id="41987" name="Rectangle 3"/>
          <p:cNvSpPr>
            <a:spLocks noGrp="1" noChangeArrowheads="1"/>
          </p:cNvSpPr>
          <p:nvPr>
            <p:ph type="body" idx="1"/>
          </p:nvPr>
        </p:nvSpPr>
        <p:spPr>
          <a:xfrm>
            <a:off x="1343025" y="1844676"/>
            <a:ext cx="6934200" cy="5013325"/>
          </a:xfrm>
        </p:spPr>
        <p:txBody>
          <a:bodyPr/>
          <a:lstStyle/>
          <a:p>
            <a:r>
              <a:rPr lang="sv-SE" altLang="sv-SE"/>
              <a:t>Syntax:</a:t>
            </a:r>
          </a:p>
          <a:p>
            <a:pPr lvl="1"/>
            <a:r>
              <a:rPr lang="sv-SE" altLang="sv-SE"/>
              <a:t>GRANT</a:t>
            </a:r>
            <a:br>
              <a:rPr lang="sv-SE" altLang="sv-SE"/>
            </a:br>
            <a:r>
              <a:rPr lang="sv-SE" altLang="sv-SE" sz="2000"/>
              <a:t>ALL [PRIVILEGES] | permission</a:t>
            </a:r>
            <a:br>
              <a:rPr lang="sv-SE" altLang="sv-SE" sz="2000"/>
            </a:br>
            <a:r>
              <a:rPr lang="sv-SE" altLang="sv-SE" sz="2000"/>
              <a:t>[(column)] ON table | view</a:t>
            </a:r>
            <a:br>
              <a:rPr lang="sv-SE" altLang="sv-SE" sz="2000"/>
            </a:br>
            <a:r>
              <a:rPr lang="sv-SE" altLang="sv-SE" sz="2000"/>
              <a:t>| ON table | view[(column)]</a:t>
            </a:r>
            <a:br>
              <a:rPr lang="sv-SE" altLang="sv-SE" sz="2000"/>
            </a:br>
            <a:r>
              <a:rPr lang="sv-SE" altLang="sv-SE" sz="2000"/>
              <a:t>| ON stored_procedure | extended_procedure</a:t>
            </a:r>
            <a:br>
              <a:rPr lang="sv-SE" altLang="sv-SE" sz="2000"/>
            </a:br>
            <a:r>
              <a:rPr lang="sv-SE" altLang="sv-SE" sz="2000"/>
              <a:t>TO security_account</a:t>
            </a:r>
            <a:br>
              <a:rPr lang="sv-SE" altLang="sv-SE" sz="2000"/>
            </a:br>
            <a:r>
              <a:rPr lang="sv-SE" altLang="sv-SE" sz="2000"/>
              <a:t>[WITH GRANT OPTION]</a:t>
            </a:r>
            <a:br>
              <a:rPr lang="sv-SE" altLang="sv-SE" sz="2000"/>
            </a:br>
            <a:r>
              <a:rPr lang="sv-SE" altLang="sv-SE" sz="2000"/>
              <a:t>[AS group | role]</a:t>
            </a:r>
          </a:p>
          <a:p>
            <a:r>
              <a:rPr lang="sv-SE" altLang="sv-SE"/>
              <a:t>Exempel:</a:t>
            </a:r>
          </a:p>
          <a:p>
            <a:pPr lvl="1"/>
            <a:r>
              <a:rPr lang="sv-SE" altLang="sv-SE"/>
              <a:t>GRANT SELECT ON Employee TO Scott</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153509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sv-SE" altLang="sv-SE" dirty="0" err="1"/>
              <a:t>Object</a:t>
            </a:r>
            <a:r>
              <a:rPr lang="sv-SE" altLang="sv-SE" dirty="0"/>
              <a:t> permissions </a:t>
            </a:r>
            <a:r>
              <a:rPr lang="sv-SE" altLang="sv-SE" dirty="0" smtClean="0"/>
              <a:t>(3)</a:t>
            </a:r>
            <a:endParaRPr lang="sv-SE" altLang="sv-SE" dirty="0"/>
          </a:p>
        </p:txBody>
      </p:sp>
      <p:sp>
        <p:nvSpPr>
          <p:cNvPr id="45059" name="Rectangle 3"/>
          <p:cNvSpPr>
            <a:spLocks noGrp="1" noChangeArrowheads="1"/>
          </p:cNvSpPr>
          <p:nvPr>
            <p:ph type="body" idx="1"/>
          </p:nvPr>
        </p:nvSpPr>
        <p:spPr>
          <a:xfrm>
            <a:off x="1410493" y="1789180"/>
            <a:ext cx="8208963" cy="4387783"/>
          </a:xfrm>
        </p:spPr>
        <p:txBody>
          <a:bodyPr>
            <a:normAutofit/>
          </a:bodyPr>
          <a:lstStyle/>
          <a:p>
            <a:pPr>
              <a:spcBef>
                <a:spcPct val="50000"/>
              </a:spcBef>
            </a:pPr>
            <a:r>
              <a:rPr lang="sv-SE" altLang="sv-SE" dirty="0" smtClean="0"/>
              <a:t>Förr var det ägare som fanns i sökvägen</a:t>
            </a:r>
            <a:endParaRPr lang="sv-SE" altLang="sv-SE" dirty="0"/>
          </a:p>
          <a:p>
            <a:pPr lvl="1">
              <a:spcBef>
                <a:spcPct val="50000"/>
              </a:spcBef>
            </a:pPr>
            <a:r>
              <a:rPr lang="sv-SE" altLang="sv-SE" dirty="0" err="1"/>
              <a:t>Servername.Database.Owner.Table</a:t>
            </a:r>
            <a:endParaRPr lang="sv-SE" altLang="sv-SE" dirty="0"/>
          </a:p>
          <a:p>
            <a:pPr>
              <a:spcBef>
                <a:spcPct val="50000"/>
              </a:spcBef>
            </a:pPr>
            <a:r>
              <a:rPr lang="sv-SE" altLang="sv-SE" dirty="0" smtClean="0"/>
              <a:t>Numera är det Schema istället</a:t>
            </a:r>
          </a:p>
          <a:p>
            <a:pPr lvl="1">
              <a:spcBef>
                <a:spcPct val="50000"/>
              </a:spcBef>
            </a:pPr>
            <a:r>
              <a:rPr lang="sv-SE" altLang="sv-SE" dirty="0" err="1" smtClean="0"/>
              <a:t>Servername.Database.Schema.Table</a:t>
            </a:r>
            <a:endParaRPr lang="sv-SE" altLang="sv-SE" dirty="0"/>
          </a:p>
          <a:p>
            <a:pPr>
              <a:spcBef>
                <a:spcPct val="50000"/>
              </a:spcBef>
            </a:pPr>
            <a:r>
              <a:rPr lang="en-US" altLang="sv-SE" dirty="0" err="1" smtClean="0"/>
              <a:t>Ändra</a:t>
            </a:r>
            <a:r>
              <a:rPr lang="en-US" altLang="sv-SE" dirty="0" smtClean="0"/>
              <a:t> </a:t>
            </a:r>
            <a:r>
              <a:rPr lang="en-US" altLang="sv-SE" dirty="0" err="1" smtClean="0"/>
              <a:t>rättighet</a:t>
            </a:r>
            <a:r>
              <a:rPr lang="en-US" altLang="sv-SE" dirty="0" smtClean="0"/>
              <a:t> på schema</a:t>
            </a:r>
            <a:endParaRPr lang="en-US" altLang="sv-SE" dirty="0"/>
          </a:p>
          <a:p>
            <a:pPr lvl="1">
              <a:spcBef>
                <a:spcPct val="50000"/>
              </a:spcBef>
            </a:pPr>
            <a:r>
              <a:rPr lang="en-US" altLang="sv-SE" dirty="0" smtClean="0"/>
              <a:t>GRANT </a:t>
            </a:r>
            <a:r>
              <a:rPr lang="en-US" altLang="sv-SE" dirty="0"/>
              <a:t>SELECT ON SCHEMA :: </a:t>
            </a:r>
            <a:r>
              <a:rPr lang="en-US" altLang="sv-SE" dirty="0" err="1" smtClean="0"/>
              <a:t>dbo</a:t>
            </a:r>
            <a:r>
              <a:rPr lang="en-US" altLang="sv-SE" dirty="0" smtClean="0"/>
              <a:t> </a:t>
            </a:r>
            <a:r>
              <a:rPr lang="en-US" altLang="sv-SE" dirty="0"/>
              <a:t>TO </a:t>
            </a:r>
            <a:r>
              <a:rPr lang="en-US" altLang="sv-SE" dirty="0" smtClean="0"/>
              <a:t>Nisse WITH </a:t>
            </a:r>
            <a:r>
              <a:rPr lang="en-US" altLang="sv-SE" dirty="0"/>
              <a:t>GRANT </a:t>
            </a:r>
            <a:r>
              <a:rPr lang="en-US" altLang="sv-SE" dirty="0" smtClean="0"/>
              <a:t>OPTION;</a:t>
            </a:r>
          </a:p>
          <a:p>
            <a:pPr lvl="1">
              <a:spcBef>
                <a:spcPct val="50000"/>
              </a:spcBef>
            </a:pPr>
            <a:r>
              <a:rPr lang="sv-SE" altLang="sv-SE" dirty="0"/>
              <a:t>GRANT INSERT ON SCHEMA :: </a:t>
            </a:r>
            <a:r>
              <a:rPr lang="sv-SE" altLang="sv-SE" dirty="0" err="1" smtClean="0"/>
              <a:t>Sales</a:t>
            </a:r>
            <a:r>
              <a:rPr lang="sv-SE" altLang="sv-SE" dirty="0" smtClean="0"/>
              <a:t> </a:t>
            </a:r>
            <a:r>
              <a:rPr lang="sv-SE" altLang="sv-SE" dirty="0"/>
              <a:t>TO </a:t>
            </a:r>
            <a:r>
              <a:rPr lang="sv-SE" altLang="sv-SE" dirty="0" err="1"/>
              <a:t>guest</a:t>
            </a:r>
            <a:endParaRPr lang="sv-SE" altLang="sv-SE" dirty="0"/>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432134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black">
          <a:xfrm>
            <a:off x="1343025" y="638175"/>
            <a:ext cx="9067800" cy="990600"/>
          </a:xfrm>
          <a:noFill/>
          <a:ln/>
        </p:spPr>
        <p:txBody>
          <a:bodyPr vert="horz" lIns="92075" tIns="46038" rIns="92075" bIns="46038" rtlCol="0" anchor="ctr">
            <a:normAutofit/>
          </a:bodyPr>
          <a:lstStyle/>
          <a:p>
            <a:r>
              <a:rPr lang="sv-SE" altLang="sv-SE"/>
              <a:t>REVOKE tar bort privilegier (1)</a:t>
            </a:r>
          </a:p>
        </p:txBody>
      </p:sp>
      <p:sp>
        <p:nvSpPr>
          <p:cNvPr id="43011" name="Rectangle 3"/>
          <p:cNvSpPr>
            <a:spLocks noGrp="1" noChangeArrowheads="1"/>
          </p:cNvSpPr>
          <p:nvPr>
            <p:ph type="body" idx="1"/>
          </p:nvPr>
        </p:nvSpPr>
        <p:spPr>
          <a:xfrm>
            <a:off x="1343026" y="1844676"/>
            <a:ext cx="8137525" cy="5013325"/>
          </a:xfrm>
          <a:noFill/>
          <a:ln/>
        </p:spPr>
        <p:txBody>
          <a:bodyPr vert="horz" lIns="92075" tIns="46038" rIns="92075" bIns="46038" rtlCol="0">
            <a:normAutofit/>
          </a:bodyPr>
          <a:lstStyle/>
          <a:p>
            <a:pPr>
              <a:lnSpc>
                <a:spcPct val="100000"/>
              </a:lnSpc>
            </a:pPr>
            <a:r>
              <a:rPr lang="sv-SE" altLang="sv-SE"/>
              <a:t>För att ta bort </a:t>
            </a:r>
            <a:r>
              <a:rPr lang="sv-SE" altLang="sv-SE" i="1"/>
              <a:t>statement permissions:</a:t>
            </a:r>
          </a:p>
          <a:p>
            <a:pPr lvl="1">
              <a:lnSpc>
                <a:spcPct val="100000"/>
              </a:lnSpc>
              <a:spcAft>
                <a:spcPts val="500"/>
              </a:spcAft>
            </a:pPr>
            <a:r>
              <a:rPr lang="sv-SE" altLang="sv-SE" sz="1800" b="1"/>
              <a:t>REVOKE ALL | </a:t>
            </a:r>
            <a:r>
              <a:rPr lang="sv-SE" altLang="sv-SE" sz="1800" b="1" i="1"/>
              <a:t>statement</a:t>
            </a:r>
            <a:r>
              <a:rPr lang="sv-SE" altLang="sv-SE" sz="1800" b="1"/>
              <a:t/>
            </a:r>
            <a:br>
              <a:rPr lang="sv-SE" altLang="sv-SE" sz="1800" b="1"/>
            </a:br>
            <a:r>
              <a:rPr lang="sv-SE" altLang="sv-SE" sz="1800" b="1"/>
              <a:t>FROM </a:t>
            </a:r>
            <a:r>
              <a:rPr lang="sv-SE" altLang="sv-SE" sz="1800" b="1" i="1"/>
              <a:t>security_account</a:t>
            </a:r>
            <a:endParaRPr lang="sv-SE" altLang="sv-SE" sz="1800"/>
          </a:p>
          <a:p>
            <a:pPr>
              <a:lnSpc>
                <a:spcPct val="100000"/>
              </a:lnSpc>
            </a:pPr>
            <a:r>
              <a:rPr lang="sv-SE" altLang="sv-SE"/>
              <a:t>För att ta bort </a:t>
            </a:r>
            <a:r>
              <a:rPr lang="sv-SE" altLang="sv-SE" i="1"/>
              <a:t>object permissions:</a:t>
            </a:r>
          </a:p>
          <a:p>
            <a:pPr lvl="1">
              <a:lnSpc>
                <a:spcPct val="100000"/>
              </a:lnSpc>
              <a:spcAft>
                <a:spcPts val="500"/>
              </a:spcAft>
            </a:pPr>
            <a:r>
              <a:rPr lang="sv-SE" altLang="sv-SE" sz="1800" b="1"/>
              <a:t>REVOKE [GRANT OPTION FOR]</a:t>
            </a:r>
            <a:br>
              <a:rPr lang="sv-SE" altLang="sv-SE" sz="1800" b="1"/>
            </a:br>
            <a:r>
              <a:rPr lang="sv-SE" altLang="sv-SE" sz="1800" b="1"/>
              <a:t>ALL [PRIVILEGES] | </a:t>
            </a:r>
            <a:r>
              <a:rPr lang="sv-SE" altLang="sv-SE" sz="1800" b="1" i="1"/>
              <a:t>permission</a:t>
            </a:r>
            <a:r>
              <a:rPr lang="sv-SE" altLang="sv-SE" sz="1800" b="1"/>
              <a:t/>
            </a:r>
            <a:br>
              <a:rPr lang="sv-SE" altLang="sv-SE" sz="1800" b="1"/>
            </a:br>
            <a:r>
              <a:rPr lang="sv-SE" altLang="sv-SE" sz="1800" b="1"/>
              <a:t>[</a:t>
            </a:r>
            <a:r>
              <a:rPr lang="sv-SE" altLang="sv-SE" sz="1800"/>
              <a:t>(</a:t>
            </a:r>
            <a:r>
              <a:rPr lang="sv-SE" altLang="sv-SE" sz="1800" b="1" i="1"/>
              <a:t>column</a:t>
            </a:r>
            <a:r>
              <a:rPr lang="sv-SE" altLang="sv-SE" sz="1800"/>
              <a:t>)</a:t>
            </a:r>
            <a:r>
              <a:rPr lang="sv-SE" altLang="sv-SE" sz="1800" b="1"/>
              <a:t>] ON </a:t>
            </a:r>
            <a:r>
              <a:rPr lang="sv-SE" altLang="sv-SE" sz="1800" b="1" i="1"/>
              <a:t>table</a:t>
            </a:r>
            <a:r>
              <a:rPr lang="sv-SE" altLang="sv-SE" sz="1800" b="1"/>
              <a:t> | </a:t>
            </a:r>
            <a:r>
              <a:rPr lang="sv-SE" altLang="sv-SE" sz="1800" b="1" i="1"/>
              <a:t>view</a:t>
            </a:r>
            <a:r>
              <a:rPr lang="sv-SE" altLang="sv-SE" sz="1800" b="1"/>
              <a:t/>
            </a:r>
            <a:br>
              <a:rPr lang="sv-SE" altLang="sv-SE" sz="1800" b="1"/>
            </a:br>
            <a:r>
              <a:rPr lang="sv-SE" altLang="sv-SE" sz="1800" b="1"/>
              <a:t>| ON </a:t>
            </a:r>
            <a:r>
              <a:rPr lang="sv-SE" altLang="sv-SE" sz="1800" b="1" i="1"/>
              <a:t>table</a:t>
            </a:r>
            <a:r>
              <a:rPr lang="sv-SE" altLang="sv-SE" sz="1800" b="1"/>
              <a:t> |</a:t>
            </a:r>
            <a:r>
              <a:rPr lang="sv-SE" altLang="sv-SE" sz="1800" b="1" i="1"/>
              <a:t> view</a:t>
            </a:r>
            <a:r>
              <a:rPr lang="sv-SE" altLang="sv-SE" sz="1800" b="1"/>
              <a:t>[</a:t>
            </a:r>
            <a:r>
              <a:rPr lang="sv-SE" altLang="sv-SE" sz="1800"/>
              <a:t>(</a:t>
            </a:r>
            <a:r>
              <a:rPr lang="sv-SE" altLang="sv-SE" sz="1800" b="1" i="1"/>
              <a:t>column</a:t>
            </a:r>
            <a:r>
              <a:rPr lang="sv-SE" altLang="sv-SE" sz="1800"/>
              <a:t>)</a:t>
            </a:r>
            <a:r>
              <a:rPr lang="sv-SE" altLang="sv-SE" sz="1800" b="1"/>
              <a:t>]</a:t>
            </a:r>
            <a:br>
              <a:rPr lang="sv-SE" altLang="sv-SE" sz="1800" b="1"/>
            </a:br>
            <a:r>
              <a:rPr lang="sv-SE" altLang="sv-SE" sz="1800" b="1"/>
              <a:t>| </a:t>
            </a:r>
            <a:r>
              <a:rPr lang="sv-SE" altLang="sv-SE" sz="1800" b="1" i="1"/>
              <a:t>stored_procedure</a:t>
            </a:r>
            <a:r>
              <a:rPr lang="sv-SE" altLang="sv-SE" sz="1800" b="1"/>
              <a:t> | </a:t>
            </a:r>
            <a:r>
              <a:rPr lang="sv-SE" altLang="sv-SE" sz="1800" b="1" i="1"/>
              <a:t>extended_procedure</a:t>
            </a:r>
            <a:r>
              <a:rPr lang="sv-SE" altLang="sv-SE" sz="1800" b="1"/>
              <a:t/>
            </a:r>
            <a:br>
              <a:rPr lang="sv-SE" altLang="sv-SE" sz="1800" b="1"/>
            </a:br>
            <a:r>
              <a:rPr lang="sv-SE" altLang="sv-SE" sz="1800" b="1"/>
              <a:t>TO | FROM</a:t>
            </a:r>
            <a:br>
              <a:rPr lang="sv-SE" altLang="sv-SE" sz="1800" b="1"/>
            </a:br>
            <a:r>
              <a:rPr lang="sv-SE" altLang="sv-SE" sz="1800" b="1" i="1"/>
              <a:t>security_account</a:t>
            </a:r>
            <a:r>
              <a:rPr lang="sv-SE" altLang="sv-SE" sz="1800" b="1"/>
              <a:t/>
            </a:r>
            <a:br>
              <a:rPr lang="sv-SE" altLang="sv-SE" sz="1800" b="1"/>
            </a:br>
            <a:r>
              <a:rPr lang="sv-SE" altLang="sv-SE" sz="1800" b="1"/>
              <a:t>[CASCADE]</a:t>
            </a:r>
            <a:br>
              <a:rPr lang="sv-SE" altLang="sv-SE" sz="1800" b="1"/>
            </a:br>
            <a:r>
              <a:rPr lang="sv-SE" altLang="sv-SE" sz="1800" b="1"/>
              <a:t>[AS </a:t>
            </a:r>
            <a:r>
              <a:rPr lang="sv-SE" altLang="sv-SE" sz="1800" b="1" i="1"/>
              <a:t>group </a:t>
            </a:r>
            <a:r>
              <a:rPr lang="sv-SE" altLang="sv-SE" sz="1800" b="1"/>
              <a:t>| </a:t>
            </a:r>
            <a:r>
              <a:rPr lang="sv-SE" altLang="sv-SE" sz="1800" b="1" i="1"/>
              <a:t>role</a:t>
            </a:r>
            <a:r>
              <a:rPr lang="sv-SE" altLang="sv-SE" sz="1800" b="1"/>
              <a:t>]</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56600007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sv-SE" altLang="sv-SE"/>
              <a:t>REVOKE tar bort privilegier (2)</a:t>
            </a:r>
          </a:p>
        </p:txBody>
      </p:sp>
      <p:sp>
        <p:nvSpPr>
          <p:cNvPr id="45059" name="Rectangle 3"/>
          <p:cNvSpPr>
            <a:spLocks noGrp="1" noChangeArrowheads="1"/>
          </p:cNvSpPr>
          <p:nvPr>
            <p:ph type="body" idx="1"/>
          </p:nvPr>
        </p:nvSpPr>
        <p:spPr>
          <a:xfrm>
            <a:off x="1343026" y="1844675"/>
            <a:ext cx="8208963" cy="3024188"/>
          </a:xfrm>
        </p:spPr>
        <p:txBody>
          <a:bodyPr/>
          <a:lstStyle/>
          <a:p>
            <a:pPr>
              <a:spcBef>
                <a:spcPct val="50000"/>
              </a:spcBef>
            </a:pPr>
            <a:r>
              <a:rPr lang="sv-SE" altLang="sv-SE"/>
              <a:t>Exempel system permission:</a:t>
            </a:r>
          </a:p>
          <a:p>
            <a:pPr lvl="1">
              <a:spcBef>
                <a:spcPct val="50000"/>
              </a:spcBef>
            </a:pPr>
            <a:r>
              <a:rPr lang="sv-SE" altLang="sv-SE"/>
              <a:t>REVOKE CREATE TABLE FROM Scott</a:t>
            </a:r>
          </a:p>
          <a:p>
            <a:pPr>
              <a:spcBef>
                <a:spcPct val="50000"/>
              </a:spcBef>
            </a:pPr>
            <a:r>
              <a:rPr lang="sv-SE" altLang="sv-SE"/>
              <a:t>Exempel object permission:</a:t>
            </a:r>
          </a:p>
          <a:p>
            <a:pPr lvl="1">
              <a:spcBef>
                <a:spcPct val="50000"/>
              </a:spcBef>
            </a:pPr>
            <a:r>
              <a:rPr lang="sv-SE" altLang="sv-SE"/>
              <a:t>REVOKE SELECT ON Employee FROM Scott</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451669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dirty="0" smtClean="0"/>
              <a:t>Övningar</a:t>
            </a:r>
          </a:p>
        </p:txBody>
      </p:sp>
      <p:sp>
        <p:nvSpPr>
          <p:cNvPr id="17411" name="Rectangle 3"/>
          <p:cNvSpPr>
            <a:spLocks noGrp="1" noChangeArrowheads="1"/>
          </p:cNvSpPr>
          <p:nvPr>
            <p:ph type="body" idx="1"/>
          </p:nvPr>
        </p:nvSpPr>
        <p:spPr>
          <a:xfrm>
            <a:off x="1343026" y="1844675"/>
            <a:ext cx="8137525" cy="4248150"/>
          </a:xfrm>
          <a:noFill/>
        </p:spPr>
        <p:txBody>
          <a:bodyPr vert="horz" lIns="92075" tIns="46038" rIns="92075" bIns="46038" rtlCol="0">
            <a:normAutofit/>
          </a:bodyPr>
          <a:lstStyle/>
          <a:p>
            <a:pPr marL="457200" indent="-457200">
              <a:buFontTx/>
              <a:buAutoNum type="arabicPeriod"/>
            </a:pPr>
            <a:r>
              <a:rPr lang="sv-SE" altLang="sv-SE" dirty="0" smtClean="0"/>
              <a:t>Skapa login för PELLE och ANNA med SQL </a:t>
            </a:r>
            <a:r>
              <a:rPr lang="sv-SE" altLang="sv-SE" dirty="0" err="1" smtClean="0"/>
              <a:t>authentication</a:t>
            </a:r>
            <a:r>
              <a:rPr lang="sv-SE" altLang="sv-SE" dirty="0" smtClean="0"/>
              <a:t>, med ett enkla lösenord. </a:t>
            </a:r>
          </a:p>
          <a:p>
            <a:pPr marL="457200" indent="-457200">
              <a:buFontTx/>
              <a:buAutoNum type="arabicPeriod"/>
            </a:pPr>
            <a:r>
              <a:rPr lang="sv-SE" altLang="sv-SE" dirty="0" smtClean="0"/>
              <a:t>Se till att ANNA och PELLE är en databas-användare i T618</a:t>
            </a:r>
          </a:p>
          <a:p>
            <a:pPr marL="457200" indent="-457200">
              <a:buFontTx/>
              <a:buAutoNum type="arabicPeriod"/>
            </a:pPr>
            <a:r>
              <a:rPr lang="sv-SE" altLang="sv-SE" dirty="0" smtClean="0"/>
              <a:t>Tilldela rättigheter till PELLE att köra SELECT på </a:t>
            </a:r>
            <a:r>
              <a:rPr lang="sv-SE" altLang="sv-SE" dirty="0" err="1" smtClean="0"/>
              <a:t>Employee</a:t>
            </a:r>
            <a:r>
              <a:rPr lang="sv-SE" altLang="sv-SE" dirty="0" smtClean="0"/>
              <a:t>-tabellen</a:t>
            </a:r>
          </a:p>
          <a:p>
            <a:pPr marL="457200" indent="-457200">
              <a:buFontTx/>
              <a:buAutoNum type="arabicPeriod"/>
            </a:pPr>
            <a:r>
              <a:rPr lang="sv-SE" altLang="sv-SE" dirty="0" smtClean="0"/>
              <a:t>Logga in som PELLE med SQL Manager Studio, läs samtliga rader i </a:t>
            </a:r>
            <a:r>
              <a:rPr lang="sv-SE" altLang="sv-SE" dirty="0" err="1" smtClean="0"/>
              <a:t>Employee</a:t>
            </a:r>
            <a:r>
              <a:rPr lang="sv-SE" altLang="sv-SE" dirty="0" smtClean="0"/>
              <a:t>. Gick det bra?</a:t>
            </a:r>
          </a:p>
          <a:p>
            <a:pPr marL="457200" indent="-457200">
              <a:buFontTx/>
              <a:buAutoNum type="arabicPeriod"/>
            </a:pPr>
            <a:r>
              <a:rPr lang="sv-SE" altLang="sv-SE" dirty="0" smtClean="0"/>
              <a:t>Kan PELLE läsa Department? </a:t>
            </a:r>
          </a:p>
          <a:p>
            <a:pPr marL="0" indent="0">
              <a:buNone/>
            </a:pPr>
            <a:endParaRPr lang="sv-SE" altLang="sv-SE" dirty="0" smtClean="0"/>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335382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dirty="0" smtClean="0"/>
              <a:t>Övningar</a:t>
            </a:r>
          </a:p>
        </p:txBody>
      </p:sp>
      <p:sp>
        <p:nvSpPr>
          <p:cNvPr id="17411" name="Rectangle 3"/>
          <p:cNvSpPr>
            <a:spLocks noGrp="1" noChangeArrowheads="1"/>
          </p:cNvSpPr>
          <p:nvPr>
            <p:ph type="body" idx="1"/>
          </p:nvPr>
        </p:nvSpPr>
        <p:spPr>
          <a:xfrm>
            <a:off x="1343026" y="1844675"/>
            <a:ext cx="8137525" cy="4248150"/>
          </a:xfrm>
          <a:noFill/>
        </p:spPr>
        <p:txBody>
          <a:bodyPr vert="horz" lIns="92075" tIns="46038" rIns="92075" bIns="46038" rtlCol="0">
            <a:normAutofit lnSpcReduction="10000"/>
          </a:bodyPr>
          <a:lstStyle/>
          <a:p>
            <a:pPr marL="514350" indent="-514350">
              <a:buFont typeface="+mj-lt"/>
              <a:buAutoNum type="arabicPeriod" startAt="6"/>
            </a:pPr>
            <a:r>
              <a:rPr lang="sv-SE" altLang="sv-SE" dirty="0"/>
              <a:t>Om ni </a:t>
            </a:r>
            <a:r>
              <a:rPr lang="sv-SE" altLang="sv-SE" dirty="0" smtClean="0"/>
              <a:t>skriver en </a:t>
            </a:r>
            <a:r>
              <a:rPr lang="sv-SE" altLang="sv-SE" dirty="0" err="1"/>
              <a:t>join</a:t>
            </a:r>
            <a:r>
              <a:rPr lang="sv-SE" altLang="sv-SE" dirty="0"/>
              <a:t> mellan </a:t>
            </a:r>
            <a:r>
              <a:rPr lang="sv-SE" altLang="sv-SE" dirty="0" err="1"/>
              <a:t>Employee</a:t>
            </a:r>
            <a:r>
              <a:rPr lang="sv-SE" altLang="sv-SE" dirty="0"/>
              <a:t> och </a:t>
            </a:r>
            <a:r>
              <a:rPr lang="sv-SE" altLang="sv-SE" dirty="0" smtClean="0"/>
              <a:t>Department, vad får PELLE se (ingenting, eller bara de poster från </a:t>
            </a:r>
            <a:r>
              <a:rPr lang="sv-SE" altLang="sv-SE" dirty="0" err="1" smtClean="0"/>
              <a:t>Employee</a:t>
            </a:r>
            <a:r>
              <a:rPr lang="sv-SE" altLang="sv-SE" dirty="0" smtClean="0"/>
              <a:t>)? </a:t>
            </a:r>
          </a:p>
          <a:p>
            <a:pPr marL="514350" indent="-514350">
              <a:buFont typeface="+mj-lt"/>
              <a:buAutoNum type="arabicPeriod" startAt="6"/>
            </a:pPr>
            <a:r>
              <a:rPr lang="sv-SE" altLang="sv-SE" dirty="0" smtClean="0"/>
              <a:t>Växla tillbaks till motsvarande SA och tilldela PELLE även rätten att skapa en vy.</a:t>
            </a:r>
          </a:p>
          <a:p>
            <a:pPr marL="514350" indent="-514350">
              <a:buFont typeface="+mj-lt"/>
              <a:buAutoNum type="arabicPeriod" startAt="6"/>
            </a:pPr>
            <a:r>
              <a:rPr lang="sv-SE" altLang="sv-SE" dirty="0" smtClean="0"/>
              <a:t>Växla till Pelle och se till att PELLE skapar en vy med underliggande data såsom SELECT </a:t>
            </a:r>
            <a:r>
              <a:rPr lang="sv-SE" altLang="sv-SE" dirty="0" err="1" smtClean="0"/>
              <a:t>firstname</a:t>
            </a:r>
            <a:r>
              <a:rPr lang="sv-SE" altLang="sv-SE" dirty="0" smtClean="0"/>
              <a:t>, </a:t>
            </a:r>
            <a:r>
              <a:rPr lang="sv-SE" altLang="sv-SE" dirty="0" err="1" smtClean="0"/>
              <a:t>lastname</a:t>
            </a:r>
            <a:r>
              <a:rPr lang="sv-SE" altLang="sv-SE" dirty="0" smtClean="0"/>
              <a:t> FROM </a:t>
            </a:r>
            <a:r>
              <a:rPr lang="sv-SE" altLang="sv-SE" dirty="0" err="1" smtClean="0"/>
              <a:t>Employee</a:t>
            </a:r>
            <a:r>
              <a:rPr lang="sv-SE" altLang="sv-SE" dirty="0" smtClean="0"/>
              <a:t>. </a:t>
            </a:r>
          </a:p>
          <a:p>
            <a:pPr marL="514350" indent="-514350">
              <a:buFont typeface="+mj-lt"/>
              <a:buAutoNum type="arabicPeriod" startAt="6"/>
            </a:pPr>
            <a:r>
              <a:rPr lang="sv-SE" altLang="sv-SE" dirty="0" smtClean="0"/>
              <a:t>Tilldela rättigheter till ANNA så hon kan köra SELECT mot </a:t>
            </a:r>
            <a:r>
              <a:rPr lang="sv-SE" altLang="sv-SE" dirty="0" err="1" smtClean="0"/>
              <a:t>PELLEs</a:t>
            </a:r>
            <a:r>
              <a:rPr lang="sv-SE" altLang="sv-SE" dirty="0" smtClean="0"/>
              <a:t> vy.</a:t>
            </a:r>
          </a:p>
          <a:p>
            <a:pPr marL="0" indent="0">
              <a:buNone/>
            </a:pPr>
            <a:endParaRPr lang="sv-SE" altLang="sv-SE" dirty="0" smtClean="0"/>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19824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Databastransaktioner</a:t>
            </a:r>
          </a:p>
        </p:txBody>
      </p:sp>
      <p:sp>
        <p:nvSpPr>
          <p:cNvPr id="4099" name="Rectangle 3"/>
          <p:cNvSpPr>
            <a:spLocks noGrp="1" noChangeArrowheads="1"/>
          </p:cNvSpPr>
          <p:nvPr>
            <p:ph type="body" idx="1"/>
          </p:nvPr>
        </p:nvSpPr>
        <p:spPr>
          <a:xfrm>
            <a:off x="1343026" y="1844676"/>
            <a:ext cx="8137525" cy="2887663"/>
          </a:xfrm>
          <a:noFill/>
        </p:spPr>
        <p:txBody>
          <a:bodyPr vert="horz" lIns="92075" tIns="46038" rIns="92075" bIns="46038" rtlCol="0">
            <a:normAutofit lnSpcReduction="10000"/>
          </a:bodyPr>
          <a:lstStyle/>
          <a:p>
            <a:pPr eaLnBrk="1" hangingPunct="1"/>
            <a:r>
              <a:rPr lang="sv-SE" altLang="sv-SE" smtClean="0"/>
              <a:t>En av grundpelarna i dagens relationsdatabaser är databastransaktioner</a:t>
            </a:r>
          </a:p>
          <a:p>
            <a:pPr eaLnBrk="1" hangingPunct="1"/>
            <a:r>
              <a:rPr lang="sv-SE" altLang="sv-SE" smtClean="0"/>
              <a:t>Med transaktioner kan vi samla sql-satser som vi sedan utför i databasen på en gång, eller backar tillbaks till läget innan vi exekverade dessa satser.</a:t>
            </a:r>
          </a:p>
          <a:p>
            <a:pPr eaLnBrk="1" hangingPunct="1"/>
            <a:r>
              <a:rPr lang="sv-SE" altLang="sv-SE" smtClean="0"/>
              <a:t>I system med flera användare är transaktioner nödvändiga</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060343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dirty="0" smtClean="0"/>
              <a:t>Övningar</a:t>
            </a:r>
          </a:p>
        </p:txBody>
      </p:sp>
      <p:sp>
        <p:nvSpPr>
          <p:cNvPr id="17411" name="Rectangle 3"/>
          <p:cNvSpPr>
            <a:spLocks noGrp="1" noChangeArrowheads="1"/>
          </p:cNvSpPr>
          <p:nvPr>
            <p:ph type="body" idx="1"/>
          </p:nvPr>
        </p:nvSpPr>
        <p:spPr>
          <a:xfrm>
            <a:off x="1343026" y="1844675"/>
            <a:ext cx="8137525" cy="4248150"/>
          </a:xfrm>
          <a:noFill/>
        </p:spPr>
        <p:txBody>
          <a:bodyPr vert="horz" lIns="92075" tIns="46038" rIns="92075" bIns="46038" rtlCol="0">
            <a:normAutofit/>
          </a:bodyPr>
          <a:lstStyle/>
          <a:p>
            <a:pPr marL="514350" indent="-514350">
              <a:buFont typeface="+mj-lt"/>
              <a:buAutoNum type="arabicPeriod" startAt="10"/>
            </a:pPr>
            <a:r>
              <a:rPr lang="sv-SE" altLang="sv-SE" dirty="0" smtClean="0"/>
              <a:t>Logga in som ANNA.</a:t>
            </a:r>
          </a:p>
          <a:p>
            <a:pPr marL="514350" indent="-514350">
              <a:buFont typeface="+mj-lt"/>
              <a:buAutoNum type="arabicPeriod" startAt="10"/>
            </a:pPr>
            <a:r>
              <a:rPr lang="sv-SE" altLang="sv-SE" dirty="0" smtClean="0"/>
              <a:t>Låt ANNA köra SELECT * FROM PELLESVY. Hur gick det? Förklara</a:t>
            </a:r>
          </a:p>
          <a:p>
            <a:pPr marL="0" indent="0">
              <a:buNone/>
            </a:pPr>
            <a:endParaRPr lang="sv-SE" altLang="sv-SE" dirty="0" smtClean="0"/>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793615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sv-SE" altLang="sv-SE" dirty="0" smtClean="0"/>
              <a:t>BACKUP och RESTORE</a:t>
            </a:r>
            <a:endParaRPr lang="sv-SE" altLang="sv-SE" dirty="0"/>
          </a:p>
        </p:txBody>
      </p:sp>
      <p:sp>
        <p:nvSpPr>
          <p:cNvPr id="45059" name="Rectangle 3"/>
          <p:cNvSpPr>
            <a:spLocks noGrp="1" noChangeArrowheads="1"/>
          </p:cNvSpPr>
          <p:nvPr>
            <p:ph type="body" idx="1"/>
          </p:nvPr>
        </p:nvSpPr>
        <p:spPr>
          <a:xfrm>
            <a:off x="1343026" y="1844675"/>
            <a:ext cx="8208963" cy="3024188"/>
          </a:xfrm>
        </p:spPr>
        <p:txBody>
          <a:bodyPr>
            <a:normAutofit/>
          </a:bodyPr>
          <a:lstStyle/>
          <a:p>
            <a:pPr>
              <a:spcBef>
                <a:spcPct val="50000"/>
              </a:spcBef>
            </a:pPr>
            <a:r>
              <a:rPr lang="sv-SE" altLang="sv-SE" dirty="0" smtClean="0"/>
              <a:t>Backup tar en backup på databaser</a:t>
            </a:r>
          </a:p>
          <a:p>
            <a:pPr lvl="1">
              <a:spcBef>
                <a:spcPct val="50000"/>
              </a:spcBef>
            </a:pPr>
            <a:r>
              <a:rPr lang="sv-SE" altLang="sv-SE" dirty="0" smtClean="0"/>
              <a:t>Full backup</a:t>
            </a:r>
          </a:p>
          <a:p>
            <a:pPr lvl="1">
              <a:spcBef>
                <a:spcPct val="50000"/>
              </a:spcBef>
            </a:pPr>
            <a:r>
              <a:rPr lang="sv-SE" altLang="sv-SE" dirty="0" err="1" smtClean="0"/>
              <a:t>Incrementell</a:t>
            </a:r>
            <a:endParaRPr lang="sv-SE" altLang="sv-SE" dirty="0" smtClean="0"/>
          </a:p>
          <a:p>
            <a:pPr>
              <a:spcBef>
                <a:spcPct val="50000"/>
              </a:spcBef>
            </a:pPr>
            <a:r>
              <a:rPr lang="sv-SE" altLang="sv-SE" dirty="0" smtClean="0"/>
              <a:t>RESTORE</a:t>
            </a:r>
            <a:endParaRPr lang="sv-SE" altLang="sv-SE" dirty="0"/>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251058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sv-SE" altLang="sv-SE"/>
              <a:t>Demonstration</a:t>
            </a:r>
            <a:endParaRPr lang="en-US" altLang="sv-SE"/>
          </a:p>
        </p:txBody>
      </p:sp>
      <p:sp>
        <p:nvSpPr>
          <p:cNvPr id="53251" name="Rectangle 3"/>
          <p:cNvSpPr>
            <a:spLocks noGrp="1" noChangeArrowheads="1"/>
          </p:cNvSpPr>
          <p:nvPr>
            <p:ph type="body" idx="1"/>
          </p:nvPr>
        </p:nvSpPr>
        <p:spPr/>
        <p:txBody>
          <a:bodyPr/>
          <a:lstStyle/>
          <a:p>
            <a:r>
              <a:rPr lang="sv-SE" altLang="sv-SE" dirty="0"/>
              <a:t>Man skapar inte mycket interaktivt m h a SQL utan använder grafiska verktyg, t ex SQL Server Management Studio.</a:t>
            </a:r>
          </a:p>
          <a:p>
            <a:r>
              <a:rPr lang="sv-SE" altLang="sv-SE" dirty="0"/>
              <a:t>Nu demonstreras några nyttiga funktioner i SQL Server Management </a:t>
            </a:r>
            <a:r>
              <a:rPr lang="sv-SE" altLang="sv-SE" dirty="0" smtClean="0"/>
              <a:t>Studio</a:t>
            </a:r>
          </a:p>
          <a:p>
            <a:pPr lvl="1"/>
            <a:r>
              <a:rPr lang="sv-SE" altLang="sv-SE" dirty="0"/>
              <a:t>Logfiler</a:t>
            </a:r>
          </a:p>
          <a:p>
            <a:pPr lvl="1"/>
            <a:r>
              <a:rPr lang="sv-SE" altLang="sv-SE" dirty="0" err="1" smtClean="0"/>
              <a:t>Activity</a:t>
            </a:r>
            <a:r>
              <a:rPr lang="sv-SE" altLang="sv-SE" dirty="0" smtClean="0"/>
              <a:t> Monitor</a:t>
            </a:r>
          </a:p>
          <a:p>
            <a:pPr lvl="1"/>
            <a:r>
              <a:rPr lang="sv-SE" altLang="sv-SE" dirty="0" smtClean="0"/>
              <a:t>Backup / </a:t>
            </a:r>
            <a:r>
              <a:rPr lang="sv-SE" altLang="sv-SE" dirty="0" err="1" smtClean="0"/>
              <a:t>restore</a:t>
            </a:r>
            <a:r>
              <a:rPr lang="sv-SE" altLang="sv-SE" dirty="0" smtClean="0"/>
              <a:t> /</a:t>
            </a:r>
            <a:r>
              <a:rPr lang="sv-SE" altLang="sv-SE" dirty="0" err="1" smtClean="0"/>
              <a:t>detach</a:t>
            </a:r>
            <a:r>
              <a:rPr lang="sv-SE" altLang="sv-SE" dirty="0" smtClean="0"/>
              <a:t> / </a:t>
            </a:r>
            <a:r>
              <a:rPr lang="sv-SE" altLang="sv-SE" dirty="0" err="1" smtClean="0"/>
              <a:t>attach</a:t>
            </a:r>
            <a:endParaRPr lang="sv-SE" altLang="sv-SE" dirty="0" smtClean="0"/>
          </a:p>
          <a:p>
            <a:pPr lvl="1"/>
            <a:r>
              <a:rPr lang="sv-SE" altLang="sv-SE" dirty="0" err="1" smtClean="0"/>
              <a:t>Shrink</a:t>
            </a:r>
            <a:r>
              <a:rPr lang="sv-SE" altLang="sv-SE" dirty="0" smtClean="0"/>
              <a:t> </a:t>
            </a:r>
            <a:r>
              <a:rPr lang="sv-SE" altLang="sv-SE" dirty="0" err="1" smtClean="0"/>
              <a:t>file</a:t>
            </a:r>
            <a:endParaRPr lang="sv-SE" altLang="sv-SE" dirty="0" smtClean="0"/>
          </a:p>
          <a:p>
            <a:pPr lvl="1"/>
            <a:r>
              <a:rPr lang="sv-SE" altLang="sv-SE" dirty="0" smtClean="0"/>
              <a:t>SQL Agent</a:t>
            </a:r>
          </a:p>
          <a:p>
            <a:pPr lvl="1"/>
            <a:r>
              <a:rPr lang="sv-SE" altLang="sv-SE" dirty="0"/>
              <a:t>Import / export</a:t>
            </a:r>
          </a:p>
          <a:p>
            <a:pPr lvl="1"/>
            <a:endParaRPr lang="en-US" altLang="sv-SE" dirty="0"/>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735442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a:p>
        </p:txBody>
      </p:sp>
    </p:spTree>
    <p:extLst>
      <p:ext uri="{BB962C8B-B14F-4D97-AF65-F5344CB8AC3E}">
        <p14:creationId xmlns:p14="http://schemas.microsoft.com/office/powerpoint/2010/main" val="1116517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Summering av dagens lektion</a:t>
            </a:r>
            <a:endParaRPr lang="sv-SE" dirty="0"/>
          </a:p>
        </p:txBody>
      </p:sp>
      <p:sp>
        <p:nvSpPr>
          <p:cNvPr id="3" name="Platshållare för innehåll 2"/>
          <p:cNvSpPr>
            <a:spLocks noGrp="1"/>
          </p:cNvSpPr>
          <p:nvPr>
            <p:ph idx="1"/>
          </p:nvPr>
        </p:nvSpPr>
        <p:spPr>
          <a:xfrm>
            <a:off x="838200" y="1825625"/>
            <a:ext cx="10515600" cy="4351338"/>
          </a:xfrm>
        </p:spPr>
        <p:txBody>
          <a:bodyPr>
            <a:normAutofit/>
          </a:bodyPr>
          <a:lstStyle/>
          <a:p>
            <a:r>
              <a:rPr lang="sv-SE" dirty="0" smtClean="0"/>
              <a:t>Ha en kort summering kring vad ni har gått igenom under dagens lektionstillfälle.</a:t>
            </a:r>
          </a:p>
          <a:p>
            <a:pPr lvl="1"/>
            <a:r>
              <a:rPr lang="sv-SE" dirty="0" smtClean="0"/>
              <a:t>Transaktioner</a:t>
            </a:r>
          </a:p>
          <a:p>
            <a:pPr lvl="1"/>
            <a:r>
              <a:rPr lang="sv-SE" dirty="0" err="1" smtClean="0"/>
              <a:t>Admin</a:t>
            </a:r>
            <a:endParaRPr lang="sv-SE" dirty="0"/>
          </a:p>
          <a:p>
            <a:pPr lvl="1"/>
            <a:endParaRPr lang="sv-SE" dirty="0"/>
          </a:p>
          <a:p>
            <a:r>
              <a:rPr lang="sv-SE" dirty="0" smtClean="0"/>
              <a:t>Lyft gärna de studerande reflektioner kring dagens lektion.</a:t>
            </a:r>
          </a:p>
          <a:p>
            <a:pPr marL="457200" lvl="1" indent="0">
              <a:buNone/>
            </a:pPr>
            <a:r>
              <a:rPr lang="sv-SE" sz="2000" dirty="0" smtClean="0"/>
              <a:t>(Vad tar de med sig från dagens lektion? Finns det något som var extra svårt att förstå? Finns det något som vi behöver repetera? Hur upplevde de dagens arbetsmetoder?)</a:t>
            </a:r>
            <a:endParaRPr lang="sv-SE" sz="2000" dirty="0"/>
          </a:p>
        </p:txBody>
      </p:sp>
      <p:pic>
        <p:nvPicPr>
          <p:cNvPr id="5" name="Nackademin svart.jpg"/>
          <p:cNvPicPr/>
          <p:nvPr/>
        </p:nvPicPr>
        <p:blipFill>
          <a:blip r:embed="rId2">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6282468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Framåtblick inför nästa lektion</a:t>
            </a:r>
            <a:endParaRPr lang="sv-SE" dirty="0"/>
          </a:p>
        </p:txBody>
      </p:sp>
      <p:sp>
        <p:nvSpPr>
          <p:cNvPr id="3" name="Platshållare för innehåll 2"/>
          <p:cNvSpPr>
            <a:spLocks noGrp="1"/>
          </p:cNvSpPr>
          <p:nvPr>
            <p:ph idx="1"/>
          </p:nvPr>
        </p:nvSpPr>
        <p:spPr/>
        <p:txBody>
          <a:bodyPr/>
          <a:lstStyle/>
          <a:p>
            <a:r>
              <a:rPr lang="sv-SE" dirty="0" smtClean="0"/>
              <a:t>Berätta kort vad ni kommer att behandla vid nästa lektionstillfälle.</a:t>
            </a:r>
          </a:p>
          <a:p>
            <a:pPr lvl="1"/>
            <a:r>
              <a:rPr lang="sv-SE" dirty="0" smtClean="0"/>
              <a:t>Nästa lektion kommer handla om SSIS, </a:t>
            </a:r>
            <a:r>
              <a:rPr lang="sv-SE" dirty="0" err="1" smtClean="0"/>
              <a:t>MySQL</a:t>
            </a:r>
            <a:r>
              <a:rPr lang="sv-SE" dirty="0" smtClean="0"/>
              <a:t>. </a:t>
            </a:r>
          </a:p>
          <a:p>
            <a:r>
              <a:rPr lang="sv-SE" dirty="0" smtClean="0"/>
              <a:t>Finns det något som de studerande kan/måste förbereda sig inför nästa lektionstillfälle.</a:t>
            </a:r>
          </a:p>
          <a:p>
            <a:pPr marL="457200" lvl="1" indent="0">
              <a:buNone/>
            </a:pPr>
            <a:endParaRPr lang="sv-SE" dirty="0"/>
          </a:p>
        </p:txBody>
      </p:sp>
      <p:pic>
        <p:nvPicPr>
          <p:cNvPr id="5" name="Nackademin svart.jpg"/>
          <p:cNvPicPr/>
          <p:nvPr/>
        </p:nvPicPr>
        <p:blipFill>
          <a:blip r:embed="rId2">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095480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sv-SE" altLang="sv-SE" smtClean="0"/>
              <a:t>Databastransaktioner, exempel</a:t>
            </a:r>
          </a:p>
        </p:txBody>
      </p:sp>
      <p:sp>
        <p:nvSpPr>
          <p:cNvPr id="5123" name="Rectangle 3"/>
          <p:cNvSpPr>
            <a:spLocks noGrp="1" noChangeArrowheads="1"/>
          </p:cNvSpPr>
          <p:nvPr>
            <p:ph type="body" idx="1"/>
          </p:nvPr>
        </p:nvSpPr>
        <p:spPr>
          <a:xfrm>
            <a:off x="1343026" y="1844676"/>
            <a:ext cx="8137525" cy="4752975"/>
          </a:xfrm>
        </p:spPr>
        <p:txBody>
          <a:bodyPr>
            <a:normAutofit lnSpcReduction="10000"/>
          </a:bodyPr>
          <a:lstStyle/>
          <a:p>
            <a:pPr eaLnBrk="1" hangingPunct="1">
              <a:lnSpc>
                <a:spcPct val="95000"/>
              </a:lnSpc>
            </a:pPr>
            <a:r>
              <a:rPr lang="sv-SE" altLang="sv-SE" smtClean="0"/>
              <a:t>Vi ska flytta pengar elektroniskt mellan två konton i en bank. Detta görs schematiskt i två steg:</a:t>
            </a:r>
          </a:p>
          <a:p>
            <a:pPr lvl="1" eaLnBrk="1" hangingPunct="1">
              <a:lnSpc>
                <a:spcPct val="95000"/>
              </a:lnSpc>
            </a:pPr>
            <a:r>
              <a:rPr lang="sv-SE" altLang="sv-SE" smtClean="0"/>
              <a:t>Pengarna dras ifrån konto1</a:t>
            </a:r>
          </a:p>
          <a:p>
            <a:pPr lvl="1" eaLnBrk="1" hangingPunct="1">
              <a:lnSpc>
                <a:spcPct val="95000"/>
              </a:lnSpc>
            </a:pPr>
            <a:endParaRPr lang="sv-SE" altLang="sv-SE" smtClean="0"/>
          </a:p>
          <a:p>
            <a:pPr lvl="1" eaLnBrk="1" hangingPunct="1">
              <a:lnSpc>
                <a:spcPct val="95000"/>
              </a:lnSpc>
            </a:pPr>
            <a:r>
              <a:rPr lang="sv-SE" altLang="sv-SE" smtClean="0"/>
              <a:t>Pengarna läggs till konto2</a:t>
            </a:r>
          </a:p>
          <a:p>
            <a:pPr eaLnBrk="1" hangingPunct="1">
              <a:lnSpc>
                <a:spcPct val="95000"/>
              </a:lnSpc>
            </a:pPr>
            <a:r>
              <a:rPr lang="sv-SE" altLang="sv-SE" smtClean="0"/>
              <a:t>Om nu databasen går ner mellan dessa två steg, skulle vi hamna i ett instabilt läge, där pengarna dragits från konto1, men inte satts in på konto2.</a:t>
            </a:r>
          </a:p>
          <a:p>
            <a:pPr eaLnBrk="1" hangingPunct="1">
              <a:lnSpc>
                <a:spcPct val="95000"/>
              </a:lnSpc>
            </a:pPr>
            <a:r>
              <a:rPr lang="sv-SE" altLang="sv-SE" smtClean="0"/>
              <a:t>I en modern relationsdatabas med transaktioner, rullas eller backas alla icke bekräftade transaktioner vid återstart. I vårt fall innebär det att våra pengar sätts tillbaks på konto1.</a:t>
            </a:r>
          </a:p>
        </p:txBody>
      </p:sp>
      <p:grpSp>
        <p:nvGrpSpPr>
          <p:cNvPr id="5124" name="Group 10"/>
          <p:cNvGrpSpPr>
            <a:grpSpLocks/>
          </p:cNvGrpSpPr>
          <p:nvPr/>
        </p:nvGrpSpPr>
        <p:grpSpPr bwMode="auto">
          <a:xfrm>
            <a:off x="5448301" y="3068638"/>
            <a:ext cx="1368425" cy="792162"/>
            <a:chOff x="2712" y="2024"/>
            <a:chExt cx="862" cy="499"/>
          </a:xfrm>
        </p:grpSpPr>
        <p:sp>
          <p:nvSpPr>
            <p:cNvPr id="5125" name="Line 6"/>
            <p:cNvSpPr>
              <a:spLocks noChangeShapeType="1"/>
            </p:cNvSpPr>
            <p:nvPr/>
          </p:nvSpPr>
          <p:spPr bwMode="auto">
            <a:xfrm flipH="1" flipV="1">
              <a:off x="2712" y="2024"/>
              <a:ext cx="862" cy="0"/>
            </a:xfrm>
            <a:prstGeom prst="line">
              <a:avLst/>
            </a:prstGeom>
            <a:noFill/>
            <a:ln w="50800">
              <a:solidFill>
                <a:srgbClr val="008E7D"/>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sv-SE"/>
            </a:p>
          </p:txBody>
        </p:sp>
        <p:sp>
          <p:nvSpPr>
            <p:cNvPr id="5126" name="Line 7"/>
            <p:cNvSpPr>
              <a:spLocks noChangeShapeType="1"/>
            </p:cNvSpPr>
            <p:nvPr/>
          </p:nvSpPr>
          <p:spPr bwMode="auto">
            <a:xfrm flipH="1" flipV="1">
              <a:off x="3574" y="2024"/>
              <a:ext cx="0" cy="499"/>
            </a:xfrm>
            <a:prstGeom prst="line">
              <a:avLst/>
            </a:prstGeom>
            <a:noFill/>
            <a:ln w="50800">
              <a:solidFill>
                <a:srgbClr val="008E7D"/>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sv-SE"/>
            </a:p>
          </p:txBody>
        </p:sp>
      </p:grpSp>
      <p:pic>
        <p:nvPicPr>
          <p:cNvPr id="7"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81511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Transaktioner (1)</a:t>
            </a:r>
          </a:p>
        </p:txBody>
      </p:sp>
      <p:sp>
        <p:nvSpPr>
          <p:cNvPr id="6147" name="Rectangle 3"/>
          <p:cNvSpPr>
            <a:spLocks noGrp="1" noChangeArrowheads="1"/>
          </p:cNvSpPr>
          <p:nvPr>
            <p:ph type="body" idx="1"/>
          </p:nvPr>
        </p:nvSpPr>
        <p:spPr>
          <a:xfrm>
            <a:off x="1343026" y="1844676"/>
            <a:ext cx="8137525" cy="4105275"/>
          </a:xfrm>
          <a:noFill/>
        </p:spPr>
        <p:txBody>
          <a:bodyPr vert="horz" lIns="92075" tIns="46038" rIns="92075" bIns="46038" rtlCol="0">
            <a:normAutofit/>
          </a:bodyPr>
          <a:lstStyle/>
          <a:p>
            <a:pPr eaLnBrk="1" hangingPunct="1"/>
            <a:r>
              <a:rPr lang="sv-SE" altLang="sv-SE" smtClean="0"/>
              <a:t>Fyra kommandon:</a:t>
            </a:r>
          </a:p>
          <a:p>
            <a:pPr lvl="1" eaLnBrk="1" hangingPunct="1"/>
            <a:r>
              <a:rPr lang="sv-SE" altLang="sv-SE" i="1" smtClean="0"/>
              <a:t>BEGIN TRANSACTION</a:t>
            </a:r>
            <a:r>
              <a:rPr lang="sv-SE" altLang="sv-SE" smtClean="0"/>
              <a:t> – markerar början på en transaktion</a:t>
            </a:r>
            <a:endParaRPr lang="sv-SE" altLang="sv-SE" b="1" smtClean="0"/>
          </a:p>
          <a:p>
            <a:pPr lvl="1" eaLnBrk="1" hangingPunct="1"/>
            <a:r>
              <a:rPr lang="sv-SE" altLang="sv-SE" i="1" smtClean="0"/>
              <a:t>SAVE TRANSACTION</a:t>
            </a:r>
            <a:r>
              <a:rPr lang="sv-SE" altLang="sv-SE" smtClean="0"/>
              <a:t> – sätter en savepoint inuti en transaktion</a:t>
            </a:r>
          </a:p>
          <a:p>
            <a:pPr lvl="1" eaLnBrk="1" hangingPunct="1"/>
            <a:r>
              <a:rPr lang="sv-SE" altLang="sv-SE" i="1" smtClean="0"/>
              <a:t>ROLLBACK TRANSACTION</a:t>
            </a:r>
            <a:r>
              <a:rPr lang="sv-SE" altLang="sv-SE" smtClean="0"/>
              <a:t> – rullar tillbaka en transaktion till början eller till en savepoint</a:t>
            </a:r>
          </a:p>
          <a:p>
            <a:pPr lvl="1" eaLnBrk="1" hangingPunct="1"/>
            <a:r>
              <a:rPr lang="sv-SE" altLang="sv-SE" i="1" smtClean="0"/>
              <a:t>COMMIT TRANSACTION</a:t>
            </a:r>
            <a:r>
              <a:rPr lang="sv-SE" altLang="sv-SE" smtClean="0"/>
              <a:t> – markerar slutet av en lyckad transaktion, permanentar alla ändringar i databasen.</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422113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en-GB" altLang="sv-SE" smtClean="0"/>
              <a:t>Commit</a:t>
            </a:r>
            <a:endParaRPr lang="sv-SE" altLang="sv-SE" smtClean="0"/>
          </a:p>
        </p:txBody>
      </p:sp>
      <p:sp>
        <p:nvSpPr>
          <p:cNvPr id="7171" name="Rectangle 3"/>
          <p:cNvSpPr>
            <a:spLocks noGrp="1" noChangeArrowheads="1"/>
          </p:cNvSpPr>
          <p:nvPr>
            <p:ph type="body" idx="1"/>
          </p:nvPr>
        </p:nvSpPr>
        <p:spPr>
          <a:xfrm>
            <a:off x="1343026" y="1844675"/>
            <a:ext cx="8137525" cy="2971800"/>
          </a:xfrm>
          <a:noFill/>
        </p:spPr>
        <p:txBody>
          <a:bodyPr vert="horz" lIns="92075" tIns="46038" rIns="92075" bIns="46038" rtlCol="0">
            <a:normAutofit/>
          </a:bodyPr>
          <a:lstStyle/>
          <a:p>
            <a:pPr eaLnBrk="1" hangingPunct="1"/>
            <a:r>
              <a:rPr lang="sv-SE" altLang="sv-SE" smtClean="0"/>
              <a:t>Alla förändringar man gör i MS SQL Server permanentas direkt, s k autocommit, om man inte har påbörjat en transaktion med BEGIN TRANSAKTION. Detta skiljer sig från Oracle, där man måste permanenta ändringar explicit med COMMIT;.</a:t>
            </a:r>
          </a:p>
          <a:p>
            <a:pPr eaLnBrk="1" hangingPunct="1"/>
            <a:r>
              <a:rPr lang="sv-SE" altLang="sv-SE" smtClean="0"/>
              <a:t>Andra sessioner mot MS SQL Server </a:t>
            </a:r>
            <a:r>
              <a:rPr lang="sv-SE" altLang="sv-SE" i="1" smtClean="0"/>
              <a:t>ser</a:t>
            </a:r>
            <a:r>
              <a:rPr lang="sv-SE" altLang="sv-SE" smtClean="0"/>
              <a:t> inte dina ändringar innan dessa är permanentade i databasen</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676690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Commit – exempel 12:1</a:t>
            </a:r>
          </a:p>
        </p:txBody>
      </p:sp>
      <p:sp>
        <p:nvSpPr>
          <p:cNvPr id="8195" name="Rectangle 3"/>
          <p:cNvSpPr>
            <a:spLocks noGrp="1" noChangeArrowheads="1"/>
          </p:cNvSpPr>
          <p:nvPr>
            <p:ph type="body" idx="1"/>
          </p:nvPr>
        </p:nvSpPr>
        <p:spPr>
          <a:xfrm>
            <a:off x="1343026" y="1844675"/>
            <a:ext cx="8137525" cy="3200400"/>
          </a:xfrm>
          <a:noFill/>
        </p:spPr>
        <p:txBody>
          <a:bodyPr vert="horz" lIns="92075" tIns="46038" rIns="92075" bIns="46038" rtlCol="0">
            <a:normAutofit fontScale="92500" lnSpcReduction="10000"/>
          </a:bodyPr>
          <a:lstStyle/>
          <a:p>
            <a:pPr eaLnBrk="1" hangingPunct="1"/>
            <a:r>
              <a:rPr lang="sv-SE" altLang="sv-SE" dirty="0" smtClean="0"/>
              <a:t>Starta en </a:t>
            </a:r>
            <a:r>
              <a:rPr lang="sv-SE" altLang="sv-SE" dirty="0" err="1" smtClean="0"/>
              <a:t>query</a:t>
            </a:r>
            <a:r>
              <a:rPr lang="sv-SE" altLang="sv-SE" dirty="0" smtClean="0"/>
              <a:t> i MS SQL Server Management Studio, skapa en ny transaktion med Begin </a:t>
            </a:r>
            <a:r>
              <a:rPr lang="sv-SE" altLang="sv-SE" dirty="0" err="1" smtClean="0"/>
              <a:t>Transaction</a:t>
            </a:r>
            <a:r>
              <a:rPr lang="sv-SE" altLang="sv-SE" dirty="0" smtClean="0"/>
              <a:t>, och ta sedan bort alla rader i </a:t>
            </a:r>
            <a:r>
              <a:rPr lang="sv-SE" altLang="sv-SE" dirty="0" err="1" smtClean="0"/>
              <a:t>Employee</a:t>
            </a:r>
            <a:r>
              <a:rPr lang="sv-SE" altLang="sv-SE" dirty="0" smtClean="0"/>
              <a:t> med </a:t>
            </a:r>
            <a:r>
              <a:rPr lang="sv-SE" altLang="sv-SE" dirty="0" err="1" smtClean="0"/>
              <a:t>Delete</a:t>
            </a:r>
            <a:r>
              <a:rPr lang="sv-SE" altLang="sv-SE" dirty="0" smtClean="0"/>
              <a:t>. </a:t>
            </a:r>
          </a:p>
          <a:p>
            <a:pPr eaLnBrk="1" hangingPunct="1"/>
            <a:r>
              <a:rPr lang="sv-SE" altLang="sv-SE" dirty="0" smtClean="0"/>
              <a:t>Starta ytterligare en </a:t>
            </a:r>
            <a:r>
              <a:rPr lang="sv-SE" altLang="sv-SE" dirty="0" err="1" smtClean="0"/>
              <a:t>query</a:t>
            </a:r>
            <a:r>
              <a:rPr lang="sv-SE" altLang="sv-SE" dirty="0" smtClean="0"/>
              <a:t>, och gör en </a:t>
            </a:r>
            <a:r>
              <a:rPr lang="sv-SE" altLang="sv-SE" dirty="0" err="1" smtClean="0"/>
              <a:t>Select</a:t>
            </a:r>
            <a:r>
              <a:rPr lang="sv-SE" altLang="sv-SE" dirty="0" smtClean="0"/>
              <a:t> mot </a:t>
            </a:r>
            <a:r>
              <a:rPr lang="sv-SE" altLang="sv-SE" dirty="0" err="1" smtClean="0"/>
              <a:t>Employee</a:t>
            </a:r>
            <a:r>
              <a:rPr lang="sv-SE" altLang="sv-SE" dirty="0" smtClean="0"/>
              <a:t>. Du kommer inte att få svar, eftersom transaktionen i det första fönstret inte är avslutad och låst </a:t>
            </a:r>
            <a:r>
              <a:rPr lang="sv-SE" altLang="sv-SE" dirty="0" err="1" smtClean="0"/>
              <a:t>datat</a:t>
            </a:r>
            <a:r>
              <a:rPr lang="sv-SE" altLang="sv-SE" dirty="0" smtClean="0"/>
              <a:t> i tabellen. </a:t>
            </a:r>
          </a:p>
          <a:p>
            <a:pPr eaLnBrk="1" hangingPunct="1"/>
            <a:r>
              <a:rPr lang="sv-SE" altLang="sv-SE" dirty="0" smtClean="0"/>
              <a:t>Växla åter till det första fönstret och gör </a:t>
            </a:r>
            <a:r>
              <a:rPr lang="sv-SE" altLang="sv-SE" dirty="0" err="1" smtClean="0"/>
              <a:t>Rollback</a:t>
            </a:r>
            <a:r>
              <a:rPr lang="sv-SE" altLang="sv-SE" dirty="0" smtClean="0"/>
              <a:t> </a:t>
            </a:r>
            <a:r>
              <a:rPr lang="sv-SE" altLang="sv-SE" dirty="0" err="1" smtClean="0"/>
              <a:t>Transaction</a:t>
            </a:r>
            <a:r>
              <a:rPr lang="sv-SE" altLang="sv-SE" dirty="0" smtClean="0"/>
              <a:t>. Nu släpps låset och din </a:t>
            </a:r>
            <a:r>
              <a:rPr lang="sv-SE" altLang="sv-SE" dirty="0" err="1" smtClean="0"/>
              <a:t>Select</a:t>
            </a:r>
            <a:r>
              <a:rPr lang="sv-SE" altLang="sv-SE" dirty="0" smtClean="0"/>
              <a:t> exekveras.</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4025964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Rollback</a:t>
            </a:r>
          </a:p>
        </p:txBody>
      </p:sp>
      <p:sp>
        <p:nvSpPr>
          <p:cNvPr id="9219" name="Rectangle 3"/>
          <p:cNvSpPr>
            <a:spLocks noGrp="1" noChangeArrowheads="1"/>
          </p:cNvSpPr>
          <p:nvPr>
            <p:ph type="body" idx="1"/>
          </p:nvPr>
        </p:nvSpPr>
        <p:spPr>
          <a:xfrm>
            <a:off x="1343025" y="1844675"/>
            <a:ext cx="7704138" cy="3100388"/>
          </a:xfrm>
          <a:noFill/>
        </p:spPr>
        <p:txBody>
          <a:bodyPr vert="horz" lIns="92075" tIns="46038" rIns="92075" bIns="46038" rtlCol="0">
            <a:normAutofit lnSpcReduction="10000"/>
          </a:bodyPr>
          <a:lstStyle/>
          <a:p>
            <a:pPr eaLnBrk="1" hangingPunct="1"/>
            <a:r>
              <a:rPr lang="sv-SE" altLang="sv-SE" smtClean="0"/>
              <a:t>Alla ändringar skrivs direkt till databasen om man inte startat en transaktion med Begin Transaction</a:t>
            </a:r>
          </a:p>
          <a:p>
            <a:pPr eaLnBrk="1" hangingPunct="1"/>
            <a:r>
              <a:rPr lang="sv-SE" altLang="sv-SE" smtClean="0"/>
              <a:t>Använder man transaktioner i stället kan man göra en rollback om man inte vill spara ändringarna. Rollback ignorerar de ändringar som gjorts (Insert, Update, Delete). </a:t>
            </a:r>
          </a:p>
          <a:p>
            <a:pPr eaLnBrk="1" hangingPunct="1"/>
            <a:r>
              <a:rPr lang="sv-SE" altLang="sv-SE" smtClean="0"/>
              <a:t>Detta är nödvändigt när man har flera sql-satser som är beroende av varandra</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446248357"/>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8784</TotalTime>
  <Words>1950</Words>
  <Application>Microsoft Office PowerPoint</Application>
  <PresentationFormat>Widescreen</PresentationFormat>
  <Paragraphs>236</Paragraphs>
  <Slides>45</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Courier New</vt:lpstr>
      <vt:lpstr>Times New Roman</vt:lpstr>
      <vt:lpstr>Vollkorn Bold</vt:lpstr>
      <vt:lpstr>Office-tema</vt:lpstr>
      <vt:lpstr>Databaser och lagring, DEVOPS19 Transaktioner, del 7  Utbildare: Mikael Lönnroos</vt:lpstr>
      <vt:lpstr>Kort summering av föregående lektion/ev. lektioner</vt:lpstr>
      <vt:lpstr>Lektionstillfällets mål och metod</vt:lpstr>
      <vt:lpstr>Databastransaktioner</vt:lpstr>
      <vt:lpstr>Databastransaktioner, exempel</vt:lpstr>
      <vt:lpstr>Transaktioner (1)</vt:lpstr>
      <vt:lpstr>Commit</vt:lpstr>
      <vt:lpstr>Commit – exempel 12:1</vt:lpstr>
      <vt:lpstr>Rollback</vt:lpstr>
      <vt:lpstr>Rollback – exempel 12:2</vt:lpstr>
      <vt:lpstr>Rollback – exempel 12:3</vt:lpstr>
      <vt:lpstr>Savepoint</vt:lpstr>
      <vt:lpstr>Bufferten</vt:lpstr>
      <vt:lpstr>Rollback-segment</vt:lpstr>
      <vt:lpstr>Låsning (Lock)</vt:lpstr>
      <vt:lpstr>Övningsuppgifter</vt:lpstr>
      <vt:lpstr>Övningar 12: 1-4</vt:lpstr>
      <vt:lpstr>Övningar 12: 5-7</vt:lpstr>
      <vt:lpstr>Övningar 12: 8-9</vt:lpstr>
      <vt:lpstr>PowerPoint Presentation</vt:lpstr>
      <vt:lpstr>Kort om administration och säkerhet</vt:lpstr>
      <vt:lpstr>Tre nivåer</vt:lpstr>
      <vt:lpstr>Ny användare</vt:lpstr>
      <vt:lpstr>Ta bort en användare</vt:lpstr>
      <vt:lpstr>Roller och rättigheter</vt:lpstr>
      <vt:lpstr>Fixed server role</vt:lpstr>
      <vt:lpstr>Fixed database role</vt:lpstr>
      <vt:lpstr>Egna roller</vt:lpstr>
      <vt:lpstr>Skapa och radera roller</vt:lpstr>
      <vt:lpstr>Privilegier</vt:lpstr>
      <vt:lpstr>Statement permissions (1)</vt:lpstr>
      <vt:lpstr>Statement permissions (2)</vt:lpstr>
      <vt:lpstr>Object permissions (1)</vt:lpstr>
      <vt:lpstr>Object permissions (2)</vt:lpstr>
      <vt:lpstr>Object permissions (3)</vt:lpstr>
      <vt:lpstr>REVOKE tar bort privilegier (1)</vt:lpstr>
      <vt:lpstr>REVOKE tar bort privilegier (2)</vt:lpstr>
      <vt:lpstr>Övningar</vt:lpstr>
      <vt:lpstr>Övningar</vt:lpstr>
      <vt:lpstr>Övningar</vt:lpstr>
      <vt:lpstr>BACKUP och RESTORE</vt:lpstr>
      <vt:lpstr>Demonstration</vt:lpstr>
      <vt:lpstr>PowerPoint Presentation</vt:lpstr>
      <vt:lpstr>Summering av dagens lektion</vt:lpstr>
      <vt:lpstr>Framåtblick inför nästa lektion</vt:lpstr>
    </vt:vector>
  </TitlesOfParts>
  <Company>Nackademin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Lektionstillfälle X ”Ange lämpligt namn på lektionstillfälle”</dc:title>
  <dc:creator>Jens Grönlund</dc:creator>
  <cp:lastModifiedBy>Mikael Lönnroos</cp:lastModifiedBy>
  <cp:revision>250</cp:revision>
  <dcterms:created xsi:type="dcterms:W3CDTF">2017-01-26T07:04:07Z</dcterms:created>
  <dcterms:modified xsi:type="dcterms:W3CDTF">2019-10-21T09:11:38Z</dcterms:modified>
</cp:coreProperties>
</file>