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7" r:id="rId2"/>
    <p:sldId id="261" r:id="rId3"/>
    <p:sldId id="260" r:id="rId4"/>
    <p:sldId id="468" r:id="rId5"/>
    <p:sldId id="469" r:id="rId6"/>
    <p:sldId id="470" r:id="rId7"/>
    <p:sldId id="471" r:id="rId8"/>
    <p:sldId id="472" r:id="rId9"/>
    <p:sldId id="473" r:id="rId10"/>
    <p:sldId id="474" r:id="rId11"/>
    <p:sldId id="475" r:id="rId12"/>
    <p:sldId id="476" r:id="rId13"/>
    <p:sldId id="477" r:id="rId14"/>
    <p:sldId id="478" r:id="rId15"/>
    <p:sldId id="479" r:id="rId16"/>
    <p:sldId id="480" r:id="rId17"/>
    <p:sldId id="481" r:id="rId18"/>
    <p:sldId id="482" r:id="rId19"/>
    <p:sldId id="483" r:id="rId20"/>
    <p:sldId id="484" r:id="rId21"/>
    <p:sldId id="485" r:id="rId22"/>
    <p:sldId id="486" r:id="rId23"/>
    <p:sldId id="487" r:id="rId24"/>
    <p:sldId id="488" r:id="rId25"/>
    <p:sldId id="489" r:id="rId26"/>
    <p:sldId id="490" r:id="rId27"/>
    <p:sldId id="491" r:id="rId28"/>
    <p:sldId id="492" r:id="rId29"/>
    <p:sldId id="493" r:id="rId30"/>
    <p:sldId id="494" r:id="rId31"/>
    <p:sldId id="495" r:id="rId32"/>
    <p:sldId id="546" r:id="rId33"/>
    <p:sldId id="563" r:id="rId34"/>
    <p:sldId id="564" r:id="rId35"/>
    <p:sldId id="565" r:id="rId36"/>
    <p:sldId id="566" r:id="rId37"/>
    <p:sldId id="567" r:id="rId38"/>
    <p:sldId id="568" r:id="rId39"/>
    <p:sldId id="569" r:id="rId40"/>
    <p:sldId id="570" r:id="rId41"/>
    <p:sldId id="571" r:id="rId42"/>
    <p:sldId id="572" r:id="rId43"/>
    <p:sldId id="573" r:id="rId44"/>
    <p:sldId id="574" r:id="rId45"/>
    <p:sldId id="575" r:id="rId46"/>
    <p:sldId id="576" r:id="rId47"/>
    <p:sldId id="577" r:id="rId48"/>
    <p:sldId id="578" r:id="rId49"/>
    <p:sldId id="579" r:id="rId50"/>
    <p:sldId id="580" r:id="rId51"/>
    <p:sldId id="581" r:id="rId52"/>
    <p:sldId id="582" r:id="rId53"/>
    <p:sldId id="583" r:id="rId54"/>
    <p:sldId id="584" r:id="rId55"/>
    <p:sldId id="585" r:id="rId56"/>
    <p:sldId id="586" r:id="rId57"/>
    <p:sldId id="587" r:id="rId58"/>
    <p:sldId id="588" r:id="rId59"/>
    <p:sldId id="589" r:id="rId60"/>
    <p:sldId id="590" r:id="rId61"/>
    <p:sldId id="591" r:id="rId62"/>
    <p:sldId id="592" r:id="rId63"/>
    <p:sldId id="593" r:id="rId64"/>
    <p:sldId id="594" r:id="rId65"/>
    <p:sldId id="595" r:id="rId66"/>
    <p:sldId id="596" r:id="rId67"/>
    <p:sldId id="597" r:id="rId68"/>
    <p:sldId id="598" r:id="rId69"/>
    <p:sldId id="599" r:id="rId70"/>
    <p:sldId id="600" r:id="rId71"/>
    <p:sldId id="601" r:id="rId72"/>
    <p:sldId id="602" r:id="rId73"/>
    <p:sldId id="603" r:id="rId74"/>
    <p:sldId id="604" r:id="rId75"/>
    <p:sldId id="605" r:id="rId76"/>
    <p:sldId id="606" r:id="rId77"/>
    <p:sldId id="607" r:id="rId78"/>
    <p:sldId id="608" r:id="rId79"/>
    <p:sldId id="609" r:id="rId80"/>
    <p:sldId id="610" r:id="rId81"/>
    <p:sldId id="611" r:id="rId82"/>
    <p:sldId id="612" r:id="rId83"/>
    <p:sldId id="613" r:id="rId84"/>
    <p:sldId id="614" r:id="rId85"/>
    <p:sldId id="615" r:id="rId86"/>
    <p:sldId id="616" r:id="rId87"/>
    <p:sldId id="617" r:id="rId88"/>
    <p:sldId id="618" r:id="rId89"/>
    <p:sldId id="619" r:id="rId90"/>
    <p:sldId id="367" r:id="rId91"/>
    <p:sldId id="267" r:id="rId92"/>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36" autoAdjust="0"/>
    <p:restoredTop sz="81389" autoAdjust="0"/>
  </p:normalViewPr>
  <p:slideViewPr>
    <p:cSldViewPr snapToGrid="0">
      <p:cViewPr varScale="1">
        <p:scale>
          <a:sx n="87" d="100"/>
          <a:sy n="87" d="100"/>
        </p:scale>
        <p:origin x="4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ED738-C7F5-4DC0-9EB2-F62E90FF8970}" type="datetimeFigureOut">
              <a:rPr lang="sv-SE" smtClean="0"/>
              <a:t>2020-11-17</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C361A-67F9-479B-9210-24CEEB6975D4}" type="slidenum">
              <a:rPr lang="sv-SE" smtClean="0"/>
              <a:t>‹#›</a:t>
            </a:fld>
            <a:endParaRPr lang="sv-SE"/>
          </a:p>
        </p:txBody>
      </p:sp>
    </p:spTree>
    <p:extLst>
      <p:ext uri="{BB962C8B-B14F-4D97-AF65-F5344CB8AC3E}">
        <p14:creationId xmlns:p14="http://schemas.microsoft.com/office/powerpoint/2010/main" val="2311609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360363" y="892175"/>
            <a:ext cx="6378575" cy="3589338"/>
          </a:xfrm>
          <a:ln w="12700" cap="flat">
            <a:solidFill>
              <a:schemeClr val="tx1"/>
            </a:solidFill>
          </a:ln>
        </p:spPr>
      </p:sp>
      <p:sp>
        <p:nvSpPr>
          <p:cNvPr id="34819"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21" tIns="47861" rIns="95721" bIns="47861"/>
          <a:lstStyle/>
          <a:p>
            <a:pPr eaLnBrk="1" hangingPunct="1"/>
            <a:endParaRPr lang="sv-SE" altLang="sv-SE" dirty="0" smtClean="0"/>
          </a:p>
        </p:txBody>
      </p:sp>
    </p:spTree>
    <p:extLst>
      <p:ext uri="{BB962C8B-B14F-4D97-AF65-F5344CB8AC3E}">
        <p14:creationId xmlns:p14="http://schemas.microsoft.com/office/powerpoint/2010/main" val="592622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360363" y="892175"/>
            <a:ext cx="6378575" cy="3589338"/>
          </a:xfrm>
          <a:ln w="12700" cap="flat">
            <a:solidFill>
              <a:schemeClr val="tx1"/>
            </a:solidFill>
          </a:ln>
        </p:spPr>
      </p:sp>
      <p:sp>
        <p:nvSpPr>
          <p:cNvPr id="44035"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21" tIns="47861" rIns="95721" bIns="47861"/>
          <a:lstStyle/>
          <a:p>
            <a:pPr eaLnBrk="1" hangingPunct="1"/>
            <a:endParaRPr lang="sv-SE" altLang="sv-SE" smtClean="0"/>
          </a:p>
        </p:txBody>
      </p:sp>
    </p:spTree>
    <p:extLst>
      <p:ext uri="{BB962C8B-B14F-4D97-AF65-F5344CB8AC3E}">
        <p14:creationId xmlns:p14="http://schemas.microsoft.com/office/powerpoint/2010/main" val="482352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360363" y="892175"/>
            <a:ext cx="6378575" cy="3589338"/>
          </a:xfrm>
          <a:ln/>
        </p:spPr>
      </p:sp>
      <p:sp>
        <p:nvSpPr>
          <p:cNvPr id="45059"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1935625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360363" y="892175"/>
            <a:ext cx="6378575" cy="3589338"/>
          </a:xfrm>
          <a:ln w="12700" cap="flat">
            <a:solidFill>
              <a:schemeClr val="tx1"/>
            </a:solidFill>
          </a:ln>
        </p:spPr>
      </p:sp>
      <p:sp>
        <p:nvSpPr>
          <p:cNvPr id="46083"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21" tIns="47861" rIns="95721" bIns="47861"/>
          <a:lstStyle/>
          <a:p>
            <a:pPr eaLnBrk="1" hangingPunct="1"/>
            <a:endParaRPr lang="sv-SE" altLang="sv-SE" smtClean="0"/>
          </a:p>
        </p:txBody>
      </p:sp>
    </p:spTree>
    <p:extLst>
      <p:ext uri="{BB962C8B-B14F-4D97-AF65-F5344CB8AC3E}">
        <p14:creationId xmlns:p14="http://schemas.microsoft.com/office/powerpoint/2010/main" val="1744184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360363" y="892175"/>
            <a:ext cx="6378575" cy="3589338"/>
          </a:xfrm>
          <a:ln w="12700" cap="flat">
            <a:solidFill>
              <a:schemeClr val="tx1"/>
            </a:solidFill>
          </a:ln>
        </p:spPr>
      </p:sp>
      <p:sp>
        <p:nvSpPr>
          <p:cNvPr id="47107"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21" tIns="47861" rIns="95721" bIns="47861"/>
          <a:lstStyle/>
          <a:p>
            <a:pPr eaLnBrk="1" hangingPunct="1"/>
            <a:endParaRPr lang="sv-SE" altLang="sv-SE" smtClean="0"/>
          </a:p>
        </p:txBody>
      </p:sp>
    </p:spTree>
    <p:extLst>
      <p:ext uri="{BB962C8B-B14F-4D97-AF65-F5344CB8AC3E}">
        <p14:creationId xmlns:p14="http://schemas.microsoft.com/office/powerpoint/2010/main" val="3164070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360363" y="892175"/>
            <a:ext cx="6378575" cy="3589338"/>
          </a:xfrm>
          <a:ln w="12700" cap="flat">
            <a:solidFill>
              <a:schemeClr val="tx1"/>
            </a:solidFill>
          </a:ln>
        </p:spPr>
      </p:sp>
      <p:sp>
        <p:nvSpPr>
          <p:cNvPr id="48131"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21" tIns="47861" rIns="95721" bIns="47861"/>
          <a:lstStyle/>
          <a:p>
            <a:pPr eaLnBrk="1" hangingPunct="1"/>
            <a:endParaRPr lang="sv-SE" altLang="sv-SE" smtClean="0"/>
          </a:p>
        </p:txBody>
      </p:sp>
    </p:spTree>
    <p:extLst>
      <p:ext uri="{BB962C8B-B14F-4D97-AF65-F5344CB8AC3E}">
        <p14:creationId xmlns:p14="http://schemas.microsoft.com/office/powerpoint/2010/main" val="2784234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360363" y="892175"/>
            <a:ext cx="6378575" cy="3589338"/>
          </a:xfrm>
          <a:ln/>
        </p:spPr>
      </p:sp>
      <p:sp>
        <p:nvSpPr>
          <p:cNvPr id="49155"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2991890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360363" y="892175"/>
            <a:ext cx="6378575" cy="3589338"/>
          </a:xfrm>
          <a:ln w="12700" cap="flat">
            <a:solidFill>
              <a:schemeClr val="tx1"/>
            </a:solidFill>
          </a:ln>
        </p:spPr>
      </p:sp>
      <p:sp>
        <p:nvSpPr>
          <p:cNvPr id="50179"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21" tIns="47861" rIns="95721" bIns="47861"/>
          <a:lstStyle/>
          <a:p>
            <a:pPr eaLnBrk="1" hangingPunct="1"/>
            <a:endParaRPr lang="sv-SE" altLang="sv-SE" smtClean="0"/>
          </a:p>
        </p:txBody>
      </p:sp>
    </p:spTree>
    <p:extLst>
      <p:ext uri="{BB962C8B-B14F-4D97-AF65-F5344CB8AC3E}">
        <p14:creationId xmlns:p14="http://schemas.microsoft.com/office/powerpoint/2010/main" val="3648393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360363" y="892175"/>
            <a:ext cx="6378575" cy="3589338"/>
          </a:xfrm>
          <a:ln w="12700" cap="flat">
            <a:solidFill>
              <a:schemeClr val="tx1"/>
            </a:solidFill>
          </a:ln>
        </p:spPr>
      </p:sp>
      <p:sp>
        <p:nvSpPr>
          <p:cNvPr id="51203"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21" tIns="47861" rIns="95721" bIns="47861"/>
          <a:lstStyle/>
          <a:p>
            <a:pPr eaLnBrk="1" hangingPunct="1"/>
            <a:endParaRPr lang="sv-SE" altLang="sv-SE" smtClean="0"/>
          </a:p>
        </p:txBody>
      </p:sp>
    </p:spTree>
    <p:extLst>
      <p:ext uri="{BB962C8B-B14F-4D97-AF65-F5344CB8AC3E}">
        <p14:creationId xmlns:p14="http://schemas.microsoft.com/office/powerpoint/2010/main" val="3114020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360363" y="892175"/>
            <a:ext cx="6378575" cy="3589338"/>
          </a:xfrm>
          <a:ln w="12700" cap="flat">
            <a:solidFill>
              <a:schemeClr val="tx1"/>
            </a:solidFill>
          </a:ln>
        </p:spPr>
      </p:sp>
      <p:sp>
        <p:nvSpPr>
          <p:cNvPr id="52227"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21" tIns="47861" rIns="95721" bIns="47861"/>
          <a:lstStyle/>
          <a:p>
            <a:pPr eaLnBrk="1" hangingPunct="1"/>
            <a:endParaRPr lang="sv-SE" altLang="sv-SE" smtClean="0"/>
          </a:p>
        </p:txBody>
      </p:sp>
    </p:spTree>
    <p:extLst>
      <p:ext uri="{BB962C8B-B14F-4D97-AF65-F5344CB8AC3E}">
        <p14:creationId xmlns:p14="http://schemas.microsoft.com/office/powerpoint/2010/main" val="3885658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360363" y="892175"/>
            <a:ext cx="6378575" cy="3589338"/>
          </a:xfrm>
          <a:ln w="12700" cap="flat">
            <a:solidFill>
              <a:schemeClr val="tx1"/>
            </a:solidFill>
          </a:ln>
        </p:spPr>
      </p:sp>
      <p:sp>
        <p:nvSpPr>
          <p:cNvPr id="53251"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21" tIns="47861" rIns="95721" bIns="47861"/>
          <a:lstStyle/>
          <a:p>
            <a:pPr eaLnBrk="1" hangingPunct="1"/>
            <a:endParaRPr lang="sv-SE" altLang="sv-SE" smtClean="0"/>
          </a:p>
        </p:txBody>
      </p:sp>
    </p:spTree>
    <p:extLst>
      <p:ext uri="{BB962C8B-B14F-4D97-AF65-F5344CB8AC3E}">
        <p14:creationId xmlns:p14="http://schemas.microsoft.com/office/powerpoint/2010/main" val="54185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360363" y="892175"/>
            <a:ext cx="6378575" cy="3589338"/>
          </a:xfrm>
          <a:ln w="12700" cap="flat">
            <a:solidFill>
              <a:schemeClr val="tx1"/>
            </a:solidFill>
          </a:ln>
        </p:spPr>
      </p:sp>
      <p:sp>
        <p:nvSpPr>
          <p:cNvPr id="35843"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21" tIns="47861" rIns="95721" bIns="47861"/>
          <a:lstStyle/>
          <a:p>
            <a:pPr eaLnBrk="1" hangingPunct="1"/>
            <a:endParaRPr lang="sv-SE" altLang="sv-SE" smtClean="0"/>
          </a:p>
        </p:txBody>
      </p:sp>
    </p:spTree>
    <p:extLst>
      <p:ext uri="{BB962C8B-B14F-4D97-AF65-F5344CB8AC3E}">
        <p14:creationId xmlns:p14="http://schemas.microsoft.com/office/powerpoint/2010/main" val="4065338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360363" y="892175"/>
            <a:ext cx="6378575" cy="3589338"/>
          </a:xfrm>
          <a:ln w="12700" cap="flat">
            <a:solidFill>
              <a:schemeClr val="tx1"/>
            </a:solidFill>
          </a:ln>
        </p:spPr>
      </p:sp>
      <p:sp>
        <p:nvSpPr>
          <p:cNvPr id="54275"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21" tIns="47861" rIns="95721" bIns="47861"/>
          <a:lstStyle/>
          <a:p>
            <a:pPr eaLnBrk="1" hangingPunct="1"/>
            <a:endParaRPr lang="sv-SE" altLang="sv-SE" smtClean="0"/>
          </a:p>
        </p:txBody>
      </p:sp>
    </p:spTree>
    <p:extLst>
      <p:ext uri="{BB962C8B-B14F-4D97-AF65-F5344CB8AC3E}">
        <p14:creationId xmlns:p14="http://schemas.microsoft.com/office/powerpoint/2010/main" val="961995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60363" y="892175"/>
            <a:ext cx="6378575" cy="3589338"/>
          </a:xfrm>
          <a:ln/>
        </p:spPr>
      </p:sp>
      <p:sp>
        <p:nvSpPr>
          <p:cNvPr id="55299"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1786120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360363" y="892175"/>
            <a:ext cx="6378575" cy="3589338"/>
          </a:xfrm>
          <a:ln/>
        </p:spPr>
      </p:sp>
      <p:sp>
        <p:nvSpPr>
          <p:cNvPr id="56323"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3994044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360363" y="892175"/>
            <a:ext cx="6378575" cy="3589338"/>
          </a:xfrm>
          <a:ln/>
        </p:spPr>
      </p:sp>
      <p:sp>
        <p:nvSpPr>
          <p:cNvPr id="57347"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2395975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360363" y="892175"/>
            <a:ext cx="6378575" cy="3589338"/>
          </a:xfrm>
          <a:ln/>
        </p:spPr>
      </p:sp>
      <p:sp>
        <p:nvSpPr>
          <p:cNvPr id="58371"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1041604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60363" y="892175"/>
            <a:ext cx="6378575" cy="3589338"/>
          </a:xfrm>
          <a:ln/>
        </p:spPr>
      </p:sp>
      <p:sp>
        <p:nvSpPr>
          <p:cNvPr id="59395"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1796176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360363" y="892175"/>
            <a:ext cx="6378575" cy="3589338"/>
          </a:xfrm>
          <a:ln/>
        </p:spPr>
      </p:sp>
      <p:sp>
        <p:nvSpPr>
          <p:cNvPr id="60419"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3162025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360363" y="892175"/>
            <a:ext cx="6378575" cy="3589338"/>
          </a:xfrm>
          <a:ln/>
        </p:spPr>
      </p:sp>
      <p:sp>
        <p:nvSpPr>
          <p:cNvPr id="61443"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833448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360363" y="892175"/>
            <a:ext cx="6378575" cy="3589338"/>
          </a:xfrm>
          <a:ln/>
        </p:spPr>
      </p:sp>
      <p:sp>
        <p:nvSpPr>
          <p:cNvPr id="62467"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2848397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2950222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360363" y="892175"/>
            <a:ext cx="6378575" cy="3589338"/>
          </a:xfrm>
          <a:ln w="12700" cap="flat">
            <a:solidFill>
              <a:schemeClr val="tx1"/>
            </a:solidFill>
          </a:ln>
        </p:spPr>
      </p:sp>
      <p:sp>
        <p:nvSpPr>
          <p:cNvPr id="36867"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21" tIns="47861" rIns="95721" bIns="47861"/>
          <a:lstStyle/>
          <a:p>
            <a:pPr eaLnBrk="1" hangingPunct="1"/>
            <a:endParaRPr lang="sv-SE" altLang="sv-SE" smtClean="0"/>
          </a:p>
        </p:txBody>
      </p:sp>
    </p:spTree>
    <p:extLst>
      <p:ext uri="{BB962C8B-B14F-4D97-AF65-F5344CB8AC3E}">
        <p14:creationId xmlns:p14="http://schemas.microsoft.com/office/powerpoint/2010/main" val="37166319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32490719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1911169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5393477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23465184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1899859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36937240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6963914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1522211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30723" name="Rectangle 3"/>
          <p:cNvSpPr>
            <a:spLocks noGrp="1" noChangeArrowheads="1"/>
          </p:cNvSpPr>
          <p:nvPr>
            <p:ph type="body" idx="1"/>
          </p:nvPr>
        </p:nvSpPr>
        <p:spPr>
          <a:xfrm>
            <a:off x="946150" y="4864100"/>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35" tIns="46880" rIns="95435" bIns="46880"/>
          <a:lstStyle/>
          <a:p>
            <a:pPr eaLnBrk="1" hangingPunct="1"/>
            <a:endParaRPr lang="sv-SE" altLang="sv-SE" smtClean="0"/>
          </a:p>
        </p:txBody>
      </p:sp>
    </p:spTree>
    <p:extLst>
      <p:ext uri="{BB962C8B-B14F-4D97-AF65-F5344CB8AC3E}">
        <p14:creationId xmlns:p14="http://schemas.microsoft.com/office/powerpoint/2010/main" val="39220492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31747" name="Rectangle 3"/>
          <p:cNvSpPr>
            <a:spLocks noGrp="1" noChangeArrowheads="1"/>
          </p:cNvSpPr>
          <p:nvPr>
            <p:ph type="body" idx="1"/>
          </p:nvPr>
        </p:nvSpPr>
        <p:spPr>
          <a:xfrm>
            <a:off x="946150" y="4864100"/>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35" tIns="46880" rIns="95435" bIns="46880"/>
          <a:lstStyle/>
          <a:p>
            <a:pPr eaLnBrk="1" hangingPunct="1"/>
            <a:endParaRPr lang="sv-SE" altLang="sv-SE" smtClean="0"/>
          </a:p>
        </p:txBody>
      </p:sp>
    </p:spTree>
    <p:extLst>
      <p:ext uri="{BB962C8B-B14F-4D97-AF65-F5344CB8AC3E}">
        <p14:creationId xmlns:p14="http://schemas.microsoft.com/office/powerpoint/2010/main" val="919731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360363" y="892175"/>
            <a:ext cx="6378575" cy="3589338"/>
          </a:xfrm>
          <a:ln w="12700" cap="flat">
            <a:solidFill>
              <a:schemeClr val="tx1"/>
            </a:solidFill>
          </a:ln>
        </p:spPr>
      </p:sp>
      <p:sp>
        <p:nvSpPr>
          <p:cNvPr id="37891"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21" tIns="47861" rIns="95721" bIns="47861"/>
          <a:lstStyle/>
          <a:p>
            <a:pPr eaLnBrk="1" hangingPunct="1"/>
            <a:endParaRPr lang="sv-SE" altLang="sv-SE" smtClean="0"/>
          </a:p>
        </p:txBody>
      </p:sp>
    </p:spTree>
    <p:extLst>
      <p:ext uri="{BB962C8B-B14F-4D97-AF65-F5344CB8AC3E}">
        <p14:creationId xmlns:p14="http://schemas.microsoft.com/office/powerpoint/2010/main" val="8444044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32771" name="Rectangle 3"/>
          <p:cNvSpPr>
            <a:spLocks noGrp="1" noChangeArrowheads="1"/>
          </p:cNvSpPr>
          <p:nvPr>
            <p:ph type="body" idx="1"/>
          </p:nvPr>
        </p:nvSpPr>
        <p:spPr>
          <a:xfrm>
            <a:off x="946150" y="4864100"/>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35" tIns="46880" rIns="95435" bIns="46880"/>
          <a:lstStyle/>
          <a:p>
            <a:pPr eaLnBrk="1" hangingPunct="1"/>
            <a:endParaRPr lang="sv-SE" altLang="sv-SE" smtClean="0"/>
          </a:p>
        </p:txBody>
      </p:sp>
    </p:spTree>
    <p:extLst>
      <p:ext uri="{BB962C8B-B14F-4D97-AF65-F5344CB8AC3E}">
        <p14:creationId xmlns:p14="http://schemas.microsoft.com/office/powerpoint/2010/main" val="39396673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33795" name="Rectangle 3"/>
          <p:cNvSpPr>
            <a:spLocks noGrp="1" noChangeArrowheads="1"/>
          </p:cNvSpPr>
          <p:nvPr>
            <p:ph type="body" idx="1"/>
          </p:nvPr>
        </p:nvSpPr>
        <p:spPr>
          <a:xfrm>
            <a:off x="946150" y="4864100"/>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35" tIns="46880" rIns="95435" bIns="46880"/>
          <a:lstStyle/>
          <a:p>
            <a:pPr eaLnBrk="1" hangingPunct="1"/>
            <a:endParaRPr lang="sv-SE" altLang="sv-SE" smtClean="0"/>
          </a:p>
        </p:txBody>
      </p:sp>
    </p:spTree>
    <p:extLst>
      <p:ext uri="{BB962C8B-B14F-4D97-AF65-F5344CB8AC3E}">
        <p14:creationId xmlns:p14="http://schemas.microsoft.com/office/powerpoint/2010/main" val="10348095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34819" name="Rectangle 3"/>
          <p:cNvSpPr>
            <a:spLocks noGrp="1" noChangeArrowheads="1"/>
          </p:cNvSpPr>
          <p:nvPr>
            <p:ph type="body" idx="1"/>
          </p:nvPr>
        </p:nvSpPr>
        <p:spPr>
          <a:xfrm>
            <a:off x="946150" y="4864100"/>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35" tIns="46880" rIns="95435" bIns="46880"/>
          <a:lstStyle/>
          <a:p>
            <a:pPr eaLnBrk="1" hangingPunct="1"/>
            <a:endParaRPr lang="sv-SE" altLang="sv-SE" smtClean="0"/>
          </a:p>
        </p:txBody>
      </p:sp>
    </p:spTree>
    <p:extLst>
      <p:ext uri="{BB962C8B-B14F-4D97-AF65-F5344CB8AC3E}">
        <p14:creationId xmlns:p14="http://schemas.microsoft.com/office/powerpoint/2010/main" val="14400139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35843" name="Rectangle 3"/>
          <p:cNvSpPr>
            <a:spLocks noGrp="1" noChangeArrowheads="1"/>
          </p:cNvSpPr>
          <p:nvPr>
            <p:ph type="body" idx="1"/>
          </p:nvPr>
        </p:nvSpPr>
        <p:spPr>
          <a:xfrm>
            <a:off x="946150" y="4864100"/>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35" tIns="46880" rIns="95435" bIns="46880"/>
          <a:lstStyle/>
          <a:p>
            <a:pPr eaLnBrk="1" hangingPunct="1"/>
            <a:endParaRPr lang="sv-SE" altLang="sv-SE" smtClean="0"/>
          </a:p>
        </p:txBody>
      </p:sp>
    </p:spTree>
    <p:extLst>
      <p:ext uri="{BB962C8B-B14F-4D97-AF65-F5344CB8AC3E}">
        <p14:creationId xmlns:p14="http://schemas.microsoft.com/office/powerpoint/2010/main" val="8722097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36867" name="Rectangle 3"/>
          <p:cNvSpPr>
            <a:spLocks noGrp="1" noChangeArrowheads="1"/>
          </p:cNvSpPr>
          <p:nvPr>
            <p:ph type="body" idx="1"/>
          </p:nvPr>
        </p:nvSpPr>
        <p:spPr>
          <a:xfrm>
            <a:off x="946150" y="4864100"/>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35" tIns="46880" rIns="95435" bIns="46880"/>
          <a:lstStyle/>
          <a:p>
            <a:pPr eaLnBrk="1" hangingPunct="1"/>
            <a:endParaRPr lang="sv-SE" altLang="sv-SE" smtClean="0"/>
          </a:p>
        </p:txBody>
      </p:sp>
    </p:spTree>
    <p:extLst>
      <p:ext uri="{BB962C8B-B14F-4D97-AF65-F5344CB8AC3E}">
        <p14:creationId xmlns:p14="http://schemas.microsoft.com/office/powerpoint/2010/main" val="8529308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37891" name="Rectangle 3"/>
          <p:cNvSpPr>
            <a:spLocks noGrp="1" noChangeArrowheads="1"/>
          </p:cNvSpPr>
          <p:nvPr>
            <p:ph type="body" idx="1"/>
          </p:nvPr>
        </p:nvSpPr>
        <p:spPr>
          <a:xfrm>
            <a:off x="946150" y="4864100"/>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35" tIns="46880" rIns="95435" bIns="46880"/>
          <a:lstStyle/>
          <a:p>
            <a:pPr eaLnBrk="1" hangingPunct="1"/>
            <a:endParaRPr lang="sv-SE" altLang="sv-SE" smtClean="0"/>
          </a:p>
        </p:txBody>
      </p:sp>
    </p:spTree>
    <p:extLst>
      <p:ext uri="{BB962C8B-B14F-4D97-AF65-F5344CB8AC3E}">
        <p14:creationId xmlns:p14="http://schemas.microsoft.com/office/powerpoint/2010/main" val="36306431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36050069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36777241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37734128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1864560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360363" y="892175"/>
            <a:ext cx="6378575" cy="3589338"/>
          </a:xfrm>
          <a:ln/>
        </p:spPr>
      </p:sp>
      <p:sp>
        <p:nvSpPr>
          <p:cNvPr id="38915"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31801572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12910303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33078259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45059" name="Rectangle 3"/>
          <p:cNvSpPr>
            <a:spLocks noGrp="1" noChangeArrowheads="1"/>
          </p:cNvSpPr>
          <p:nvPr>
            <p:ph type="body" idx="1"/>
          </p:nvPr>
        </p:nvSpPr>
        <p:spPr>
          <a:xfrm>
            <a:off x="946150" y="4864100"/>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35" tIns="46880" rIns="95435" bIns="46880"/>
          <a:lstStyle/>
          <a:p>
            <a:pPr eaLnBrk="1" hangingPunct="1"/>
            <a:endParaRPr lang="sv-SE" altLang="sv-SE" smtClean="0"/>
          </a:p>
        </p:txBody>
      </p:sp>
    </p:spTree>
    <p:extLst>
      <p:ext uri="{BB962C8B-B14F-4D97-AF65-F5344CB8AC3E}">
        <p14:creationId xmlns:p14="http://schemas.microsoft.com/office/powerpoint/2010/main" val="164272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46083" name="Rectangle 3"/>
          <p:cNvSpPr>
            <a:spLocks noGrp="1" noChangeArrowheads="1"/>
          </p:cNvSpPr>
          <p:nvPr>
            <p:ph type="body" idx="1"/>
          </p:nvPr>
        </p:nvSpPr>
        <p:spPr>
          <a:xfrm>
            <a:off x="946150" y="4864100"/>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35" tIns="46880" rIns="95435" bIns="46880"/>
          <a:lstStyle/>
          <a:p>
            <a:pPr eaLnBrk="1" hangingPunct="1"/>
            <a:endParaRPr lang="sv-SE" altLang="sv-SE" smtClean="0"/>
          </a:p>
        </p:txBody>
      </p:sp>
    </p:spTree>
    <p:extLst>
      <p:ext uri="{BB962C8B-B14F-4D97-AF65-F5344CB8AC3E}">
        <p14:creationId xmlns:p14="http://schemas.microsoft.com/office/powerpoint/2010/main" val="42314921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47107" name="Rectangle 3"/>
          <p:cNvSpPr>
            <a:spLocks noGrp="1" noChangeArrowheads="1"/>
          </p:cNvSpPr>
          <p:nvPr>
            <p:ph type="body" idx="1"/>
          </p:nvPr>
        </p:nvSpPr>
        <p:spPr>
          <a:xfrm>
            <a:off x="946150" y="4864100"/>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35" tIns="46880" rIns="95435" bIns="46880"/>
          <a:lstStyle/>
          <a:p>
            <a:pPr eaLnBrk="1" hangingPunct="1"/>
            <a:endParaRPr lang="sv-SE" altLang="sv-SE" smtClean="0"/>
          </a:p>
        </p:txBody>
      </p:sp>
    </p:spTree>
    <p:extLst>
      <p:ext uri="{BB962C8B-B14F-4D97-AF65-F5344CB8AC3E}">
        <p14:creationId xmlns:p14="http://schemas.microsoft.com/office/powerpoint/2010/main" val="24428056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24827615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49155" name="Rectangle 3"/>
          <p:cNvSpPr>
            <a:spLocks noGrp="1" noChangeArrowheads="1"/>
          </p:cNvSpPr>
          <p:nvPr>
            <p:ph type="body" idx="1"/>
          </p:nvPr>
        </p:nvSpPr>
        <p:spPr>
          <a:xfrm>
            <a:off x="946150" y="4864100"/>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35" tIns="46880" rIns="95435" bIns="46880"/>
          <a:lstStyle/>
          <a:p>
            <a:pPr eaLnBrk="1" hangingPunct="1"/>
            <a:endParaRPr lang="sv-SE" altLang="sv-SE" smtClean="0"/>
          </a:p>
        </p:txBody>
      </p:sp>
    </p:spTree>
    <p:extLst>
      <p:ext uri="{BB962C8B-B14F-4D97-AF65-F5344CB8AC3E}">
        <p14:creationId xmlns:p14="http://schemas.microsoft.com/office/powerpoint/2010/main" val="20917690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50179" name="Rectangle 3"/>
          <p:cNvSpPr>
            <a:spLocks noGrp="1" noChangeArrowheads="1"/>
          </p:cNvSpPr>
          <p:nvPr>
            <p:ph type="body" idx="1"/>
          </p:nvPr>
        </p:nvSpPr>
        <p:spPr>
          <a:xfrm>
            <a:off x="946150" y="4864100"/>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35" tIns="46880" rIns="95435" bIns="46880"/>
          <a:lstStyle/>
          <a:p>
            <a:pPr eaLnBrk="1" hangingPunct="1"/>
            <a:endParaRPr lang="sv-SE" altLang="sv-SE" smtClean="0"/>
          </a:p>
        </p:txBody>
      </p:sp>
    </p:spTree>
    <p:extLst>
      <p:ext uri="{BB962C8B-B14F-4D97-AF65-F5344CB8AC3E}">
        <p14:creationId xmlns:p14="http://schemas.microsoft.com/office/powerpoint/2010/main" val="14292864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51203" name="Rectangle 3"/>
          <p:cNvSpPr>
            <a:spLocks noGrp="1" noChangeArrowheads="1"/>
          </p:cNvSpPr>
          <p:nvPr>
            <p:ph type="body" idx="1"/>
          </p:nvPr>
        </p:nvSpPr>
        <p:spPr>
          <a:xfrm>
            <a:off x="946150" y="4864100"/>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35" tIns="46880" rIns="95435" bIns="46880"/>
          <a:lstStyle/>
          <a:p>
            <a:pPr eaLnBrk="1" hangingPunct="1"/>
            <a:endParaRPr lang="sv-SE" altLang="sv-SE" smtClean="0"/>
          </a:p>
        </p:txBody>
      </p:sp>
    </p:spTree>
    <p:extLst>
      <p:ext uri="{BB962C8B-B14F-4D97-AF65-F5344CB8AC3E}">
        <p14:creationId xmlns:p14="http://schemas.microsoft.com/office/powerpoint/2010/main" val="35904456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52227" name="Rectangle 3"/>
          <p:cNvSpPr>
            <a:spLocks noGrp="1" noChangeArrowheads="1"/>
          </p:cNvSpPr>
          <p:nvPr>
            <p:ph type="body" idx="1"/>
          </p:nvPr>
        </p:nvSpPr>
        <p:spPr>
          <a:xfrm>
            <a:off x="946150" y="4864100"/>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35" tIns="46880" rIns="95435" bIns="46880"/>
          <a:lstStyle/>
          <a:p>
            <a:pPr eaLnBrk="1" hangingPunct="1"/>
            <a:endParaRPr lang="sv-SE" altLang="sv-SE" smtClean="0"/>
          </a:p>
        </p:txBody>
      </p:sp>
    </p:spTree>
    <p:extLst>
      <p:ext uri="{BB962C8B-B14F-4D97-AF65-F5344CB8AC3E}">
        <p14:creationId xmlns:p14="http://schemas.microsoft.com/office/powerpoint/2010/main" val="1579150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360363" y="892175"/>
            <a:ext cx="6378575" cy="3589338"/>
          </a:xfrm>
          <a:ln w="12700" cap="flat">
            <a:solidFill>
              <a:schemeClr val="tx1"/>
            </a:solidFill>
          </a:ln>
        </p:spPr>
      </p:sp>
      <p:sp>
        <p:nvSpPr>
          <p:cNvPr id="39939"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21" tIns="47861" rIns="95721" bIns="47861"/>
          <a:lstStyle/>
          <a:p>
            <a:pPr eaLnBrk="1" hangingPunct="1"/>
            <a:endParaRPr lang="sv-SE" altLang="sv-SE" smtClean="0"/>
          </a:p>
        </p:txBody>
      </p:sp>
    </p:spTree>
    <p:extLst>
      <p:ext uri="{BB962C8B-B14F-4D97-AF65-F5344CB8AC3E}">
        <p14:creationId xmlns:p14="http://schemas.microsoft.com/office/powerpoint/2010/main" val="36048033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4467319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9696965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28675"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11" tIns="46819" rIns="95311" bIns="46819"/>
          <a:lstStyle/>
          <a:p>
            <a:pPr eaLnBrk="1" hangingPunct="1"/>
            <a:endParaRPr lang="sv-SE" altLang="sv-SE" smtClean="0"/>
          </a:p>
        </p:txBody>
      </p:sp>
    </p:spTree>
    <p:extLst>
      <p:ext uri="{BB962C8B-B14F-4D97-AF65-F5344CB8AC3E}">
        <p14:creationId xmlns:p14="http://schemas.microsoft.com/office/powerpoint/2010/main" val="23471855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29699"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11" tIns="46819" rIns="95311" bIns="46819"/>
          <a:lstStyle/>
          <a:p>
            <a:pPr eaLnBrk="1" hangingPunct="1"/>
            <a:endParaRPr lang="sv-SE" altLang="sv-SE" smtClean="0"/>
          </a:p>
        </p:txBody>
      </p:sp>
    </p:spTree>
    <p:extLst>
      <p:ext uri="{BB962C8B-B14F-4D97-AF65-F5344CB8AC3E}">
        <p14:creationId xmlns:p14="http://schemas.microsoft.com/office/powerpoint/2010/main" val="730726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30723"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11" tIns="46819" rIns="95311" bIns="46819"/>
          <a:lstStyle/>
          <a:p>
            <a:pPr eaLnBrk="1" hangingPunct="1"/>
            <a:endParaRPr lang="sv-SE" altLang="sv-SE" smtClean="0"/>
          </a:p>
        </p:txBody>
      </p:sp>
    </p:spTree>
    <p:extLst>
      <p:ext uri="{BB962C8B-B14F-4D97-AF65-F5344CB8AC3E}">
        <p14:creationId xmlns:p14="http://schemas.microsoft.com/office/powerpoint/2010/main" val="225496958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31747"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11" tIns="46819" rIns="95311" bIns="46819"/>
          <a:lstStyle/>
          <a:p>
            <a:pPr eaLnBrk="1" hangingPunct="1"/>
            <a:endParaRPr lang="sv-SE" altLang="sv-SE" smtClean="0"/>
          </a:p>
        </p:txBody>
      </p:sp>
    </p:spTree>
    <p:extLst>
      <p:ext uri="{BB962C8B-B14F-4D97-AF65-F5344CB8AC3E}">
        <p14:creationId xmlns:p14="http://schemas.microsoft.com/office/powerpoint/2010/main" val="41551372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32771"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11" tIns="46819" rIns="95311" bIns="46819"/>
          <a:lstStyle/>
          <a:p>
            <a:pPr eaLnBrk="1" hangingPunct="1"/>
            <a:endParaRPr lang="sv-SE" altLang="sv-SE" smtClean="0"/>
          </a:p>
        </p:txBody>
      </p:sp>
    </p:spTree>
    <p:extLst>
      <p:ext uri="{BB962C8B-B14F-4D97-AF65-F5344CB8AC3E}">
        <p14:creationId xmlns:p14="http://schemas.microsoft.com/office/powerpoint/2010/main" val="27439777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33795"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11" tIns="46819" rIns="95311" bIns="46819"/>
          <a:lstStyle/>
          <a:p>
            <a:pPr eaLnBrk="1" hangingPunct="1"/>
            <a:endParaRPr lang="sv-SE" altLang="sv-SE" smtClean="0"/>
          </a:p>
        </p:txBody>
      </p:sp>
    </p:spTree>
    <p:extLst>
      <p:ext uri="{BB962C8B-B14F-4D97-AF65-F5344CB8AC3E}">
        <p14:creationId xmlns:p14="http://schemas.microsoft.com/office/powerpoint/2010/main" val="36951720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34819"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11" tIns="46819" rIns="95311" bIns="46819"/>
          <a:lstStyle/>
          <a:p>
            <a:pPr eaLnBrk="1" hangingPunct="1"/>
            <a:endParaRPr lang="sv-SE" altLang="sv-SE" smtClean="0"/>
          </a:p>
        </p:txBody>
      </p:sp>
    </p:spTree>
    <p:extLst>
      <p:ext uri="{BB962C8B-B14F-4D97-AF65-F5344CB8AC3E}">
        <p14:creationId xmlns:p14="http://schemas.microsoft.com/office/powerpoint/2010/main" val="8679413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35843"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11" tIns="46819" rIns="95311" bIns="46819"/>
          <a:lstStyle/>
          <a:p>
            <a:pPr eaLnBrk="1" hangingPunct="1"/>
            <a:endParaRPr lang="sv-SE" altLang="sv-SE" smtClean="0"/>
          </a:p>
        </p:txBody>
      </p:sp>
    </p:spTree>
    <p:extLst>
      <p:ext uri="{BB962C8B-B14F-4D97-AF65-F5344CB8AC3E}">
        <p14:creationId xmlns:p14="http://schemas.microsoft.com/office/powerpoint/2010/main" val="1387657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360363" y="892175"/>
            <a:ext cx="6378575" cy="3589338"/>
          </a:xfrm>
          <a:ln/>
        </p:spPr>
      </p:sp>
      <p:sp>
        <p:nvSpPr>
          <p:cNvPr id="40963"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30222741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36867"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11" tIns="46819" rIns="95311" bIns="46819"/>
          <a:lstStyle/>
          <a:p>
            <a:pPr eaLnBrk="1" hangingPunct="1"/>
            <a:endParaRPr lang="sv-SE" altLang="sv-SE" smtClean="0"/>
          </a:p>
        </p:txBody>
      </p:sp>
    </p:spTree>
    <p:extLst>
      <p:ext uri="{BB962C8B-B14F-4D97-AF65-F5344CB8AC3E}">
        <p14:creationId xmlns:p14="http://schemas.microsoft.com/office/powerpoint/2010/main" val="41608079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37891"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11" tIns="46819" rIns="95311" bIns="46819"/>
          <a:lstStyle/>
          <a:p>
            <a:pPr eaLnBrk="1" hangingPunct="1"/>
            <a:endParaRPr lang="sv-SE" altLang="sv-SE" smtClean="0"/>
          </a:p>
        </p:txBody>
      </p:sp>
    </p:spTree>
    <p:extLst>
      <p:ext uri="{BB962C8B-B14F-4D97-AF65-F5344CB8AC3E}">
        <p14:creationId xmlns:p14="http://schemas.microsoft.com/office/powerpoint/2010/main" val="141039306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2203153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39939"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11" tIns="46819" rIns="95311" bIns="46819"/>
          <a:lstStyle/>
          <a:p>
            <a:pPr eaLnBrk="1" hangingPunct="1"/>
            <a:endParaRPr lang="sv-SE" altLang="sv-SE" smtClean="0"/>
          </a:p>
        </p:txBody>
      </p:sp>
    </p:spTree>
    <p:extLst>
      <p:ext uri="{BB962C8B-B14F-4D97-AF65-F5344CB8AC3E}">
        <p14:creationId xmlns:p14="http://schemas.microsoft.com/office/powerpoint/2010/main" val="42233051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40963"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11" tIns="46819" rIns="95311" bIns="46819"/>
          <a:lstStyle/>
          <a:p>
            <a:pPr eaLnBrk="1" hangingPunct="1"/>
            <a:endParaRPr lang="sv-SE" altLang="sv-SE" smtClean="0"/>
          </a:p>
        </p:txBody>
      </p:sp>
    </p:spTree>
    <p:extLst>
      <p:ext uri="{BB962C8B-B14F-4D97-AF65-F5344CB8AC3E}">
        <p14:creationId xmlns:p14="http://schemas.microsoft.com/office/powerpoint/2010/main" val="26512732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41987"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11" tIns="46819" rIns="95311" bIns="46819"/>
          <a:lstStyle/>
          <a:p>
            <a:pPr eaLnBrk="1" hangingPunct="1"/>
            <a:endParaRPr lang="sv-SE" altLang="sv-SE" smtClean="0"/>
          </a:p>
        </p:txBody>
      </p:sp>
    </p:spTree>
    <p:extLst>
      <p:ext uri="{BB962C8B-B14F-4D97-AF65-F5344CB8AC3E}">
        <p14:creationId xmlns:p14="http://schemas.microsoft.com/office/powerpoint/2010/main" val="111928133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361389072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258623515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102860056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46083"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11" tIns="46819" rIns="95311" bIns="46819"/>
          <a:lstStyle/>
          <a:p>
            <a:pPr eaLnBrk="1" hangingPunct="1"/>
            <a:endParaRPr lang="sv-SE" altLang="sv-SE" smtClean="0"/>
          </a:p>
        </p:txBody>
      </p:sp>
    </p:spTree>
    <p:extLst>
      <p:ext uri="{BB962C8B-B14F-4D97-AF65-F5344CB8AC3E}">
        <p14:creationId xmlns:p14="http://schemas.microsoft.com/office/powerpoint/2010/main" val="3697723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60363" y="892175"/>
            <a:ext cx="6378575" cy="3589338"/>
          </a:xfrm>
          <a:ln w="12700" cap="flat">
            <a:solidFill>
              <a:schemeClr val="tx1"/>
            </a:solidFill>
          </a:ln>
        </p:spPr>
      </p:sp>
      <p:sp>
        <p:nvSpPr>
          <p:cNvPr id="41987"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21" tIns="47861" rIns="95721" bIns="47861"/>
          <a:lstStyle/>
          <a:p>
            <a:pPr eaLnBrk="1" hangingPunct="1"/>
            <a:endParaRPr lang="sv-SE" altLang="sv-SE" smtClean="0"/>
          </a:p>
        </p:txBody>
      </p:sp>
    </p:spTree>
    <p:extLst>
      <p:ext uri="{BB962C8B-B14F-4D97-AF65-F5344CB8AC3E}">
        <p14:creationId xmlns:p14="http://schemas.microsoft.com/office/powerpoint/2010/main" val="255151499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47107"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11" tIns="46819" rIns="95311" bIns="46819"/>
          <a:lstStyle/>
          <a:p>
            <a:pPr eaLnBrk="1" hangingPunct="1"/>
            <a:endParaRPr lang="sv-SE" altLang="sv-SE" smtClean="0"/>
          </a:p>
        </p:txBody>
      </p:sp>
    </p:spTree>
    <p:extLst>
      <p:ext uri="{BB962C8B-B14F-4D97-AF65-F5344CB8AC3E}">
        <p14:creationId xmlns:p14="http://schemas.microsoft.com/office/powerpoint/2010/main" val="149742857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363538" y="895350"/>
            <a:ext cx="6373812" cy="3586163"/>
          </a:xfrm>
          <a:ln w="12700" cap="flat">
            <a:solidFill>
              <a:schemeClr val="tx1"/>
            </a:solidFill>
          </a:ln>
        </p:spPr>
      </p:sp>
      <p:sp>
        <p:nvSpPr>
          <p:cNvPr id="48131"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311" tIns="46819" rIns="95311" bIns="46819"/>
          <a:lstStyle/>
          <a:p>
            <a:pPr eaLnBrk="1" hangingPunct="1"/>
            <a:endParaRPr lang="sv-SE" altLang="sv-SE" smtClean="0"/>
          </a:p>
        </p:txBody>
      </p:sp>
    </p:spTree>
    <p:extLst>
      <p:ext uri="{BB962C8B-B14F-4D97-AF65-F5344CB8AC3E}">
        <p14:creationId xmlns:p14="http://schemas.microsoft.com/office/powerpoint/2010/main" val="77298726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45303430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3643927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60363" y="892175"/>
            <a:ext cx="6378575" cy="3589338"/>
          </a:xfrm>
          <a:ln/>
        </p:spPr>
      </p:sp>
      <p:sp>
        <p:nvSpPr>
          <p:cNvPr id="43011" name="Rectangle 3"/>
          <p:cNvSpPr>
            <a:spLocks noGrp="1" noChangeArrowheads="1"/>
          </p:cNvSpPr>
          <p:nvPr>
            <p:ph type="body" idx="1"/>
          </p:nvPr>
        </p:nvSpPr>
        <p:spPr>
          <a:xfrm>
            <a:off x="946150" y="4865688"/>
            <a:ext cx="5207000" cy="431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v-SE" altLang="sv-SE" smtClean="0"/>
          </a:p>
        </p:txBody>
      </p:sp>
    </p:spTree>
    <p:extLst>
      <p:ext uri="{BB962C8B-B14F-4D97-AF65-F5344CB8AC3E}">
        <p14:creationId xmlns:p14="http://schemas.microsoft.com/office/powerpoint/2010/main" val="197500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sv-SE"/>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AAA46A59-0E68-4D8A-8311-37B4183460BD}" type="datetimeFigureOut">
              <a:rPr lang="sv-SE" smtClean="0"/>
              <a:t>2020-11-17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A65AE590-14A9-417C-A4F7-925C6003695F}" type="slidenum">
              <a:rPr lang="sv-SE" smtClean="0"/>
              <a:t>‹#›</a:t>
            </a:fld>
            <a:endParaRPr lang="sv-SE"/>
          </a:p>
        </p:txBody>
      </p:sp>
    </p:spTree>
    <p:extLst>
      <p:ext uri="{BB962C8B-B14F-4D97-AF65-F5344CB8AC3E}">
        <p14:creationId xmlns:p14="http://schemas.microsoft.com/office/powerpoint/2010/main" val="3353397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AAA46A59-0E68-4D8A-8311-37B4183460BD}" type="datetimeFigureOut">
              <a:rPr lang="sv-SE" smtClean="0"/>
              <a:t>2020-11-17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A65AE590-14A9-417C-A4F7-925C6003695F}" type="slidenum">
              <a:rPr lang="sv-SE" smtClean="0"/>
              <a:t>‹#›</a:t>
            </a:fld>
            <a:endParaRPr lang="sv-SE"/>
          </a:p>
        </p:txBody>
      </p:sp>
    </p:spTree>
    <p:extLst>
      <p:ext uri="{BB962C8B-B14F-4D97-AF65-F5344CB8AC3E}">
        <p14:creationId xmlns:p14="http://schemas.microsoft.com/office/powerpoint/2010/main" val="3426773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AAA46A59-0E68-4D8A-8311-37B4183460BD}" type="datetimeFigureOut">
              <a:rPr lang="sv-SE" smtClean="0"/>
              <a:t>2020-11-17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A65AE590-14A9-417C-A4F7-925C6003695F}" type="slidenum">
              <a:rPr lang="sv-SE" smtClean="0"/>
              <a:t>‹#›</a:t>
            </a:fld>
            <a:endParaRPr lang="sv-SE"/>
          </a:p>
        </p:txBody>
      </p:sp>
    </p:spTree>
    <p:extLst>
      <p:ext uri="{BB962C8B-B14F-4D97-AF65-F5344CB8AC3E}">
        <p14:creationId xmlns:p14="http://schemas.microsoft.com/office/powerpoint/2010/main" val="3924287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el - Upptill">
    <p:spTree>
      <p:nvGrpSpPr>
        <p:cNvPr id="1" name=""/>
        <p:cNvGrpSpPr/>
        <p:nvPr/>
      </p:nvGrpSpPr>
      <p:grpSpPr>
        <a:xfrm>
          <a:off x="0" y="0"/>
          <a:ext cx="0" cy="0"/>
          <a:chOff x="0" y="0"/>
          <a:chExt cx="0" cy="0"/>
        </a:xfrm>
      </p:grpSpPr>
      <p:sp>
        <p:nvSpPr>
          <p:cNvPr id="16" name="Shape 16"/>
          <p:cNvSpPr>
            <a:spLocks noGrp="1"/>
          </p:cNvSpPr>
          <p:nvPr>
            <p:ph type="title"/>
          </p:nvPr>
        </p:nvSpPr>
        <p:spPr>
          <a:xfrm>
            <a:off x="2193726" y="1091654"/>
            <a:ext cx="7804549" cy="1138536"/>
          </a:xfrm>
          <a:prstGeom prst="rect">
            <a:avLst/>
          </a:prstGeom>
        </p:spPr>
        <p:txBody>
          <a:bodyPr lIns="0" tIns="0" rIns="0" bIns="0"/>
          <a:lstStyle>
            <a:lvl1pPr>
              <a:defRPr sz="5484"/>
            </a:lvl1pPr>
          </a:lstStyle>
          <a:p>
            <a:pPr lvl="0">
              <a:defRPr sz="1800"/>
            </a:pPr>
            <a:r>
              <a:rPr sz="5484"/>
              <a:t>Titeltext</a:t>
            </a:r>
          </a:p>
        </p:txBody>
      </p:sp>
    </p:spTree>
    <p:extLst>
      <p:ext uri="{BB962C8B-B14F-4D97-AF65-F5344CB8AC3E}">
        <p14:creationId xmlns:p14="http://schemas.microsoft.com/office/powerpoint/2010/main" val="375939485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AAA46A59-0E68-4D8A-8311-37B4183460BD}" type="datetimeFigureOut">
              <a:rPr lang="sv-SE" smtClean="0"/>
              <a:t>2020-11-17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A65AE590-14A9-417C-A4F7-925C6003695F}" type="slidenum">
              <a:rPr lang="sv-SE" smtClean="0"/>
              <a:t>‹#›</a:t>
            </a:fld>
            <a:endParaRPr lang="sv-SE"/>
          </a:p>
        </p:txBody>
      </p:sp>
    </p:spTree>
    <p:extLst>
      <p:ext uri="{BB962C8B-B14F-4D97-AF65-F5344CB8AC3E}">
        <p14:creationId xmlns:p14="http://schemas.microsoft.com/office/powerpoint/2010/main" val="3782569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sv-SE"/>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AAA46A59-0E68-4D8A-8311-37B4183460BD}" type="datetimeFigureOut">
              <a:rPr lang="sv-SE" smtClean="0"/>
              <a:t>2020-11-17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A65AE590-14A9-417C-A4F7-925C6003695F}" type="slidenum">
              <a:rPr lang="sv-SE" smtClean="0"/>
              <a:t>‹#›</a:t>
            </a:fld>
            <a:endParaRPr lang="sv-SE"/>
          </a:p>
        </p:txBody>
      </p:sp>
    </p:spTree>
    <p:extLst>
      <p:ext uri="{BB962C8B-B14F-4D97-AF65-F5344CB8AC3E}">
        <p14:creationId xmlns:p14="http://schemas.microsoft.com/office/powerpoint/2010/main" val="187342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AAA46A59-0E68-4D8A-8311-37B4183460BD}" type="datetimeFigureOut">
              <a:rPr lang="sv-SE" smtClean="0"/>
              <a:t>2020-11-17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A65AE590-14A9-417C-A4F7-925C6003695F}" type="slidenum">
              <a:rPr lang="sv-SE" smtClean="0"/>
              <a:t>‹#›</a:t>
            </a:fld>
            <a:endParaRPr lang="sv-SE"/>
          </a:p>
        </p:txBody>
      </p:sp>
    </p:spTree>
    <p:extLst>
      <p:ext uri="{BB962C8B-B14F-4D97-AF65-F5344CB8AC3E}">
        <p14:creationId xmlns:p14="http://schemas.microsoft.com/office/powerpoint/2010/main" val="412073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sv-SE"/>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AAA46A59-0E68-4D8A-8311-37B4183460BD}" type="datetimeFigureOut">
              <a:rPr lang="sv-SE" smtClean="0"/>
              <a:t>2020-11-17</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A65AE590-14A9-417C-A4F7-925C6003695F}" type="slidenum">
              <a:rPr lang="sv-SE" smtClean="0"/>
              <a:t>‹#›</a:t>
            </a:fld>
            <a:endParaRPr lang="sv-SE"/>
          </a:p>
        </p:txBody>
      </p:sp>
    </p:spTree>
    <p:extLst>
      <p:ext uri="{BB962C8B-B14F-4D97-AF65-F5344CB8AC3E}">
        <p14:creationId xmlns:p14="http://schemas.microsoft.com/office/powerpoint/2010/main" val="3744282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AAA46A59-0E68-4D8A-8311-37B4183460BD}" type="datetimeFigureOut">
              <a:rPr lang="sv-SE" smtClean="0"/>
              <a:t>2020-11-17</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A65AE590-14A9-417C-A4F7-925C6003695F}" type="slidenum">
              <a:rPr lang="sv-SE" smtClean="0"/>
              <a:t>‹#›</a:t>
            </a:fld>
            <a:endParaRPr lang="sv-SE"/>
          </a:p>
        </p:txBody>
      </p:sp>
    </p:spTree>
    <p:extLst>
      <p:ext uri="{BB962C8B-B14F-4D97-AF65-F5344CB8AC3E}">
        <p14:creationId xmlns:p14="http://schemas.microsoft.com/office/powerpoint/2010/main" val="2349025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AAA46A59-0E68-4D8A-8311-37B4183460BD}" type="datetimeFigureOut">
              <a:rPr lang="sv-SE" smtClean="0"/>
              <a:t>2020-11-17</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A65AE590-14A9-417C-A4F7-925C6003695F}" type="slidenum">
              <a:rPr lang="sv-SE" smtClean="0"/>
              <a:t>‹#›</a:t>
            </a:fld>
            <a:endParaRPr lang="sv-SE"/>
          </a:p>
        </p:txBody>
      </p:sp>
    </p:spTree>
    <p:extLst>
      <p:ext uri="{BB962C8B-B14F-4D97-AF65-F5344CB8AC3E}">
        <p14:creationId xmlns:p14="http://schemas.microsoft.com/office/powerpoint/2010/main" val="109963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AAA46A59-0E68-4D8A-8311-37B4183460BD}" type="datetimeFigureOut">
              <a:rPr lang="sv-SE" smtClean="0"/>
              <a:t>2020-11-17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A65AE590-14A9-417C-A4F7-925C6003695F}" type="slidenum">
              <a:rPr lang="sv-SE" smtClean="0"/>
              <a:t>‹#›</a:t>
            </a:fld>
            <a:endParaRPr lang="sv-SE"/>
          </a:p>
        </p:txBody>
      </p:sp>
    </p:spTree>
    <p:extLst>
      <p:ext uri="{BB962C8B-B14F-4D97-AF65-F5344CB8AC3E}">
        <p14:creationId xmlns:p14="http://schemas.microsoft.com/office/powerpoint/2010/main" val="281577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AAA46A59-0E68-4D8A-8311-37B4183460BD}" type="datetimeFigureOut">
              <a:rPr lang="sv-SE" smtClean="0"/>
              <a:t>2020-11-17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A65AE590-14A9-417C-A4F7-925C6003695F}" type="slidenum">
              <a:rPr lang="sv-SE" smtClean="0"/>
              <a:t>‹#›</a:t>
            </a:fld>
            <a:endParaRPr lang="sv-SE"/>
          </a:p>
        </p:txBody>
      </p:sp>
    </p:spTree>
    <p:extLst>
      <p:ext uri="{BB962C8B-B14F-4D97-AF65-F5344CB8AC3E}">
        <p14:creationId xmlns:p14="http://schemas.microsoft.com/office/powerpoint/2010/main" val="346108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46A59-0E68-4D8A-8311-37B4183460BD}" type="datetimeFigureOut">
              <a:rPr lang="sv-SE" smtClean="0"/>
              <a:t>2020-11-17</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E590-14A9-417C-A4F7-925C6003695F}" type="slidenum">
              <a:rPr lang="sv-SE" smtClean="0"/>
              <a:t>‹#›</a:t>
            </a:fld>
            <a:endParaRPr lang="sv-SE"/>
          </a:p>
        </p:txBody>
      </p:sp>
    </p:spTree>
    <p:extLst>
      <p:ext uri="{BB962C8B-B14F-4D97-AF65-F5344CB8AC3E}">
        <p14:creationId xmlns:p14="http://schemas.microsoft.com/office/powerpoint/2010/main" val="1724975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asted-image.pdf"/>
          <p:cNvPicPr/>
          <p:nvPr/>
        </p:nvPicPr>
        <p:blipFill>
          <a:blip r:embed="rId2">
            <a:extLst/>
          </a:blip>
          <a:stretch>
            <a:fillRect/>
          </a:stretch>
        </p:blipFill>
        <p:spPr>
          <a:xfrm>
            <a:off x="0" y="-171897"/>
            <a:ext cx="12192000" cy="7029897"/>
          </a:xfrm>
          <a:prstGeom prst="rect">
            <a:avLst/>
          </a:prstGeom>
          <a:ln w="3175">
            <a:miter lim="400000"/>
          </a:ln>
        </p:spPr>
      </p:pic>
      <p:sp>
        <p:nvSpPr>
          <p:cNvPr id="36" name="Shape 36"/>
          <p:cNvSpPr/>
          <p:nvPr/>
        </p:nvSpPr>
        <p:spPr>
          <a:xfrm>
            <a:off x="2347342" y="-405605"/>
            <a:ext cx="7497311" cy="749731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3"/>
          </a:blipFill>
          <a:ln w="3175">
            <a:miter lim="400000"/>
          </a:ln>
          <a:effectLst>
            <a:outerShdw blurRad="25400" dist="12700" dir="5400000" rotWithShape="0">
              <a:srgbClr val="000000">
                <a:alpha val="50000"/>
              </a:srgbClr>
            </a:outerShdw>
          </a:effectLst>
        </p:spPr>
        <p:txBody>
          <a:bodyPr lIns="0" tIns="0" rIns="0" bIns="0" anchor="ctr"/>
          <a:lstStyle/>
          <a:p>
            <a:pPr lvl="0">
              <a:defRPr sz="2200">
                <a:solidFill>
                  <a:srgbClr val="FFFFFF"/>
                </a:solidFill>
              </a:defRPr>
            </a:pPr>
            <a:endParaRPr sz="1547"/>
          </a:p>
        </p:txBody>
      </p:sp>
      <p:sp>
        <p:nvSpPr>
          <p:cNvPr id="37" name="Shape 37"/>
          <p:cNvSpPr>
            <a:spLocks noGrp="1"/>
          </p:cNvSpPr>
          <p:nvPr>
            <p:ph type="title"/>
          </p:nvPr>
        </p:nvSpPr>
        <p:spPr>
          <a:xfrm>
            <a:off x="3336725" y="1351278"/>
            <a:ext cx="5518548" cy="2331722"/>
          </a:xfrm>
          <a:prstGeom prst="rect">
            <a:avLst/>
          </a:prstGeom>
        </p:spPr>
        <p:txBody>
          <a:bodyPr anchor="b">
            <a:normAutofit/>
          </a:bodyPr>
          <a:lstStyle>
            <a:lvl1pPr defTabSz="338327">
              <a:defRPr sz="6660">
                <a:latin typeface="Vollkorn Bold"/>
                <a:ea typeface="Vollkorn Bold"/>
                <a:cs typeface="Vollkorn Bold"/>
                <a:sym typeface="Vollkorn Bold"/>
              </a:defRPr>
            </a:lvl1pPr>
          </a:lstStyle>
          <a:p>
            <a:pPr lvl="0">
              <a:defRPr sz="1800"/>
            </a:pPr>
            <a:r>
              <a:rPr lang="sv-SE" sz="4683"/>
              <a:t>Databashantering, DEVOPS20</a:t>
            </a:r>
            <a:r>
              <a:rPr lang="sv-SE" sz="4683" dirty="0" smtClean="0"/>
              <a:t/>
            </a:r>
            <a:br>
              <a:rPr lang="sv-SE" sz="4683" dirty="0" smtClean="0"/>
            </a:br>
            <a:r>
              <a:rPr lang="sv-SE" sz="4000" dirty="0" smtClean="0">
                <a:solidFill>
                  <a:srgbClr val="FF0000"/>
                </a:solidFill>
              </a:rPr>
              <a:t>SQL, </a:t>
            </a:r>
            <a:r>
              <a:rPr lang="sv-SE" sz="4000" dirty="0">
                <a:solidFill>
                  <a:srgbClr val="FF0000"/>
                </a:solidFill>
              </a:rPr>
              <a:t>del </a:t>
            </a:r>
            <a:r>
              <a:rPr lang="sv-SE" sz="4000" dirty="0" smtClean="0">
                <a:solidFill>
                  <a:srgbClr val="FF0000"/>
                </a:solidFill>
              </a:rPr>
              <a:t>5</a:t>
            </a:r>
            <a:r>
              <a:rPr lang="sv-SE" dirty="0" smtClean="0"/>
              <a:t/>
            </a:r>
            <a:br>
              <a:rPr lang="sv-SE" dirty="0" smtClean="0"/>
            </a:br>
            <a:r>
              <a:rPr lang="sv-SE" dirty="0" smtClean="0"/>
              <a:t/>
            </a:r>
            <a:br>
              <a:rPr lang="sv-SE" dirty="0" smtClean="0"/>
            </a:br>
            <a:r>
              <a:rPr lang="sv-SE" dirty="0" smtClean="0"/>
              <a:t>Utbildare: Mikael Lönnroos</a:t>
            </a:r>
            <a:endParaRPr sz="4683" dirty="0"/>
          </a:p>
        </p:txBody>
      </p:sp>
      <p:pic>
        <p:nvPicPr>
          <p:cNvPr id="38" name="Nackademin svart.jpg"/>
          <p:cNvPicPr/>
          <p:nvPr/>
        </p:nvPicPr>
        <p:blipFill>
          <a:blip r:embed="rId4">
            <a:extLst/>
          </a:blip>
          <a:stretch>
            <a:fillRect/>
          </a:stretch>
        </p:blipFill>
        <p:spPr>
          <a:xfrm>
            <a:off x="4331915" y="4663192"/>
            <a:ext cx="3528163" cy="404872"/>
          </a:xfrm>
          <a:prstGeom prst="rect">
            <a:avLst/>
          </a:prstGeom>
          <a:ln w="3175">
            <a:miter lim="400000"/>
          </a:ln>
        </p:spPr>
      </p:pic>
    </p:spTree>
    <p:extLst>
      <p:ext uri="{BB962C8B-B14F-4D97-AF65-F5344CB8AC3E}">
        <p14:creationId xmlns:p14="http://schemas.microsoft.com/office/powerpoint/2010/main" val="1193010865"/>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343025" y="638175"/>
            <a:ext cx="8991600" cy="990600"/>
          </a:xfrm>
        </p:spPr>
        <p:txBody>
          <a:bodyPr/>
          <a:lstStyle/>
          <a:p>
            <a:pPr eaLnBrk="1" hangingPunct="1"/>
            <a:r>
              <a:rPr lang="sv-SE" altLang="sv-SE" smtClean="0"/>
              <a:t>INSERT utan kolumnangivelse (3)</a:t>
            </a:r>
          </a:p>
        </p:txBody>
      </p:sp>
      <p:sp>
        <p:nvSpPr>
          <p:cNvPr id="10243" name="Rectangle 3"/>
          <p:cNvSpPr>
            <a:spLocks noGrp="1" noChangeArrowheads="1"/>
          </p:cNvSpPr>
          <p:nvPr>
            <p:ph type="body" idx="1"/>
          </p:nvPr>
        </p:nvSpPr>
        <p:spPr>
          <a:xfrm>
            <a:off x="1343026" y="1844676"/>
            <a:ext cx="8137525" cy="4105275"/>
          </a:xfrm>
        </p:spPr>
        <p:txBody>
          <a:bodyPr/>
          <a:lstStyle/>
          <a:p>
            <a:pPr eaLnBrk="1" hangingPunct="1"/>
            <a:r>
              <a:rPr lang="sv-SE" altLang="sv-SE" smtClean="0"/>
              <a:t>I programkod bör man inte använda INSERT utan kolumnangivelse. Om tabelldefinitionen senare ändras, måste man in i koden och ändra. Ordningen, datatypen och antalet kolumner måste överensstämma med ordningen och specificerade värden i INSERT-satsen.</a:t>
            </a:r>
          </a:p>
          <a:p>
            <a:pPr eaLnBrk="1" hangingPunct="1"/>
            <a:r>
              <a:rPr lang="sv-SE" altLang="sv-SE" smtClean="0"/>
              <a:t>INSERT utan kolumnangivelse använder man däremot med fördel vid interaktivt arbete i ett verktyg som t ex MS SQL Server Management Studio.</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948041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INSERT med underfråga (1)</a:t>
            </a:r>
          </a:p>
        </p:txBody>
      </p:sp>
      <p:sp>
        <p:nvSpPr>
          <p:cNvPr id="11267" name="Rectangle 3"/>
          <p:cNvSpPr>
            <a:spLocks noGrp="1" noChangeArrowheads="1"/>
          </p:cNvSpPr>
          <p:nvPr>
            <p:ph type="body" idx="1"/>
          </p:nvPr>
        </p:nvSpPr>
        <p:spPr>
          <a:xfrm>
            <a:off x="1343026" y="1844675"/>
            <a:ext cx="8137525" cy="1828800"/>
          </a:xfrm>
          <a:noFill/>
        </p:spPr>
        <p:txBody>
          <a:bodyPr vert="horz" lIns="92075" tIns="46038" rIns="92075" bIns="46038" rtlCol="0">
            <a:normAutofit fontScale="92500" lnSpcReduction="10000"/>
          </a:bodyPr>
          <a:lstStyle/>
          <a:p>
            <a:pPr eaLnBrk="1" hangingPunct="1"/>
            <a:r>
              <a:rPr lang="sv-SE" altLang="sv-SE" smtClean="0"/>
              <a:t>Man kan även hämta värden från andra tabeller för att fylla en tabell</a:t>
            </a:r>
          </a:p>
          <a:p>
            <a:pPr eaLnBrk="1" hangingPunct="1"/>
            <a:r>
              <a:rPr lang="sv-SE" altLang="sv-SE" smtClean="0"/>
              <a:t>I stället för att ange VALUES(…) så formulerar man en SELECT-sats som stämmer mot INSERT-kolumnerna, en så kallad underfråga.</a:t>
            </a:r>
          </a:p>
        </p:txBody>
      </p:sp>
      <p:sp>
        <p:nvSpPr>
          <p:cNvPr id="11268" name="Rectangle 4"/>
          <p:cNvSpPr>
            <a:spLocks noChangeArrowheads="1"/>
          </p:cNvSpPr>
          <p:nvPr/>
        </p:nvSpPr>
        <p:spPr bwMode="auto">
          <a:xfrm>
            <a:off x="1631951" y="4437064"/>
            <a:ext cx="73183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sv-SE" altLang="sv-SE" sz="1800">
                <a:latin typeface="Courier New" panose="02070309020205020404" pitchFamily="49" charset="0"/>
              </a:rPr>
              <a:t>INSERT INTO KUNDER (NAME, ADDRESS, STATE, ZIP)</a:t>
            </a:r>
          </a:p>
          <a:p>
            <a:r>
              <a:rPr lang="sv-SE" altLang="sv-SE" sz="1800">
                <a:latin typeface="Courier New" panose="02070309020205020404" pitchFamily="49" charset="0"/>
              </a:rPr>
              <a:t>		</a:t>
            </a:r>
            <a:r>
              <a:rPr lang="sv-SE" altLang="sv-SE" sz="1800" i="1">
                <a:latin typeface="Courier New" panose="02070309020205020404" pitchFamily="49" charset="0"/>
              </a:rPr>
              <a:t>SELECT LASTNAME, STREET, CITY, ZIP </a:t>
            </a:r>
          </a:p>
          <a:p>
            <a:r>
              <a:rPr lang="sv-SE" altLang="sv-SE" sz="1800" i="1">
                <a:latin typeface="Courier New" panose="02070309020205020404" pitchFamily="49" charset="0"/>
              </a:rPr>
              <a:t>		FROM   CUSTOMERS</a:t>
            </a:r>
            <a:endParaRPr lang="sv-SE" altLang="sv-SE" sz="1800" i="1">
              <a:latin typeface="MS LineDraw" charset="2"/>
            </a:endParaRPr>
          </a:p>
        </p:txBody>
      </p:sp>
      <p:pic>
        <p:nvPicPr>
          <p:cNvPr id="5"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08466342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INSERT med underfråga (2)</a:t>
            </a:r>
          </a:p>
        </p:txBody>
      </p:sp>
      <p:sp>
        <p:nvSpPr>
          <p:cNvPr id="12291" name="Rectangle 3"/>
          <p:cNvSpPr>
            <a:spLocks noGrp="1" noChangeArrowheads="1"/>
          </p:cNvSpPr>
          <p:nvPr>
            <p:ph type="body" idx="1"/>
          </p:nvPr>
        </p:nvSpPr>
        <p:spPr>
          <a:xfrm>
            <a:off x="1343026" y="1844675"/>
            <a:ext cx="8353425" cy="2286000"/>
          </a:xfrm>
          <a:noFill/>
        </p:spPr>
        <p:txBody>
          <a:bodyPr vert="horz" lIns="92075" tIns="46038" rIns="92075" bIns="46038" rtlCol="0">
            <a:normAutofit lnSpcReduction="10000"/>
          </a:bodyPr>
          <a:lstStyle/>
          <a:p>
            <a:pPr eaLnBrk="1" hangingPunct="1"/>
            <a:r>
              <a:rPr lang="sv-SE" altLang="sv-SE" smtClean="0"/>
              <a:t>Här behöver de två tabellerna inte vara lika utan underfrågan kan bestå av en Select-sats mot flera tabeller</a:t>
            </a:r>
          </a:p>
          <a:p>
            <a:pPr eaLnBrk="1" hangingPunct="1"/>
            <a:r>
              <a:rPr lang="sv-SE" altLang="sv-SE" smtClean="0"/>
              <a:t>Det som är viktigt är att den data man hämtar i underfrågan stämmer mot hur den ska in i Insert-satsen</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6928319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black">
          <a:xfrm>
            <a:off x="1343025" y="638175"/>
            <a:ext cx="8686800" cy="990600"/>
          </a:xfrm>
          <a:noFill/>
        </p:spPr>
        <p:txBody>
          <a:bodyPr vert="horz" lIns="92075" tIns="46038" rIns="92075" bIns="46038" rtlCol="0" anchor="ctr">
            <a:normAutofit/>
          </a:bodyPr>
          <a:lstStyle/>
          <a:p>
            <a:pPr eaLnBrk="1" hangingPunct="1"/>
            <a:r>
              <a:rPr lang="sv-SE" altLang="sv-SE" smtClean="0"/>
              <a:t>INSERT med underfråga – Regler</a:t>
            </a:r>
          </a:p>
        </p:txBody>
      </p:sp>
      <p:sp>
        <p:nvSpPr>
          <p:cNvPr id="13315" name="Rectangle 3"/>
          <p:cNvSpPr>
            <a:spLocks noGrp="1" noChangeArrowheads="1"/>
          </p:cNvSpPr>
          <p:nvPr>
            <p:ph type="body" idx="1"/>
          </p:nvPr>
        </p:nvSpPr>
        <p:spPr>
          <a:xfrm>
            <a:off x="1343025" y="1844675"/>
            <a:ext cx="7850188" cy="3816350"/>
          </a:xfrm>
          <a:noFill/>
        </p:spPr>
        <p:txBody>
          <a:bodyPr vert="horz" lIns="92075" tIns="46038" rIns="92075" bIns="46038" rtlCol="0">
            <a:normAutofit/>
          </a:bodyPr>
          <a:lstStyle/>
          <a:p>
            <a:pPr eaLnBrk="1" hangingPunct="1"/>
            <a:r>
              <a:rPr lang="sv-SE" altLang="sv-SE" smtClean="0"/>
              <a:t>Regler för INSERT- och SELECT-satser</a:t>
            </a:r>
          </a:p>
          <a:p>
            <a:pPr lvl="1" eaLnBrk="1" hangingPunct="1"/>
            <a:r>
              <a:rPr lang="sv-SE" altLang="sv-SE" smtClean="0"/>
              <a:t>SELECT kan ej göras på rader från tabellen som man gör INSERT på</a:t>
            </a:r>
          </a:p>
          <a:p>
            <a:pPr lvl="1" eaLnBrk="1" hangingPunct="1"/>
            <a:r>
              <a:rPr lang="sv-SE" altLang="sv-SE" smtClean="0"/>
              <a:t>Antalet kolumner som man gör INSERT på måste vara lika många som antalet kolumner i SELECT-satsen</a:t>
            </a:r>
          </a:p>
          <a:p>
            <a:pPr lvl="1" eaLnBrk="1" hangingPunct="1"/>
            <a:r>
              <a:rPr lang="sv-SE" altLang="sv-SE" smtClean="0"/>
              <a:t>Kolumnernas datatyper måste vara lika i INSERT-satsen och i SELECT-satsen</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79168513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sv-SE" altLang="sv-SE" smtClean="0"/>
              <a:t>INSERT, UPDATE, DELETE</a:t>
            </a:r>
          </a:p>
        </p:txBody>
      </p:sp>
      <p:sp>
        <p:nvSpPr>
          <p:cNvPr id="14339" name="Rectangle 3"/>
          <p:cNvSpPr>
            <a:spLocks noGrp="1" noChangeArrowheads="1"/>
          </p:cNvSpPr>
          <p:nvPr>
            <p:ph type="body" idx="1"/>
          </p:nvPr>
        </p:nvSpPr>
        <p:spPr>
          <a:xfrm>
            <a:off x="1343026" y="1844675"/>
            <a:ext cx="8137525" cy="2362200"/>
          </a:xfrm>
        </p:spPr>
        <p:txBody>
          <a:bodyPr/>
          <a:lstStyle/>
          <a:p>
            <a:pPr eaLnBrk="1" hangingPunct="1"/>
            <a:r>
              <a:rPr lang="sv-SE" altLang="sv-SE" smtClean="0"/>
              <a:t>Gemensamt för INSERT, UPDATE och DELETE är att de påverkar data, jämfört med SELECT som inte gör det</a:t>
            </a:r>
          </a:p>
          <a:p>
            <a:pPr lvl="1" eaLnBrk="1" hangingPunct="1"/>
            <a:r>
              <a:rPr lang="sv-SE" altLang="sv-SE" smtClean="0"/>
              <a:t>INSERT lägger till rader i tabeller</a:t>
            </a:r>
          </a:p>
          <a:p>
            <a:pPr lvl="1" eaLnBrk="1" hangingPunct="1"/>
            <a:r>
              <a:rPr lang="sv-SE" altLang="sv-SE" smtClean="0"/>
              <a:t>UPDATE uppdaterar befintliga rader i tabeller</a:t>
            </a:r>
          </a:p>
          <a:p>
            <a:pPr lvl="1" eaLnBrk="1" hangingPunct="1"/>
            <a:r>
              <a:rPr lang="sv-SE" altLang="sv-SE" smtClean="0"/>
              <a:t>DELETE tar bort rader i tabeller</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221791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UPDATE (1)</a:t>
            </a:r>
          </a:p>
        </p:txBody>
      </p:sp>
      <p:sp>
        <p:nvSpPr>
          <p:cNvPr id="15363" name="Rectangle 3"/>
          <p:cNvSpPr>
            <a:spLocks noGrp="1" noChangeArrowheads="1"/>
          </p:cNvSpPr>
          <p:nvPr>
            <p:ph type="body" idx="1"/>
          </p:nvPr>
        </p:nvSpPr>
        <p:spPr>
          <a:xfrm>
            <a:off x="1343026" y="1844675"/>
            <a:ext cx="7116763" cy="901700"/>
          </a:xfrm>
          <a:noFill/>
        </p:spPr>
        <p:txBody>
          <a:bodyPr vert="horz" lIns="92075" tIns="46038" rIns="92075" bIns="46038" rtlCol="0">
            <a:normAutofit/>
          </a:bodyPr>
          <a:lstStyle/>
          <a:p>
            <a:pPr eaLnBrk="1" hangingPunct="1"/>
            <a:r>
              <a:rPr lang="sv-SE" altLang="sv-SE" smtClean="0"/>
              <a:t>Används för att ändra data i existerande rader</a:t>
            </a:r>
          </a:p>
        </p:txBody>
      </p:sp>
      <p:sp>
        <p:nvSpPr>
          <p:cNvPr id="15364" name="Rectangle 4"/>
          <p:cNvSpPr>
            <a:spLocks noChangeArrowheads="1"/>
          </p:cNvSpPr>
          <p:nvPr/>
        </p:nvSpPr>
        <p:spPr bwMode="auto">
          <a:xfrm>
            <a:off x="2362201" y="3200400"/>
            <a:ext cx="4930837" cy="1422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r>
              <a:rPr lang="sv-SE" altLang="sv-SE"/>
              <a:t>UPDATE {table}</a:t>
            </a:r>
          </a:p>
          <a:p>
            <a:pPr>
              <a:lnSpc>
                <a:spcPct val="120000"/>
              </a:lnSpc>
            </a:pPr>
            <a:r>
              <a:rPr lang="sv-SE" altLang="sv-SE"/>
              <a:t>SET col = &lt;val&gt; [, col = &lt;val&gt; ...]</a:t>
            </a:r>
          </a:p>
          <a:p>
            <a:pPr>
              <a:lnSpc>
                <a:spcPct val="120000"/>
              </a:lnSpc>
            </a:pPr>
            <a:r>
              <a:rPr lang="sv-SE" altLang="sv-SE"/>
              <a:t>	[WHERE &lt;search_condition&gt;]</a:t>
            </a:r>
          </a:p>
        </p:txBody>
      </p:sp>
      <p:pic>
        <p:nvPicPr>
          <p:cNvPr id="5"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7498300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UPDATE (2)</a:t>
            </a:r>
          </a:p>
        </p:txBody>
      </p:sp>
      <p:sp>
        <p:nvSpPr>
          <p:cNvPr id="16387" name="Rectangle 4"/>
          <p:cNvSpPr>
            <a:spLocks noChangeArrowheads="1"/>
          </p:cNvSpPr>
          <p:nvPr/>
        </p:nvSpPr>
        <p:spPr bwMode="auto">
          <a:xfrm>
            <a:off x="1343025" y="1887539"/>
            <a:ext cx="8648700"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sv-SE" altLang="sv-SE" sz="1600" i="1">
                <a:latin typeface="Courier New" panose="02070309020205020404" pitchFamily="49" charset="0"/>
              </a:rPr>
              <a:t>UPDATE </a:t>
            </a:r>
            <a:r>
              <a:rPr lang="sv-SE" altLang="sv-SE" sz="1600">
                <a:latin typeface="Courier New" panose="02070309020205020404" pitchFamily="49" charset="0"/>
              </a:rPr>
              <a:t>Employee </a:t>
            </a:r>
          </a:p>
          <a:p>
            <a:r>
              <a:rPr lang="sv-SE" altLang="sv-SE" sz="1600">
                <a:latin typeface="Courier New" panose="02070309020205020404" pitchFamily="49" charset="0"/>
              </a:rPr>
              <a:t>SET Job = ’Agent’</a:t>
            </a:r>
            <a:br>
              <a:rPr lang="sv-SE" altLang="sv-SE" sz="1600">
                <a:latin typeface="Courier New" panose="02070309020205020404" pitchFamily="49" charset="0"/>
              </a:rPr>
            </a:br>
            <a:r>
              <a:rPr lang="sv-SE" altLang="sv-SE" sz="1600">
                <a:latin typeface="Courier New" panose="02070309020205020404" pitchFamily="49" charset="0"/>
              </a:rPr>
              <a:t>WHERE EmpID = 1234</a:t>
            </a:r>
          </a:p>
          <a:p>
            <a:r>
              <a:rPr lang="sv-SE" altLang="sv-SE" sz="1600">
                <a:latin typeface="Courier New" panose="02070309020205020404" pitchFamily="49" charset="0"/>
              </a:rPr>
              <a:t> </a:t>
            </a:r>
            <a:br>
              <a:rPr lang="sv-SE" altLang="sv-SE" sz="1600">
                <a:latin typeface="Courier New" panose="02070309020205020404" pitchFamily="49" charset="0"/>
              </a:rPr>
            </a:br>
            <a:r>
              <a:rPr lang="sv-SE" altLang="sv-SE" sz="1600">
                <a:latin typeface="Courier New" panose="02070309020205020404" pitchFamily="49" charset="0"/>
              </a:rPr>
              <a:t>SELECT * FROM Employee </a:t>
            </a:r>
            <a:br>
              <a:rPr lang="sv-SE" altLang="sv-SE" sz="1600">
                <a:latin typeface="Courier New" panose="02070309020205020404" pitchFamily="49" charset="0"/>
              </a:rPr>
            </a:br>
            <a:r>
              <a:rPr lang="sv-SE" altLang="sv-SE" sz="1600">
                <a:latin typeface="Courier New" panose="02070309020205020404" pitchFamily="49" charset="0"/>
              </a:rPr>
              <a:t> </a:t>
            </a:r>
          </a:p>
          <a:p>
            <a:pPr eaLnBrk="1" hangingPunct="1"/>
            <a:r>
              <a:rPr lang="sv-SE" altLang="sv-SE" sz="1600">
                <a:latin typeface="Courier New" panose="02070309020205020404" pitchFamily="49" charset="0"/>
              </a:rPr>
              <a:t>EmpID    Firstname  Lastname    Job        ...  Commission DeptID </a:t>
            </a:r>
          </a:p>
          <a:p>
            <a:pPr eaLnBrk="1" hangingPunct="1"/>
            <a:r>
              <a:rPr lang="sv-SE" altLang="sv-SE" sz="1600">
                <a:latin typeface="Courier New" panose="02070309020205020404" pitchFamily="49" charset="0"/>
              </a:rPr>
              <a:t>-------- ---------- ----------- ----------      ---------- ------</a:t>
            </a:r>
          </a:p>
          <a:p>
            <a:pPr eaLnBrk="1" hangingPunct="1"/>
            <a:r>
              <a:rPr lang="sv-SE" altLang="sv-SE" sz="1600">
                <a:latin typeface="Courier New" panose="02070309020205020404" pitchFamily="49" charset="0"/>
              </a:rPr>
              <a:t>1234     James      Bond        </a:t>
            </a:r>
            <a:r>
              <a:rPr lang="sv-SE" altLang="sv-SE" sz="1600" i="1">
                <a:latin typeface="Courier New" panose="02070309020205020404" pitchFamily="49" charset="0"/>
              </a:rPr>
              <a:t>Agent</a:t>
            </a:r>
            <a:r>
              <a:rPr lang="sv-SE" altLang="sv-SE" sz="1600">
                <a:latin typeface="Courier New" panose="02070309020205020404" pitchFamily="49" charset="0"/>
              </a:rPr>
              <a:t>             NULL       50</a:t>
            </a:r>
          </a:p>
          <a:p>
            <a:pPr eaLnBrk="1" hangingPunct="1"/>
            <a:r>
              <a:rPr lang="sv-SE" altLang="sv-SE" sz="1600">
                <a:latin typeface="Courier New" panose="02070309020205020404" pitchFamily="49" charset="0"/>
              </a:rPr>
              <a:t>7365     Anders     Carlsson    Analytiker        NULL       30 </a:t>
            </a:r>
            <a:endParaRPr lang="en-US" altLang="sv-SE" sz="1600">
              <a:latin typeface="Courier New" panose="02070309020205020404" pitchFamily="49" charset="0"/>
            </a:endParaRPr>
          </a:p>
          <a:p>
            <a:pPr eaLnBrk="1" hangingPunct="1"/>
            <a:r>
              <a:rPr lang="en-US" altLang="sv-SE" sz="1600">
                <a:latin typeface="Courier New" panose="02070309020205020404" pitchFamily="49" charset="0"/>
              </a:rPr>
              <a:t>7369     Adam       Smith       Kontorist         NULL       30</a:t>
            </a:r>
          </a:p>
          <a:p>
            <a:pPr eaLnBrk="1" hangingPunct="1"/>
            <a:r>
              <a:rPr lang="en-US" altLang="sv-SE" sz="1600">
                <a:latin typeface="Courier New" panose="02070309020205020404" pitchFamily="49" charset="0"/>
              </a:rPr>
              <a:t>7499     Woody      Allen       Säljare           3000       40</a:t>
            </a:r>
          </a:p>
          <a:p>
            <a:pPr eaLnBrk="1" hangingPunct="1"/>
            <a:r>
              <a:rPr lang="en-US" altLang="sv-SE" sz="1600">
                <a:latin typeface="Courier New" panose="02070309020205020404" pitchFamily="49" charset="0"/>
              </a:rPr>
              <a:t>7521     Bill       Ward        Säljare           5000       40</a:t>
            </a:r>
          </a:p>
          <a:p>
            <a:pPr eaLnBrk="1" hangingPunct="1"/>
            <a:r>
              <a:rPr lang="en-US" altLang="sv-SE" sz="1600">
                <a:latin typeface="Courier New" panose="02070309020205020404" pitchFamily="49" charset="0"/>
              </a:rPr>
              <a:t>7566     Indiana    Jones       Chef              NULL       20</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37867681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UPDATE (3)</a:t>
            </a:r>
          </a:p>
        </p:txBody>
      </p:sp>
      <p:sp>
        <p:nvSpPr>
          <p:cNvPr id="17411" name="Rectangle 4"/>
          <p:cNvSpPr>
            <a:spLocks noGrp="1" noChangeArrowheads="1"/>
          </p:cNvSpPr>
          <p:nvPr>
            <p:ph type="body" idx="1"/>
          </p:nvPr>
        </p:nvSpPr>
        <p:spPr>
          <a:xfrm>
            <a:off x="1343026" y="1844675"/>
            <a:ext cx="8353425" cy="901700"/>
          </a:xfrm>
          <a:noFill/>
        </p:spPr>
        <p:txBody>
          <a:bodyPr vert="horz" lIns="92075" tIns="46038" rIns="92075" bIns="46038" rtlCol="0">
            <a:normAutofit/>
          </a:bodyPr>
          <a:lstStyle/>
          <a:p>
            <a:pPr eaLnBrk="1" hangingPunct="1"/>
            <a:r>
              <a:rPr lang="sv-SE" altLang="sv-SE" smtClean="0"/>
              <a:t>Glöm inte Where-villkoret, då annars ALLA rader uppdateras.</a:t>
            </a:r>
          </a:p>
        </p:txBody>
      </p:sp>
      <p:sp>
        <p:nvSpPr>
          <p:cNvPr id="17412" name="Rectangle 5"/>
          <p:cNvSpPr>
            <a:spLocks noChangeArrowheads="1"/>
          </p:cNvSpPr>
          <p:nvPr/>
        </p:nvSpPr>
        <p:spPr bwMode="auto">
          <a:xfrm>
            <a:off x="1343025" y="2781300"/>
            <a:ext cx="864870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sv-SE" altLang="sv-SE" sz="1600" i="1">
                <a:latin typeface="Courier New" panose="02070309020205020404" pitchFamily="49" charset="0"/>
              </a:rPr>
              <a:t>UPDATE </a:t>
            </a:r>
            <a:r>
              <a:rPr lang="sv-SE" altLang="sv-SE" sz="1600">
                <a:latin typeface="Courier New" panose="02070309020205020404" pitchFamily="49" charset="0"/>
              </a:rPr>
              <a:t>Employee </a:t>
            </a:r>
          </a:p>
          <a:p>
            <a:r>
              <a:rPr lang="sv-SE" altLang="sv-SE" sz="1600">
                <a:latin typeface="Courier New" panose="02070309020205020404" pitchFamily="49" charset="0"/>
              </a:rPr>
              <a:t>SET Job = ’Agent’</a:t>
            </a:r>
            <a:br>
              <a:rPr lang="sv-SE" altLang="sv-SE" sz="1600">
                <a:latin typeface="Courier New" panose="02070309020205020404" pitchFamily="49" charset="0"/>
              </a:rPr>
            </a:br>
            <a:r>
              <a:rPr lang="sv-SE" altLang="sv-SE" sz="1600">
                <a:latin typeface="Courier New" panose="02070309020205020404" pitchFamily="49" charset="0"/>
              </a:rPr>
              <a:t> </a:t>
            </a:r>
            <a:br>
              <a:rPr lang="sv-SE" altLang="sv-SE" sz="1600">
                <a:latin typeface="Courier New" panose="02070309020205020404" pitchFamily="49" charset="0"/>
              </a:rPr>
            </a:br>
            <a:r>
              <a:rPr lang="sv-SE" altLang="sv-SE" sz="1600">
                <a:latin typeface="Courier New" panose="02070309020205020404" pitchFamily="49" charset="0"/>
              </a:rPr>
              <a:t>SELECT * FROM Employee </a:t>
            </a:r>
            <a:br>
              <a:rPr lang="sv-SE" altLang="sv-SE" sz="1600">
                <a:latin typeface="Courier New" panose="02070309020205020404" pitchFamily="49" charset="0"/>
              </a:rPr>
            </a:br>
            <a:r>
              <a:rPr lang="sv-SE" altLang="sv-SE" sz="1600">
                <a:latin typeface="Courier New" panose="02070309020205020404" pitchFamily="49" charset="0"/>
              </a:rPr>
              <a:t> </a:t>
            </a:r>
          </a:p>
          <a:p>
            <a:pPr eaLnBrk="1" hangingPunct="1"/>
            <a:r>
              <a:rPr lang="sv-SE" altLang="sv-SE" sz="1600">
                <a:latin typeface="Courier New" panose="02070309020205020404" pitchFamily="49" charset="0"/>
              </a:rPr>
              <a:t>EmpID    Firstname  Lastname    Job        ...  Commission DeptID </a:t>
            </a:r>
          </a:p>
          <a:p>
            <a:pPr eaLnBrk="1" hangingPunct="1"/>
            <a:r>
              <a:rPr lang="sv-SE" altLang="sv-SE" sz="1600">
                <a:latin typeface="Courier New" panose="02070309020205020404" pitchFamily="49" charset="0"/>
              </a:rPr>
              <a:t>-------- ---------- ----------- ----------      ---------- ------</a:t>
            </a:r>
          </a:p>
          <a:p>
            <a:pPr eaLnBrk="1" hangingPunct="1"/>
            <a:r>
              <a:rPr lang="sv-SE" altLang="sv-SE" sz="1600">
                <a:latin typeface="Courier New" panose="02070309020205020404" pitchFamily="49" charset="0"/>
              </a:rPr>
              <a:t>1234     James      Bond        </a:t>
            </a:r>
            <a:r>
              <a:rPr lang="sv-SE" altLang="sv-SE" sz="1600" i="1">
                <a:latin typeface="Courier New" panose="02070309020205020404" pitchFamily="49" charset="0"/>
              </a:rPr>
              <a:t>Agent</a:t>
            </a:r>
            <a:r>
              <a:rPr lang="sv-SE" altLang="sv-SE" sz="1600">
                <a:latin typeface="Courier New" panose="02070309020205020404" pitchFamily="49" charset="0"/>
              </a:rPr>
              <a:t>             NULL       50</a:t>
            </a:r>
          </a:p>
          <a:p>
            <a:pPr eaLnBrk="1" hangingPunct="1"/>
            <a:r>
              <a:rPr lang="sv-SE" altLang="sv-SE" sz="1600">
                <a:latin typeface="Courier New" panose="02070309020205020404" pitchFamily="49" charset="0"/>
              </a:rPr>
              <a:t>7365     Anders     Carlsson    </a:t>
            </a:r>
            <a:r>
              <a:rPr lang="sv-SE" altLang="sv-SE" sz="1600" i="1">
                <a:latin typeface="Courier New" panose="02070309020205020404" pitchFamily="49" charset="0"/>
              </a:rPr>
              <a:t>Agent</a:t>
            </a:r>
            <a:r>
              <a:rPr lang="sv-SE" altLang="sv-SE" sz="1600">
                <a:latin typeface="Courier New" panose="02070309020205020404" pitchFamily="49" charset="0"/>
              </a:rPr>
              <a:t>             NULL       30 </a:t>
            </a:r>
            <a:endParaRPr lang="en-US" altLang="sv-SE" sz="1600">
              <a:latin typeface="Courier New" panose="02070309020205020404" pitchFamily="49" charset="0"/>
            </a:endParaRPr>
          </a:p>
          <a:p>
            <a:pPr eaLnBrk="1" hangingPunct="1"/>
            <a:r>
              <a:rPr lang="en-US" altLang="sv-SE" sz="1600">
                <a:latin typeface="Courier New" panose="02070309020205020404" pitchFamily="49" charset="0"/>
              </a:rPr>
              <a:t>7369     Adam       Smith       </a:t>
            </a:r>
            <a:r>
              <a:rPr lang="sv-SE" altLang="sv-SE" sz="1600" i="1">
                <a:latin typeface="Courier New" panose="02070309020205020404" pitchFamily="49" charset="0"/>
              </a:rPr>
              <a:t>Agent</a:t>
            </a:r>
            <a:r>
              <a:rPr lang="en-US" altLang="sv-SE" sz="1600">
                <a:latin typeface="Courier New" panose="02070309020205020404" pitchFamily="49" charset="0"/>
              </a:rPr>
              <a:t>             NULL       30</a:t>
            </a:r>
          </a:p>
          <a:p>
            <a:pPr eaLnBrk="1" hangingPunct="1"/>
            <a:r>
              <a:rPr lang="en-US" altLang="sv-SE" sz="1600">
                <a:latin typeface="Courier New" panose="02070309020205020404" pitchFamily="49" charset="0"/>
              </a:rPr>
              <a:t>7499     Woody      Allen       </a:t>
            </a:r>
            <a:r>
              <a:rPr lang="sv-SE" altLang="sv-SE" sz="1600" i="1">
                <a:latin typeface="Courier New" panose="02070309020205020404" pitchFamily="49" charset="0"/>
              </a:rPr>
              <a:t>Agent</a:t>
            </a:r>
            <a:r>
              <a:rPr lang="en-US" altLang="sv-SE" sz="1600">
                <a:latin typeface="Courier New" panose="02070309020205020404" pitchFamily="49" charset="0"/>
              </a:rPr>
              <a:t>             3000       40</a:t>
            </a:r>
          </a:p>
          <a:p>
            <a:pPr eaLnBrk="1" hangingPunct="1"/>
            <a:r>
              <a:rPr lang="en-US" altLang="sv-SE" sz="1600">
                <a:latin typeface="Courier New" panose="02070309020205020404" pitchFamily="49" charset="0"/>
              </a:rPr>
              <a:t>7521     Bill       Ward        </a:t>
            </a:r>
            <a:r>
              <a:rPr lang="sv-SE" altLang="sv-SE" sz="1600" i="1">
                <a:latin typeface="Courier New" panose="02070309020205020404" pitchFamily="49" charset="0"/>
              </a:rPr>
              <a:t>Agent</a:t>
            </a:r>
            <a:r>
              <a:rPr lang="en-US" altLang="sv-SE" sz="1600">
                <a:latin typeface="Courier New" panose="02070309020205020404" pitchFamily="49" charset="0"/>
              </a:rPr>
              <a:t>             5000       40</a:t>
            </a:r>
          </a:p>
          <a:p>
            <a:pPr eaLnBrk="1" hangingPunct="1"/>
            <a:r>
              <a:rPr lang="en-US" altLang="sv-SE" sz="1600">
                <a:latin typeface="Courier New" panose="02070309020205020404" pitchFamily="49" charset="0"/>
              </a:rPr>
              <a:t>7566     Indiana    Jones       </a:t>
            </a:r>
            <a:r>
              <a:rPr lang="sv-SE" altLang="sv-SE" sz="1600" i="1">
                <a:latin typeface="Courier New" panose="02070309020205020404" pitchFamily="49" charset="0"/>
              </a:rPr>
              <a:t>Agent</a:t>
            </a:r>
            <a:r>
              <a:rPr lang="en-US" altLang="sv-SE" sz="1600">
                <a:latin typeface="Courier New" panose="02070309020205020404" pitchFamily="49" charset="0"/>
              </a:rPr>
              <a:t>             NULL       20</a:t>
            </a:r>
          </a:p>
        </p:txBody>
      </p:sp>
      <p:pic>
        <p:nvPicPr>
          <p:cNvPr id="5"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403682166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sv-SE" altLang="sv-SE" smtClean="0"/>
              <a:t>UPDATE med underfråga</a:t>
            </a:r>
          </a:p>
        </p:txBody>
      </p:sp>
      <p:sp>
        <p:nvSpPr>
          <p:cNvPr id="18435" name="Rectangle 3"/>
          <p:cNvSpPr>
            <a:spLocks noGrp="1" noChangeArrowheads="1"/>
          </p:cNvSpPr>
          <p:nvPr>
            <p:ph type="body" idx="1"/>
          </p:nvPr>
        </p:nvSpPr>
        <p:spPr>
          <a:xfrm>
            <a:off x="1343025" y="1844676"/>
            <a:ext cx="7850188" cy="4608513"/>
          </a:xfrm>
        </p:spPr>
        <p:txBody>
          <a:bodyPr/>
          <a:lstStyle/>
          <a:p>
            <a:pPr eaLnBrk="1" hangingPunct="1"/>
            <a:r>
              <a:rPr lang="sv-SE" altLang="sv-SE" smtClean="0"/>
              <a:t>Vi ska uppdatera Employee-tabellen, så att alla säljare får 25 % extra i provision, men samtidigt ska vi se till att de inte får högre lön än den som tjänar mest.</a:t>
            </a:r>
          </a:p>
          <a:p>
            <a:pPr eaLnBrk="1" hangingPunct="1"/>
            <a:endParaRPr lang="sv-SE" altLang="sv-SE" smtClean="0"/>
          </a:p>
          <a:p>
            <a:pPr eaLnBrk="1" hangingPunct="1"/>
            <a:endParaRPr lang="sv-SE" altLang="sv-SE" smtClean="0"/>
          </a:p>
          <a:p>
            <a:pPr eaLnBrk="1" hangingPunct="1"/>
            <a:endParaRPr lang="sv-SE" altLang="sv-SE" smtClean="0"/>
          </a:p>
          <a:p>
            <a:pPr eaLnBrk="1" hangingPunct="1"/>
            <a:endParaRPr lang="sv-SE" altLang="sv-SE" smtClean="0"/>
          </a:p>
        </p:txBody>
      </p:sp>
      <p:sp>
        <p:nvSpPr>
          <p:cNvPr id="18436" name="Text Box 4"/>
          <p:cNvSpPr txBox="1">
            <a:spLocks noChangeArrowheads="1"/>
          </p:cNvSpPr>
          <p:nvPr/>
        </p:nvSpPr>
        <p:spPr bwMode="auto">
          <a:xfrm>
            <a:off x="1534319" y="3656772"/>
            <a:ext cx="746760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sv-SE" altLang="sv-SE" sz="1800" dirty="0">
                <a:latin typeface="Courier New" panose="02070309020205020404" pitchFamily="49" charset="0"/>
              </a:rPr>
              <a:t>UPDATE </a:t>
            </a:r>
            <a:r>
              <a:rPr lang="sv-SE" altLang="sv-SE" sz="1800" dirty="0" err="1">
                <a:latin typeface="Courier New" panose="02070309020205020404" pitchFamily="49" charset="0"/>
              </a:rPr>
              <a:t>Employee</a:t>
            </a:r>
            <a:endParaRPr lang="sv-SE" altLang="sv-SE" sz="1800" dirty="0">
              <a:latin typeface="Courier New" panose="02070309020205020404" pitchFamily="49" charset="0"/>
            </a:endParaRPr>
          </a:p>
          <a:p>
            <a:r>
              <a:rPr lang="sv-SE" altLang="sv-SE" sz="1800" dirty="0">
                <a:latin typeface="Courier New" panose="02070309020205020404" pitchFamily="49" charset="0"/>
              </a:rPr>
              <a:t>SET Commission = Commission * 1.25</a:t>
            </a:r>
          </a:p>
          <a:p>
            <a:r>
              <a:rPr lang="sv-SE" altLang="sv-SE" sz="1800" dirty="0">
                <a:latin typeface="Courier New" panose="02070309020205020404" pitchFamily="49" charset="0"/>
              </a:rPr>
              <a:t>WHERE </a:t>
            </a:r>
            <a:r>
              <a:rPr lang="sv-SE" altLang="sv-SE" sz="1800" dirty="0" err="1">
                <a:latin typeface="Courier New" panose="02070309020205020404" pitchFamily="49" charset="0"/>
              </a:rPr>
              <a:t>job</a:t>
            </a:r>
            <a:r>
              <a:rPr lang="sv-SE" altLang="sv-SE" sz="1800" dirty="0">
                <a:latin typeface="Courier New" panose="02070309020205020404" pitchFamily="49" charset="0"/>
              </a:rPr>
              <a:t> = ’Säljare'</a:t>
            </a:r>
          </a:p>
          <a:p>
            <a:r>
              <a:rPr lang="sv-SE" altLang="sv-SE" sz="1800" dirty="0">
                <a:latin typeface="Courier New" panose="02070309020205020404" pitchFamily="49" charset="0"/>
              </a:rPr>
              <a:t>AND </a:t>
            </a:r>
            <a:r>
              <a:rPr lang="sv-SE" altLang="sv-SE" sz="1800" dirty="0" err="1">
                <a:latin typeface="Courier New" panose="02070309020205020404" pitchFamily="49" charset="0"/>
              </a:rPr>
              <a:t>Salary</a:t>
            </a:r>
            <a:r>
              <a:rPr lang="sv-SE" altLang="sv-SE" sz="1800" dirty="0">
                <a:latin typeface="Courier New" panose="02070309020205020404" pitchFamily="49" charset="0"/>
              </a:rPr>
              <a:t> + ISNULL(Commission, 0) * 1.25 &lt; </a:t>
            </a:r>
          </a:p>
          <a:p>
            <a:r>
              <a:rPr lang="sv-SE" altLang="sv-SE" sz="1800" dirty="0">
                <a:latin typeface="Courier New" panose="02070309020205020404" pitchFamily="49" charset="0"/>
              </a:rPr>
              <a:t>    (</a:t>
            </a:r>
          </a:p>
          <a:p>
            <a:r>
              <a:rPr lang="sv-SE" altLang="sv-SE" sz="1800" dirty="0">
                <a:latin typeface="Courier New" panose="02070309020205020404" pitchFamily="49" charset="0"/>
              </a:rPr>
              <a:t>    SELECT MAX(</a:t>
            </a:r>
            <a:r>
              <a:rPr lang="sv-SE" altLang="sv-SE" sz="1800" dirty="0" err="1">
                <a:latin typeface="Courier New" panose="02070309020205020404" pitchFamily="49" charset="0"/>
              </a:rPr>
              <a:t>Salary</a:t>
            </a:r>
            <a:r>
              <a:rPr lang="sv-SE" altLang="sv-SE" sz="1800" dirty="0">
                <a:latin typeface="Courier New" panose="02070309020205020404" pitchFamily="49" charset="0"/>
              </a:rPr>
              <a:t>) FROM </a:t>
            </a:r>
            <a:r>
              <a:rPr lang="sv-SE" altLang="sv-SE" sz="1800" dirty="0" err="1">
                <a:latin typeface="Courier New" panose="02070309020205020404" pitchFamily="49" charset="0"/>
              </a:rPr>
              <a:t>employee</a:t>
            </a:r>
            <a:endParaRPr lang="sv-SE" altLang="sv-SE" sz="1800" dirty="0">
              <a:latin typeface="Courier New" panose="02070309020205020404" pitchFamily="49" charset="0"/>
            </a:endParaRPr>
          </a:p>
          <a:p>
            <a:r>
              <a:rPr lang="sv-SE" altLang="sv-SE" sz="1800" dirty="0">
                <a:latin typeface="Courier New" panose="02070309020205020404" pitchFamily="49" charset="0"/>
              </a:rPr>
              <a:t>    )</a:t>
            </a:r>
            <a:endParaRPr lang="sv-SE" altLang="sv-SE" dirty="0">
              <a:latin typeface="Courier New" panose="02070309020205020404" pitchFamily="49" charset="0"/>
            </a:endParaRPr>
          </a:p>
        </p:txBody>
      </p:sp>
      <p:pic>
        <p:nvPicPr>
          <p:cNvPr id="5"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66156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DELETE (1)</a:t>
            </a:r>
          </a:p>
        </p:txBody>
      </p:sp>
      <p:sp>
        <p:nvSpPr>
          <p:cNvPr id="19459" name="Rectangle 3"/>
          <p:cNvSpPr>
            <a:spLocks noGrp="1" noChangeArrowheads="1"/>
          </p:cNvSpPr>
          <p:nvPr>
            <p:ph type="body" idx="1"/>
          </p:nvPr>
        </p:nvSpPr>
        <p:spPr>
          <a:xfrm>
            <a:off x="1343026" y="1844675"/>
            <a:ext cx="6162675" cy="407988"/>
          </a:xfrm>
          <a:noFill/>
        </p:spPr>
        <p:txBody>
          <a:bodyPr vert="horz" lIns="92075" tIns="46038" rIns="92075" bIns="46038" rtlCol="0">
            <a:normAutofit fontScale="92500" lnSpcReduction="20000"/>
          </a:bodyPr>
          <a:lstStyle/>
          <a:p>
            <a:pPr eaLnBrk="1" hangingPunct="1"/>
            <a:r>
              <a:rPr lang="sv-SE" altLang="sv-SE" smtClean="0"/>
              <a:t>Används för att ta bort rader i tabeller</a:t>
            </a:r>
          </a:p>
        </p:txBody>
      </p:sp>
      <p:sp>
        <p:nvSpPr>
          <p:cNvPr id="19460" name="Rectangle 4"/>
          <p:cNvSpPr>
            <a:spLocks noChangeArrowheads="1"/>
          </p:cNvSpPr>
          <p:nvPr/>
        </p:nvSpPr>
        <p:spPr bwMode="auto">
          <a:xfrm>
            <a:off x="1558926" y="2565401"/>
            <a:ext cx="7921625"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sv-SE" altLang="sv-SE"/>
              <a:t>DELETE [FROM] TABLE [WHERE &lt;search_condition&gt;]</a:t>
            </a:r>
          </a:p>
        </p:txBody>
      </p:sp>
      <p:pic>
        <p:nvPicPr>
          <p:cNvPr id="5"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24310928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Kort summering av föregående lektion/ev. lektioner</a:t>
            </a:r>
            <a:endParaRPr lang="sv-SE" dirty="0"/>
          </a:p>
        </p:txBody>
      </p:sp>
      <p:sp>
        <p:nvSpPr>
          <p:cNvPr id="3" name="Platshållare för innehåll 2"/>
          <p:cNvSpPr>
            <a:spLocks noGrp="1"/>
          </p:cNvSpPr>
          <p:nvPr>
            <p:ph idx="1"/>
          </p:nvPr>
        </p:nvSpPr>
        <p:spPr/>
        <p:txBody>
          <a:bodyPr>
            <a:normAutofit/>
          </a:bodyPr>
          <a:lstStyle/>
          <a:p>
            <a:pPr marL="0" indent="0">
              <a:buNone/>
            </a:pPr>
            <a:r>
              <a:rPr lang="sv-SE" b="1" dirty="0" smtClean="0"/>
              <a:t>Föregående lektion:</a:t>
            </a:r>
          </a:p>
          <a:p>
            <a:r>
              <a:rPr lang="sv-SE" dirty="0" smtClean="0"/>
              <a:t>Databasdesign</a:t>
            </a:r>
          </a:p>
          <a:p>
            <a:r>
              <a:rPr lang="sv-SE" dirty="0" smtClean="0"/>
              <a:t>Datatyper</a:t>
            </a:r>
          </a:p>
          <a:p>
            <a:r>
              <a:rPr lang="sv-SE" dirty="0" smtClean="0"/>
              <a:t>Normalisering</a:t>
            </a:r>
          </a:p>
          <a:p>
            <a:r>
              <a:rPr lang="sv-SE" dirty="0" smtClean="0"/>
              <a:t>Entity Relationship</a:t>
            </a:r>
          </a:p>
          <a:p>
            <a:endParaRPr lang="sv-SE" dirty="0" smtClean="0"/>
          </a:p>
          <a:p>
            <a:r>
              <a:rPr lang="sv-SE" dirty="0" smtClean="0"/>
              <a:t>Frågor kring förra lektionen?</a:t>
            </a:r>
          </a:p>
          <a:p>
            <a:pPr marL="0" indent="0">
              <a:buNone/>
            </a:pPr>
            <a:endParaRPr lang="sv-SE" dirty="0"/>
          </a:p>
        </p:txBody>
      </p:sp>
      <p:pic>
        <p:nvPicPr>
          <p:cNvPr id="4" name="Nackademin svart.jpg"/>
          <p:cNvPicPr/>
          <p:nvPr/>
        </p:nvPicPr>
        <p:blipFill>
          <a:blip r:embed="rId2">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362878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DELETE (2)</a:t>
            </a:r>
          </a:p>
        </p:txBody>
      </p:sp>
      <p:sp>
        <p:nvSpPr>
          <p:cNvPr id="20483" name="Rectangle 3"/>
          <p:cNvSpPr>
            <a:spLocks noGrp="1" noChangeArrowheads="1"/>
          </p:cNvSpPr>
          <p:nvPr>
            <p:ph type="body" idx="1"/>
          </p:nvPr>
        </p:nvSpPr>
        <p:spPr>
          <a:xfrm>
            <a:off x="1343025" y="1844675"/>
            <a:ext cx="8281988" cy="3240088"/>
          </a:xfrm>
          <a:noFill/>
        </p:spPr>
        <p:txBody>
          <a:bodyPr vert="horz" lIns="92075" tIns="46038" rIns="92075" bIns="46038" rtlCol="0">
            <a:normAutofit/>
          </a:bodyPr>
          <a:lstStyle/>
          <a:p>
            <a:pPr eaLnBrk="1" hangingPunct="1"/>
            <a:r>
              <a:rPr lang="sv-SE" altLang="sv-SE" smtClean="0"/>
              <a:t>Beroende på användningen av DELETE-satsen och WHERE-klausulen, kan följande utföras:</a:t>
            </a:r>
          </a:p>
          <a:p>
            <a:pPr lvl="1" eaLnBrk="1" hangingPunct="1"/>
            <a:r>
              <a:rPr lang="sv-SE" altLang="sv-SE" smtClean="0"/>
              <a:t>Ingen rad tas bort</a:t>
            </a:r>
          </a:p>
          <a:p>
            <a:pPr lvl="1" eaLnBrk="1" hangingPunct="1"/>
            <a:r>
              <a:rPr lang="sv-SE" altLang="sv-SE" smtClean="0"/>
              <a:t>En rad tas bort</a:t>
            </a:r>
          </a:p>
          <a:p>
            <a:pPr lvl="1" eaLnBrk="1" hangingPunct="1"/>
            <a:r>
              <a:rPr lang="sv-SE" altLang="sv-SE" smtClean="0"/>
              <a:t>Flera rader tas bort</a:t>
            </a:r>
          </a:p>
          <a:p>
            <a:pPr lvl="1" eaLnBrk="1" hangingPunct="1"/>
            <a:r>
              <a:rPr lang="sv-SE" altLang="sv-SE" smtClean="0"/>
              <a:t>Alla rader tas bort</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65342926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DELETE (3)</a:t>
            </a:r>
          </a:p>
        </p:txBody>
      </p:sp>
      <p:sp>
        <p:nvSpPr>
          <p:cNvPr id="21507" name="Rectangle 3"/>
          <p:cNvSpPr>
            <a:spLocks noGrp="1" noChangeArrowheads="1"/>
          </p:cNvSpPr>
          <p:nvPr>
            <p:ph type="body" idx="1"/>
          </p:nvPr>
        </p:nvSpPr>
        <p:spPr>
          <a:xfrm>
            <a:off x="1343026" y="1844676"/>
            <a:ext cx="7921625" cy="4752975"/>
          </a:xfrm>
          <a:noFill/>
        </p:spPr>
        <p:txBody>
          <a:bodyPr vert="horz" lIns="92075" tIns="46038" rIns="92075" bIns="46038" rtlCol="0">
            <a:normAutofit/>
          </a:bodyPr>
          <a:lstStyle/>
          <a:p>
            <a:pPr eaLnBrk="1" hangingPunct="1"/>
            <a:r>
              <a:rPr lang="sv-SE" altLang="sv-SE" smtClean="0"/>
              <a:t>Följande saker ska man tänka på:</a:t>
            </a:r>
          </a:p>
          <a:p>
            <a:pPr lvl="1" eaLnBrk="1" hangingPunct="1"/>
            <a:r>
              <a:rPr lang="sv-SE" altLang="sv-SE" smtClean="0"/>
              <a:t>DELETE-satsen kan inte användas för att ta bort värden i kolumner (använd UPDATE för det)</a:t>
            </a:r>
          </a:p>
          <a:p>
            <a:pPr lvl="1" eaLnBrk="1" hangingPunct="1"/>
            <a:r>
              <a:rPr lang="sv-SE" altLang="sv-SE" smtClean="0"/>
              <a:t>Liksom INSERT och UPDATE kan borttag av en rad från en tabell orsaka integritetsproblem. Detta är viktigt att tänka på när man ändrar data i en databas.</a:t>
            </a:r>
          </a:p>
          <a:p>
            <a:pPr lvl="1" eaLnBrk="1" hangingPunct="1"/>
            <a:r>
              <a:rPr lang="sv-SE" altLang="sv-SE" smtClean="0"/>
              <a:t>DELETE tar bara bort rader, inte själva tabellen</a:t>
            </a:r>
          </a:p>
          <a:p>
            <a:pPr lvl="2" eaLnBrk="1" hangingPunct="1"/>
            <a:r>
              <a:rPr lang="sv-SE" altLang="sv-SE" smtClean="0"/>
              <a:t>För att ta bort en tabell används DROP</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82848722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DELETE (4)</a:t>
            </a:r>
          </a:p>
        </p:txBody>
      </p:sp>
      <p:sp>
        <p:nvSpPr>
          <p:cNvPr id="22531" name="Rectangle 3"/>
          <p:cNvSpPr>
            <a:spLocks noChangeArrowheads="1"/>
          </p:cNvSpPr>
          <p:nvPr/>
        </p:nvSpPr>
        <p:spPr bwMode="auto">
          <a:xfrm>
            <a:off x="1343026" y="1844676"/>
            <a:ext cx="8512175"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sv-SE" altLang="sv-SE" sz="1600">
                <a:latin typeface="Courier New" panose="02070309020205020404" pitchFamily="49" charset="0"/>
              </a:rPr>
              <a:t>DELETE FROM KUNDER</a:t>
            </a:r>
            <a:br>
              <a:rPr lang="sv-SE" altLang="sv-SE" sz="1600">
                <a:latin typeface="Courier New" panose="02070309020205020404" pitchFamily="49" charset="0"/>
              </a:rPr>
            </a:br>
            <a:r>
              <a:rPr lang="sv-SE" altLang="sv-SE" sz="1600">
                <a:latin typeface="Courier New" panose="02070309020205020404" pitchFamily="49" charset="0"/>
              </a:rPr>
              <a:t>WHERE ZIP &lt; 50000</a:t>
            </a:r>
            <a:br>
              <a:rPr lang="sv-SE" altLang="sv-SE" sz="1600">
                <a:latin typeface="Courier New" panose="02070309020205020404" pitchFamily="49" charset="0"/>
              </a:rPr>
            </a:br>
            <a:r>
              <a:rPr lang="sv-SE" altLang="sv-SE" sz="1600">
                <a:latin typeface="Courier New" panose="02070309020205020404" pitchFamily="49" charset="0"/>
              </a:rPr>
              <a:t>        </a:t>
            </a:r>
            <a:br>
              <a:rPr lang="sv-SE" altLang="sv-SE" sz="1600">
                <a:latin typeface="Courier New" panose="02070309020205020404" pitchFamily="49" charset="0"/>
              </a:rPr>
            </a:br>
            <a:r>
              <a:rPr lang="sv-SE" altLang="sv-SE" sz="1600">
                <a:latin typeface="Courier New" panose="02070309020205020404" pitchFamily="49" charset="0"/>
              </a:rPr>
              <a:t>SELECT * FROM KUNDER</a:t>
            </a:r>
          </a:p>
          <a:p>
            <a:endParaRPr lang="sv-SE" altLang="sv-SE" sz="1600">
              <a:latin typeface="Courier New" panose="02070309020205020404" pitchFamily="49" charset="0"/>
            </a:endParaRPr>
          </a:p>
          <a:p>
            <a:r>
              <a:rPr lang="sv-SE" altLang="sv-SE" sz="1600">
                <a:latin typeface="Courier New" panose="02070309020205020404" pitchFamily="49" charset="0"/>
              </a:rPr>
              <a:t> </a:t>
            </a:r>
          </a:p>
          <a:p>
            <a:r>
              <a:rPr lang="sv-SE" altLang="sv-SE" sz="1600">
                <a:latin typeface="Courier New" panose="02070309020205020404" pitchFamily="49" charset="0"/>
              </a:rPr>
              <a:t> NAME             ADDRESS         STATE  ZIP</a:t>
            </a:r>
            <a:br>
              <a:rPr lang="sv-SE" altLang="sv-SE" sz="1600">
                <a:latin typeface="Courier New" panose="02070309020205020404" pitchFamily="49" charset="0"/>
              </a:rPr>
            </a:br>
            <a:r>
              <a:rPr lang="sv-SE" altLang="sv-SE" sz="1600">
                <a:latin typeface="Courier New" panose="02070309020205020404" pitchFamily="49" charset="0"/>
              </a:rPr>
              <a:t> ---------------  --------------  -----  -------</a:t>
            </a:r>
            <a:br>
              <a:rPr lang="sv-SE" altLang="sv-SE" sz="1600">
                <a:latin typeface="Courier New" panose="02070309020205020404" pitchFamily="49" charset="0"/>
              </a:rPr>
            </a:br>
            <a:r>
              <a:rPr lang="sv-SE" altLang="sv-SE" sz="1600">
                <a:latin typeface="Courier New" panose="02070309020205020404" pitchFamily="49" charset="0"/>
              </a:rPr>
              <a:t> TRUE WHEEL       550 HUSKER      NE     58702 </a:t>
            </a:r>
            <a:br>
              <a:rPr lang="sv-SE" altLang="sv-SE" sz="1600">
                <a:latin typeface="Courier New" panose="02070309020205020404" pitchFamily="49" charset="0"/>
              </a:rPr>
            </a:br>
            <a:r>
              <a:rPr lang="sv-SE" altLang="sv-SE" sz="1600">
                <a:latin typeface="Courier New" panose="02070309020205020404" pitchFamily="49" charset="0"/>
              </a:rPr>
              <a:t> LE SHOPPE        HOMETOWN        KS     54678</a:t>
            </a:r>
            <a:br>
              <a:rPr lang="sv-SE" altLang="sv-SE" sz="1600">
                <a:latin typeface="Courier New" panose="02070309020205020404" pitchFamily="49" charset="0"/>
              </a:rPr>
            </a:br>
            <a:r>
              <a:rPr lang="sv-SE" altLang="sv-SE" sz="1600">
                <a:latin typeface="Courier New" panose="02070309020205020404" pitchFamily="49" charset="0"/>
              </a:rPr>
              <a:t> AAA BIKE         10 OLDTOWN      NE     56784 </a:t>
            </a:r>
            <a:br>
              <a:rPr lang="sv-SE" altLang="sv-SE" sz="1600">
                <a:latin typeface="Courier New" panose="02070309020205020404" pitchFamily="49" charset="0"/>
              </a:rPr>
            </a:br>
            <a:r>
              <a:rPr lang="sv-SE" altLang="sv-SE" sz="1600">
                <a:latin typeface="Courier New" panose="02070309020205020404" pitchFamily="49" charset="0"/>
              </a:rPr>
              <a:t> MOUNTAIN B       NEW HAMMER      AL     58000</a:t>
            </a:r>
          </a:p>
          <a:p>
            <a:r>
              <a:rPr lang="sv-SE" altLang="sv-SE" sz="1600">
                <a:latin typeface="Courier New" panose="02070309020205020404" pitchFamily="49" charset="0"/>
              </a:rPr>
              <a:t> RED DREAMS       25 NORTHERN     ID     52004</a:t>
            </a:r>
          </a:p>
          <a:p>
            <a:endParaRPr lang="sv-SE" altLang="sv-SE" sz="1600">
              <a:latin typeface="Courier New" panose="02070309020205020404" pitchFamily="49" charset="0"/>
            </a:endParaRP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16313099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DELETE (5)</a:t>
            </a:r>
          </a:p>
        </p:txBody>
      </p:sp>
      <p:sp>
        <p:nvSpPr>
          <p:cNvPr id="23555" name="Rectangle 3"/>
          <p:cNvSpPr>
            <a:spLocks noChangeArrowheads="1"/>
          </p:cNvSpPr>
          <p:nvPr/>
        </p:nvSpPr>
        <p:spPr bwMode="auto">
          <a:xfrm>
            <a:off x="1343025" y="3284539"/>
            <a:ext cx="837565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sv-SE" altLang="sv-SE" sz="1600">
                <a:latin typeface="Courier New" panose="02070309020205020404" pitchFamily="49" charset="0"/>
              </a:rPr>
              <a:t>DELETE FROM KUNDER</a:t>
            </a:r>
            <a:br>
              <a:rPr lang="sv-SE" altLang="sv-SE" sz="1600">
                <a:latin typeface="Courier New" panose="02070309020205020404" pitchFamily="49" charset="0"/>
              </a:rPr>
            </a:br>
            <a:r>
              <a:rPr lang="sv-SE" altLang="sv-SE" sz="1600">
                <a:latin typeface="Courier New" panose="02070309020205020404" pitchFamily="49" charset="0"/>
              </a:rPr>
              <a:t>                   </a:t>
            </a:r>
            <a:br>
              <a:rPr lang="sv-SE" altLang="sv-SE" sz="1600">
                <a:latin typeface="Courier New" panose="02070309020205020404" pitchFamily="49" charset="0"/>
              </a:rPr>
            </a:br>
            <a:r>
              <a:rPr lang="sv-SE" altLang="sv-SE" sz="1600">
                <a:latin typeface="Courier New" panose="02070309020205020404" pitchFamily="49" charset="0"/>
              </a:rPr>
              <a:t>SELECT * FROM KUNDER</a:t>
            </a:r>
          </a:p>
          <a:p>
            <a:endParaRPr lang="sv-SE" altLang="sv-SE" sz="1600">
              <a:latin typeface="Courier New" panose="02070309020205020404" pitchFamily="49" charset="0"/>
            </a:endParaRPr>
          </a:p>
          <a:p>
            <a:endParaRPr lang="sv-SE" altLang="sv-SE" sz="1600">
              <a:latin typeface="Courier New" panose="02070309020205020404" pitchFamily="49" charset="0"/>
            </a:endParaRPr>
          </a:p>
          <a:p>
            <a:r>
              <a:rPr lang="sv-SE" altLang="sv-SE" sz="1600">
                <a:latin typeface="Courier New" panose="02070309020205020404" pitchFamily="49" charset="0"/>
              </a:rPr>
              <a:t> NAME             ADDRESS         STATE  ZIP</a:t>
            </a:r>
            <a:br>
              <a:rPr lang="sv-SE" altLang="sv-SE" sz="1600">
                <a:latin typeface="Courier New" panose="02070309020205020404" pitchFamily="49" charset="0"/>
              </a:rPr>
            </a:br>
            <a:r>
              <a:rPr lang="sv-SE" altLang="sv-SE" sz="1600">
                <a:latin typeface="Courier New" panose="02070309020205020404" pitchFamily="49" charset="0"/>
              </a:rPr>
              <a:t> ---------------  --------------  -----  -------</a:t>
            </a:r>
            <a:br>
              <a:rPr lang="sv-SE" altLang="sv-SE" sz="1600">
                <a:latin typeface="Courier New" panose="02070309020205020404" pitchFamily="49" charset="0"/>
              </a:rPr>
            </a:br>
            <a:endParaRPr lang="sv-SE" altLang="sv-SE" sz="1600">
              <a:latin typeface="Courier New" panose="02070309020205020404" pitchFamily="49" charset="0"/>
            </a:endParaRPr>
          </a:p>
        </p:txBody>
      </p:sp>
      <p:sp>
        <p:nvSpPr>
          <p:cNvPr id="23556" name="Rectangle 4"/>
          <p:cNvSpPr>
            <a:spLocks noGrp="1" noChangeArrowheads="1"/>
          </p:cNvSpPr>
          <p:nvPr>
            <p:ph type="body" idx="1"/>
          </p:nvPr>
        </p:nvSpPr>
        <p:spPr>
          <a:xfrm>
            <a:off x="1343025" y="1844675"/>
            <a:ext cx="8066088" cy="901700"/>
          </a:xfrm>
          <a:noFill/>
        </p:spPr>
        <p:txBody>
          <a:bodyPr vert="horz" lIns="92075" tIns="46038" rIns="92075" bIns="46038" rtlCol="0">
            <a:normAutofit/>
          </a:bodyPr>
          <a:lstStyle/>
          <a:p>
            <a:pPr eaLnBrk="1" hangingPunct="1"/>
            <a:r>
              <a:rPr lang="sv-SE" altLang="sv-SE" dirty="0" smtClean="0"/>
              <a:t>Glöm aldrig villkoret, då DELETE annars kommer radera ALLA rader.</a:t>
            </a:r>
          </a:p>
        </p:txBody>
      </p:sp>
      <p:pic>
        <p:nvPicPr>
          <p:cNvPr id="5"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24031907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black">
          <a:xfrm>
            <a:off x="1343025" y="638175"/>
            <a:ext cx="8991600" cy="990600"/>
          </a:xfrm>
          <a:noFill/>
        </p:spPr>
        <p:txBody>
          <a:bodyPr vert="horz" lIns="92075" tIns="46038" rIns="92075" bIns="46038" rtlCol="0" anchor="ctr">
            <a:normAutofit/>
          </a:bodyPr>
          <a:lstStyle/>
          <a:p>
            <a:pPr eaLnBrk="1" hangingPunct="1"/>
            <a:r>
              <a:rPr lang="sv-SE" altLang="sv-SE" smtClean="0"/>
              <a:t>Kommentar till Update och Delete</a:t>
            </a:r>
          </a:p>
        </p:txBody>
      </p:sp>
      <p:sp>
        <p:nvSpPr>
          <p:cNvPr id="24579" name="Rectangle 3"/>
          <p:cNvSpPr>
            <a:spLocks noGrp="1" noChangeArrowheads="1"/>
          </p:cNvSpPr>
          <p:nvPr>
            <p:ph type="body" idx="1"/>
          </p:nvPr>
        </p:nvSpPr>
        <p:spPr>
          <a:xfrm>
            <a:off x="1343026" y="1844674"/>
            <a:ext cx="8137525" cy="3190621"/>
          </a:xfrm>
          <a:noFill/>
        </p:spPr>
        <p:txBody>
          <a:bodyPr vert="horz" lIns="92075" tIns="46038" rIns="92075" bIns="46038" rtlCol="0">
            <a:noAutofit/>
          </a:bodyPr>
          <a:lstStyle/>
          <a:p>
            <a:pPr eaLnBrk="1" hangingPunct="1"/>
            <a:r>
              <a:rPr lang="sv-SE" altLang="sv-SE" dirty="0" smtClean="0"/>
              <a:t>Man bör använda dessa satser med viss försiktighet eftersom om man glömmer WHERE-klausulen kommer uppdateringen/raderingen att beröra alla rader i tabellen.</a:t>
            </a:r>
          </a:p>
          <a:p>
            <a:pPr eaLnBrk="1" hangingPunct="1"/>
            <a:r>
              <a:rPr lang="sv-SE" altLang="sv-SE" dirty="0" smtClean="0"/>
              <a:t>Skriv gärna WHERE-klausulen i en SELECT-sats först, den är ju ”ofarlig”.</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7575480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Övningsuppgifter</a:t>
            </a:r>
          </a:p>
        </p:txBody>
      </p:sp>
      <p:sp>
        <p:nvSpPr>
          <p:cNvPr id="25603" name="Rectangle 3"/>
          <p:cNvSpPr>
            <a:spLocks noGrp="1" noChangeArrowheads="1"/>
          </p:cNvSpPr>
          <p:nvPr>
            <p:ph type="body" idx="1"/>
          </p:nvPr>
        </p:nvSpPr>
        <p:spPr>
          <a:xfrm>
            <a:off x="1343025" y="1844675"/>
            <a:ext cx="8281988" cy="3297238"/>
          </a:xfrm>
          <a:noFill/>
        </p:spPr>
        <p:txBody>
          <a:bodyPr vert="horz" lIns="92075" tIns="46038" rIns="92075" bIns="46038" rtlCol="0">
            <a:normAutofit lnSpcReduction="10000"/>
          </a:bodyPr>
          <a:lstStyle/>
          <a:p>
            <a:pPr eaLnBrk="1" hangingPunct="1"/>
            <a:r>
              <a:rPr lang="sv-SE" altLang="sv-SE" dirty="0" smtClean="0"/>
              <a:t>Innan vi börjar på övningarna i detta kapitel ska vi starta en transaktion. Exekvera följande sats:</a:t>
            </a:r>
            <a:br>
              <a:rPr lang="sv-SE" altLang="sv-SE" dirty="0" smtClean="0"/>
            </a:br>
            <a:r>
              <a:rPr lang="sv-SE" altLang="sv-SE" i="1" dirty="0" smtClean="0"/>
              <a:t/>
            </a:r>
            <a:br>
              <a:rPr lang="sv-SE" altLang="sv-SE" i="1" dirty="0" smtClean="0"/>
            </a:br>
            <a:r>
              <a:rPr lang="sv-SE" altLang="sv-SE" i="1" dirty="0" smtClean="0">
                <a:latin typeface="Courier New" panose="02070309020205020404" pitchFamily="49" charset="0"/>
              </a:rPr>
              <a:t>BEGIN TRANSACTION </a:t>
            </a:r>
            <a:r>
              <a:rPr lang="sv-SE" altLang="sv-SE" i="1" dirty="0" smtClean="0">
                <a:latin typeface="MS LineDraw" charset="2"/>
              </a:rPr>
              <a:t/>
            </a:r>
            <a:br>
              <a:rPr lang="sv-SE" altLang="sv-SE" i="1" dirty="0" smtClean="0">
                <a:latin typeface="MS LineDraw" charset="2"/>
              </a:rPr>
            </a:br>
            <a:r>
              <a:rPr lang="sv-SE" altLang="sv-SE" dirty="0" smtClean="0"/>
              <a:t/>
            </a:r>
            <a:br>
              <a:rPr lang="sv-SE" altLang="sv-SE" dirty="0" smtClean="0"/>
            </a:br>
            <a:r>
              <a:rPr lang="sv-SE" altLang="sv-SE" dirty="0" smtClean="0"/>
              <a:t>Nu kan vi få tillbaka allting som det var vid den tidpunkten vi startade transaktionen, ifall vi skulle göra något fel som ställer till det för de fortsatta övningarna.</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677889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Övningar 6: 1-3</a:t>
            </a:r>
          </a:p>
        </p:txBody>
      </p:sp>
      <p:sp>
        <p:nvSpPr>
          <p:cNvPr id="26627" name="Rectangle 3"/>
          <p:cNvSpPr>
            <a:spLocks noGrp="1" noChangeArrowheads="1"/>
          </p:cNvSpPr>
          <p:nvPr>
            <p:ph type="body" idx="1"/>
          </p:nvPr>
        </p:nvSpPr>
        <p:spPr>
          <a:xfrm>
            <a:off x="1343026" y="1844676"/>
            <a:ext cx="8137525" cy="5013325"/>
          </a:xfrm>
          <a:noFill/>
        </p:spPr>
        <p:txBody>
          <a:bodyPr vert="horz" lIns="92075" tIns="46038" rIns="92075" bIns="46038" rtlCol="0">
            <a:normAutofit/>
          </a:bodyPr>
          <a:lstStyle/>
          <a:p>
            <a:pPr marL="457200" indent="-457200">
              <a:spcBef>
                <a:spcPct val="50000"/>
              </a:spcBef>
              <a:buFontTx/>
              <a:buAutoNum type="arabicPeriod"/>
            </a:pPr>
            <a:r>
              <a:rPr lang="sv-SE" altLang="sv-SE" dirty="0" smtClean="0"/>
              <a:t>Lägg till en rad med följande värden i tabellen COUNTRY</a:t>
            </a:r>
          </a:p>
          <a:p>
            <a:pPr marL="457200" indent="-457200">
              <a:spcBef>
                <a:spcPct val="50000"/>
              </a:spcBef>
              <a:buNone/>
            </a:pPr>
            <a:r>
              <a:rPr lang="sv-SE" altLang="sv-SE" sz="2200" dirty="0"/>
              <a:t>	</a:t>
            </a:r>
            <a:r>
              <a:rPr lang="sv-SE" altLang="sv-SE" sz="2200" dirty="0" err="1"/>
              <a:t>CountryId</a:t>
            </a:r>
            <a:r>
              <a:rPr lang="sv-SE" altLang="sv-SE" sz="2200" dirty="0"/>
              <a:t>:		BRA</a:t>
            </a:r>
            <a:br>
              <a:rPr lang="sv-SE" altLang="sv-SE" sz="2200" dirty="0"/>
            </a:br>
            <a:r>
              <a:rPr lang="sv-SE" altLang="sv-SE" sz="2200" dirty="0"/>
              <a:t>Country:		Brasilien</a:t>
            </a:r>
            <a:br>
              <a:rPr lang="sv-SE" altLang="sv-SE" sz="2200" dirty="0"/>
            </a:br>
            <a:r>
              <a:rPr lang="sv-SE" altLang="sv-SE" sz="2200" dirty="0"/>
              <a:t>Population:	</a:t>
            </a:r>
            <a:r>
              <a:rPr lang="sv-SE" altLang="sv-SE" sz="2200" dirty="0" smtClean="0"/>
              <a:t>	140000000</a:t>
            </a:r>
            <a:r>
              <a:rPr lang="sv-SE" altLang="sv-SE" sz="2200" dirty="0"/>
              <a:t/>
            </a:r>
            <a:br>
              <a:rPr lang="sv-SE" altLang="sv-SE" sz="2200" dirty="0"/>
            </a:br>
            <a:r>
              <a:rPr lang="sv-SE" altLang="sv-SE" sz="2200" dirty="0" err="1"/>
              <a:t>Government</a:t>
            </a:r>
            <a:r>
              <a:rPr lang="sv-SE" altLang="sv-SE" sz="2200" dirty="0"/>
              <a:t>:	Demokrati</a:t>
            </a:r>
          </a:p>
          <a:p>
            <a:pPr marL="457200" indent="-457200">
              <a:spcBef>
                <a:spcPct val="50000"/>
              </a:spcBef>
              <a:buFontTx/>
              <a:buAutoNum type="arabicPeriod" startAt="2"/>
            </a:pPr>
            <a:r>
              <a:rPr lang="sv-SE" altLang="sv-SE" dirty="0" smtClean="0"/>
              <a:t>Lägg till Rio de Janeiro i CITY-tabellen. Rio de Janeiro har 10 miljoner invånare.</a:t>
            </a:r>
          </a:p>
          <a:p>
            <a:pPr marL="457200" indent="-457200">
              <a:spcBef>
                <a:spcPct val="50000"/>
              </a:spcBef>
              <a:buFontTx/>
              <a:buAutoNum type="arabicPeriod" startAt="2"/>
            </a:pPr>
            <a:r>
              <a:rPr lang="sv-SE" altLang="sv-SE" dirty="0" smtClean="0"/>
              <a:t>Lägg till Umeå (40000 invånare), Norrköping (115000 invånare) och Örebro (90000 invånare) utan att ange kolumnnamn i </a:t>
            </a:r>
            <a:r>
              <a:rPr lang="sv-SE" altLang="sv-SE" dirty="0" err="1" smtClean="0"/>
              <a:t>Insert</a:t>
            </a:r>
            <a:r>
              <a:rPr lang="sv-SE" altLang="sv-SE" dirty="0" smtClean="0"/>
              <a:t>-satsen.</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9757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Övningar 6: 4-6</a:t>
            </a:r>
          </a:p>
        </p:txBody>
      </p:sp>
      <p:sp>
        <p:nvSpPr>
          <p:cNvPr id="27651" name="Rectangle 3"/>
          <p:cNvSpPr>
            <a:spLocks noGrp="1" noChangeArrowheads="1"/>
          </p:cNvSpPr>
          <p:nvPr>
            <p:ph type="body" idx="1"/>
          </p:nvPr>
        </p:nvSpPr>
        <p:spPr>
          <a:xfrm>
            <a:off x="1343025" y="1844676"/>
            <a:ext cx="8281988" cy="2663825"/>
          </a:xfrm>
          <a:noFill/>
        </p:spPr>
        <p:txBody>
          <a:bodyPr vert="horz" lIns="92075" tIns="46038" rIns="92075" bIns="46038" rtlCol="0">
            <a:normAutofit fontScale="92500" lnSpcReduction="10000"/>
          </a:bodyPr>
          <a:lstStyle/>
          <a:p>
            <a:pPr marL="457200" indent="-457200">
              <a:buFontTx/>
              <a:buAutoNum type="arabicPeriod" startAt="4"/>
            </a:pPr>
            <a:r>
              <a:rPr lang="sv-SE" altLang="sv-SE" smtClean="0"/>
              <a:t>Byt ut den svenska beteckningen (COUNTRYID) mot SVE i COUNTRY- och CITY-tabellerna.</a:t>
            </a:r>
          </a:p>
          <a:p>
            <a:pPr marL="457200" indent="-457200">
              <a:buFontTx/>
              <a:buAutoNum type="arabicPeriod" startAt="4"/>
            </a:pPr>
            <a:r>
              <a:rPr lang="sv-SE" altLang="sv-SE" smtClean="0"/>
              <a:t>Det finns ett land och en stad där invånarantalet saknas. Uppdatera dessa kolumner med lämpliga (eller påhittade) värden.</a:t>
            </a:r>
          </a:p>
          <a:p>
            <a:pPr marL="457200" indent="-457200">
              <a:buFontTx/>
              <a:buAutoNum type="arabicPeriod" startAt="4"/>
            </a:pPr>
            <a:r>
              <a:rPr lang="sv-SE" altLang="sv-SE" smtClean="0"/>
              <a:t>Uppdatera befolkningsmängden för alla länder och städer med 100 procent.</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8807680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Övningar 6: 7-9</a:t>
            </a:r>
          </a:p>
        </p:txBody>
      </p:sp>
      <p:sp>
        <p:nvSpPr>
          <p:cNvPr id="28675" name="Rectangle 3"/>
          <p:cNvSpPr>
            <a:spLocks noGrp="1" noChangeArrowheads="1"/>
          </p:cNvSpPr>
          <p:nvPr>
            <p:ph type="body" idx="1"/>
          </p:nvPr>
        </p:nvSpPr>
        <p:spPr>
          <a:xfrm>
            <a:off x="1343026" y="1844675"/>
            <a:ext cx="8137525" cy="4248150"/>
          </a:xfrm>
          <a:noFill/>
        </p:spPr>
        <p:txBody>
          <a:bodyPr vert="horz" lIns="92075" tIns="46038" rIns="92075" bIns="46038" rtlCol="0">
            <a:normAutofit lnSpcReduction="10000"/>
          </a:bodyPr>
          <a:lstStyle/>
          <a:p>
            <a:pPr marL="457200" indent="-457200">
              <a:lnSpc>
                <a:spcPct val="95000"/>
              </a:lnSpc>
              <a:buNone/>
            </a:pPr>
            <a:r>
              <a:rPr lang="sv-SE" altLang="sv-SE" i="1" smtClean="0"/>
              <a:t>Överkurs</a:t>
            </a:r>
            <a:endParaRPr lang="sv-SE" altLang="sv-SE" smtClean="0"/>
          </a:p>
          <a:p>
            <a:pPr marL="457200" indent="-457200">
              <a:lnSpc>
                <a:spcPct val="95000"/>
              </a:lnSpc>
              <a:buFontTx/>
              <a:buAutoNum type="arabicPeriod" startAt="7"/>
            </a:pPr>
            <a:r>
              <a:rPr lang="sv-SE" altLang="sv-SE" smtClean="0"/>
              <a:t>Lägg till alla städer från Customers-tabellen i City-tabellen. Utgå från att alla städer som finns i Customers-tabellen finns i Sverige. Ange inget invånarantal.</a:t>
            </a:r>
          </a:p>
          <a:p>
            <a:pPr marL="457200" indent="-457200">
              <a:lnSpc>
                <a:spcPct val="95000"/>
              </a:lnSpc>
              <a:buFontTx/>
              <a:buAutoNum type="arabicPeriod" startAt="7"/>
            </a:pPr>
            <a:r>
              <a:rPr lang="sv-SE" altLang="sv-SE" smtClean="0"/>
              <a:t>Ta bort de rader som lades till ovan.</a:t>
            </a:r>
          </a:p>
          <a:p>
            <a:pPr marL="457200" indent="-457200">
              <a:lnSpc>
                <a:spcPct val="95000"/>
              </a:lnSpc>
              <a:buFontTx/>
              <a:buAutoNum type="arabicPeriod" startAt="7"/>
            </a:pPr>
            <a:r>
              <a:rPr lang="sv-SE" altLang="sv-SE" smtClean="0"/>
              <a:t>Lägg till städer från Customers-tabellen i City-tabellen, men se till att du inte lägger in dubbletter. Undvik också att skapa dubbletter (d v s lägg inte in en stad som redan finns).</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4070885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Övningar 6: 10</a:t>
            </a:r>
          </a:p>
        </p:txBody>
      </p:sp>
      <p:sp>
        <p:nvSpPr>
          <p:cNvPr id="29699" name="Rectangle 3"/>
          <p:cNvSpPr>
            <a:spLocks noGrp="1" noChangeArrowheads="1"/>
          </p:cNvSpPr>
          <p:nvPr>
            <p:ph type="body" idx="1"/>
          </p:nvPr>
        </p:nvSpPr>
        <p:spPr>
          <a:xfrm>
            <a:off x="1343026" y="1844675"/>
            <a:ext cx="8137525" cy="3733800"/>
          </a:xfrm>
          <a:noFill/>
        </p:spPr>
        <p:txBody>
          <a:bodyPr vert="horz" lIns="92075" tIns="46038" rIns="92075" bIns="46038" rtlCol="0">
            <a:normAutofit/>
          </a:bodyPr>
          <a:lstStyle/>
          <a:p>
            <a:pPr marL="485775" indent="-485775">
              <a:buFontTx/>
              <a:buAutoNum type="arabicPeriod" startAt="10"/>
            </a:pPr>
            <a:r>
              <a:rPr lang="sv-SE" altLang="sv-SE" smtClean="0"/>
              <a:t>Sätt alla befolkningstal i Country-tabellen så att summan av befolkningen i de olika städerna utgör hela befolkningen i landet, d v s SUM(City.Population) = Country.Population för varje land. </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555098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Lektionstillfällets mål och metod</a:t>
            </a:r>
            <a:endParaRPr lang="sv-SE" dirty="0"/>
          </a:p>
        </p:txBody>
      </p:sp>
      <p:sp>
        <p:nvSpPr>
          <p:cNvPr id="3" name="Platshållare för innehåll 2"/>
          <p:cNvSpPr>
            <a:spLocks noGrp="1"/>
          </p:cNvSpPr>
          <p:nvPr>
            <p:ph idx="1"/>
          </p:nvPr>
        </p:nvSpPr>
        <p:spPr/>
        <p:txBody>
          <a:bodyPr/>
          <a:lstStyle/>
          <a:p>
            <a:pPr marL="0" indent="0">
              <a:buNone/>
            </a:pPr>
            <a:r>
              <a:rPr lang="sv-SE" b="1" dirty="0" smtClean="0"/>
              <a:t>Mål med lektionen:</a:t>
            </a:r>
          </a:p>
          <a:p>
            <a:r>
              <a:rPr lang="sv-SE" dirty="0" smtClean="0"/>
              <a:t>Mer om syntax, insert, update, delete</a:t>
            </a:r>
          </a:p>
          <a:p>
            <a:r>
              <a:rPr lang="sv-SE" dirty="0" smtClean="0"/>
              <a:t>Lagrade procedurer</a:t>
            </a:r>
          </a:p>
          <a:p>
            <a:endParaRPr lang="sv-SE" dirty="0"/>
          </a:p>
          <a:p>
            <a:pPr marL="0" indent="0">
              <a:buNone/>
            </a:pPr>
            <a:r>
              <a:rPr lang="sv-SE" b="1" dirty="0" smtClean="0"/>
              <a:t>Lektionens arbetsmetod/er:</a:t>
            </a:r>
          </a:p>
          <a:p>
            <a:r>
              <a:rPr lang="sv-SE" dirty="0" smtClean="0"/>
              <a:t>Teori + övningar</a:t>
            </a:r>
          </a:p>
          <a:p>
            <a:pPr marL="0" indent="0">
              <a:buNone/>
            </a:pPr>
            <a:endParaRPr lang="sv-SE" dirty="0"/>
          </a:p>
        </p:txBody>
      </p:sp>
      <p:pic>
        <p:nvPicPr>
          <p:cNvPr id="4" name="Nackademin svart.jpg"/>
          <p:cNvPicPr/>
          <p:nvPr/>
        </p:nvPicPr>
        <p:blipFill>
          <a:blip r:embed="rId2">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7732803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sv-SE" altLang="sv-SE" smtClean="0"/>
              <a:t>Övningar 6: 11 - 14</a:t>
            </a:r>
          </a:p>
        </p:txBody>
      </p:sp>
      <p:sp>
        <p:nvSpPr>
          <p:cNvPr id="30723" name="Rectangle 3"/>
          <p:cNvSpPr>
            <a:spLocks noGrp="1" noChangeArrowheads="1"/>
          </p:cNvSpPr>
          <p:nvPr>
            <p:ph type="body" idx="1"/>
          </p:nvPr>
        </p:nvSpPr>
        <p:spPr>
          <a:xfrm>
            <a:off x="1343026" y="1844676"/>
            <a:ext cx="8137525" cy="4537075"/>
          </a:xfrm>
        </p:spPr>
        <p:txBody>
          <a:bodyPr/>
          <a:lstStyle/>
          <a:p>
            <a:pPr marL="485775" indent="-485775">
              <a:buFontTx/>
              <a:buAutoNum type="arabicPeriod" startAt="11"/>
            </a:pPr>
            <a:r>
              <a:rPr lang="sv-SE" altLang="sv-SE" smtClean="0"/>
              <a:t>Uppdatera lönen för alla anställda som arbetar i Stockholm med 30 %.</a:t>
            </a:r>
          </a:p>
          <a:p>
            <a:pPr marL="485775" indent="-485775">
              <a:buFontTx/>
              <a:buAutoNum type="arabicPeriod" startAt="11"/>
            </a:pPr>
            <a:r>
              <a:rPr lang="sv-SE" altLang="sv-SE" smtClean="0"/>
              <a:t>Uppdatera STEVE MILLER, så namnet är med inledande versal och resten gemener, d v s Steve Miller.</a:t>
            </a:r>
          </a:p>
          <a:p>
            <a:pPr marL="485775" indent="-485775">
              <a:buFontTx/>
              <a:buAutoNum type="arabicPeriod" startAt="11"/>
            </a:pPr>
            <a:r>
              <a:rPr lang="sv-SE" altLang="sv-SE" smtClean="0"/>
              <a:t>Lägg till en anställd i Employee-tabellen. Valfritt namn, jobb, lön och avdelning.</a:t>
            </a:r>
          </a:p>
          <a:p>
            <a:pPr marL="485775" indent="-485775">
              <a:buFontTx/>
              <a:buAutoNum type="arabicPeriod" startAt="11"/>
            </a:pPr>
            <a:r>
              <a:rPr lang="sv-SE" altLang="sv-SE" smtClean="0"/>
              <a:t>Ta bort alla rader i Department-tabellen. Går det? Borde det gå? Vad händer i så fall med raderna i Employee-tabellen?</a:t>
            </a:r>
          </a:p>
        </p:txBody>
      </p:sp>
      <p:pic>
        <p:nvPicPr>
          <p:cNvPr id="5"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991730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Övningsuppgifter</a:t>
            </a:r>
          </a:p>
        </p:txBody>
      </p:sp>
      <p:sp>
        <p:nvSpPr>
          <p:cNvPr id="31747" name="Rectangle 3"/>
          <p:cNvSpPr>
            <a:spLocks noGrp="1" noChangeArrowheads="1"/>
          </p:cNvSpPr>
          <p:nvPr>
            <p:ph type="body" idx="1"/>
          </p:nvPr>
        </p:nvSpPr>
        <p:spPr>
          <a:xfrm>
            <a:off x="1343026" y="1844675"/>
            <a:ext cx="8424863" cy="4032250"/>
          </a:xfrm>
          <a:noFill/>
        </p:spPr>
        <p:txBody>
          <a:bodyPr vert="horz" lIns="92075" tIns="46038" rIns="92075" bIns="46038" rtlCol="0">
            <a:normAutofit/>
          </a:bodyPr>
          <a:lstStyle/>
          <a:p>
            <a:pPr eaLnBrk="1" hangingPunct="1"/>
            <a:r>
              <a:rPr lang="sv-SE" altLang="sv-SE" dirty="0" smtClean="0"/>
              <a:t>Till sist ska vi återställa tabellerna. Det gör vi med:</a:t>
            </a:r>
            <a:br>
              <a:rPr lang="sv-SE" altLang="sv-SE" dirty="0" smtClean="0"/>
            </a:br>
            <a:r>
              <a:rPr lang="sv-SE" altLang="sv-SE" dirty="0" smtClean="0"/>
              <a:t/>
            </a:r>
            <a:br>
              <a:rPr lang="sv-SE" altLang="sv-SE" dirty="0" smtClean="0"/>
            </a:br>
            <a:r>
              <a:rPr lang="sv-SE" altLang="sv-SE" i="1" dirty="0" smtClean="0">
                <a:latin typeface="Courier New" panose="02070309020205020404" pitchFamily="49" charset="0"/>
              </a:rPr>
              <a:t>ROLLBACK TRANSACTION </a:t>
            </a:r>
            <a:r>
              <a:rPr lang="sv-SE" altLang="sv-SE" i="1" dirty="0" smtClean="0">
                <a:latin typeface="MS LineDraw" charset="2"/>
              </a:rPr>
              <a:t/>
            </a:r>
            <a:br>
              <a:rPr lang="sv-SE" altLang="sv-SE" i="1" dirty="0" smtClean="0">
                <a:latin typeface="MS LineDraw" charset="2"/>
              </a:rPr>
            </a:br>
            <a:r>
              <a:rPr lang="sv-SE" altLang="sv-SE" dirty="0" smtClean="0"/>
              <a:t/>
            </a:r>
            <a:br>
              <a:rPr lang="sv-SE" altLang="sv-SE" dirty="0" smtClean="0"/>
            </a:br>
            <a:r>
              <a:rPr lang="sv-SE" altLang="sv-SE" dirty="0" smtClean="0"/>
              <a:t>I och med detta är alla ändringar som vi gjort i de senaste övningarna borttagna och övningarna går att göra på nytt.</a:t>
            </a:r>
            <a:br>
              <a:rPr lang="sv-SE" altLang="sv-SE" dirty="0" smtClean="0"/>
            </a:br>
            <a:r>
              <a:rPr lang="sv-SE" altLang="sv-SE" dirty="0" smtClean="0"/>
              <a:t/>
            </a:r>
            <a:br>
              <a:rPr lang="sv-SE" altLang="sv-SE" dirty="0" smtClean="0"/>
            </a:br>
            <a:r>
              <a:rPr lang="sv-SE" altLang="sv-SE" dirty="0" smtClean="0"/>
              <a:t>Mer om transaktioner (Begin, </a:t>
            </a:r>
            <a:r>
              <a:rPr lang="sv-SE" altLang="sv-SE" dirty="0" err="1" smtClean="0"/>
              <a:t>Savepoint</a:t>
            </a:r>
            <a:r>
              <a:rPr lang="sv-SE" altLang="sv-SE" dirty="0" smtClean="0"/>
              <a:t>, </a:t>
            </a:r>
            <a:r>
              <a:rPr lang="sv-SE" altLang="sv-SE" dirty="0" err="1" smtClean="0"/>
              <a:t>Commit</a:t>
            </a:r>
            <a:r>
              <a:rPr lang="sv-SE" altLang="sv-SE" dirty="0" smtClean="0"/>
              <a:t> och </a:t>
            </a:r>
            <a:r>
              <a:rPr lang="sv-SE" altLang="sv-SE" dirty="0" err="1" smtClean="0"/>
              <a:t>Rollback</a:t>
            </a:r>
            <a:r>
              <a:rPr lang="sv-SE" altLang="sv-SE" dirty="0" smtClean="0"/>
              <a:t>) går vi igenom lite senare.</a:t>
            </a:r>
          </a:p>
        </p:txBody>
      </p:sp>
      <p:pic>
        <p:nvPicPr>
          <p:cNvPr id="5"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5476467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a:p>
        </p:txBody>
      </p:sp>
    </p:spTree>
    <p:extLst>
      <p:ext uri="{BB962C8B-B14F-4D97-AF65-F5344CB8AC3E}">
        <p14:creationId xmlns:p14="http://schemas.microsoft.com/office/powerpoint/2010/main" val="3578989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dirty="0" smtClean="0"/>
              <a:t>Att tänka på med relationer</a:t>
            </a:r>
          </a:p>
        </p:txBody>
      </p:sp>
      <p:sp>
        <p:nvSpPr>
          <p:cNvPr id="20483" name="Rectangle 3"/>
          <p:cNvSpPr>
            <a:spLocks noGrp="1" noChangeArrowheads="1"/>
          </p:cNvSpPr>
          <p:nvPr>
            <p:ph type="body" idx="1"/>
          </p:nvPr>
        </p:nvSpPr>
        <p:spPr>
          <a:xfrm>
            <a:off x="1343026" y="1844675"/>
            <a:ext cx="9672805" cy="4652944"/>
          </a:xfrm>
          <a:noFill/>
        </p:spPr>
        <p:txBody>
          <a:bodyPr vert="horz" lIns="92075" tIns="46038" rIns="92075" bIns="46038" rtlCol="0">
            <a:normAutofit/>
          </a:bodyPr>
          <a:lstStyle/>
          <a:p>
            <a:r>
              <a:rPr lang="sv-SE" altLang="sv-SE" dirty="0" smtClean="0"/>
              <a:t>En-till-en-relation</a:t>
            </a:r>
          </a:p>
          <a:p>
            <a:pPr lvl="1"/>
            <a:r>
              <a:rPr lang="sv-SE" altLang="sv-SE" dirty="0" smtClean="0"/>
              <a:t>En-till-en-relationer är ovanliga eftersom det vanligtvis betyder att det är samma objekt</a:t>
            </a:r>
          </a:p>
          <a:p>
            <a:pPr lvl="1"/>
            <a:r>
              <a:rPr lang="sv-SE" altLang="sv-SE" dirty="0" smtClean="0"/>
              <a:t>Det kan dock ibland vara praktiskt att dela upp ett objekt i flera tabeller. Bl a rekommenderar Oracle att om man använder Long Raw (kolumnformat för mycket stora data) bör man lägga en sådan kolumn i en egen tabell. MS har en gräns på 8k i tabellbredd, behöver man lagra mer så måste man byta datatyp eller dela i flera tabeller</a:t>
            </a:r>
          </a:p>
          <a:p>
            <a:r>
              <a:rPr lang="sv-SE" altLang="sv-SE" dirty="0" smtClean="0"/>
              <a:t>Många-till-många-relation</a:t>
            </a:r>
          </a:p>
          <a:p>
            <a:pPr lvl="1"/>
            <a:r>
              <a:rPr lang="sv-SE" altLang="sv-SE" dirty="0" smtClean="0"/>
              <a:t>Kräven en länktabell</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928319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Relationsregler</a:t>
            </a:r>
          </a:p>
        </p:txBody>
      </p:sp>
      <p:sp>
        <p:nvSpPr>
          <p:cNvPr id="21507" name="Rectangle 3"/>
          <p:cNvSpPr>
            <a:spLocks noGrp="1" noChangeArrowheads="1"/>
          </p:cNvSpPr>
          <p:nvPr>
            <p:ph type="body" idx="1"/>
          </p:nvPr>
        </p:nvSpPr>
        <p:spPr>
          <a:xfrm>
            <a:off x="1343025" y="1844676"/>
            <a:ext cx="8281988" cy="3521075"/>
          </a:xfrm>
          <a:noFill/>
        </p:spPr>
        <p:txBody>
          <a:bodyPr vert="horz" lIns="92075" tIns="46038" rIns="92075" bIns="46038" rtlCol="0">
            <a:normAutofit/>
          </a:bodyPr>
          <a:lstStyle/>
          <a:p>
            <a:pPr eaLnBrk="1" hangingPunct="1"/>
            <a:r>
              <a:rPr lang="sv-SE" altLang="sv-SE" i="1" smtClean="0"/>
              <a:t>När vi definierar en relation mellan två objekt kan vi också bestämma ett antal regler för relationen</a:t>
            </a:r>
            <a:endParaRPr lang="sv-SE" altLang="sv-SE" smtClean="0"/>
          </a:p>
          <a:p>
            <a:pPr eaLnBrk="1" hangingPunct="1"/>
            <a:r>
              <a:rPr lang="sv-SE" altLang="sv-SE" smtClean="0"/>
              <a:t>För barnet respektive föräldern kan vi sätta regler vid uppdatering (</a:t>
            </a:r>
            <a:r>
              <a:rPr lang="sv-SE" altLang="sv-SE" b="1" smtClean="0"/>
              <a:t>Update</a:t>
            </a:r>
            <a:r>
              <a:rPr lang="sv-SE" altLang="sv-SE" smtClean="0"/>
              <a:t>), inmatning (</a:t>
            </a:r>
            <a:r>
              <a:rPr lang="sv-SE" altLang="sv-SE" b="1" smtClean="0"/>
              <a:t>Insert</a:t>
            </a:r>
            <a:r>
              <a:rPr lang="sv-SE" altLang="sv-SE" smtClean="0"/>
              <a:t>) och borttagning (</a:t>
            </a:r>
            <a:r>
              <a:rPr lang="sv-SE" altLang="sv-SE" b="1" smtClean="0"/>
              <a:t>Delete</a:t>
            </a:r>
            <a:r>
              <a:rPr lang="sv-SE" altLang="sv-SE" smtClean="0"/>
              <a:t>).</a:t>
            </a:r>
          </a:p>
          <a:p>
            <a:pPr eaLnBrk="1" hangingPunct="1"/>
            <a:r>
              <a:rPr lang="sv-SE" altLang="sv-SE" smtClean="0"/>
              <a:t>Reglerna vi kan sätta är framför allt </a:t>
            </a:r>
            <a:r>
              <a:rPr lang="sv-SE" altLang="sv-SE" b="1" smtClean="0"/>
              <a:t>Restrict</a:t>
            </a:r>
            <a:r>
              <a:rPr lang="sv-SE" altLang="sv-SE" smtClean="0"/>
              <a:t> och </a:t>
            </a:r>
            <a:r>
              <a:rPr lang="sv-SE" altLang="sv-SE" b="1" smtClean="0"/>
              <a:t>Cascade</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731714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black">
          <a:xfrm>
            <a:off x="1343025" y="620713"/>
            <a:ext cx="8991600" cy="990600"/>
          </a:xfrm>
          <a:noFill/>
        </p:spPr>
        <p:txBody>
          <a:bodyPr vert="horz" lIns="92075" tIns="46038" rIns="92075" bIns="46038" rtlCol="0" anchor="ctr">
            <a:normAutofit/>
          </a:bodyPr>
          <a:lstStyle/>
          <a:p>
            <a:pPr eaLnBrk="1" hangingPunct="1"/>
            <a:r>
              <a:rPr lang="sv-SE" altLang="sv-SE" smtClean="0"/>
              <a:t>Definition av Restrict och Cascade</a:t>
            </a:r>
            <a:endParaRPr lang="sv-SE" altLang="sv-SE" sz="3200"/>
          </a:p>
        </p:txBody>
      </p:sp>
      <p:sp>
        <p:nvSpPr>
          <p:cNvPr id="22531" name="Rectangle 3"/>
          <p:cNvSpPr>
            <a:spLocks noGrp="1" noChangeArrowheads="1"/>
          </p:cNvSpPr>
          <p:nvPr>
            <p:ph type="body" idx="1"/>
          </p:nvPr>
        </p:nvSpPr>
        <p:spPr>
          <a:xfrm>
            <a:off x="1343025" y="1844675"/>
            <a:ext cx="8458200" cy="2362200"/>
          </a:xfrm>
          <a:noFill/>
        </p:spPr>
        <p:txBody>
          <a:bodyPr vert="horz" lIns="92075" tIns="46038" rIns="92075" bIns="46038" rtlCol="0">
            <a:normAutofit/>
          </a:bodyPr>
          <a:lstStyle/>
          <a:p>
            <a:pPr>
              <a:tabLst>
                <a:tab pos="1709738" algn="l"/>
                <a:tab pos="2146300" algn="l"/>
              </a:tabLst>
            </a:pPr>
            <a:r>
              <a:rPr lang="sv-SE" altLang="sv-SE" dirty="0" smtClean="0"/>
              <a:t>Restrict	– 	styr vad vi kan mata in, ta bort eller 				förändra i en rad, då data i andra tabeller 			relaterar till data som förändras.</a:t>
            </a:r>
          </a:p>
          <a:p>
            <a:pPr>
              <a:tabLst>
                <a:tab pos="1709738" algn="l"/>
                <a:tab pos="2146300" algn="l"/>
              </a:tabLst>
            </a:pPr>
            <a:r>
              <a:rPr lang="sv-SE" altLang="sv-SE" dirty="0" smtClean="0"/>
              <a:t>Cascade	– 	utför uppdateringar som görs i en tabell 			även i relaterade tabeller.</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78718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Exempel Restrict</a:t>
            </a:r>
          </a:p>
        </p:txBody>
      </p:sp>
      <p:sp>
        <p:nvSpPr>
          <p:cNvPr id="23555" name="Rectangle 3"/>
          <p:cNvSpPr>
            <a:spLocks noGrp="1" noChangeArrowheads="1"/>
          </p:cNvSpPr>
          <p:nvPr>
            <p:ph type="body" idx="1"/>
          </p:nvPr>
        </p:nvSpPr>
        <p:spPr>
          <a:xfrm>
            <a:off x="1343026" y="1844675"/>
            <a:ext cx="8137525" cy="4679950"/>
          </a:xfrm>
          <a:noFill/>
        </p:spPr>
        <p:txBody>
          <a:bodyPr vert="horz" lIns="92075" tIns="46038" rIns="92075" bIns="46038" rtlCol="0">
            <a:normAutofit lnSpcReduction="10000"/>
          </a:bodyPr>
          <a:lstStyle/>
          <a:p>
            <a:pPr eaLnBrk="1" hangingPunct="1"/>
            <a:r>
              <a:rPr lang="sv-SE" altLang="sv-SE" smtClean="0"/>
              <a:t>Vi har en relation mellan objekten Department och Employee och på denna relation har vi satt en restriktion</a:t>
            </a:r>
            <a:br>
              <a:rPr lang="sv-SE" altLang="sv-SE" smtClean="0"/>
            </a:br>
            <a:endParaRPr lang="sv-SE" altLang="sv-SE" smtClean="0"/>
          </a:p>
          <a:p>
            <a:pPr lvl="1" eaLnBrk="1" hangingPunct="1"/>
            <a:r>
              <a:rPr lang="sv-SE" altLang="sv-SE" smtClean="0"/>
              <a:t>On Child Insert Restrict</a:t>
            </a:r>
            <a:br>
              <a:rPr lang="sv-SE" altLang="sv-SE" smtClean="0"/>
            </a:br>
            <a:r>
              <a:rPr lang="sv-SE" altLang="sv-SE" smtClean="0"/>
              <a:t/>
            </a:r>
            <a:br>
              <a:rPr lang="sv-SE" altLang="sv-SE" smtClean="0"/>
            </a:br>
            <a:r>
              <a:rPr lang="sv-SE" altLang="sv-SE" smtClean="0"/>
              <a:t/>
            </a:r>
            <a:br>
              <a:rPr lang="sv-SE" altLang="sv-SE" smtClean="0"/>
            </a:br>
            <a:r>
              <a:rPr lang="sv-SE" altLang="sv-SE" smtClean="0"/>
              <a:t/>
            </a:r>
            <a:br>
              <a:rPr lang="sv-SE" altLang="sv-SE" smtClean="0"/>
            </a:br>
            <a:r>
              <a:rPr lang="sv-SE" altLang="sv-SE" smtClean="0"/>
              <a:t/>
            </a:r>
            <a:br>
              <a:rPr lang="sv-SE" altLang="sv-SE" smtClean="0"/>
            </a:br>
            <a:endParaRPr lang="sv-SE" altLang="sv-SE" smtClean="0"/>
          </a:p>
          <a:p>
            <a:pPr eaLnBrk="1" hangingPunct="1"/>
            <a:r>
              <a:rPr lang="sv-SE" altLang="sv-SE" smtClean="0"/>
              <a:t>Detta medför att vid INSERT i tabellen Employee så kontrolleras DeptID-värdet mot Department-tabellen och om det inte finns där får vi inte göra Insert.</a:t>
            </a:r>
          </a:p>
        </p:txBody>
      </p:sp>
      <p:pic>
        <p:nvPicPr>
          <p:cNvPr id="23556" name="Picture 16"/>
          <p:cNvPicPr>
            <a:picLocks noChangeAspect="1" noChangeArrowheads="1"/>
          </p:cNvPicPr>
          <p:nvPr/>
        </p:nvPicPr>
        <p:blipFill>
          <a:blip r:embed="rId3">
            <a:extLst>
              <a:ext uri="{28A0092B-C50C-407E-A947-70E740481C1C}">
                <a14:useLocalDpi xmlns:a14="http://schemas.microsoft.com/office/drawing/2010/main" val="0"/>
              </a:ext>
            </a:extLst>
          </a:blip>
          <a:srcRect l="35823" t="15985" r="31572" b="63237"/>
          <a:stretch>
            <a:fillRect/>
          </a:stretch>
        </p:blipFill>
        <p:spPr bwMode="auto">
          <a:xfrm>
            <a:off x="5159375" y="2709863"/>
            <a:ext cx="461010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Nackademin svart.jpg"/>
          <p:cNvPicPr/>
          <p:nvPr/>
        </p:nvPicPr>
        <p:blipFill>
          <a:blip r:embed="rId4">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282587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Exempel Cascade</a:t>
            </a:r>
          </a:p>
        </p:txBody>
      </p:sp>
      <p:sp>
        <p:nvSpPr>
          <p:cNvPr id="24579" name="Rectangle 3"/>
          <p:cNvSpPr>
            <a:spLocks noGrp="1" noChangeArrowheads="1"/>
          </p:cNvSpPr>
          <p:nvPr>
            <p:ph type="body" idx="1"/>
          </p:nvPr>
        </p:nvSpPr>
        <p:spPr>
          <a:xfrm>
            <a:off x="1343024" y="1844676"/>
            <a:ext cx="10010775" cy="4608513"/>
          </a:xfrm>
          <a:noFill/>
        </p:spPr>
        <p:txBody>
          <a:bodyPr vert="horz" lIns="92075" tIns="46038" rIns="92075" bIns="46038" rtlCol="0">
            <a:normAutofit/>
          </a:bodyPr>
          <a:lstStyle/>
          <a:p>
            <a:pPr eaLnBrk="1" hangingPunct="1"/>
            <a:r>
              <a:rPr lang="sv-SE" altLang="sv-SE" dirty="0" smtClean="0"/>
              <a:t>Nu har vi i stället satt regeln</a:t>
            </a:r>
          </a:p>
          <a:p>
            <a:pPr eaLnBrk="1" hangingPunct="1"/>
            <a:endParaRPr lang="sv-SE" altLang="sv-SE" dirty="0" smtClean="0"/>
          </a:p>
          <a:p>
            <a:pPr lvl="1" eaLnBrk="1" hangingPunct="1"/>
            <a:r>
              <a:rPr lang="sv-SE" altLang="sv-SE" dirty="0" smtClean="0"/>
              <a:t>On </a:t>
            </a:r>
            <a:r>
              <a:rPr lang="sv-SE" altLang="sv-SE" dirty="0" err="1" smtClean="0"/>
              <a:t>Parent</a:t>
            </a:r>
            <a:r>
              <a:rPr lang="sv-SE" altLang="sv-SE" dirty="0" smtClean="0"/>
              <a:t> </a:t>
            </a:r>
            <a:r>
              <a:rPr lang="sv-SE" altLang="sv-SE" dirty="0" err="1" smtClean="0"/>
              <a:t>Update</a:t>
            </a:r>
            <a:r>
              <a:rPr lang="sv-SE" altLang="sv-SE" dirty="0" smtClean="0"/>
              <a:t> Cascade</a:t>
            </a:r>
            <a:br>
              <a:rPr lang="sv-SE" altLang="sv-SE" dirty="0" smtClean="0"/>
            </a:br>
            <a:r>
              <a:rPr lang="sv-SE" altLang="sv-SE" dirty="0" smtClean="0"/>
              <a:t/>
            </a:r>
            <a:br>
              <a:rPr lang="sv-SE" altLang="sv-SE" dirty="0" smtClean="0"/>
            </a:br>
            <a:r>
              <a:rPr lang="sv-SE" altLang="sv-SE" dirty="0" smtClean="0"/>
              <a:t/>
            </a:r>
            <a:br>
              <a:rPr lang="sv-SE" altLang="sv-SE" dirty="0" smtClean="0"/>
            </a:br>
            <a:r>
              <a:rPr lang="sv-SE" altLang="sv-SE" dirty="0" smtClean="0"/>
              <a:t/>
            </a:r>
            <a:br>
              <a:rPr lang="sv-SE" altLang="sv-SE" dirty="0" smtClean="0"/>
            </a:br>
            <a:endParaRPr lang="sv-SE" altLang="sv-SE" dirty="0" smtClean="0"/>
          </a:p>
          <a:p>
            <a:pPr eaLnBrk="1" hangingPunct="1"/>
            <a:r>
              <a:rPr lang="sv-SE" altLang="sv-SE" dirty="0" smtClean="0"/>
              <a:t>Vid uppdatering av </a:t>
            </a:r>
            <a:r>
              <a:rPr lang="sv-SE" altLang="sv-SE" dirty="0" err="1" smtClean="0"/>
              <a:t>DeptID</a:t>
            </a:r>
            <a:r>
              <a:rPr lang="sv-SE" altLang="sv-SE" dirty="0" smtClean="0"/>
              <a:t> för någon avdelning kommer </a:t>
            </a:r>
            <a:r>
              <a:rPr lang="sv-SE" altLang="sv-SE" dirty="0" err="1" smtClean="0"/>
              <a:t>DeptID</a:t>
            </a:r>
            <a:r>
              <a:rPr lang="sv-SE" altLang="sv-SE" dirty="0" smtClean="0"/>
              <a:t>-kolumnen i </a:t>
            </a:r>
            <a:r>
              <a:rPr lang="sv-SE" altLang="sv-SE" dirty="0" err="1" smtClean="0"/>
              <a:t>Employee</a:t>
            </a:r>
            <a:r>
              <a:rPr lang="sv-SE" altLang="sv-SE" dirty="0" smtClean="0"/>
              <a:t>-tabellen också att uppdateras för de anställda som är kopplade till avdelningen.</a:t>
            </a:r>
          </a:p>
        </p:txBody>
      </p:sp>
      <p:pic>
        <p:nvPicPr>
          <p:cNvPr id="24580" name="Picture 16"/>
          <p:cNvPicPr>
            <a:picLocks noChangeAspect="1" noChangeArrowheads="1"/>
          </p:cNvPicPr>
          <p:nvPr/>
        </p:nvPicPr>
        <p:blipFill>
          <a:blip r:embed="rId3">
            <a:extLst>
              <a:ext uri="{28A0092B-C50C-407E-A947-70E740481C1C}">
                <a14:useLocalDpi xmlns:a14="http://schemas.microsoft.com/office/drawing/2010/main" val="0"/>
              </a:ext>
            </a:extLst>
          </a:blip>
          <a:srcRect l="35823" t="15985" r="31572" b="63237"/>
          <a:stretch>
            <a:fillRect/>
          </a:stretch>
        </p:blipFill>
        <p:spPr bwMode="auto">
          <a:xfrm>
            <a:off x="6001387" y="2069084"/>
            <a:ext cx="424815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Nackademin svart.jpg"/>
          <p:cNvPicPr/>
          <p:nvPr/>
        </p:nvPicPr>
        <p:blipFill>
          <a:blip r:embed="rId4">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713798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sv-SE" altLang="sv-SE" smtClean="0"/>
              <a:t>Cascade</a:t>
            </a:r>
          </a:p>
        </p:txBody>
      </p:sp>
      <p:sp>
        <p:nvSpPr>
          <p:cNvPr id="25603" name="Rectangle 3"/>
          <p:cNvSpPr>
            <a:spLocks noGrp="1" noChangeArrowheads="1"/>
          </p:cNvSpPr>
          <p:nvPr>
            <p:ph type="body" idx="1"/>
          </p:nvPr>
        </p:nvSpPr>
        <p:spPr>
          <a:xfrm>
            <a:off x="1343026" y="1844676"/>
            <a:ext cx="7923213" cy="3521075"/>
          </a:xfrm>
        </p:spPr>
        <p:txBody>
          <a:bodyPr>
            <a:normAutofit fontScale="92500"/>
          </a:bodyPr>
          <a:lstStyle/>
          <a:p>
            <a:pPr eaLnBrk="1" hangingPunct="1"/>
            <a:r>
              <a:rPr lang="sv-SE" altLang="sv-SE" smtClean="0"/>
              <a:t>I stora transaktionsdatabaser har man oftast inte On Parent Update Cascade, då det kan bli mycket prestandakrävande och ge problem och inkonsistenser.</a:t>
            </a:r>
          </a:p>
          <a:p>
            <a:pPr eaLnBrk="1" hangingPunct="1"/>
            <a:r>
              <a:rPr lang="sv-SE" altLang="sv-SE" smtClean="0"/>
              <a:t>I stället bör man koppla tabeller på nyckelvärden som inte är beroende av affärsmässiga fakta, d v s sådant som kan ändras. Koppla till exempel på unika personuppgifter (exempelvis personnummer eller anställningsnummer) men inte namn, vilket kan ändras.</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509891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sv-SE" altLang="sv-SE" smtClean="0"/>
              <a:t>Restrict</a:t>
            </a:r>
          </a:p>
        </p:txBody>
      </p:sp>
      <p:sp>
        <p:nvSpPr>
          <p:cNvPr id="26627" name="Rectangle 3"/>
          <p:cNvSpPr>
            <a:spLocks noGrp="1" noChangeArrowheads="1"/>
          </p:cNvSpPr>
          <p:nvPr>
            <p:ph type="body" idx="1"/>
          </p:nvPr>
        </p:nvSpPr>
        <p:spPr>
          <a:xfrm>
            <a:off x="1343026" y="1844675"/>
            <a:ext cx="7923213" cy="3240088"/>
          </a:xfrm>
        </p:spPr>
        <p:txBody>
          <a:bodyPr>
            <a:normAutofit lnSpcReduction="10000"/>
          </a:bodyPr>
          <a:lstStyle/>
          <a:p>
            <a:pPr eaLnBrk="1" hangingPunct="1"/>
            <a:r>
              <a:rPr lang="sv-SE" altLang="sv-SE" smtClean="0"/>
              <a:t>On Child Insert Restrict är standard i alla moderna system och ett måste för att undvika inkonsistens. Det tar prestanda från systemet och ibland kan man undvika det av prestandaskäl. Då är det viktigt att logiken hanteras av de applikationer som arbetar mot databasen.</a:t>
            </a:r>
          </a:p>
          <a:p>
            <a:pPr eaLnBrk="1" hangingPunct="1"/>
            <a:r>
              <a:rPr lang="sv-SE" altLang="sv-SE" smtClean="0"/>
              <a:t>Detta hanteras i moderna relationsdatabaser med hjälp av primära och främmande nycklar.</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476238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Manipulering av data</a:t>
            </a:r>
          </a:p>
        </p:txBody>
      </p:sp>
      <p:sp>
        <p:nvSpPr>
          <p:cNvPr id="4099" name="Rectangle 3"/>
          <p:cNvSpPr>
            <a:spLocks noGrp="1" noChangeArrowheads="1"/>
          </p:cNvSpPr>
          <p:nvPr>
            <p:ph type="body" idx="1"/>
          </p:nvPr>
        </p:nvSpPr>
        <p:spPr>
          <a:xfrm>
            <a:off x="1343025" y="1844675"/>
            <a:ext cx="5430838" cy="1409700"/>
          </a:xfrm>
          <a:noFill/>
        </p:spPr>
        <p:txBody>
          <a:bodyPr vert="horz" lIns="92075" tIns="46038" rIns="92075" bIns="46038" rtlCol="0">
            <a:normAutofit lnSpcReduction="10000"/>
          </a:bodyPr>
          <a:lstStyle/>
          <a:p>
            <a:pPr eaLnBrk="1" hangingPunct="1"/>
            <a:r>
              <a:rPr lang="sv-SE" altLang="sv-SE" smtClean="0"/>
              <a:t>INSERT – lägger till nya rader</a:t>
            </a:r>
          </a:p>
          <a:p>
            <a:pPr eaLnBrk="1" hangingPunct="1"/>
            <a:r>
              <a:rPr lang="sv-SE" altLang="sv-SE" smtClean="0"/>
              <a:t>UPDATE – ändrar i befintliga rader</a:t>
            </a:r>
          </a:p>
          <a:p>
            <a:pPr eaLnBrk="1" hangingPunct="1"/>
            <a:r>
              <a:rPr lang="sv-SE" altLang="sv-SE" smtClean="0"/>
              <a:t>DELETE – tar bort befintliga rader</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412218311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en-GB" altLang="sv-SE" smtClean="0"/>
              <a:t>Constraints</a:t>
            </a:r>
            <a:endParaRPr lang="sv-SE" altLang="sv-SE" smtClean="0"/>
          </a:p>
        </p:txBody>
      </p:sp>
      <p:sp>
        <p:nvSpPr>
          <p:cNvPr id="27651" name="Rectangle 3"/>
          <p:cNvSpPr>
            <a:spLocks noGrp="1" noChangeArrowheads="1"/>
          </p:cNvSpPr>
          <p:nvPr>
            <p:ph type="body" idx="1"/>
          </p:nvPr>
        </p:nvSpPr>
        <p:spPr>
          <a:xfrm>
            <a:off x="1343025" y="1844676"/>
            <a:ext cx="8281988" cy="2606675"/>
          </a:xfrm>
          <a:noFill/>
        </p:spPr>
        <p:txBody>
          <a:bodyPr vert="horz" lIns="92075" tIns="46038" rIns="92075" bIns="46038" rtlCol="0">
            <a:normAutofit lnSpcReduction="10000"/>
          </a:bodyPr>
          <a:lstStyle/>
          <a:p>
            <a:pPr eaLnBrk="1" hangingPunct="1"/>
            <a:r>
              <a:rPr lang="sv-SE" altLang="sv-SE" smtClean="0"/>
              <a:t>I MS SQL Server kallas dessa relationsregler för Constraints</a:t>
            </a:r>
          </a:p>
          <a:p>
            <a:pPr eaLnBrk="1" hangingPunct="1"/>
            <a:r>
              <a:rPr lang="sv-SE" altLang="sv-SE" smtClean="0"/>
              <a:t>Constraints kan användas för att skapa olika regler men Cascade och Restrict är de som sammanknippas med relationsdatabaser</a:t>
            </a:r>
          </a:p>
          <a:p>
            <a:pPr eaLnBrk="1" hangingPunct="1"/>
            <a:r>
              <a:rPr lang="sv-SE" altLang="sv-SE" smtClean="0"/>
              <a:t>Constraints förklaras mer ingående i nästa kapitel</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23277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Demonstration</a:t>
            </a:r>
          </a:p>
        </p:txBody>
      </p:sp>
      <p:sp>
        <p:nvSpPr>
          <p:cNvPr id="28675" name="Rectangle 3"/>
          <p:cNvSpPr>
            <a:spLocks noGrp="1" noChangeArrowheads="1"/>
          </p:cNvSpPr>
          <p:nvPr>
            <p:ph type="body" idx="1"/>
          </p:nvPr>
        </p:nvSpPr>
        <p:spPr>
          <a:xfrm>
            <a:off x="1343026" y="1844675"/>
            <a:ext cx="8137525" cy="915988"/>
          </a:xfrm>
          <a:noFill/>
        </p:spPr>
        <p:txBody>
          <a:bodyPr vert="horz" lIns="92075" tIns="46038" rIns="92075" bIns="46038" rtlCol="0">
            <a:normAutofit fontScale="92500"/>
          </a:bodyPr>
          <a:lstStyle/>
          <a:p>
            <a:pPr marL="185738" indent="-185738"/>
            <a:r>
              <a:rPr lang="sv-SE" altLang="sv-SE" smtClean="0"/>
              <a:t>Enkel genomgång av ett grafiskt datamodelleringsverktyg (som ingår i MS SQL Server Management Studio)</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759985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a:p>
        </p:txBody>
      </p:sp>
    </p:spTree>
    <p:extLst>
      <p:ext uri="{BB962C8B-B14F-4D97-AF65-F5344CB8AC3E}">
        <p14:creationId xmlns:p14="http://schemas.microsoft.com/office/powerpoint/2010/main" val="37020159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343026" y="1844676"/>
            <a:ext cx="8137525" cy="4752975"/>
          </a:xfrm>
          <a:noFill/>
        </p:spPr>
        <p:txBody>
          <a:bodyPr vert="horz" lIns="92075" tIns="46038" rIns="92075" bIns="46038" rtlCol="0">
            <a:normAutofit/>
          </a:bodyPr>
          <a:lstStyle/>
          <a:p>
            <a:pPr>
              <a:tabLst>
                <a:tab pos="3706813" algn="l"/>
              </a:tabLst>
            </a:pPr>
            <a:r>
              <a:rPr lang="sv-SE" altLang="sv-SE" smtClean="0"/>
              <a:t>För att skapa och underhålla databaser och tabeller finns följande SQL-satser:</a:t>
            </a:r>
          </a:p>
          <a:p>
            <a:pPr lvl="1">
              <a:tabLst>
                <a:tab pos="3706813" algn="l"/>
              </a:tabLst>
            </a:pPr>
            <a:r>
              <a:rPr lang="sv-SE" altLang="sv-SE" smtClean="0"/>
              <a:t>CREATE DATABASE	Skapar en databas</a:t>
            </a:r>
          </a:p>
          <a:p>
            <a:pPr lvl="1">
              <a:tabLst>
                <a:tab pos="3706813" algn="l"/>
              </a:tabLst>
            </a:pPr>
            <a:r>
              <a:rPr lang="sv-SE" altLang="sv-SE" smtClean="0"/>
              <a:t>CREATE TABLE	Skapar en tabell</a:t>
            </a:r>
          </a:p>
          <a:p>
            <a:pPr lvl="1">
              <a:tabLst>
                <a:tab pos="3706813" algn="l"/>
              </a:tabLst>
            </a:pPr>
            <a:r>
              <a:rPr lang="sv-SE" altLang="sv-SE" smtClean="0"/>
              <a:t>ALTER DATABASE	Ändrar på databasdefinitionen</a:t>
            </a:r>
          </a:p>
          <a:p>
            <a:pPr lvl="1">
              <a:tabLst>
                <a:tab pos="3706813" algn="l"/>
              </a:tabLst>
            </a:pPr>
            <a:r>
              <a:rPr lang="sv-SE" altLang="sv-SE" smtClean="0"/>
              <a:t>ALTER TABLE	Ändrar i en tabells design</a:t>
            </a:r>
          </a:p>
          <a:p>
            <a:pPr lvl="1">
              <a:tabLst>
                <a:tab pos="3706813" algn="l"/>
              </a:tabLst>
            </a:pPr>
            <a:r>
              <a:rPr lang="sv-SE" altLang="sv-SE" smtClean="0"/>
              <a:t>DROP DATABASE	Tar bort en databas</a:t>
            </a:r>
          </a:p>
          <a:p>
            <a:pPr lvl="1">
              <a:tabLst>
                <a:tab pos="3706813" algn="l"/>
              </a:tabLst>
            </a:pPr>
            <a:r>
              <a:rPr lang="sv-SE" altLang="sv-SE" smtClean="0"/>
              <a:t>DROP TABLE	Tar bort en tabell</a:t>
            </a:r>
          </a:p>
        </p:txBody>
      </p:sp>
      <p:sp>
        <p:nvSpPr>
          <p:cNvPr id="4099" name="Rectangle 3"/>
          <p:cNvSpPr>
            <a:spLocks noGrp="1" noChangeArrowheads="1"/>
          </p:cNvSpPr>
          <p:nvPr>
            <p:ph type="title"/>
          </p:nvPr>
        </p:nvSpPr>
        <p:spPr bwMode="black">
          <a:xfrm>
            <a:off x="1343025" y="620713"/>
            <a:ext cx="8991600" cy="1008062"/>
          </a:xfrm>
          <a:noFill/>
        </p:spPr>
        <p:txBody>
          <a:bodyPr/>
          <a:lstStyle/>
          <a:p>
            <a:pPr eaLnBrk="1" hangingPunct="1">
              <a:lnSpc>
                <a:spcPct val="80000"/>
              </a:lnSpc>
            </a:pPr>
            <a:r>
              <a:rPr lang="sv-SE" altLang="sv-SE" sz="3400"/>
              <a:t>Skapa och underhålla databaser och tabeller</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3006842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black">
          <a:xfrm>
            <a:off x="1343025" y="638175"/>
            <a:ext cx="7772400" cy="990600"/>
          </a:xfrm>
          <a:noFill/>
        </p:spPr>
        <p:txBody>
          <a:bodyPr vert="horz" lIns="92075" tIns="46038" rIns="92075" bIns="46038" rtlCol="0" anchor="ctr">
            <a:normAutofit/>
          </a:bodyPr>
          <a:lstStyle/>
          <a:p>
            <a:pPr eaLnBrk="1" hangingPunct="1"/>
            <a:r>
              <a:rPr lang="sv-SE" altLang="sv-SE" smtClean="0"/>
              <a:t>Skapa en databas</a:t>
            </a:r>
          </a:p>
        </p:txBody>
      </p:sp>
      <p:sp>
        <p:nvSpPr>
          <p:cNvPr id="5123" name="Rectangle 3"/>
          <p:cNvSpPr>
            <a:spLocks noGrp="1" noChangeArrowheads="1"/>
          </p:cNvSpPr>
          <p:nvPr>
            <p:ph type="body" idx="1"/>
          </p:nvPr>
        </p:nvSpPr>
        <p:spPr>
          <a:xfrm>
            <a:off x="1343025" y="1844675"/>
            <a:ext cx="7848600" cy="3810000"/>
          </a:xfrm>
          <a:noFill/>
        </p:spPr>
        <p:txBody>
          <a:bodyPr vert="horz" lIns="92075" tIns="46038" rIns="92075" bIns="46038" rtlCol="0">
            <a:normAutofit/>
          </a:bodyPr>
          <a:lstStyle/>
          <a:p>
            <a:pPr eaLnBrk="1" hangingPunct="1"/>
            <a:r>
              <a:rPr lang="sv-SE" altLang="sv-SE" smtClean="0"/>
              <a:t>Skapa en databas</a:t>
            </a:r>
            <a:br>
              <a:rPr lang="sv-SE" altLang="sv-SE" smtClean="0"/>
            </a:br>
            <a:r>
              <a:rPr lang="sv-SE" altLang="sv-SE" smtClean="0"/>
              <a:t>Syntax: CREATE DATABASE database_name</a:t>
            </a:r>
            <a:br>
              <a:rPr lang="sv-SE" altLang="sv-SE" smtClean="0"/>
            </a:br>
            <a:r>
              <a:rPr lang="sv-SE" altLang="sv-SE" smtClean="0"/>
              <a:t/>
            </a:r>
            <a:br>
              <a:rPr lang="sv-SE" altLang="sv-SE" smtClean="0"/>
            </a:br>
            <a:r>
              <a:rPr lang="sv-SE" altLang="sv-SE" smtClean="0"/>
              <a:t>Exempel:</a:t>
            </a:r>
            <a:br>
              <a:rPr lang="sv-SE" altLang="sv-SE" smtClean="0"/>
            </a:br>
            <a:r>
              <a:rPr lang="sv-SE" altLang="sv-SE" sz="1600" b="1">
                <a:latin typeface="Times New Roman" panose="02020603050405020304" pitchFamily="18" charset="0"/>
              </a:rPr>
              <a:t>	</a:t>
            </a:r>
            <a:r>
              <a:rPr lang="sv-SE" altLang="sv-SE" sz="2000">
                <a:latin typeface="Courier New" panose="02070309020205020404" pitchFamily="49" charset="0"/>
              </a:rPr>
              <a:t>CREATE DATABASE PERSONAL</a:t>
            </a:r>
            <a:r>
              <a:rPr lang="sv-SE" altLang="sv-SE" smtClean="0">
                <a:latin typeface="Courier New" panose="02070309020205020404" pitchFamily="49" charset="0"/>
              </a:rPr>
              <a:t> </a:t>
            </a:r>
            <a:br>
              <a:rPr lang="sv-SE" altLang="sv-SE" smtClean="0">
                <a:latin typeface="Courier New" panose="02070309020205020404" pitchFamily="49" charset="0"/>
              </a:rPr>
            </a:br>
            <a:endParaRPr lang="sv-SE" altLang="sv-SE" smtClean="0">
              <a:latin typeface="Courier New" panose="02070309020205020404" pitchFamily="49" charset="0"/>
            </a:endParaRPr>
          </a:p>
          <a:p>
            <a:pPr eaLnBrk="1" hangingPunct="1"/>
            <a:r>
              <a:rPr lang="sv-SE" altLang="sv-SE" smtClean="0"/>
              <a:t>I MS SQL Server kan man ange fler parametrar, </a:t>
            </a:r>
            <a:br>
              <a:rPr lang="sv-SE" altLang="sv-SE" smtClean="0"/>
            </a:br>
            <a:r>
              <a:rPr lang="sv-SE" altLang="sv-SE" smtClean="0"/>
              <a:t>t ex var databasfiler och loggfiler ska hamna, samt hur stora de ska vara.</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0666561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black">
          <a:xfrm>
            <a:off x="1336676" y="620714"/>
            <a:ext cx="8143875" cy="854075"/>
          </a:xfrm>
          <a:noFill/>
        </p:spPr>
        <p:txBody>
          <a:bodyPr vert="horz" lIns="92075" tIns="46038" rIns="92075" bIns="46038" rtlCol="0" anchor="ctr">
            <a:normAutofit/>
          </a:bodyPr>
          <a:lstStyle/>
          <a:p>
            <a:pPr eaLnBrk="1" hangingPunct="1"/>
            <a:r>
              <a:rPr lang="sv-SE" altLang="sv-SE" smtClean="0"/>
              <a:t>Skapa en tabell</a:t>
            </a:r>
          </a:p>
        </p:txBody>
      </p:sp>
      <p:sp>
        <p:nvSpPr>
          <p:cNvPr id="6147" name="Rectangle 3"/>
          <p:cNvSpPr>
            <a:spLocks noGrp="1" noChangeArrowheads="1"/>
          </p:cNvSpPr>
          <p:nvPr>
            <p:ph type="body" idx="1"/>
          </p:nvPr>
        </p:nvSpPr>
        <p:spPr>
          <a:xfrm>
            <a:off x="1343025" y="1844675"/>
            <a:ext cx="8458200" cy="3810000"/>
          </a:xfrm>
          <a:noFill/>
        </p:spPr>
        <p:txBody>
          <a:bodyPr vert="horz" lIns="92075" tIns="46038" rIns="92075" bIns="46038" rtlCol="0">
            <a:normAutofit/>
          </a:bodyPr>
          <a:lstStyle/>
          <a:p>
            <a:pPr eaLnBrk="1" hangingPunct="1">
              <a:lnSpc>
                <a:spcPct val="95000"/>
              </a:lnSpc>
            </a:pPr>
            <a:r>
              <a:rPr lang="sv-SE" altLang="sv-SE" smtClean="0"/>
              <a:t>En tabell skapas så här:</a:t>
            </a:r>
            <a:br>
              <a:rPr lang="sv-SE" altLang="sv-SE" smtClean="0"/>
            </a:br>
            <a:r>
              <a:rPr lang="sv-SE" altLang="sv-SE" smtClean="0"/>
              <a:t/>
            </a:r>
            <a:br>
              <a:rPr lang="sv-SE" altLang="sv-SE" smtClean="0"/>
            </a:br>
            <a:r>
              <a:rPr lang="sv-SE" altLang="sv-SE" smtClean="0"/>
              <a:t>Syntax:</a:t>
            </a:r>
            <a:br>
              <a:rPr lang="sv-SE" altLang="sv-SE" smtClean="0"/>
            </a:br>
            <a:r>
              <a:rPr lang="sv-SE" altLang="sv-SE" sz="2000"/>
              <a:t/>
            </a:r>
            <a:br>
              <a:rPr lang="sv-SE" altLang="sv-SE" sz="2000"/>
            </a:br>
            <a:r>
              <a:rPr lang="sv-SE" altLang="sv-SE" sz="2000" i="1"/>
              <a:t>CREATE TABLE</a:t>
            </a:r>
            <a:r>
              <a:rPr lang="sv-SE" altLang="sv-SE" sz="2000"/>
              <a:t>  table_name (</a:t>
            </a:r>
            <a:br>
              <a:rPr lang="sv-SE" altLang="sv-SE" sz="2000"/>
            </a:br>
            <a:r>
              <a:rPr lang="sv-SE" altLang="sv-SE" sz="2000"/>
              <a:t>	column	datatype  [ NOT NULL ] ,</a:t>
            </a:r>
            <a:br>
              <a:rPr lang="sv-SE" altLang="sv-SE" sz="2000"/>
            </a:br>
            <a:r>
              <a:rPr lang="sv-SE" altLang="sv-SE" sz="2000"/>
              <a:t>	column	datatype  [ NOT NULL ] ,</a:t>
            </a:r>
            <a:br>
              <a:rPr lang="sv-SE" altLang="sv-SE" sz="2000"/>
            </a:br>
            <a:r>
              <a:rPr lang="sv-SE" altLang="sv-SE" sz="2000"/>
              <a:t>	column	datatype  [ NOT NULL ] ...)</a:t>
            </a:r>
          </a:p>
          <a:p>
            <a:pPr eaLnBrk="1" hangingPunct="1">
              <a:lnSpc>
                <a:spcPct val="95000"/>
              </a:lnSpc>
            </a:pPr>
            <a:endParaRPr lang="sv-SE" altLang="sv-SE" sz="2000"/>
          </a:p>
          <a:p>
            <a:pPr eaLnBrk="1" hangingPunct="1">
              <a:lnSpc>
                <a:spcPct val="95000"/>
              </a:lnSpc>
            </a:pPr>
            <a:r>
              <a:rPr lang="sv-SE" altLang="sv-SE" smtClean="0"/>
              <a:t>Ett exempel på detta kommer i bild 8.7</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413824922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black">
          <a:xfrm>
            <a:off x="1336676" y="620714"/>
            <a:ext cx="8143875" cy="930275"/>
          </a:xfrm>
          <a:noFill/>
        </p:spPr>
        <p:txBody>
          <a:bodyPr vert="horz" lIns="92075" tIns="46038" rIns="92075" bIns="46038" rtlCol="0" anchor="ctr">
            <a:normAutofit/>
          </a:bodyPr>
          <a:lstStyle/>
          <a:p>
            <a:pPr eaLnBrk="1" hangingPunct="1"/>
            <a:r>
              <a:rPr lang="sv-SE" altLang="sv-SE" smtClean="0"/>
              <a:t>Datatyper (1)</a:t>
            </a:r>
          </a:p>
        </p:txBody>
      </p:sp>
      <p:sp>
        <p:nvSpPr>
          <p:cNvPr id="7171" name="Rectangle 3"/>
          <p:cNvSpPr>
            <a:spLocks noGrp="1" noChangeArrowheads="1"/>
          </p:cNvSpPr>
          <p:nvPr>
            <p:ph type="body" idx="1"/>
          </p:nvPr>
        </p:nvSpPr>
        <p:spPr>
          <a:xfrm>
            <a:off x="1336676" y="1844675"/>
            <a:ext cx="8143875" cy="4248150"/>
          </a:xfrm>
          <a:noFill/>
        </p:spPr>
        <p:txBody>
          <a:bodyPr vert="horz" lIns="92075" tIns="46038" rIns="92075" bIns="46038" rtlCol="0">
            <a:normAutofit/>
          </a:bodyPr>
          <a:lstStyle/>
          <a:p>
            <a:pPr>
              <a:tabLst>
                <a:tab pos="4100513" algn="l"/>
              </a:tabLst>
            </a:pPr>
            <a:r>
              <a:rPr lang="sv-SE" altLang="sv-SE" smtClean="0"/>
              <a:t>Datatyper i MS SQL Server (Oracle inom parentes, maximal storlek gäller för MS SQL Server)</a:t>
            </a:r>
          </a:p>
          <a:p>
            <a:pPr lvl="1">
              <a:tabLst>
                <a:tab pos="4100513" algn="l"/>
              </a:tabLst>
            </a:pPr>
            <a:r>
              <a:rPr lang="sv-SE" altLang="sv-SE" smtClean="0"/>
              <a:t>CHAR (CHAR)	Alfanumeriskt data med en fast</a:t>
            </a:r>
            <a:br>
              <a:rPr lang="sv-SE" altLang="sv-SE" smtClean="0"/>
            </a:br>
            <a:r>
              <a:rPr lang="sv-SE" altLang="sv-SE" smtClean="0"/>
              <a:t>	längd, maximalt 8000 tecken.</a:t>
            </a:r>
          </a:p>
          <a:p>
            <a:pPr lvl="1">
              <a:tabLst>
                <a:tab pos="4100513" algn="l"/>
              </a:tabLst>
            </a:pPr>
            <a:r>
              <a:rPr lang="sv-SE" altLang="sv-SE" smtClean="0"/>
              <a:t>VARCHAR (VARCHAR2)	Alfanumeriskt data med</a:t>
            </a:r>
            <a:br>
              <a:rPr lang="sv-SE" altLang="sv-SE" smtClean="0"/>
            </a:br>
            <a:r>
              <a:rPr lang="sv-SE" altLang="sv-SE" smtClean="0"/>
              <a:t>	variabel längd, maximalt</a:t>
            </a:r>
            <a:br>
              <a:rPr lang="sv-SE" altLang="sv-SE" smtClean="0"/>
            </a:br>
            <a:r>
              <a:rPr lang="sv-SE" altLang="sv-SE" smtClean="0"/>
              <a:t>	8000 tecken.</a:t>
            </a:r>
          </a:p>
          <a:p>
            <a:pPr lvl="1">
              <a:tabLst>
                <a:tab pos="4100513" algn="l"/>
              </a:tabLst>
            </a:pPr>
            <a:r>
              <a:rPr lang="sv-SE" altLang="sv-SE" smtClean="0"/>
              <a:t>TEXT (LONG)	Variabel längd, alfanumerisk</a:t>
            </a:r>
            <a:br>
              <a:rPr lang="sv-SE" altLang="sv-SE" smtClean="0"/>
            </a:br>
            <a:r>
              <a:rPr lang="sv-SE" altLang="sv-SE" smtClean="0"/>
              <a:t>	sträng upp till 2 gigabyte stor, 	ej indexerbar.</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97299266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Datatyper (2)</a:t>
            </a:r>
          </a:p>
        </p:txBody>
      </p:sp>
      <p:sp>
        <p:nvSpPr>
          <p:cNvPr id="8195" name="Rectangle 3"/>
          <p:cNvSpPr>
            <a:spLocks noGrp="1" noChangeArrowheads="1"/>
          </p:cNvSpPr>
          <p:nvPr>
            <p:ph type="body" idx="1"/>
          </p:nvPr>
        </p:nvSpPr>
        <p:spPr>
          <a:xfrm>
            <a:off x="1343026" y="1844675"/>
            <a:ext cx="8137525" cy="2590800"/>
          </a:xfrm>
          <a:noFill/>
        </p:spPr>
        <p:txBody>
          <a:bodyPr vert="horz" lIns="92075" tIns="46038" rIns="92075" bIns="46038" rtlCol="0">
            <a:normAutofit fontScale="92500" lnSpcReduction="10000"/>
          </a:bodyPr>
          <a:lstStyle/>
          <a:p>
            <a:pPr lvl="1">
              <a:tabLst>
                <a:tab pos="4100513" algn="l"/>
              </a:tabLst>
            </a:pPr>
            <a:r>
              <a:rPr lang="sv-SE" altLang="sv-SE" smtClean="0"/>
              <a:t>DECIMAL/INT	Heltal och flyttal</a:t>
            </a:r>
            <a:br>
              <a:rPr lang="sv-SE" altLang="sv-SE" smtClean="0"/>
            </a:br>
            <a:r>
              <a:rPr lang="sv-SE" altLang="sv-SE" smtClean="0"/>
              <a:t>(NUMBER)</a:t>
            </a:r>
          </a:p>
          <a:p>
            <a:pPr lvl="1">
              <a:tabLst>
                <a:tab pos="4100513" algn="l"/>
              </a:tabLst>
            </a:pPr>
            <a:r>
              <a:rPr lang="sv-SE" altLang="sv-SE" smtClean="0"/>
              <a:t>DATETIME (DATE)	Datum, inklusive år, månad, 	dag, timme, minut och sekund.</a:t>
            </a:r>
          </a:p>
          <a:p>
            <a:pPr lvl="1">
              <a:tabLst>
                <a:tab pos="4100513" algn="l"/>
              </a:tabLst>
            </a:pPr>
            <a:r>
              <a:rPr lang="sv-SE" altLang="sv-SE" smtClean="0"/>
              <a:t>BINARY (RAW)	Binärt data upp till 8000 bytes</a:t>
            </a:r>
          </a:p>
          <a:p>
            <a:pPr lvl="1">
              <a:tabLst>
                <a:tab pos="4100513" algn="l"/>
              </a:tabLst>
            </a:pPr>
            <a:r>
              <a:rPr lang="sv-SE" altLang="sv-SE" smtClean="0"/>
              <a:t>IMAGE (LONG RAW)	Binärt data upp till 2 gigabyte 	stort</a:t>
            </a:r>
          </a:p>
          <a:p>
            <a:pPr lvl="1">
              <a:tabLst>
                <a:tab pos="4100513" algn="l"/>
              </a:tabLst>
            </a:pPr>
            <a:r>
              <a:rPr lang="sv-SE" altLang="sv-SE" smtClean="0"/>
              <a:t>ROWID i Oracle, MS SQL Server använder IDENTITY</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67031785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Skapa en tabell</a:t>
            </a:r>
          </a:p>
        </p:txBody>
      </p:sp>
      <p:sp>
        <p:nvSpPr>
          <p:cNvPr id="9219" name="Rectangle 3"/>
          <p:cNvSpPr>
            <a:spLocks noGrp="1" noChangeArrowheads="1"/>
          </p:cNvSpPr>
          <p:nvPr>
            <p:ph type="body" idx="1"/>
          </p:nvPr>
        </p:nvSpPr>
        <p:spPr>
          <a:xfrm>
            <a:off x="1343025" y="1844675"/>
            <a:ext cx="8458200" cy="3810000"/>
          </a:xfrm>
          <a:noFill/>
        </p:spPr>
        <p:txBody>
          <a:bodyPr vert="horz" lIns="92075" tIns="46038" rIns="92075" bIns="46038" rtlCol="0">
            <a:normAutofit/>
          </a:bodyPr>
          <a:lstStyle/>
          <a:p>
            <a:pPr eaLnBrk="1" hangingPunct="1"/>
            <a:r>
              <a:rPr lang="sv-SE" altLang="sv-SE" smtClean="0"/>
              <a:t>Exempel:</a:t>
            </a:r>
            <a:br>
              <a:rPr lang="sv-SE" altLang="sv-SE" smtClean="0"/>
            </a:br>
            <a:r>
              <a:rPr lang="sv-SE" altLang="sv-SE" smtClean="0"/>
              <a:t/>
            </a:r>
            <a:br>
              <a:rPr lang="sv-SE" altLang="sv-SE" smtClean="0"/>
            </a:br>
            <a:r>
              <a:rPr lang="sv-SE" altLang="sv-SE" sz="1800">
                <a:latin typeface="Courier New" panose="02070309020205020404" pitchFamily="49" charset="0"/>
              </a:rPr>
              <a:t/>
            </a:r>
            <a:br>
              <a:rPr lang="sv-SE" altLang="sv-SE" sz="1800">
                <a:latin typeface="Courier New" panose="02070309020205020404" pitchFamily="49" charset="0"/>
              </a:rPr>
            </a:br>
            <a:r>
              <a:rPr lang="sv-SE" altLang="sv-SE" sz="1800" i="1">
                <a:latin typeface="Courier New" panose="02070309020205020404" pitchFamily="49" charset="0"/>
              </a:rPr>
              <a:t>CREATE TABLE</a:t>
            </a:r>
            <a:r>
              <a:rPr lang="sv-SE" altLang="sv-SE" sz="1800">
                <a:latin typeface="Courier New" panose="02070309020205020404" pitchFamily="49" charset="0"/>
              </a:rPr>
              <a:t> PERSON (</a:t>
            </a:r>
            <a:br>
              <a:rPr lang="sv-SE" altLang="sv-SE" sz="1800">
                <a:latin typeface="Courier New" panose="02070309020205020404" pitchFamily="49" charset="0"/>
              </a:rPr>
            </a:br>
            <a:r>
              <a:rPr lang="sv-SE" altLang="sv-SE" sz="1800">
                <a:latin typeface="Courier New" panose="02070309020205020404" pitchFamily="49" charset="0"/>
              </a:rPr>
              <a:t>	   NAMN 	VARCHAR (30),</a:t>
            </a:r>
            <a:br>
              <a:rPr lang="sv-SE" altLang="sv-SE" sz="1800">
                <a:latin typeface="Courier New" panose="02070309020205020404" pitchFamily="49" charset="0"/>
              </a:rPr>
            </a:br>
            <a:r>
              <a:rPr lang="sv-SE" altLang="sv-SE" sz="1800">
                <a:latin typeface="Courier New" panose="02070309020205020404" pitchFamily="49" charset="0"/>
              </a:rPr>
              <a:t>	   ADRESS 	VARCHAR (40),</a:t>
            </a:r>
            <a:br>
              <a:rPr lang="sv-SE" altLang="sv-SE" sz="1800">
                <a:latin typeface="Courier New" panose="02070309020205020404" pitchFamily="49" charset="0"/>
              </a:rPr>
            </a:br>
            <a:r>
              <a:rPr lang="sv-SE" altLang="sv-SE" sz="1800">
                <a:latin typeface="Courier New" panose="02070309020205020404" pitchFamily="49" charset="0"/>
              </a:rPr>
              <a:t>	   LÖN 	INT)  </a:t>
            </a:r>
            <a:br>
              <a:rPr lang="sv-SE" altLang="sv-SE" sz="1800">
                <a:latin typeface="Courier New" panose="02070309020205020404" pitchFamily="49" charset="0"/>
              </a:rPr>
            </a:br>
            <a:endParaRPr lang="sv-SE" altLang="sv-SE" sz="1800">
              <a:latin typeface="Courier New" panose="02070309020205020404" pitchFamily="49" charset="0"/>
            </a:endParaRP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41097361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NOT NULL</a:t>
            </a:r>
          </a:p>
        </p:txBody>
      </p:sp>
      <p:sp>
        <p:nvSpPr>
          <p:cNvPr id="10243" name="Rectangle 3"/>
          <p:cNvSpPr>
            <a:spLocks noGrp="1" noChangeArrowheads="1"/>
          </p:cNvSpPr>
          <p:nvPr>
            <p:ph type="body" idx="1"/>
          </p:nvPr>
        </p:nvSpPr>
        <p:spPr>
          <a:xfrm>
            <a:off x="1343026" y="1844675"/>
            <a:ext cx="8137525" cy="2667000"/>
          </a:xfrm>
          <a:noFill/>
        </p:spPr>
        <p:txBody>
          <a:bodyPr vert="horz" lIns="92075" tIns="46038" rIns="92075" bIns="46038" rtlCol="0">
            <a:noAutofit/>
          </a:bodyPr>
          <a:lstStyle/>
          <a:p>
            <a:pPr eaLnBrk="1" hangingPunct="1">
              <a:lnSpc>
                <a:spcPct val="95000"/>
              </a:lnSpc>
            </a:pPr>
            <a:r>
              <a:rPr lang="sv-SE" altLang="sv-SE" dirty="0" smtClean="0"/>
              <a:t>Tvingar en kolumn att fyllas i vid INSERT och UPDATE, d v s varje rad måste ha ett aktuellt värde i kolumnen.</a:t>
            </a:r>
            <a:br>
              <a:rPr lang="sv-SE" altLang="sv-SE" dirty="0" smtClean="0"/>
            </a:br>
            <a:r>
              <a:rPr lang="sv-SE" altLang="sv-SE" dirty="0" smtClean="0"/>
              <a:t/>
            </a:r>
            <a:br>
              <a:rPr lang="sv-SE" altLang="sv-SE" dirty="0" smtClean="0"/>
            </a:br>
            <a:r>
              <a:rPr lang="sv-SE" altLang="sv-SE" dirty="0" smtClean="0"/>
              <a:t>Exempel:</a:t>
            </a:r>
            <a:br>
              <a:rPr lang="sv-SE" altLang="sv-SE" dirty="0" smtClean="0"/>
            </a:br>
            <a:r>
              <a:rPr lang="sv-SE" altLang="sv-SE" sz="2400" dirty="0"/>
              <a:t> </a:t>
            </a:r>
            <a:br>
              <a:rPr lang="sv-SE" altLang="sv-SE" sz="2400" dirty="0"/>
            </a:br>
            <a:r>
              <a:rPr lang="sv-SE" altLang="sv-SE" sz="1600" dirty="0">
                <a:latin typeface="Times New Roman" panose="02020603050405020304" pitchFamily="18" charset="0"/>
              </a:rPr>
              <a:t>CREATE TABLE PERSON </a:t>
            </a:r>
            <a:br>
              <a:rPr lang="sv-SE" altLang="sv-SE" sz="1600" dirty="0">
                <a:latin typeface="Times New Roman" panose="02020603050405020304" pitchFamily="18" charset="0"/>
              </a:rPr>
            </a:br>
            <a:r>
              <a:rPr lang="sv-SE" altLang="sv-SE" sz="1600" dirty="0">
                <a:latin typeface="Times New Roman" panose="02020603050405020304" pitchFamily="18" charset="0"/>
              </a:rPr>
              <a:t>                (</a:t>
            </a:r>
            <a:br>
              <a:rPr lang="sv-SE" altLang="sv-SE" sz="1600" dirty="0">
                <a:latin typeface="Times New Roman" panose="02020603050405020304" pitchFamily="18" charset="0"/>
              </a:rPr>
            </a:br>
            <a:r>
              <a:rPr lang="sv-SE" altLang="sv-SE" sz="1600" dirty="0">
                <a:latin typeface="Times New Roman" panose="02020603050405020304" pitchFamily="18" charset="0"/>
              </a:rPr>
              <a:t>	   NAMN 	     VARCHAR (30)    </a:t>
            </a:r>
            <a:r>
              <a:rPr lang="sv-SE" altLang="sv-SE" sz="1600" i="1" dirty="0">
                <a:latin typeface="Times New Roman" panose="02020603050405020304" pitchFamily="18" charset="0"/>
              </a:rPr>
              <a:t>NOT NULL</a:t>
            </a:r>
            <a:r>
              <a:rPr lang="sv-SE" altLang="sv-SE" sz="1600" dirty="0">
                <a:latin typeface="Times New Roman" panose="02020603050405020304" pitchFamily="18" charset="0"/>
              </a:rPr>
              <a:t> ,</a:t>
            </a:r>
            <a:br>
              <a:rPr lang="sv-SE" altLang="sv-SE" sz="1600" dirty="0">
                <a:latin typeface="Times New Roman" panose="02020603050405020304" pitchFamily="18" charset="0"/>
              </a:rPr>
            </a:br>
            <a:r>
              <a:rPr lang="sv-SE" altLang="sv-SE" sz="1600" dirty="0">
                <a:latin typeface="Times New Roman" panose="02020603050405020304" pitchFamily="18" charset="0"/>
              </a:rPr>
              <a:t>	   ADRESS     VARCHAR (40) ,</a:t>
            </a:r>
            <a:br>
              <a:rPr lang="sv-SE" altLang="sv-SE" sz="1600" dirty="0">
                <a:latin typeface="Times New Roman" panose="02020603050405020304" pitchFamily="18" charset="0"/>
              </a:rPr>
            </a:br>
            <a:r>
              <a:rPr lang="sv-SE" altLang="sv-SE" sz="1600" dirty="0">
                <a:latin typeface="Times New Roman" panose="02020603050405020304" pitchFamily="18" charset="0"/>
              </a:rPr>
              <a:t>                  LÖN            NUMERIC(12,2)   </a:t>
            </a:r>
            <a:r>
              <a:rPr lang="sv-SE" altLang="sv-SE" sz="1600" i="1" dirty="0">
                <a:latin typeface="Times New Roman" panose="02020603050405020304" pitchFamily="18" charset="0"/>
              </a:rPr>
              <a:t>NOT NULL</a:t>
            </a:r>
            <a:r>
              <a:rPr lang="sv-SE" altLang="sv-SE" sz="1600" dirty="0">
                <a:latin typeface="Times New Roman" panose="02020603050405020304" pitchFamily="18" charset="0"/>
              </a:rPr>
              <a:t> </a:t>
            </a:r>
            <a:br>
              <a:rPr lang="sv-SE" altLang="sv-SE" sz="1600" dirty="0">
                <a:latin typeface="Times New Roman" panose="02020603050405020304" pitchFamily="18" charset="0"/>
              </a:rPr>
            </a:br>
            <a:r>
              <a:rPr lang="sv-SE" altLang="sv-SE" sz="1600" dirty="0">
                <a:latin typeface="Times New Roman" panose="02020603050405020304" pitchFamily="18" charset="0"/>
              </a:rPr>
              <a:t>                  )</a:t>
            </a:r>
            <a:br>
              <a:rPr lang="sv-SE" altLang="sv-SE" sz="1600" dirty="0">
                <a:latin typeface="Times New Roman" panose="02020603050405020304" pitchFamily="18" charset="0"/>
              </a:rPr>
            </a:br>
            <a:r>
              <a:rPr lang="sv-SE" altLang="sv-SE" sz="1600" dirty="0">
                <a:latin typeface="Times New Roman" panose="02020603050405020304" pitchFamily="18" charset="0"/>
              </a:rPr>
              <a:t> </a:t>
            </a:r>
            <a:r>
              <a:rPr lang="sv-SE" altLang="sv-SE" sz="2400" dirty="0"/>
              <a:t> </a:t>
            </a:r>
            <a:br>
              <a:rPr lang="sv-SE" altLang="sv-SE" sz="2400" dirty="0"/>
            </a:br>
            <a:endParaRPr lang="sv-SE" altLang="sv-SE" sz="2400" dirty="0"/>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98506049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INSERT-satsen</a:t>
            </a:r>
          </a:p>
        </p:txBody>
      </p:sp>
      <p:sp>
        <p:nvSpPr>
          <p:cNvPr id="5123" name="Rectangle 3"/>
          <p:cNvSpPr>
            <a:spLocks noGrp="1" noChangeArrowheads="1"/>
          </p:cNvSpPr>
          <p:nvPr>
            <p:ph type="body" idx="1"/>
          </p:nvPr>
        </p:nvSpPr>
        <p:spPr>
          <a:xfrm>
            <a:off x="1343026" y="1844675"/>
            <a:ext cx="8137525" cy="3886200"/>
          </a:xfrm>
          <a:noFill/>
        </p:spPr>
        <p:txBody>
          <a:bodyPr vert="horz" lIns="92075" tIns="46038" rIns="92075" bIns="46038" rtlCol="0">
            <a:normAutofit/>
          </a:bodyPr>
          <a:lstStyle/>
          <a:p>
            <a:pPr eaLnBrk="1" hangingPunct="1"/>
            <a:r>
              <a:rPr lang="sv-SE" altLang="sv-SE" smtClean="0"/>
              <a:t>Används för att lägga till rader i en tabell</a:t>
            </a:r>
          </a:p>
          <a:p>
            <a:pPr eaLnBrk="1" hangingPunct="1"/>
            <a:endParaRPr lang="sv-SE" altLang="sv-SE" smtClean="0"/>
          </a:p>
          <a:p>
            <a:pPr eaLnBrk="1" hangingPunct="1"/>
            <a:endParaRPr lang="sv-SE" altLang="sv-SE" smtClean="0"/>
          </a:p>
          <a:p>
            <a:pPr eaLnBrk="1" hangingPunct="1"/>
            <a:endParaRPr lang="sv-SE" altLang="sv-SE" smtClean="0"/>
          </a:p>
          <a:p>
            <a:pPr eaLnBrk="1" hangingPunct="1"/>
            <a:endParaRPr lang="sv-SE" altLang="sv-SE" smtClean="0"/>
          </a:p>
          <a:p>
            <a:pPr eaLnBrk="1" hangingPunct="1"/>
            <a:endParaRPr lang="sv-SE" altLang="sv-SE" smtClean="0"/>
          </a:p>
        </p:txBody>
      </p:sp>
      <p:sp>
        <p:nvSpPr>
          <p:cNvPr id="5124" name="Rectangle 4"/>
          <p:cNvSpPr>
            <a:spLocks noChangeArrowheads="1"/>
          </p:cNvSpPr>
          <p:nvPr/>
        </p:nvSpPr>
        <p:spPr bwMode="auto">
          <a:xfrm>
            <a:off x="1631950" y="2636839"/>
            <a:ext cx="6085384" cy="905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pPr>
            <a:r>
              <a:rPr lang="sv-SE" altLang="sv-SE"/>
              <a:t>INSERT INTO &lt;table&gt; [(col [, col ...])]</a:t>
            </a:r>
          </a:p>
          <a:p>
            <a:pPr>
              <a:lnSpc>
                <a:spcPct val="110000"/>
              </a:lnSpc>
            </a:pPr>
            <a:r>
              <a:rPr lang="sv-SE" altLang="sv-SE"/>
              <a:t>{VALUES (&lt;val&gt; [, &lt;val&gt; ...]) | &lt;select_expr&gt;}</a:t>
            </a:r>
          </a:p>
        </p:txBody>
      </p:sp>
      <p:pic>
        <p:nvPicPr>
          <p:cNvPr id="5"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07172058"/>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black">
          <a:xfrm>
            <a:off x="1343025" y="638175"/>
            <a:ext cx="8991600" cy="990600"/>
          </a:xfrm>
          <a:noFill/>
        </p:spPr>
        <p:txBody>
          <a:bodyPr vert="horz" lIns="92075" tIns="46038" rIns="92075" bIns="46038" rtlCol="0" anchor="ctr">
            <a:normAutofit/>
          </a:bodyPr>
          <a:lstStyle/>
          <a:p>
            <a:pPr eaLnBrk="1" hangingPunct="1">
              <a:lnSpc>
                <a:spcPct val="80000"/>
              </a:lnSpc>
            </a:pPr>
            <a:r>
              <a:rPr lang="sv-SE" altLang="sv-SE" sz="3600"/>
              <a:t>Skapa en tabell från en existerande tabell</a:t>
            </a:r>
          </a:p>
        </p:txBody>
      </p:sp>
      <p:sp>
        <p:nvSpPr>
          <p:cNvPr id="11267" name="Rectangle 3"/>
          <p:cNvSpPr>
            <a:spLocks noGrp="1" noChangeArrowheads="1"/>
          </p:cNvSpPr>
          <p:nvPr>
            <p:ph type="body" idx="1"/>
          </p:nvPr>
        </p:nvSpPr>
        <p:spPr>
          <a:xfrm>
            <a:off x="1343026" y="1844676"/>
            <a:ext cx="7561263" cy="3578225"/>
          </a:xfrm>
          <a:noFill/>
        </p:spPr>
        <p:txBody>
          <a:bodyPr vert="horz" lIns="92075" tIns="46038" rIns="92075" bIns="46038" rtlCol="0">
            <a:normAutofit fontScale="92500" lnSpcReduction="20000"/>
          </a:bodyPr>
          <a:lstStyle/>
          <a:p>
            <a:pPr eaLnBrk="1" hangingPunct="1"/>
            <a:r>
              <a:rPr lang="sv-SE" altLang="sv-SE" smtClean="0"/>
              <a:t>Syntax:</a:t>
            </a:r>
            <a:br>
              <a:rPr lang="sv-SE" altLang="sv-SE" smtClean="0"/>
            </a:br>
            <a:r>
              <a:rPr lang="sv-SE" altLang="sv-SE" smtClean="0"/>
              <a:t/>
            </a:r>
            <a:br>
              <a:rPr lang="sv-SE" altLang="sv-SE" smtClean="0"/>
            </a:br>
            <a:r>
              <a:rPr lang="sv-SE" altLang="sv-SE" sz="1600">
                <a:latin typeface="Courier New" panose="02070309020205020404" pitchFamily="49" charset="0"/>
              </a:rPr>
              <a:t>SELECT  (col1, col2, col3)</a:t>
            </a:r>
            <a:br>
              <a:rPr lang="sv-SE" altLang="sv-SE" sz="1600">
                <a:latin typeface="Courier New" panose="02070309020205020404" pitchFamily="49" charset="0"/>
              </a:rPr>
            </a:br>
            <a:r>
              <a:rPr lang="sv-SE" altLang="sv-SE" sz="1600">
                <a:latin typeface="Courier New" panose="02070309020205020404" pitchFamily="49" charset="0"/>
              </a:rPr>
              <a:t>INTO new_table</a:t>
            </a:r>
          </a:p>
          <a:p>
            <a:pPr eaLnBrk="1" hangingPunct="1">
              <a:buFontTx/>
              <a:buNone/>
            </a:pPr>
            <a:r>
              <a:rPr lang="sv-SE" altLang="sv-SE" sz="1600">
                <a:latin typeface="Courier New" panose="02070309020205020404" pitchFamily="49" charset="0"/>
              </a:rPr>
              <a:t>	FROM old_table</a:t>
            </a:r>
          </a:p>
          <a:p>
            <a:pPr eaLnBrk="1" hangingPunct="1">
              <a:buFontTx/>
              <a:buNone/>
            </a:pPr>
            <a:r>
              <a:rPr lang="sv-SE" altLang="sv-SE" sz="1600">
                <a:latin typeface="Courier New" panose="02070309020205020404" pitchFamily="49" charset="0"/>
              </a:rPr>
              <a:t>	&lt;WHERE...&gt;</a:t>
            </a:r>
            <a:r>
              <a:rPr lang="sv-SE" altLang="sv-SE" smtClean="0">
                <a:latin typeface="Courier New" panose="02070309020205020404" pitchFamily="49" charset="0"/>
              </a:rPr>
              <a:t/>
            </a:r>
            <a:br>
              <a:rPr lang="sv-SE" altLang="sv-SE" smtClean="0">
                <a:latin typeface="Courier New" panose="02070309020205020404" pitchFamily="49" charset="0"/>
              </a:rPr>
            </a:br>
            <a:endParaRPr lang="sv-SE" altLang="sv-SE" sz="1400"/>
          </a:p>
          <a:p>
            <a:pPr eaLnBrk="1" hangingPunct="1"/>
            <a:r>
              <a:rPr lang="sv-SE" altLang="sv-SE" smtClean="0"/>
              <a:t>Skapa en kopia av Employee med alla som har en lön på mer än 25 000:</a:t>
            </a:r>
          </a:p>
          <a:p>
            <a:pPr eaLnBrk="1" hangingPunct="1">
              <a:buFontTx/>
              <a:buNone/>
            </a:pPr>
            <a:r>
              <a:rPr lang="sv-SE" altLang="sv-SE" sz="2500"/>
              <a:t>	</a:t>
            </a:r>
            <a:r>
              <a:rPr lang="sv-SE" altLang="sv-SE" sz="1600">
                <a:latin typeface="Courier New" panose="02070309020205020404" pitchFamily="49" charset="0"/>
              </a:rPr>
              <a:t>SELECT * </a:t>
            </a:r>
            <a:br>
              <a:rPr lang="sv-SE" altLang="sv-SE" sz="1600">
                <a:latin typeface="Courier New" panose="02070309020205020404" pitchFamily="49" charset="0"/>
              </a:rPr>
            </a:br>
            <a:r>
              <a:rPr lang="sv-SE" altLang="sv-SE" sz="1600">
                <a:latin typeface="Courier New" panose="02070309020205020404" pitchFamily="49" charset="0"/>
              </a:rPr>
              <a:t>INTO KopiaAvEmployee</a:t>
            </a:r>
          </a:p>
          <a:p>
            <a:pPr eaLnBrk="1" hangingPunct="1">
              <a:buFontTx/>
              <a:buNone/>
            </a:pPr>
            <a:r>
              <a:rPr lang="sv-SE" altLang="sv-SE" sz="1600">
                <a:latin typeface="Courier New" panose="02070309020205020404" pitchFamily="49" charset="0"/>
              </a:rPr>
              <a:t>	FROM Employee </a:t>
            </a:r>
          </a:p>
          <a:p>
            <a:pPr eaLnBrk="1" hangingPunct="1">
              <a:buFontTx/>
              <a:buNone/>
            </a:pPr>
            <a:r>
              <a:rPr lang="sv-SE" altLang="sv-SE" sz="1600">
                <a:latin typeface="Courier New" panose="02070309020205020404" pitchFamily="49" charset="0"/>
              </a:rPr>
              <a:t>	WHERE Salary &gt; 25000</a:t>
            </a:r>
            <a:endParaRPr lang="sv-SE" altLang="sv-SE" smtClean="0"/>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19447708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Primärnyckel</a:t>
            </a:r>
          </a:p>
        </p:txBody>
      </p:sp>
      <p:sp>
        <p:nvSpPr>
          <p:cNvPr id="12291" name="Rectangle 3"/>
          <p:cNvSpPr>
            <a:spLocks noGrp="1" noChangeArrowheads="1"/>
          </p:cNvSpPr>
          <p:nvPr>
            <p:ph type="body" idx="1"/>
          </p:nvPr>
        </p:nvSpPr>
        <p:spPr>
          <a:xfrm>
            <a:off x="1343026" y="1844676"/>
            <a:ext cx="8137525" cy="4321175"/>
          </a:xfrm>
          <a:noFill/>
        </p:spPr>
        <p:txBody>
          <a:bodyPr vert="horz" lIns="92075" tIns="46038" rIns="92075" bIns="46038" rtlCol="0">
            <a:normAutofit/>
          </a:bodyPr>
          <a:lstStyle/>
          <a:p>
            <a:pPr eaLnBrk="1" hangingPunct="1"/>
            <a:r>
              <a:rPr lang="sv-SE" altLang="sv-SE" smtClean="0"/>
              <a:t>En eller flera kolumner som unikt identifierar varje rad i en tabell</a:t>
            </a:r>
          </a:p>
          <a:p>
            <a:pPr eaLnBrk="1" hangingPunct="1"/>
            <a:r>
              <a:rPr lang="sv-SE" altLang="sv-SE" smtClean="0"/>
              <a:t>Kolumnen blir automatiskt satt till NOT NULL och ett unikt index skapas på kolumnen</a:t>
            </a:r>
            <a:br>
              <a:rPr lang="sv-SE" altLang="sv-SE" smtClean="0"/>
            </a:br>
            <a:r>
              <a:rPr lang="sv-SE" altLang="sv-SE" smtClean="0"/>
              <a:t/>
            </a:r>
            <a:br>
              <a:rPr lang="sv-SE" altLang="sv-SE" smtClean="0"/>
            </a:br>
            <a:r>
              <a:rPr lang="sv-SE" altLang="sv-SE" smtClean="0"/>
              <a:t>Exempel:</a:t>
            </a:r>
            <a:br>
              <a:rPr lang="sv-SE" altLang="sv-SE" smtClean="0"/>
            </a:br>
            <a:r>
              <a:rPr lang="sv-SE" altLang="sv-SE" smtClean="0"/>
              <a:t> </a:t>
            </a:r>
            <a:br>
              <a:rPr lang="sv-SE" altLang="sv-SE" smtClean="0"/>
            </a:br>
            <a:r>
              <a:rPr lang="sv-SE" altLang="sv-SE" sz="2000">
                <a:latin typeface="Courier New" panose="02070309020205020404" pitchFamily="49" charset="0"/>
              </a:rPr>
              <a:t>CREATE TABLE DEPARTMENT(</a:t>
            </a:r>
            <a:br>
              <a:rPr lang="sv-SE" altLang="sv-SE" sz="2000">
                <a:latin typeface="Courier New" panose="02070309020205020404" pitchFamily="49" charset="0"/>
              </a:rPr>
            </a:br>
            <a:r>
              <a:rPr lang="sv-SE" altLang="sv-SE" sz="2000">
                <a:latin typeface="Courier New" panose="02070309020205020404" pitchFamily="49" charset="0"/>
              </a:rPr>
              <a:t>	DEPTID	INT </a:t>
            </a:r>
            <a:r>
              <a:rPr lang="sv-SE" altLang="sv-SE" sz="2000" i="1">
                <a:latin typeface="Courier New" panose="02070309020205020404" pitchFamily="49" charset="0"/>
              </a:rPr>
              <a:t>PRIMARY KEY</a:t>
            </a:r>
            <a:r>
              <a:rPr lang="sv-SE" altLang="sv-SE" sz="2000">
                <a:latin typeface="Courier New" panose="02070309020205020404" pitchFamily="49" charset="0"/>
              </a:rPr>
              <a:t>,</a:t>
            </a:r>
            <a:br>
              <a:rPr lang="sv-SE" altLang="sv-SE" sz="2000">
                <a:latin typeface="Courier New" panose="02070309020205020404" pitchFamily="49" charset="0"/>
              </a:rPr>
            </a:br>
            <a:r>
              <a:rPr lang="sv-SE" altLang="sv-SE" sz="2000">
                <a:latin typeface="Courier New" panose="02070309020205020404" pitchFamily="49" charset="0"/>
              </a:rPr>
              <a:t>	DEPTNAME	VARCHAR(14),</a:t>
            </a:r>
            <a:br>
              <a:rPr lang="sv-SE" altLang="sv-SE" sz="2000">
                <a:latin typeface="Courier New" panose="02070309020205020404" pitchFamily="49" charset="0"/>
              </a:rPr>
            </a:br>
            <a:r>
              <a:rPr lang="sv-SE" altLang="sv-SE" sz="2000">
                <a:latin typeface="Courier New" panose="02070309020205020404" pitchFamily="49" charset="0"/>
              </a:rPr>
              <a:t>	LOCATION	VARCHAR(13))</a:t>
            </a:r>
            <a:endParaRPr lang="sv-SE" altLang="sv-SE" sz="2000">
              <a:latin typeface="MS LineDraw" charset="2"/>
            </a:endParaRP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919500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black">
          <a:xfrm>
            <a:off x="1343025" y="638175"/>
            <a:ext cx="8991600" cy="990600"/>
          </a:xfrm>
          <a:noFill/>
        </p:spPr>
        <p:txBody>
          <a:bodyPr vert="horz" lIns="92075" tIns="46038" rIns="92075" bIns="46038" rtlCol="0" anchor="ctr">
            <a:normAutofit/>
          </a:bodyPr>
          <a:lstStyle/>
          <a:p>
            <a:pPr eaLnBrk="1" hangingPunct="1">
              <a:lnSpc>
                <a:spcPct val="80000"/>
              </a:lnSpc>
            </a:pPr>
            <a:r>
              <a:rPr lang="sv-SE" altLang="sv-SE" sz="3600"/>
              <a:t>Främmande nyckel</a:t>
            </a:r>
            <a:br>
              <a:rPr lang="sv-SE" altLang="sv-SE" sz="3600"/>
            </a:br>
            <a:r>
              <a:rPr lang="sv-SE" altLang="sv-SE" sz="3600"/>
              <a:t>(Referential Integrity Constraint)</a:t>
            </a:r>
          </a:p>
        </p:txBody>
      </p:sp>
      <p:sp>
        <p:nvSpPr>
          <p:cNvPr id="13315" name="Rectangle 3"/>
          <p:cNvSpPr>
            <a:spLocks noGrp="1" noChangeArrowheads="1"/>
          </p:cNvSpPr>
          <p:nvPr>
            <p:ph type="body" idx="1"/>
          </p:nvPr>
        </p:nvSpPr>
        <p:spPr>
          <a:xfrm>
            <a:off x="1343026" y="1844675"/>
            <a:ext cx="8137525" cy="3962400"/>
          </a:xfrm>
          <a:noFill/>
        </p:spPr>
        <p:txBody>
          <a:bodyPr vert="horz" lIns="92075" tIns="46038" rIns="92075" bIns="46038" rtlCol="0">
            <a:normAutofit fontScale="92500" lnSpcReduction="10000"/>
          </a:bodyPr>
          <a:lstStyle/>
          <a:p>
            <a:pPr eaLnBrk="1" hangingPunct="1"/>
            <a:r>
              <a:rPr lang="sv-SE" altLang="sv-SE" smtClean="0"/>
              <a:t>En eller flera kolumner som refererar till en primär nyckel i en annan tabell</a:t>
            </a:r>
          </a:p>
          <a:p>
            <a:pPr eaLnBrk="1" hangingPunct="1"/>
            <a:r>
              <a:rPr lang="sv-SE" altLang="sv-SE" smtClean="0"/>
              <a:t>Innehållet måste finnas i den refererade tabellen</a:t>
            </a:r>
          </a:p>
          <a:p>
            <a:pPr lvl="1" eaLnBrk="1" hangingPunct="1">
              <a:buFontTx/>
              <a:buNone/>
            </a:pPr>
            <a:r>
              <a:rPr lang="sv-SE" altLang="sv-SE" sz="1600">
                <a:latin typeface="Courier New" panose="02070309020205020404" pitchFamily="49" charset="0"/>
              </a:rPr>
              <a:t>CREATE TABLE Employee(</a:t>
            </a:r>
          </a:p>
          <a:p>
            <a:pPr lvl="1" eaLnBrk="1" hangingPunct="1">
              <a:buFontTx/>
              <a:buNone/>
            </a:pPr>
            <a:r>
              <a:rPr lang="sv-SE" altLang="sv-SE" sz="1600">
                <a:latin typeface="Courier New" panose="02070309020205020404" pitchFamily="49" charset="0"/>
              </a:rPr>
              <a:t>	Empid 		INT 	NOT NULL,</a:t>
            </a:r>
            <a:br>
              <a:rPr lang="sv-SE" altLang="sv-SE" sz="1600">
                <a:latin typeface="Courier New" panose="02070309020205020404" pitchFamily="49" charset="0"/>
              </a:rPr>
            </a:br>
            <a:r>
              <a:rPr lang="sv-SE" altLang="sv-SE" sz="1600">
                <a:latin typeface="Courier New" panose="02070309020205020404" pitchFamily="49" charset="0"/>
              </a:rPr>
              <a:t>Firstname 		VARCHAR(10),   	</a:t>
            </a:r>
          </a:p>
          <a:p>
            <a:pPr lvl="1" eaLnBrk="1" hangingPunct="1">
              <a:buFontTx/>
              <a:buNone/>
            </a:pPr>
            <a:r>
              <a:rPr lang="sv-SE" altLang="sv-SE" sz="1600">
                <a:latin typeface="Courier New" panose="02070309020205020404" pitchFamily="49" charset="0"/>
              </a:rPr>
              <a:t>	Lastname 		VARCHAR(10),   	</a:t>
            </a:r>
          </a:p>
          <a:p>
            <a:pPr lvl="1" eaLnBrk="1" hangingPunct="1">
              <a:buFontTx/>
              <a:buNone/>
            </a:pPr>
            <a:r>
              <a:rPr lang="sv-SE" altLang="sv-SE" sz="1600">
                <a:latin typeface="Courier New" panose="02070309020205020404" pitchFamily="49" charset="0"/>
              </a:rPr>
              <a:t>	Job 		VARCHAR(9),</a:t>
            </a:r>
            <a:br>
              <a:rPr lang="sv-SE" altLang="sv-SE" sz="1600">
                <a:latin typeface="Courier New" panose="02070309020205020404" pitchFamily="49" charset="0"/>
              </a:rPr>
            </a:br>
            <a:r>
              <a:rPr lang="sv-SE" altLang="sv-SE" sz="1600">
                <a:latin typeface="Courier New" panose="02070309020205020404" pitchFamily="49" charset="0"/>
              </a:rPr>
              <a:t>Managerid 		SMALLINT,        	</a:t>
            </a:r>
          </a:p>
          <a:p>
            <a:pPr lvl="1" eaLnBrk="1" hangingPunct="1">
              <a:buFontTx/>
              <a:buNone/>
            </a:pPr>
            <a:r>
              <a:rPr lang="sv-SE" altLang="sv-SE" sz="1600">
                <a:latin typeface="Courier New" panose="02070309020205020404" pitchFamily="49" charset="0"/>
              </a:rPr>
              <a:t>	Hiredate 		DATETIME,</a:t>
            </a:r>
            <a:br>
              <a:rPr lang="sv-SE" altLang="sv-SE" sz="1600">
                <a:latin typeface="Courier New" panose="02070309020205020404" pitchFamily="49" charset="0"/>
              </a:rPr>
            </a:br>
            <a:r>
              <a:rPr lang="sv-SE" altLang="sv-SE" sz="1600">
                <a:latin typeface="Courier New" panose="02070309020205020404" pitchFamily="49" charset="0"/>
              </a:rPr>
              <a:t>Salary 		INT,      	</a:t>
            </a:r>
          </a:p>
          <a:p>
            <a:pPr lvl="1" eaLnBrk="1" hangingPunct="1">
              <a:buFontTx/>
              <a:buNone/>
            </a:pPr>
            <a:r>
              <a:rPr lang="sv-SE" altLang="sv-SE" sz="1600">
                <a:latin typeface="Courier New" panose="02070309020205020404" pitchFamily="49" charset="0"/>
              </a:rPr>
              <a:t>	Commission		INT,</a:t>
            </a:r>
            <a:br>
              <a:rPr lang="sv-SE" altLang="sv-SE" sz="1600">
                <a:latin typeface="Courier New" panose="02070309020205020404" pitchFamily="49" charset="0"/>
              </a:rPr>
            </a:br>
            <a:r>
              <a:rPr lang="sv-SE" altLang="sv-SE" sz="1600">
                <a:latin typeface="Courier New" panose="02070309020205020404" pitchFamily="49" charset="0"/>
              </a:rPr>
              <a:t>DeptID 		INT,</a:t>
            </a:r>
            <a:br>
              <a:rPr lang="sv-SE" altLang="sv-SE" sz="1600">
                <a:latin typeface="Courier New" panose="02070309020205020404" pitchFamily="49" charset="0"/>
              </a:rPr>
            </a:br>
            <a:r>
              <a:rPr lang="sv-SE" altLang="sv-SE" sz="1600" i="1">
                <a:latin typeface="Courier New" panose="02070309020205020404" pitchFamily="49" charset="0"/>
              </a:rPr>
              <a:t>constraint fk_DeptID foreign key(DeptID)references Department(DeptID))</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2384398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black">
          <a:xfrm>
            <a:off x="1343025" y="638175"/>
            <a:ext cx="8991600" cy="990600"/>
          </a:xfrm>
          <a:noFill/>
        </p:spPr>
        <p:txBody>
          <a:bodyPr vert="horz" lIns="92075" tIns="46038" rIns="92075" bIns="46038" rtlCol="0" anchor="ctr">
            <a:normAutofit/>
          </a:bodyPr>
          <a:lstStyle/>
          <a:p>
            <a:pPr eaLnBrk="1" hangingPunct="1">
              <a:lnSpc>
                <a:spcPct val="80000"/>
              </a:lnSpc>
            </a:pPr>
            <a:r>
              <a:rPr lang="sv-SE" altLang="sv-SE" sz="3400"/>
              <a:t>Främmande nyckel med </a:t>
            </a:r>
            <a:br>
              <a:rPr lang="sv-SE" altLang="sv-SE" sz="3400"/>
            </a:br>
            <a:r>
              <a:rPr lang="sv-SE" altLang="sv-SE" sz="3400"/>
              <a:t>”on delete cascade” (1)</a:t>
            </a:r>
          </a:p>
        </p:txBody>
      </p:sp>
      <p:sp>
        <p:nvSpPr>
          <p:cNvPr id="14339" name="Rectangle 3"/>
          <p:cNvSpPr>
            <a:spLocks noGrp="1" noChangeArrowheads="1"/>
          </p:cNvSpPr>
          <p:nvPr>
            <p:ph type="body" idx="1"/>
          </p:nvPr>
        </p:nvSpPr>
        <p:spPr>
          <a:xfrm>
            <a:off x="1336676" y="1844676"/>
            <a:ext cx="8143875" cy="3014663"/>
          </a:xfrm>
          <a:noFill/>
        </p:spPr>
        <p:txBody>
          <a:bodyPr vert="horz" lIns="92075" tIns="46038" rIns="92075" bIns="46038" rtlCol="0">
            <a:normAutofit fontScale="92500"/>
          </a:bodyPr>
          <a:lstStyle/>
          <a:p>
            <a:pPr eaLnBrk="1" hangingPunct="1"/>
            <a:r>
              <a:rPr lang="sv-SE" altLang="sv-SE" smtClean="0"/>
              <a:t>På en främmande nyckel kan man lägga in regler</a:t>
            </a:r>
          </a:p>
          <a:p>
            <a:pPr eaLnBrk="1" hangingPunct="1"/>
            <a:r>
              <a:rPr lang="sv-SE" altLang="sv-SE" smtClean="0"/>
              <a:t>Om man tar bort den refererade primärnyckeln kan man lägga in en regel som medför att alla refererande rader med detta nyckelvärde automatiskt tas bort.</a:t>
            </a:r>
          </a:p>
          <a:p>
            <a:pPr eaLnBrk="1" hangingPunct="1"/>
            <a:r>
              <a:rPr lang="sv-SE" altLang="sv-SE" smtClean="0"/>
              <a:t>Normalt gäller att man inte kan ta bort primärnyckeln innan man tagit bort alla främmande nycklar (refererande rader) ”on delete restrict”.</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8070495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black">
          <a:xfrm>
            <a:off x="1343025" y="620713"/>
            <a:ext cx="7162800" cy="990600"/>
          </a:xfrm>
          <a:noFill/>
        </p:spPr>
        <p:txBody>
          <a:bodyPr vert="horz" lIns="92075" tIns="46038" rIns="92075" bIns="46038" rtlCol="0" anchor="ctr">
            <a:normAutofit/>
          </a:bodyPr>
          <a:lstStyle/>
          <a:p>
            <a:pPr eaLnBrk="1" hangingPunct="1">
              <a:lnSpc>
                <a:spcPct val="80000"/>
              </a:lnSpc>
            </a:pPr>
            <a:r>
              <a:rPr lang="sv-SE" altLang="sv-SE" sz="3400"/>
              <a:t>Främmande nyckel med</a:t>
            </a:r>
            <a:br>
              <a:rPr lang="sv-SE" altLang="sv-SE" sz="3400"/>
            </a:br>
            <a:r>
              <a:rPr lang="sv-SE" altLang="sv-SE" sz="3400"/>
              <a:t>”on delete cascade” (2)</a:t>
            </a:r>
          </a:p>
        </p:txBody>
      </p:sp>
      <p:sp>
        <p:nvSpPr>
          <p:cNvPr id="15363" name="Rectangle 3"/>
          <p:cNvSpPr>
            <a:spLocks noGrp="1" noChangeArrowheads="1"/>
          </p:cNvSpPr>
          <p:nvPr>
            <p:ph type="body" idx="1"/>
          </p:nvPr>
        </p:nvSpPr>
        <p:spPr>
          <a:xfrm>
            <a:off x="1343026" y="1844676"/>
            <a:ext cx="8137525" cy="5013325"/>
          </a:xfrm>
          <a:noFill/>
        </p:spPr>
        <p:txBody>
          <a:bodyPr vert="horz" lIns="92075" tIns="46038" rIns="92075" bIns="46038" rtlCol="0">
            <a:normAutofit/>
          </a:bodyPr>
          <a:lstStyle/>
          <a:p>
            <a:pPr eaLnBrk="1" hangingPunct="1">
              <a:lnSpc>
                <a:spcPct val="100000"/>
              </a:lnSpc>
              <a:spcBef>
                <a:spcPct val="20000"/>
              </a:spcBef>
            </a:pPr>
            <a:r>
              <a:rPr lang="sv-SE" altLang="sv-SE" smtClean="0"/>
              <a:t>Exemplet nedan innebär att om man tar bort en avdelning i tabellen Department så tas alla anställda i Employee automatiskt bort</a:t>
            </a:r>
          </a:p>
          <a:p>
            <a:pPr eaLnBrk="1" hangingPunct="1">
              <a:lnSpc>
                <a:spcPct val="100000"/>
              </a:lnSpc>
              <a:spcBef>
                <a:spcPct val="20000"/>
              </a:spcBef>
            </a:pPr>
            <a:r>
              <a:rPr lang="sv-SE" altLang="sv-SE" smtClean="0"/>
              <a:t>Exempel:</a:t>
            </a:r>
          </a:p>
          <a:p>
            <a:pPr eaLnBrk="1" hangingPunct="1">
              <a:lnSpc>
                <a:spcPct val="100000"/>
              </a:lnSpc>
              <a:spcBef>
                <a:spcPct val="20000"/>
              </a:spcBef>
              <a:buFontTx/>
              <a:buNone/>
            </a:pPr>
            <a:r>
              <a:rPr lang="sv-SE" altLang="sv-SE" sz="1400">
                <a:latin typeface="Courier New" panose="02070309020205020404" pitchFamily="49" charset="0"/>
              </a:rPr>
              <a:t>	CREATE TABLE Employee(</a:t>
            </a:r>
            <a:br>
              <a:rPr lang="sv-SE" altLang="sv-SE" sz="1400">
                <a:latin typeface="Courier New" panose="02070309020205020404" pitchFamily="49" charset="0"/>
              </a:rPr>
            </a:br>
            <a:r>
              <a:rPr lang="sv-SE" altLang="sv-SE" sz="1400">
                <a:latin typeface="Courier New" panose="02070309020205020404" pitchFamily="49" charset="0"/>
              </a:rPr>
              <a:t>     EmpID 	  INT NOT NULL,</a:t>
            </a:r>
            <a:br>
              <a:rPr lang="sv-SE" altLang="sv-SE" sz="1400">
                <a:latin typeface="Courier New" panose="02070309020205020404" pitchFamily="49" charset="0"/>
              </a:rPr>
            </a:br>
            <a:r>
              <a:rPr lang="sv-SE" altLang="sv-SE" sz="1400">
                <a:latin typeface="Courier New" panose="02070309020205020404" pitchFamily="49" charset="0"/>
              </a:rPr>
              <a:t>     Firstname	  VARCHAR(10),</a:t>
            </a:r>
          </a:p>
          <a:p>
            <a:pPr eaLnBrk="1" hangingPunct="1">
              <a:lnSpc>
                <a:spcPct val="100000"/>
              </a:lnSpc>
              <a:spcBef>
                <a:spcPct val="20000"/>
              </a:spcBef>
              <a:buFontTx/>
              <a:buNone/>
            </a:pPr>
            <a:r>
              <a:rPr lang="sv-SE" altLang="sv-SE" sz="1400">
                <a:latin typeface="Courier New" panose="02070309020205020404" pitchFamily="49" charset="0"/>
              </a:rPr>
              <a:t>	     Lastname	  VARCHAR(10),</a:t>
            </a:r>
          </a:p>
          <a:p>
            <a:pPr eaLnBrk="1" hangingPunct="1">
              <a:lnSpc>
                <a:spcPct val="100000"/>
              </a:lnSpc>
              <a:spcBef>
                <a:spcPct val="20000"/>
              </a:spcBef>
              <a:buFontTx/>
              <a:buNone/>
            </a:pPr>
            <a:r>
              <a:rPr lang="sv-SE" altLang="sv-SE" sz="1400">
                <a:latin typeface="Courier New" panose="02070309020205020404" pitchFamily="49" charset="0"/>
              </a:rPr>
              <a:t>	     Job     	  VARCHAR(9),</a:t>
            </a:r>
            <a:br>
              <a:rPr lang="sv-SE" altLang="sv-SE" sz="1400">
                <a:latin typeface="Courier New" panose="02070309020205020404" pitchFamily="49" charset="0"/>
              </a:rPr>
            </a:br>
            <a:r>
              <a:rPr lang="sv-SE" altLang="sv-SE" sz="1400">
                <a:latin typeface="Courier New" panose="02070309020205020404" pitchFamily="49" charset="0"/>
              </a:rPr>
              <a:t>     ManagerID 	  INT,</a:t>
            </a:r>
            <a:br>
              <a:rPr lang="sv-SE" altLang="sv-SE" sz="1400">
                <a:latin typeface="Courier New" panose="02070309020205020404" pitchFamily="49" charset="0"/>
              </a:rPr>
            </a:br>
            <a:r>
              <a:rPr lang="sv-SE" altLang="sv-SE" sz="1400">
                <a:latin typeface="Courier New" panose="02070309020205020404" pitchFamily="49" charset="0"/>
              </a:rPr>
              <a:t>     Hiredate	  DATETIME,</a:t>
            </a:r>
            <a:br>
              <a:rPr lang="sv-SE" altLang="sv-SE" sz="1400">
                <a:latin typeface="Courier New" panose="02070309020205020404" pitchFamily="49" charset="0"/>
              </a:rPr>
            </a:br>
            <a:r>
              <a:rPr lang="sv-SE" altLang="sv-SE" sz="1400">
                <a:latin typeface="Courier New" panose="02070309020205020404" pitchFamily="49" charset="0"/>
              </a:rPr>
              <a:t>     Salary   	  INT,</a:t>
            </a:r>
            <a:br>
              <a:rPr lang="sv-SE" altLang="sv-SE" sz="1400">
                <a:latin typeface="Courier New" panose="02070309020205020404" pitchFamily="49" charset="0"/>
              </a:rPr>
            </a:br>
            <a:r>
              <a:rPr lang="sv-SE" altLang="sv-SE" sz="1400">
                <a:latin typeface="Courier New" panose="02070309020205020404" pitchFamily="49" charset="0"/>
              </a:rPr>
              <a:t>     Commission	  INT,</a:t>
            </a:r>
            <a:br>
              <a:rPr lang="sv-SE" altLang="sv-SE" sz="1400">
                <a:latin typeface="Courier New" panose="02070309020205020404" pitchFamily="49" charset="0"/>
              </a:rPr>
            </a:br>
            <a:r>
              <a:rPr lang="sv-SE" altLang="sv-SE" sz="1400">
                <a:latin typeface="Courier New" panose="02070309020205020404" pitchFamily="49" charset="0"/>
              </a:rPr>
              <a:t>     DeptID  	  INT,</a:t>
            </a:r>
            <a:br>
              <a:rPr lang="sv-SE" altLang="sv-SE" sz="1400">
                <a:latin typeface="Courier New" panose="02070309020205020404" pitchFamily="49" charset="0"/>
              </a:rPr>
            </a:br>
            <a:r>
              <a:rPr lang="sv-SE" altLang="sv-SE" sz="1400">
                <a:latin typeface="Courier New" panose="02070309020205020404" pitchFamily="49" charset="0"/>
              </a:rPr>
              <a:t>     CONSTRAINT fk_DeptID </a:t>
            </a:r>
            <a:br>
              <a:rPr lang="sv-SE" altLang="sv-SE" sz="1400">
                <a:latin typeface="Courier New" panose="02070309020205020404" pitchFamily="49" charset="0"/>
              </a:rPr>
            </a:br>
            <a:r>
              <a:rPr lang="sv-SE" altLang="sv-SE" sz="1400">
                <a:latin typeface="Courier New" panose="02070309020205020404" pitchFamily="49" charset="0"/>
              </a:rPr>
              <a:t>                FOREIGN KEY(DeptID)</a:t>
            </a:r>
            <a:br>
              <a:rPr lang="sv-SE" altLang="sv-SE" sz="1400">
                <a:latin typeface="Courier New" panose="02070309020205020404" pitchFamily="49" charset="0"/>
              </a:rPr>
            </a:br>
            <a:r>
              <a:rPr lang="sv-SE" altLang="sv-SE" sz="1400">
                <a:latin typeface="Courier New" panose="02070309020205020404" pitchFamily="49" charset="0"/>
              </a:rPr>
              <a:t>                REFERENCES Department(DeptID)</a:t>
            </a:r>
            <a:br>
              <a:rPr lang="sv-SE" altLang="sv-SE" sz="1400">
                <a:latin typeface="Courier New" panose="02070309020205020404" pitchFamily="49" charset="0"/>
              </a:rPr>
            </a:br>
            <a:r>
              <a:rPr lang="sv-SE" altLang="sv-SE" sz="1400">
                <a:latin typeface="Courier New" panose="02070309020205020404" pitchFamily="49" charset="0"/>
              </a:rPr>
              <a:t>                ON DELETE CASCADE)</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3273381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a:xfrm>
            <a:off x="1343025" y="620713"/>
            <a:ext cx="8991600" cy="990600"/>
          </a:xfrm>
          <a:noFill/>
        </p:spPr>
        <p:txBody>
          <a:bodyPr vert="horz" lIns="92075" tIns="46038" rIns="92075" bIns="46038" rtlCol="0" anchor="ctr">
            <a:normAutofit/>
          </a:bodyPr>
          <a:lstStyle/>
          <a:p>
            <a:pPr eaLnBrk="1" hangingPunct="1">
              <a:lnSpc>
                <a:spcPct val="90000"/>
              </a:lnSpc>
            </a:pPr>
            <a:r>
              <a:rPr lang="sv-SE" altLang="sv-SE" sz="3400"/>
              <a:t>Ytterligare regler vid INSERT och UPDATE</a:t>
            </a:r>
          </a:p>
        </p:txBody>
      </p:sp>
      <p:sp>
        <p:nvSpPr>
          <p:cNvPr id="16387" name="Rectangle 3"/>
          <p:cNvSpPr>
            <a:spLocks noGrp="1" noChangeArrowheads="1"/>
          </p:cNvSpPr>
          <p:nvPr>
            <p:ph type="body" idx="1"/>
          </p:nvPr>
        </p:nvSpPr>
        <p:spPr>
          <a:xfrm>
            <a:off x="1343026" y="1844676"/>
            <a:ext cx="8137525" cy="3719513"/>
          </a:xfrm>
          <a:noFill/>
        </p:spPr>
        <p:txBody>
          <a:bodyPr vert="horz" lIns="92075" tIns="46038" rIns="92075" bIns="46038" rtlCol="0">
            <a:normAutofit fontScale="92500" lnSpcReduction="10000"/>
          </a:bodyPr>
          <a:lstStyle/>
          <a:p>
            <a:pPr eaLnBrk="1" hangingPunct="1"/>
            <a:r>
              <a:rPr lang="sv-SE" altLang="sv-SE" smtClean="0"/>
              <a:t>Man kan även lägga in regler som kontrollerar att vissa kolumner uppfyller vissa kriterier</a:t>
            </a:r>
          </a:p>
          <a:p>
            <a:pPr eaLnBrk="1" hangingPunct="1"/>
            <a:r>
              <a:rPr lang="sv-SE" altLang="sv-SE" smtClean="0"/>
              <a:t>Dessa regler kallas check constraints och kan enbart hantera kolumner i den aktuella raden</a:t>
            </a:r>
          </a:p>
          <a:p>
            <a:pPr eaLnBrk="1" hangingPunct="1"/>
            <a:r>
              <a:rPr lang="sv-SE" altLang="sv-SE" smtClean="0"/>
              <a:t>Check constraints används för att flytta affärsmässiga regler ner till lägsta nivå, d v s till databasen. Detta innebär att oavsett hur åtkomsten till data sker, går det inte att bryta mot dessa regler. Fördelen är att reglerna inte måste ligga i applikationen. Programmerandet blir enklare och koden tydligare.</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7270247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343025" y="620713"/>
            <a:ext cx="8991600" cy="990600"/>
          </a:xfrm>
        </p:spPr>
        <p:txBody>
          <a:bodyPr/>
          <a:lstStyle/>
          <a:p>
            <a:pPr eaLnBrk="1" hangingPunct="1"/>
            <a:r>
              <a:rPr lang="sv-SE" altLang="sv-SE" smtClean="0"/>
              <a:t>Check constraints, exempel</a:t>
            </a:r>
          </a:p>
        </p:txBody>
      </p:sp>
      <p:sp>
        <p:nvSpPr>
          <p:cNvPr id="17411" name="Rectangle 3"/>
          <p:cNvSpPr>
            <a:spLocks noGrp="1" noChangeArrowheads="1"/>
          </p:cNvSpPr>
          <p:nvPr>
            <p:ph type="body" idx="1"/>
          </p:nvPr>
        </p:nvSpPr>
        <p:spPr>
          <a:xfrm>
            <a:off x="1336676" y="1844676"/>
            <a:ext cx="8143875" cy="4176713"/>
          </a:xfrm>
        </p:spPr>
        <p:txBody>
          <a:bodyPr/>
          <a:lstStyle/>
          <a:p>
            <a:pPr eaLnBrk="1" hangingPunct="1">
              <a:spcBef>
                <a:spcPct val="50000"/>
              </a:spcBef>
            </a:pPr>
            <a:r>
              <a:rPr lang="sv-SE" altLang="sv-SE" smtClean="0"/>
              <a:t>I exemplet nedan anges att lön + bonus måste vara mindre än eller lika med 5000:</a:t>
            </a:r>
            <a:br>
              <a:rPr lang="sv-SE" altLang="sv-SE" smtClean="0"/>
            </a:br>
            <a:r>
              <a:rPr lang="sv-SE" altLang="sv-SE" sz="3200"/>
              <a:t> </a:t>
            </a:r>
            <a:r>
              <a:rPr lang="sv-SE" altLang="sv-SE" sz="1900">
                <a:latin typeface="Courier New" panose="02070309020205020404" pitchFamily="49" charset="0"/>
              </a:rPr>
              <a:t>CREATE TABLE Employee(</a:t>
            </a:r>
            <a:br>
              <a:rPr lang="sv-SE" altLang="sv-SE" sz="1900">
                <a:latin typeface="Courier New" panose="02070309020205020404" pitchFamily="49" charset="0"/>
              </a:rPr>
            </a:br>
            <a:r>
              <a:rPr lang="sv-SE" altLang="sv-SE" sz="1900">
                <a:latin typeface="Courier New" panose="02070309020205020404" pitchFamily="49" charset="0"/>
              </a:rPr>
              <a:t>     EmpID    INT NOT NULL,</a:t>
            </a:r>
            <a:br>
              <a:rPr lang="sv-SE" altLang="sv-SE" sz="1900">
                <a:latin typeface="Courier New" panose="02070309020205020404" pitchFamily="49" charset="0"/>
              </a:rPr>
            </a:br>
            <a:r>
              <a:rPr lang="sv-SE" altLang="sv-SE" sz="1900">
                <a:latin typeface="Courier New" panose="02070309020205020404" pitchFamily="49" charset="0"/>
              </a:rPr>
              <a:t>	Firstname    VARCHAR(10),</a:t>
            </a:r>
            <a:br>
              <a:rPr lang="sv-SE" altLang="sv-SE" sz="1900">
                <a:latin typeface="Courier New" panose="02070309020205020404" pitchFamily="49" charset="0"/>
              </a:rPr>
            </a:br>
            <a:r>
              <a:rPr lang="sv-SE" altLang="sv-SE" sz="1900">
                <a:latin typeface="Courier New" panose="02070309020205020404" pitchFamily="49" charset="0"/>
              </a:rPr>
              <a:t>     Lastname    VARCHAR(10),</a:t>
            </a:r>
            <a:br>
              <a:rPr lang="sv-SE" altLang="sv-SE" sz="1900">
                <a:latin typeface="Courier New" panose="02070309020205020404" pitchFamily="49" charset="0"/>
              </a:rPr>
            </a:br>
            <a:r>
              <a:rPr lang="sv-SE" altLang="sv-SE" sz="1900">
                <a:latin typeface="Courier New" panose="02070309020205020404" pitchFamily="49" charset="0"/>
              </a:rPr>
              <a:t>     Job      VARCHAR(9),</a:t>
            </a:r>
            <a:br>
              <a:rPr lang="sv-SE" altLang="sv-SE" sz="1900">
                <a:latin typeface="Courier New" panose="02070309020205020404" pitchFamily="49" charset="0"/>
              </a:rPr>
            </a:br>
            <a:r>
              <a:rPr lang="sv-SE" altLang="sv-SE" sz="1900">
                <a:latin typeface="Courier New" panose="02070309020205020404" pitchFamily="49" charset="0"/>
              </a:rPr>
              <a:t>     ManagerID      INT,</a:t>
            </a:r>
            <a:br>
              <a:rPr lang="sv-SE" altLang="sv-SE" sz="1900">
                <a:latin typeface="Courier New" panose="02070309020205020404" pitchFamily="49" charset="0"/>
              </a:rPr>
            </a:br>
            <a:r>
              <a:rPr lang="sv-SE" altLang="sv-SE" sz="1900">
                <a:latin typeface="Courier New" panose="02070309020205020404" pitchFamily="49" charset="0"/>
              </a:rPr>
              <a:t>     Hiredate DATETIME,</a:t>
            </a:r>
            <a:br>
              <a:rPr lang="sv-SE" altLang="sv-SE" sz="1900">
                <a:latin typeface="Courier New" panose="02070309020205020404" pitchFamily="49" charset="0"/>
              </a:rPr>
            </a:br>
            <a:r>
              <a:rPr lang="sv-SE" altLang="sv-SE" sz="1900">
                <a:latin typeface="Courier New" panose="02070309020205020404" pitchFamily="49" charset="0"/>
              </a:rPr>
              <a:t>     Salary      INT,</a:t>
            </a:r>
            <a:br>
              <a:rPr lang="sv-SE" altLang="sv-SE" sz="1900">
                <a:latin typeface="Courier New" panose="02070309020205020404" pitchFamily="49" charset="0"/>
              </a:rPr>
            </a:br>
            <a:r>
              <a:rPr lang="sv-SE" altLang="sv-SE" sz="1900">
                <a:latin typeface="Courier New" panose="02070309020205020404" pitchFamily="49" charset="0"/>
              </a:rPr>
              <a:t>     Commission     INT,</a:t>
            </a:r>
            <a:br>
              <a:rPr lang="sv-SE" altLang="sv-SE" sz="1900">
                <a:latin typeface="Courier New" panose="02070309020205020404" pitchFamily="49" charset="0"/>
              </a:rPr>
            </a:br>
            <a:r>
              <a:rPr lang="sv-SE" altLang="sv-SE" sz="1900">
                <a:latin typeface="Courier New" panose="02070309020205020404" pitchFamily="49" charset="0"/>
              </a:rPr>
              <a:t>     DeptID   INT,</a:t>
            </a:r>
            <a:br>
              <a:rPr lang="sv-SE" altLang="sv-SE" sz="1900">
                <a:latin typeface="Courier New" panose="02070309020205020404" pitchFamily="49" charset="0"/>
              </a:rPr>
            </a:br>
            <a:r>
              <a:rPr lang="sv-SE" altLang="sv-SE" sz="1900">
                <a:latin typeface="Courier New" panose="02070309020205020404" pitchFamily="49" charset="0"/>
              </a:rPr>
              <a:t>     </a:t>
            </a:r>
            <a:r>
              <a:rPr lang="sv-SE" altLang="sv-SE" sz="1900" i="1">
                <a:latin typeface="Courier New" panose="02070309020205020404" pitchFamily="49" charset="0"/>
              </a:rPr>
              <a:t>CHECK (Salary + Commission &lt;= 5000) )</a:t>
            </a:r>
            <a:endParaRPr lang="sv-SE" altLang="sv-SE" sz="1600" i="1">
              <a:latin typeface="Courier New" panose="02070309020205020404" pitchFamily="49" charset="0"/>
            </a:endParaRP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7540553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Ändra en tabells design</a:t>
            </a:r>
          </a:p>
        </p:txBody>
      </p:sp>
      <p:sp>
        <p:nvSpPr>
          <p:cNvPr id="18435" name="Rectangle 3"/>
          <p:cNvSpPr>
            <a:spLocks noGrp="1" noChangeArrowheads="1"/>
          </p:cNvSpPr>
          <p:nvPr>
            <p:ph type="body" idx="1"/>
          </p:nvPr>
        </p:nvSpPr>
        <p:spPr>
          <a:xfrm>
            <a:off x="1327150" y="1844675"/>
            <a:ext cx="8153400" cy="4248150"/>
          </a:xfrm>
          <a:noFill/>
        </p:spPr>
        <p:txBody>
          <a:bodyPr vert="horz" lIns="92075" tIns="46038" rIns="92075" bIns="46038" rtlCol="0">
            <a:normAutofit/>
          </a:bodyPr>
          <a:lstStyle/>
          <a:p>
            <a:pPr eaLnBrk="1" hangingPunct="1"/>
            <a:r>
              <a:rPr lang="sv-SE" altLang="sv-SE" smtClean="0"/>
              <a:t>ALTER TABLE tillåter programmeraren att göra två saker:</a:t>
            </a:r>
          </a:p>
          <a:p>
            <a:pPr lvl="1" eaLnBrk="1" hangingPunct="1"/>
            <a:r>
              <a:rPr lang="sv-SE" altLang="sv-SE" smtClean="0"/>
              <a:t>Lägga till en kolumn i en existerande tabell</a:t>
            </a:r>
          </a:p>
          <a:p>
            <a:pPr lvl="1" eaLnBrk="1" hangingPunct="1"/>
            <a:r>
              <a:rPr lang="sv-SE" altLang="sv-SE" smtClean="0"/>
              <a:t>Ändra i en kolumn som redan existerar</a:t>
            </a:r>
          </a:p>
          <a:p>
            <a:pPr eaLnBrk="1" hangingPunct="1"/>
            <a:endParaRPr lang="sv-SE" altLang="sv-SE" smtClean="0"/>
          </a:p>
          <a:p>
            <a:pPr eaLnBrk="1" hangingPunct="1"/>
            <a:r>
              <a:rPr lang="sv-SE" altLang="sv-SE" smtClean="0"/>
              <a:t>Syntax:</a:t>
            </a:r>
            <a:br>
              <a:rPr lang="sv-SE" altLang="sv-SE" smtClean="0"/>
            </a:br>
            <a:r>
              <a:rPr lang="sv-SE" altLang="sv-SE" smtClean="0"/>
              <a:t/>
            </a:r>
            <a:br>
              <a:rPr lang="sv-SE" altLang="sv-SE" smtClean="0"/>
            </a:br>
            <a:r>
              <a:rPr lang="sv-SE" altLang="sv-SE" sz="2200"/>
              <a:t>ALTER TABLE table_name</a:t>
            </a:r>
            <a:br>
              <a:rPr lang="sv-SE" altLang="sv-SE" sz="2200"/>
            </a:br>
            <a:r>
              <a:rPr lang="sv-SE" altLang="sv-SE" sz="2200"/>
              <a:t>&lt; ADD column_name data_type |</a:t>
            </a:r>
            <a:br>
              <a:rPr lang="sv-SE" altLang="sv-SE" sz="2200"/>
            </a:br>
            <a:r>
              <a:rPr lang="sv-SE" altLang="sv-SE" sz="2200"/>
              <a:t>ALTER COLUMN column_name data_type &gt;</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32145896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Ändra i en tabells design (1)</a:t>
            </a:r>
          </a:p>
        </p:txBody>
      </p:sp>
      <p:sp>
        <p:nvSpPr>
          <p:cNvPr id="19459" name="Rectangle 3"/>
          <p:cNvSpPr>
            <a:spLocks noChangeArrowheads="1"/>
          </p:cNvSpPr>
          <p:nvPr/>
        </p:nvSpPr>
        <p:spPr bwMode="auto">
          <a:xfrm>
            <a:off x="1343025" y="1844676"/>
            <a:ext cx="7200900" cy="335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sv-SE" altLang="sv-SE">
                <a:latin typeface="Arial" panose="020B0604020202020204" pitchFamily="34" charset="0"/>
              </a:rPr>
              <a:t>Exempel:</a:t>
            </a:r>
            <a:r>
              <a:rPr lang="sv-SE" altLang="sv-SE"/>
              <a:t/>
            </a:r>
            <a:br>
              <a:rPr lang="sv-SE" altLang="sv-SE"/>
            </a:br>
            <a:r>
              <a:rPr lang="sv-SE" altLang="sv-SE"/>
              <a:t/>
            </a:r>
            <a:br>
              <a:rPr lang="sv-SE" altLang="sv-SE"/>
            </a:br>
            <a:r>
              <a:rPr lang="sv-SE" altLang="sv-SE"/>
              <a:t/>
            </a:r>
            <a:br>
              <a:rPr lang="sv-SE" altLang="sv-SE"/>
            </a:br>
            <a:r>
              <a:rPr lang="sv-SE" altLang="sv-SE" sz="2000" b="1"/>
              <a:t>ALTER  TABLE EMPLOYEE</a:t>
            </a:r>
            <a:br>
              <a:rPr lang="sv-SE" altLang="sv-SE" sz="2000" b="1"/>
            </a:br>
            <a:r>
              <a:rPr lang="sv-SE" altLang="sv-SE" sz="2000" b="1"/>
              <a:t>ADD KOMMENTAR VARCHAR(80) </a:t>
            </a:r>
            <a:br>
              <a:rPr lang="sv-SE" altLang="sv-SE" sz="2000" b="1"/>
            </a:br>
            <a:r>
              <a:rPr lang="sv-SE" altLang="sv-SE" sz="2000" b="1"/>
              <a:t/>
            </a:r>
            <a:br>
              <a:rPr lang="sv-SE" altLang="sv-SE" sz="2000" b="1"/>
            </a:br>
            <a:r>
              <a:rPr lang="sv-SE" altLang="sv-SE" sz="2000" b="1"/>
              <a:t/>
            </a:r>
            <a:br>
              <a:rPr lang="sv-SE" altLang="sv-SE" sz="2000" b="1"/>
            </a:br>
            <a:r>
              <a:rPr lang="sv-SE" altLang="sv-SE" sz="2000" b="1"/>
              <a:t/>
            </a:r>
            <a:br>
              <a:rPr lang="sv-SE" altLang="sv-SE" sz="2000" b="1"/>
            </a:br>
            <a:r>
              <a:rPr lang="sv-SE" altLang="sv-SE" sz="2000" b="1"/>
              <a:t>ALTER  TABLE EMPLOYEE</a:t>
            </a:r>
            <a:r>
              <a:rPr lang="sv-SE" altLang="sv-SE" sz="2000"/>
              <a:t> </a:t>
            </a:r>
            <a:r>
              <a:rPr lang="sv-SE" altLang="sv-SE" sz="2000" b="1"/>
              <a:t/>
            </a:r>
            <a:br>
              <a:rPr lang="sv-SE" altLang="sv-SE" sz="2000" b="1"/>
            </a:br>
            <a:r>
              <a:rPr lang="sv-SE" altLang="sv-SE" sz="2000" b="1"/>
              <a:t>ALTER COLUMN LASTNAME VARCHAR(40) </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48711564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Ändra i en tabells design (2)</a:t>
            </a:r>
          </a:p>
        </p:txBody>
      </p:sp>
      <p:sp>
        <p:nvSpPr>
          <p:cNvPr id="20483" name="Rectangle 3"/>
          <p:cNvSpPr>
            <a:spLocks noGrp="1" noChangeArrowheads="1"/>
          </p:cNvSpPr>
          <p:nvPr>
            <p:ph type="body" idx="1"/>
          </p:nvPr>
        </p:nvSpPr>
        <p:spPr>
          <a:xfrm>
            <a:off x="1343026" y="1844676"/>
            <a:ext cx="7923213" cy="2873375"/>
          </a:xfrm>
          <a:noFill/>
        </p:spPr>
        <p:txBody>
          <a:bodyPr vert="horz" lIns="92075" tIns="46038" rIns="92075" bIns="46038" rtlCol="0">
            <a:normAutofit/>
          </a:bodyPr>
          <a:lstStyle/>
          <a:p>
            <a:pPr eaLnBrk="1" hangingPunct="1"/>
            <a:r>
              <a:rPr lang="sv-SE" altLang="sv-SE" smtClean="0"/>
              <a:t>Restriktioner vid användning av </a:t>
            </a:r>
            <a:br>
              <a:rPr lang="sv-SE" altLang="sv-SE" smtClean="0"/>
            </a:br>
            <a:r>
              <a:rPr lang="sv-SE" altLang="sv-SE" smtClean="0"/>
              <a:t>ALTER TABLE- kommandot:</a:t>
            </a:r>
          </a:p>
          <a:p>
            <a:pPr lvl="1" eaLnBrk="1" hangingPunct="1"/>
            <a:r>
              <a:rPr lang="sv-SE" altLang="sv-SE" smtClean="0"/>
              <a:t>Det kan användas för att ändra en kolumn från NOT NULL till NULL men det motsatta kan misslyckas</a:t>
            </a:r>
          </a:p>
          <a:p>
            <a:pPr lvl="1" eaLnBrk="1" hangingPunct="1"/>
            <a:r>
              <a:rPr lang="sv-SE" altLang="sv-SE" smtClean="0"/>
              <a:t>En kolumnspecifikation kan bara ändras från NULL till NOT NULL om det inte finns några NULL-värden i kolumnen, samma gäller för att ändra datatyp.</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23574435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Demotabell Kunder</a:t>
            </a:r>
          </a:p>
        </p:txBody>
      </p:sp>
      <p:sp>
        <p:nvSpPr>
          <p:cNvPr id="6147" name="Rectangle 3"/>
          <p:cNvSpPr>
            <a:spLocks noChangeArrowheads="1"/>
          </p:cNvSpPr>
          <p:nvPr/>
        </p:nvSpPr>
        <p:spPr bwMode="auto">
          <a:xfrm>
            <a:off x="1343025" y="1844675"/>
            <a:ext cx="864870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sv-SE" altLang="sv-SE" sz="1600">
                <a:latin typeface="Courier New" panose="02070309020205020404" pitchFamily="49" charset="0"/>
              </a:rPr>
              <a:t>SELECT * FROM KUNDER</a:t>
            </a:r>
            <a:br>
              <a:rPr lang="sv-SE" altLang="sv-SE" sz="1600">
                <a:latin typeface="Courier New" panose="02070309020205020404" pitchFamily="49" charset="0"/>
              </a:rPr>
            </a:br>
            <a:r>
              <a:rPr lang="sv-SE" altLang="sv-SE" sz="1600">
                <a:latin typeface="Courier New" panose="02070309020205020404" pitchFamily="49" charset="0"/>
              </a:rPr>
              <a:t> </a:t>
            </a:r>
          </a:p>
          <a:p>
            <a:r>
              <a:rPr lang="sv-SE" altLang="sv-SE" sz="1600">
                <a:latin typeface="Courier New" panose="02070309020205020404" pitchFamily="49" charset="0"/>
              </a:rPr>
              <a:t> NAME                 ADDRESS            STATE   ZIP</a:t>
            </a:r>
            <a:br>
              <a:rPr lang="sv-SE" altLang="sv-SE" sz="1600">
                <a:latin typeface="Courier New" panose="02070309020205020404" pitchFamily="49" charset="0"/>
              </a:rPr>
            </a:br>
            <a:r>
              <a:rPr lang="sv-SE" altLang="sv-SE" sz="1600">
                <a:latin typeface="Courier New" panose="02070309020205020404" pitchFamily="49" charset="0"/>
              </a:rPr>
              <a:t> -------------------  -----------------  ------  -------</a:t>
            </a:r>
            <a:br>
              <a:rPr lang="sv-SE" altLang="sv-SE" sz="1600">
                <a:latin typeface="Courier New" panose="02070309020205020404" pitchFamily="49" charset="0"/>
              </a:rPr>
            </a:br>
            <a:r>
              <a:rPr lang="sv-SE" altLang="sv-SE" sz="1600">
                <a:latin typeface="Courier New" panose="02070309020205020404" pitchFamily="49" charset="0"/>
              </a:rPr>
              <a:t> TRUE WHEEL           550 HUSKER         NE      58702 </a:t>
            </a:r>
            <a:br>
              <a:rPr lang="sv-SE" altLang="sv-SE" sz="1600">
                <a:latin typeface="Courier New" panose="02070309020205020404" pitchFamily="49" charset="0"/>
              </a:rPr>
            </a:br>
            <a:r>
              <a:rPr lang="sv-SE" altLang="sv-SE" sz="1600">
                <a:latin typeface="Courier New" panose="02070309020205020404" pitchFamily="49" charset="0"/>
              </a:rPr>
              <a:t> BIKE SPEC            CPT SHRIVER        LA      45678</a:t>
            </a:r>
            <a:br>
              <a:rPr lang="sv-SE" altLang="sv-SE" sz="1600">
                <a:latin typeface="Courier New" panose="02070309020205020404" pitchFamily="49" charset="0"/>
              </a:rPr>
            </a:br>
            <a:r>
              <a:rPr lang="sv-SE" altLang="sv-SE" sz="1600">
                <a:latin typeface="Courier New" panose="02070309020205020404" pitchFamily="49" charset="0"/>
              </a:rPr>
              <a:t> LE SHOPPE            HOMETOWN           KS      54678</a:t>
            </a:r>
            <a:br>
              <a:rPr lang="sv-SE" altLang="sv-SE" sz="1600">
                <a:latin typeface="Courier New" panose="02070309020205020404" pitchFamily="49" charset="0"/>
              </a:rPr>
            </a:br>
            <a:r>
              <a:rPr lang="sv-SE" altLang="sv-SE" sz="1600">
                <a:latin typeface="Courier New" panose="02070309020205020404" pitchFamily="49" charset="0"/>
              </a:rPr>
              <a:t> AAA BIKE             10 OLDTOWN         NE      56784 </a:t>
            </a:r>
            <a:br>
              <a:rPr lang="sv-SE" altLang="sv-SE" sz="1600">
                <a:latin typeface="Courier New" panose="02070309020205020404" pitchFamily="49" charset="0"/>
              </a:rPr>
            </a:br>
            <a:r>
              <a:rPr lang="sv-SE" altLang="sv-SE" sz="1600">
                <a:latin typeface="Courier New" panose="02070309020205020404" pitchFamily="49" charset="0"/>
              </a:rPr>
              <a:t> JACKS BIKE           24 EGLIN           FL      34567</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4047834370"/>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Ändra i en tabells design (3)</a:t>
            </a:r>
          </a:p>
        </p:txBody>
      </p:sp>
      <p:sp>
        <p:nvSpPr>
          <p:cNvPr id="21507" name="Rectangle 3"/>
          <p:cNvSpPr>
            <a:spLocks noGrp="1" noChangeArrowheads="1"/>
          </p:cNvSpPr>
          <p:nvPr>
            <p:ph type="body" idx="1"/>
          </p:nvPr>
        </p:nvSpPr>
        <p:spPr>
          <a:xfrm>
            <a:off x="1343026" y="1844676"/>
            <a:ext cx="7851775" cy="2112963"/>
          </a:xfrm>
          <a:noFill/>
        </p:spPr>
        <p:txBody>
          <a:bodyPr vert="horz" lIns="92075" tIns="46038" rIns="92075" bIns="46038" rtlCol="0">
            <a:normAutofit/>
          </a:bodyPr>
          <a:lstStyle/>
          <a:p>
            <a:pPr lvl="1" eaLnBrk="1" hangingPunct="1"/>
            <a:r>
              <a:rPr lang="sv-SE" altLang="sv-SE" smtClean="0"/>
              <a:t>Den kan användas för att ändra en kolumns datatyp</a:t>
            </a:r>
          </a:p>
          <a:p>
            <a:pPr lvl="1" eaLnBrk="1" hangingPunct="1"/>
            <a:r>
              <a:rPr lang="sv-SE" altLang="sv-SE" smtClean="0"/>
              <a:t>Om man ska ändra en kolumns datatyp eller minska befintlig datatyps längd måste kolumnen vara NULL</a:t>
            </a:r>
          </a:p>
          <a:p>
            <a:pPr lvl="1" eaLnBrk="1" hangingPunct="1"/>
            <a:r>
              <a:rPr lang="sv-SE" altLang="sv-SE" smtClean="0"/>
              <a:t>För att utöka en kolumns längd behöver kolumnen inte vara NULL</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5525327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Ta bort en tabell</a:t>
            </a:r>
          </a:p>
        </p:txBody>
      </p:sp>
      <p:sp>
        <p:nvSpPr>
          <p:cNvPr id="22531" name="Rectangle 3"/>
          <p:cNvSpPr>
            <a:spLocks noChangeArrowheads="1"/>
          </p:cNvSpPr>
          <p:nvPr/>
        </p:nvSpPr>
        <p:spPr bwMode="auto">
          <a:xfrm>
            <a:off x="1343026" y="1844676"/>
            <a:ext cx="7561263" cy="3324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sv-SE" altLang="sv-SE"/>
              <a:t>Syntax:</a:t>
            </a:r>
          </a:p>
          <a:p>
            <a:endParaRPr lang="sv-SE" altLang="sv-SE"/>
          </a:p>
          <a:p>
            <a:r>
              <a:rPr lang="sv-SE" altLang="sv-SE"/>
              <a:t>DROP TABLE table_name</a:t>
            </a:r>
          </a:p>
          <a:p>
            <a:endParaRPr lang="sv-SE" altLang="sv-SE"/>
          </a:p>
          <a:p>
            <a:r>
              <a:rPr lang="sv-SE" altLang="sv-SE"/>
              <a:t>Exempel:</a:t>
            </a:r>
          </a:p>
          <a:p>
            <a:endParaRPr lang="sv-SE" altLang="sv-SE"/>
          </a:p>
          <a:p>
            <a:r>
              <a:rPr lang="sv-SE" altLang="sv-SE" sz="1800" b="1"/>
              <a:t>	DROP TABLE EMPLOYEE </a:t>
            </a:r>
            <a:endParaRPr lang="sv-SE" altLang="sv-SE"/>
          </a:p>
          <a:p>
            <a:endParaRPr lang="sv-SE" altLang="sv-SE"/>
          </a:p>
          <a:p>
            <a:endParaRPr lang="sv-SE" altLang="sv-SE"/>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405402538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Ta bort en databas</a:t>
            </a:r>
          </a:p>
        </p:txBody>
      </p:sp>
      <p:sp>
        <p:nvSpPr>
          <p:cNvPr id="23555" name="Rectangle 3"/>
          <p:cNvSpPr>
            <a:spLocks noChangeArrowheads="1"/>
          </p:cNvSpPr>
          <p:nvPr/>
        </p:nvSpPr>
        <p:spPr bwMode="auto">
          <a:xfrm>
            <a:off x="1343025" y="1844676"/>
            <a:ext cx="4637088" cy="3324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sv-SE" altLang="sv-SE"/>
              <a:t>Syntax:</a:t>
            </a:r>
          </a:p>
          <a:p>
            <a:endParaRPr lang="sv-SE" altLang="sv-SE"/>
          </a:p>
          <a:p>
            <a:r>
              <a:rPr lang="sv-SE" altLang="sv-SE"/>
              <a:t>DROP DATABASE database_name</a:t>
            </a:r>
          </a:p>
          <a:p>
            <a:endParaRPr lang="sv-SE" altLang="sv-SE"/>
          </a:p>
          <a:p>
            <a:r>
              <a:rPr lang="sv-SE" altLang="sv-SE"/>
              <a:t>Exempel:</a:t>
            </a:r>
          </a:p>
          <a:p>
            <a:endParaRPr lang="sv-SE" altLang="sv-SE"/>
          </a:p>
          <a:p>
            <a:r>
              <a:rPr lang="sv-SE" altLang="sv-SE" sz="1800" b="1"/>
              <a:t>	DROP  DATABASE  PERSONAL </a:t>
            </a:r>
            <a:endParaRPr lang="sv-SE" altLang="sv-SE"/>
          </a:p>
          <a:p>
            <a:endParaRPr lang="sv-SE" altLang="sv-SE"/>
          </a:p>
          <a:p>
            <a:endParaRPr lang="sv-SE" altLang="sv-SE"/>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800122766"/>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Övningar 8: 1-3</a:t>
            </a:r>
          </a:p>
        </p:txBody>
      </p:sp>
      <p:sp>
        <p:nvSpPr>
          <p:cNvPr id="24579" name="Rectangle 3"/>
          <p:cNvSpPr>
            <a:spLocks noGrp="1" noChangeArrowheads="1"/>
          </p:cNvSpPr>
          <p:nvPr>
            <p:ph type="body" idx="1"/>
          </p:nvPr>
        </p:nvSpPr>
        <p:spPr>
          <a:xfrm>
            <a:off x="1343026" y="1844676"/>
            <a:ext cx="8137525" cy="2735263"/>
          </a:xfrm>
          <a:noFill/>
        </p:spPr>
        <p:txBody>
          <a:bodyPr vert="horz" lIns="92075" tIns="46038" rIns="92075" bIns="46038" rtlCol="0">
            <a:normAutofit fontScale="92500" lnSpcReduction="10000"/>
          </a:bodyPr>
          <a:lstStyle/>
          <a:p>
            <a:pPr marL="457200" indent="-457200">
              <a:buFontTx/>
              <a:buAutoNum type="arabicPeriod"/>
            </a:pPr>
            <a:r>
              <a:rPr lang="sv-SE" altLang="sv-SE" smtClean="0"/>
              <a:t>Skapa en tabell med namnet ANST, som är en kopia på tabellen Employee.</a:t>
            </a:r>
          </a:p>
          <a:p>
            <a:pPr marL="457200" indent="-457200">
              <a:buFontTx/>
              <a:buAutoNum type="arabicPeriod"/>
            </a:pPr>
            <a:r>
              <a:rPr lang="sv-SE" altLang="sv-SE" smtClean="0"/>
              <a:t>Ändra kolumnen Lastname i tabellen ANST till VARCHAR(50). Skriv kommandot SP_HELP ANST för att se tabellens egenskaper.</a:t>
            </a:r>
          </a:p>
          <a:p>
            <a:pPr marL="457200" indent="-457200">
              <a:buFontTx/>
              <a:buAutoNum type="arabicPeriod"/>
            </a:pPr>
            <a:r>
              <a:rPr lang="sv-SE" altLang="sv-SE" smtClean="0"/>
              <a:t>Lägg till en ny kolumn MANAGER CHAR(1) i tabellen ANST.  </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687657880"/>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Övningar 8: 4-8</a:t>
            </a:r>
          </a:p>
        </p:txBody>
      </p:sp>
      <p:sp>
        <p:nvSpPr>
          <p:cNvPr id="25603" name="Rectangle 3"/>
          <p:cNvSpPr>
            <a:spLocks noGrp="1" noChangeArrowheads="1"/>
          </p:cNvSpPr>
          <p:nvPr>
            <p:ph type="body" idx="1"/>
          </p:nvPr>
        </p:nvSpPr>
        <p:spPr>
          <a:xfrm>
            <a:off x="1343026" y="1844675"/>
            <a:ext cx="8137525" cy="3886200"/>
          </a:xfrm>
          <a:noFill/>
        </p:spPr>
        <p:txBody>
          <a:bodyPr vert="horz" lIns="92075" tIns="46038" rIns="92075" bIns="46038" rtlCol="0">
            <a:normAutofit fontScale="85000" lnSpcReduction="10000"/>
          </a:bodyPr>
          <a:lstStyle/>
          <a:p>
            <a:pPr marL="457200" indent="-457200">
              <a:lnSpc>
                <a:spcPct val="95000"/>
              </a:lnSpc>
              <a:buFontTx/>
              <a:buAutoNum type="arabicPeriod" startAt="4"/>
            </a:pPr>
            <a:r>
              <a:rPr lang="sv-SE" altLang="sv-SE" smtClean="0"/>
              <a:t>Uppdatera tabellen ANST och sätt ett ’Y’ i MANAGER-kolumnen för de som har några anställda underställda sig.</a:t>
            </a:r>
          </a:p>
          <a:p>
            <a:pPr marL="457200" indent="-457200">
              <a:lnSpc>
                <a:spcPct val="95000"/>
              </a:lnSpc>
              <a:buFontTx/>
              <a:buAutoNum type="arabicPeriod" startAt="4"/>
            </a:pPr>
            <a:r>
              <a:rPr lang="sv-SE" altLang="sv-SE" smtClean="0"/>
              <a:t>Uppdatera tabellen ANST och sätt ett ’N’ i kolumnen MANAGER för dem som </a:t>
            </a:r>
            <a:r>
              <a:rPr lang="sv-SE" altLang="sv-SE" i="1" smtClean="0"/>
              <a:t>inte</a:t>
            </a:r>
            <a:r>
              <a:rPr lang="sv-SE" altLang="sv-SE" smtClean="0"/>
              <a:t> har några anställda underställda sig.</a:t>
            </a:r>
          </a:p>
          <a:p>
            <a:pPr marL="457200" indent="-457200">
              <a:lnSpc>
                <a:spcPct val="95000"/>
              </a:lnSpc>
              <a:buFontTx/>
              <a:buAutoNum type="arabicPeriod" startAt="4"/>
            </a:pPr>
            <a:r>
              <a:rPr lang="sv-SE" altLang="sv-SE" smtClean="0"/>
              <a:t>Ändra kolumnen MANAGER i tabellen ANST till NOT NULL.</a:t>
            </a:r>
          </a:p>
          <a:p>
            <a:pPr marL="457200" indent="-457200">
              <a:lnSpc>
                <a:spcPct val="95000"/>
              </a:lnSpc>
              <a:buFontTx/>
              <a:buAutoNum type="arabicPeriod" startAt="4"/>
            </a:pPr>
            <a:r>
              <a:rPr lang="sv-SE" altLang="sv-SE" smtClean="0"/>
              <a:t>Skapa en kopia av tabellen Department, namnge den AVD.</a:t>
            </a:r>
          </a:p>
          <a:p>
            <a:pPr marL="457200" indent="-457200">
              <a:lnSpc>
                <a:spcPct val="95000"/>
              </a:lnSpc>
              <a:buFontTx/>
              <a:buAutoNum type="arabicPeriod" startAt="4"/>
            </a:pPr>
            <a:r>
              <a:rPr lang="sv-SE" altLang="sv-SE" smtClean="0"/>
              <a:t>Skapa en primärnyckel på kolumnen DeptID i tabellen AVD.</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01635144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Övningar 8: 9-12</a:t>
            </a:r>
          </a:p>
        </p:txBody>
      </p:sp>
      <p:sp>
        <p:nvSpPr>
          <p:cNvPr id="26627" name="Rectangle 3"/>
          <p:cNvSpPr>
            <a:spLocks noGrp="1" noChangeArrowheads="1"/>
          </p:cNvSpPr>
          <p:nvPr>
            <p:ph type="body" idx="1"/>
          </p:nvPr>
        </p:nvSpPr>
        <p:spPr>
          <a:xfrm>
            <a:off x="1343026" y="1844676"/>
            <a:ext cx="7921625" cy="3529013"/>
          </a:xfrm>
          <a:noFill/>
        </p:spPr>
        <p:txBody>
          <a:bodyPr vert="horz" lIns="92075" tIns="46038" rIns="92075" bIns="46038" rtlCol="0">
            <a:normAutofit fontScale="92500" lnSpcReduction="10000"/>
          </a:bodyPr>
          <a:lstStyle/>
          <a:p>
            <a:pPr marL="542925" indent="-542925">
              <a:buNone/>
            </a:pPr>
            <a:r>
              <a:rPr lang="sv-SE" altLang="sv-SE" i="1" smtClean="0"/>
              <a:t>Överkurs</a:t>
            </a:r>
            <a:endParaRPr lang="sv-SE" altLang="sv-SE" smtClean="0"/>
          </a:p>
          <a:p>
            <a:pPr marL="542925" indent="-542925">
              <a:buFont typeface="Times New Roman" panose="02020603050405020304" pitchFamily="18" charset="0"/>
              <a:buAutoNum type="arabicPeriod" startAt="9"/>
            </a:pPr>
            <a:r>
              <a:rPr lang="sv-SE" altLang="sv-SE" smtClean="0"/>
              <a:t>Skapa en referential integrity constraint mellan tabellerna ANST och AVD, alltså en främmande nyckel på kolumnen deptno i ANST. Namnge den FK_DEPTNUM</a:t>
            </a:r>
          </a:p>
          <a:p>
            <a:pPr marL="542925" indent="-542925">
              <a:buFont typeface="Times New Roman" panose="02020603050405020304" pitchFamily="18" charset="0"/>
              <a:buAutoNum type="arabicPeriod" startAt="9"/>
            </a:pPr>
            <a:r>
              <a:rPr lang="sv-SE" altLang="sv-SE" smtClean="0"/>
              <a:t>Ta bort avdelning 10 från tabellen AVD. Gick det?</a:t>
            </a:r>
          </a:p>
          <a:p>
            <a:pPr marL="542925" indent="-542925">
              <a:buFont typeface="Times New Roman" panose="02020603050405020304" pitchFamily="18" charset="0"/>
              <a:buAutoNum type="arabicPeriod" startAt="9"/>
            </a:pPr>
            <a:r>
              <a:rPr lang="sv-SE" altLang="sv-SE" smtClean="0"/>
              <a:t>Ta bort constraint FK_DEPTNUM. </a:t>
            </a:r>
          </a:p>
          <a:p>
            <a:pPr marL="542925" indent="-542925">
              <a:buFont typeface="Times New Roman" panose="02020603050405020304" pitchFamily="18" charset="0"/>
              <a:buAutoNum type="arabicPeriod" startAt="9"/>
            </a:pPr>
            <a:r>
              <a:rPr lang="sv-SE" altLang="sv-SE" smtClean="0"/>
              <a:t>Pröva nu att ta bort avdelning 10 från AVD. Är detta bra? Diskutera!</a:t>
            </a:r>
          </a:p>
          <a:p>
            <a:pPr marL="542925" indent="-542925"/>
            <a:endParaRPr lang="sv-SE" altLang="sv-SE" smtClean="0"/>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7257173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sv-SE" altLang="sv-SE" smtClean="0"/>
              <a:t>Övningar 8: 13-15</a:t>
            </a:r>
          </a:p>
        </p:txBody>
      </p:sp>
      <p:sp>
        <p:nvSpPr>
          <p:cNvPr id="27651" name="Rectangle 3"/>
          <p:cNvSpPr>
            <a:spLocks noGrp="1" noChangeArrowheads="1"/>
          </p:cNvSpPr>
          <p:nvPr>
            <p:ph type="body" idx="1"/>
          </p:nvPr>
        </p:nvSpPr>
        <p:spPr>
          <a:xfrm>
            <a:off x="1336676" y="1844676"/>
            <a:ext cx="8143875" cy="3452813"/>
          </a:xfrm>
        </p:spPr>
        <p:txBody>
          <a:bodyPr/>
          <a:lstStyle/>
          <a:p>
            <a:pPr marL="457200" indent="-457200">
              <a:buFontTx/>
              <a:buAutoNum type="arabicPeriod" startAt="13"/>
            </a:pPr>
            <a:r>
              <a:rPr lang="sv-SE" altLang="sv-SE" smtClean="0"/>
              <a:t>Ta bort tabellerna AVD och ANST.</a:t>
            </a:r>
          </a:p>
          <a:p>
            <a:pPr marL="457200" indent="-457200">
              <a:buFontTx/>
              <a:buAutoNum type="arabicPeriod" startAt="13"/>
            </a:pPr>
            <a:r>
              <a:rPr lang="sv-SE" altLang="sv-SE" smtClean="0"/>
              <a:t>Skapa en tabell; Totalinfo. Den ska innehålla alla kolumner från Employee och Department. Ta endast med DeptID en gång. Vilka fördelar respektive nackdelar finns det med denna enda tabell i stället för två tabeller Employee och Department?</a:t>
            </a:r>
          </a:p>
          <a:p>
            <a:pPr marL="457200" indent="-457200">
              <a:buFontTx/>
              <a:buAutoNum type="arabicPeriod" startAt="13"/>
            </a:pPr>
            <a:r>
              <a:rPr lang="sv-SE" altLang="sv-SE" smtClean="0"/>
              <a:t>Ta bort Totalinfo.</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9384348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a:p>
        </p:txBody>
      </p:sp>
    </p:spTree>
    <p:extLst>
      <p:ext uri="{BB962C8B-B14F-4D97-AF65-F5344CB8AC3E}">
        <p14:creationId xmlns:p14="http://schemas.microsoft.com/office/powerpoint/2010/main" val="41310907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Vad är en vy?</a:t>
            </a:r>
          </a:p>
        </p:txBody>
      </p:sp>
      <p:sp>
        <p:nvSpPr>
          <p:cNvPr id="4099" name="Rectangle 3"/>
          <p:cNvSpPr>
            <a:spLocks noGrp="1" noChangeArrowheads="1"/>
          </p:cNvSpPr>
          <p:nvPr>
            <p:ph type="body" idx="1"/>
          </p:nvPr>
        </p:nvSpPr>
        <p:spPr>
          <a:xfrm>
            <a:off x="1343026" y="1844675"/>
            <a:ext cx="8137525" cy="4038600"/>
          </a:xfrm>
          <a:noFill/>
        </p:spPr>
        <p:txBody>
          <a:bodyPr vert="horz" lIns="92075" tIns="46038" rIns="92075" bIns="46038" rtlCol="0">
            <a:normAutofit lnSpcReduction="10000"/>
          </a:bodyPr>
          <a:lstStyle/>
          <a:p>
            <a:pPr eaLnBrk="1" hangingPunct="1"/>
            <a:r>
              <a:rPr lang="sv-SE" altLang="sv-SE" smtClean="0"/>
              <a:t>Vy (View)</a:t>
            </a:r>
            <a:br>
              <a:rPr lang="sv-SE" altLang="sv-SE" smtClean="0"/>
            </a:br>
            <a:r>
              <a:rPr lang="sv-SE" altLang="sv-SE" smtClean="0"/>
              <a:t>En vy är en virtuell tabell som tillåter dig att komma åt data från andra tabeller eller vyer. Vyn innehåller ingen data utan detta finns i de tabeller vyn är definierad mot.</a:t>
            </a:r>
          </a:p>
          <a:p>
            <a:pPr eaLnBrk="1" hangingPunct="1"/>
            <a:r>
              <a:rPr lang="sv-SE" altLang="sv-SE" smtClean="0"/>
              <a:t>På vyer kan man använda:</a:t>
            </a:r>
          </a:p>
          <a:p>
            <a:pPr lvl="1" eaLnBrk="1" hangingPunct="1"/>
            <a:r>
              <a:rPr lang="sv-SE" altLang="sv-SE" smtClean="0"/>
              <a:t>SELECT</a:t>
            </a:r>
          </a:p>
          <a:p>
            <a:pPr lvl="1" eaLnBrk="1" hangingPunct="1"/>
            <a:r>
              <a:rPr lang="sv-SE" altLang="sv-SE" smtClean="0"/>
              <a:t>INSERT</a:t>
            </a:r>
          </a:p>
          <a:p>
            <a:pPr lvl="1" eaLnBrk="1" hangingPunct="1"/>
            <a:r>
              <a:rPr lang="sv-SE" altLang="sv-SE" smtClean="0"/>
              <a:t>UPDATE</a:t>
            </a:r>
          </a:p>
          <a:p>
            <a:pPr lvl="1" eaLnBrk="1" hangingPunct="1"/>
            <a:r>
              <a:rPr lang="sv-SE" altLang="sv-SE" smtClean="0"/>
              <a:t>DELETE</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913985897"/>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Vy (1)</a:t>
            </a:r>
          </a:p>
        </p:txBody>
      </p:sp>
      <p:sp>
        <p:nvSpPr>
          <p:cNvPr id="5123" name="Rectangle 3"/>
          <p:cNvSpPr>
            <a:spLocks noGrp="1" noChangeArrowheads="1"/>
          </p:cNvSpPr>
          <p:nvPr>
            <p:ph type="body" idx="1"/>
          </p:nvPr>
        </p:nvSpPr>
        <p:spPr>
          <a:xfrm>
            <a:off x="1343025" y="1844675"/>
            <a:ext cx="7556500" cy="3297238"/>
          </a:xfrm>
          <a:noFill/>
        </p:spPr>
        <p:txBody>
          <a:bodyPr vert="horz" lIns="92075" tIns="46038" rIns="92075" bIns="46038" rtlCol="0">
            <a:normAutofit lnSpcReduction="10000"/>
          </a:bodyPr>
          <a:lstStyle/>
          <a:p>
            <a:pPr eaLnBrk="1" hangingPunct="1"/>
            <a:r>
              <a:rPr lang="sv-SE" altLang="sv-SE" smtClean="0"/>
              <a:t>En vy är inte en tabell, men fungerar ofta på samma sätt som en tabell.</a:t>
            </a:r>
          </a:p>
          <a:p>
            <a:pPr eaLnBrk="1" hangingPunct="1"/>
            <a:r>
              <a:rPr lang="sv-SE" altLang="sv-SE" smtClean="0"/>
              <a:t>Vyn innehåller ingen data i sig själv. Däremot ger den en ingång, eller är en definition, till data i tabeller.</a:t>
            </a:r>
          </a:p>
          <a:p>
            <a:pPr eaLnBrk="1" hangingPunct="1"/>
            <a:r>
              <a:rPr lang="sv-SE" altLang="sv-SE" smtClean="0"/>
              <a:t>Vanliga användningsområden för vyer:</a:t>
            </a:r>
          </a:p>
          <a:p>
            <a:pPr lvl="1" eaLnBrk="1" hangingPunct="1"/>
            <a:r>
              <a:rPr lang="sv-SE" altLang="sv-SE" smtClean="0"/>
              <a:t>Skapa användarsäkra funktioner (t ex sekretess)</a:t>
            </a:r>
          </a:p>
          <a:p>
            <a:pPr lvl="1" eaLnBrk="1" hangingPunct="1"/>
            <a:r>
              <a:rPr lang="sv-SE" altLang="sv-SE" smtClean="0"/>
              <a:t>Förenkla byggandet av komplexa frågor</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89721818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INSERT</a:t>
            </a:r>
          </a:p>
        </p:txBody>
      </p:sp>
      <p:sp>
        <p:nvSpPr>
          <p:cNvPr id="7171" name="Rectangle 3"/>
          <p:cNvSpPr>
            <a:spLocks noChangeArrowheads="1"/>
          </p:cNvSpPr>
          <p:nvPr/>
        </p:nvSpPr>
        <p:spPr bwMode="auto">
          <a:xfrm>
            <a:off x="1343025" y="1844675"/>
            <a:ext cx="864870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sv-SE" altLang="sv-SE" sz="1600" i="1">
                <a:latin typeface="Courier New" panose="02070309020205020404" pitchFamily="49" charset="0"/>
              </a:rPr>
              <a:t>INSERT INTO</a:t>
            </a:r>
            <a:r>
              <a:rPr lang="sv-SE" altLang="sv-SE" sz="1600">
                <a:latin typeface="Courier New" panose="02070309020205020404" pitchFamily="49" charset="0"/>
              </a:rPr>
              <a:t> Employee (EmpID, Firstname, Lastname, Salary, DeptID)</a:t>
            </a:r>
            <a:br>
              <a:rPr lang="sv-SE" altLang="sv-SE" sz="1600">
                <a:latin typeface="Courier New" panose="02070309020205020404" pitchFamily="49" charset="0"/>
              </a:rPr>
            </a:br>
            <a:r>
              <a:rPr lang="sv-SE" altLang="sv-SE" sz="1600">
                <a:latin typeface="Courier New" panose="02070309020205020404" pitchFamily="49" charset="0"/>
              </a:rPr>
              <a:t>VALUES (1234, ’James’, ’Bond’, 25000, 50)</a:t>
            </a:r>
            <a:br>
              <a:rPr lang="sv-SE" altLang="sv-SE" sz="1600">
                <a:latin typeface="Courier New" panose="02070309020205020404" pitchFamily="49" charset="0"/>
              </a:rPr>
            </a:br>
            <a:r>
              <a:rPr lang="sv-SE" altLang="sv-SE" sz="1600">
                <a:latin typeface="Courier New" panose="02070309020205020404" pitchFamily="49" charset="0"/>
              </a:rPr>
              <a:t> </a:t>
            </a:r>
            <a:br>
              <a:rPr lang="sv-SE" altLang="sv-SE" sz="1600">
                <a:latin typeface="Courier New" panose="02070309020205020404" pitchFamily="49" charset="0"/>
              </a:rPr>
            </a:br>
            <a:r>
              <a:rPr lang="sv-SE" altLang="sv-SE" sz="1600">
                <a:latin typeface="Courier New" panose="02070309020205020404" pitchFamily="49" charset="0"/>
              </a:rPr>
              <a:t>SELECT * FROM Employee </a:t>
            </a:r>
            <a:br>
              <a:rPr lang="sv-SE" altLang="sv-SE" sz="1600">
                <a:latin typeface="Courier New" panose="02070309020205020404" pitchFamily="49" charset="0"/>
              </a:rPr>
            </a:br>
            <a:r>
              <a:rPr lang="sv-SE" altLang="sv-SE" sz="1600">
                <a:latin typeface="Courier New" panose="02070309020205020404" pitchFamily="49" charset="0"/>
              </a:rPr>
              <a:t> </a:t>
            </a:r>
          </a:p>
          <a:p>
            <a:pPr eaLnBrk="1" hangingPunct="1"/>
            <a:r>
              <a:rPr lang="sv-SE" altLang="sv-SE" sz="1600">
                <a:latin typeface="Courier New" panose="02070309020205020404" pitchFamily="49" charset="0"/>
              </a:rPr>
              <a:t>EmpID    Firstname  Lastname    Job        ...  Commission DeptID </a:t>
            </a:r>
          </a:p>
          <a:p>
            <a:pPr eaLnBrk="1" hangingPunct="1"/>
            <a:r>
              <a:rPr lang="sv-SE" altLang="sv-SE" sz="1600">
                <a:latin typeface="Courier New" panose="02070309020205020404" pitchFamily="49" charset="0"/>
              </a:rPr>
              <a:t>-------- ---------- ----------- ----------      ---------- ------</a:t>
            </a:r>
          </a:p>
          <a:p>
            <a:pPr eaLnBrk="1" hangingPunct="1"/>
            <a:r>
              <a:rPr lang="sv-SE" altLang="sv-SE" sz="1600" i="1">
                <a:latin typeface="Courier New" panose="02070309020205020404" pitchFamily="49" charset="0"/>
              </a:rPr>
              <a:t>1234     James      Bond        NULL              NULL       50</a:t>
            </a:r>
          </a:p>
          <a:p>
            <a:pPr eaLnBrk="1" hangingPunct="1"/>
            <a:r>
              <a:rPr lang="sv-SE" altLang="sv-SE" sz="1600">
                <a:latin typeface="Courier New" panose="02070309020205020404" pitchFamily="49" charset="0"/>
              </a:rPr>
              <a:t>7365     Anders     Carlsson    Analytiker        NULL       30 </a:t>
            </a:r>
            <a:endParaRPr lang="en-US" altLang="sv-SE" sz="1600">
              <a:latin typeface="Courier New" panose="02070309020205020404" pitchFamily="49" charset="0"/>
            </a:endParaRPr>
          </a:p>
          <a:p>
            <a:pPr eaLnBrk="1" hangingPunct="1"/>
            <a:r>
              <a:rPr lang="en-US" altLang="sv-SE" sz="1600">
                <a:latin typeface="Courier New" panose="02070309020205020404" pitchFamily="49" charset="0"/>
              </a:rPr>
              <a:t>7369     Adam       Smith       Kontorist         NULL       30</a:t>
            </a:r>
          </a:p>
          <a:p>
            <a:pPr eaLnBrk="1" hangingPunct="1"/>
            <a:r>
              <a:rPr lang="en-US" altLang="sv-SE" sz="1600">
                <a:latin typeface="Courier New" panose="02070309020205020404" pitchFamily="49" charset="0"/>
              </a:rPr>
              <a:t>7499     Woody      Allen       Säljare           3000       40</a:t>
            </a:r>
          </a:p>
          <a:p>
            <a:pPr eaLnBrk="1" hangingPunct="1"/>
            <a:r>
              <a:rPr lang="en-US" altLang="sv-SE" sz="1600">
                <a:latin typeface="Courier New" panose="02070309020205020404" pitchFamily="49" charset="0"/>
              </a:rPr>
              <a:t>7521     Bill       Ward        Säljare           5000       40</a:t>
            </a:r>
          </a:p>
          <a:p>
            <a:pPr eaLnBrk="1" hangingPunct="1"/>
            <a:r>
              <a:rPr lang="en-US" altLang="sv-SE" sz="1600">
                <a:latin typeface="Courier New" panose="02070309020205020404" pitchFamily="49" charset="0"/>
              </a:rPr>
              <a:t>7566     Indiana    Jones       Chef              NULL       20</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625848289"/>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Vy (2)</a:t>
            </a:r>
          </a:p>
        </p:txBody>
      </p:sp>
      <p:sp>
        <p:nvSpPr>
          <p:cNvPr id="6147" name="Rectangle 3"/>
          <p:cNvSpPr>
            <a:spLocks noGrp="1" noChangeArrowheads="1"/>
          </p:cNvSpPr>
          <p:nvPr>
            <p:ph type="body" idx="1"/>
          </p:nvPr>
        </p:nvSpPr>
        <p:spPr>
          <a:xfrm>
            <a:off x="1343026" y="1844675"/>
            <a:ext cx="8137525" cy="1600200"/>
          </a:xfrm>
          <a:noFill/>
        </p:spPr>
        <p:txBody>
          <a:bodyPr vert="horz" lIns="92075" tIns="46038" rIns="92075" bIns="46038" rtlCol="0">
            <a:normAutofit/>
          </a:bodyPr>
          <a:lstStyle/>
          <a:p>
            <a:pPr eaLnBrk="1" hangingPunct="1"/>
            <a:r>
              <a:rPr lang="sv-SE" altLang="sv-SE" smtClean="0"/>
              <a:t>Syntaxen:</a:t>
            </a:r>
            <a:r>
              <a:rPr lang="sv-SE" altLang="sv-SE" sz="2200"/>
              <a:t/>
            </a:r>
            <a:br>
              <a:rPr lang="sv-SE" altLang="sv-SE" sz="2200"/>
            </a:br>
            <a:r>
              <a:rPr lang="sv-SE" altLang="sv-SE" sz="2000"/>
              <a:t/>
            </a:r>
            <a:br>
              <a:rPr lang="sv-SE" altLang="sv-SE" sz="2000"/>
            </a:br>
            <a:r>
              <a:rPr lang="sv-SE" altLang="sv-SE" sz="2000"/>
              <a:t>CREATE  VIEW  &lt;view_name&gt;  [(column1,  column2....)]  AS</a:t>
            </a:r>
            <a:br>
              <a:rPr lang="sv-SE" altLang="sv-SE" sz="2000"/>
            </a:br>
            <a:r>
              <a:rPr lang="sv-SE" altLang="sv-SE" sz="2000"/>
              <a:t>	SELECT  &lt;column_names&gt;</a:t>
            </a:r>
            <a:br>
              <a:rPr lang="sv-SE" altLang="sv-SE" sz="2000"/>
            </a:br>
            <a:r>
              <a:rPr lang="sv-SE" altLang="sv-SE" sz="2000"/>
              <a:t>	FROM  &lt;table_name&gt;</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441457290"/>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E-postlista</a:t>
            </a:r>
          </a:p>
        </p:txBody>
      </p:sp>
      <p:sp>
        <p:nvSpPr>
          <p:cNvPr id="7171" name="Rectangle 3"/>
          <p:cNvSpPr>
            <a:spLocks noChangeArrowheads="1"/>
          </p:cNvSpPr>
          <p:nvPr/>
        </p:nvSpPr>
        <p:spPr bwMode="auto">
          <a:xfrm>
            <a:off x="1343025" y="1844675"/>
            <a:ext cx="8713788"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sv-SE" altLang="sv-SE" sz="1600" b="0" noProof="1">
                <a:latin typeface="Courier New" panose="02070309020205020404" pitchFamily="49" charset="0"/>
              </a:rPr>
              <a:t>CREATE VIEW Epost AS</a:t>
            </a:r>
          </a:p>
          <a:p>
            <a:pPr eaLnBrk="1" hangingPunct="1"/>
            <a:r>
              <a:rPr lang="sv-SE" altLang="sv-SE" sz="1600" b="0">
                <a:latin typeface="Courier New" panose="02070309020205020404" pitchFamily="49" charset="0"/>
              </a:rPr>
              <a:t>   </a:t>
            </a:r>
            <a:r>
              <a:rPr lang="sv-SE" altLang="sv-SE" sz="1600" b="0" noProof="1">
                <a:latin typeface="Courier New" panose="02070309020205020404" pitchFamily="49" charset="0"/>
              </a:rPr>
              <a:t>SELECT Firstname, Lastname, Firstname + '.' + Lastname +</a:t>
            </a:r>
            <a:r>
              <a:rPr lang="sv-SE" altLang="sv-SE" sz="1600" b="0">
                <a:latin typeface="Courier New" panose="02070309020205020404" pitchFamily="49" charset="0"/>
              </a:rPr>
              <a:t/>
            </a:r>
            <a:br>
              <a:rPr lang="sv-SE" altLang="sv-SE" sz="1600" b="0">
                <a:latin typeface="Courier New" panose="02070309020205020404" pitchFamily="49" charset="0"/>
              </a:rPr>
            </a:br>
            <a:r>
              <a:rPr lang="sv-SE" altLang="sv-SE" sz="1600" b="0">
                <a:latin typeface="Courier New" panose="02070309020205020404" pitchFamily="49" charset="0"/>
              </a:rPr>
              <a:t> </a:t>
            </a:r>
            <a:r>
              <a:rPr lang="sv-SE" altLang="sv-SE" sz="1600" b="0" noProof="1">
                <a:latin typeface="Courier New" panose="02070309020205020404" pitchFamily="49" charset="0"/>
              </a:rPr>
              <a:t> </a:t>
            </a:r>
            <a:r>
              <a:rPr lang="sv-SE" altLang="sv-SE" sz="1600" b="0">
                <a:latin typeface="Courier New" panose="02070309020205020404" pitchFamily="49" charset="0"/>
              </a:rPr>
              <a:t> </a:t>
            </a:r>
            <a:r>
              <a:rPr lang="sv-SE" altLang="sv-SE" sz="1600" b="0" noProof="1">
                <a:latin typeface="Courier New" panose="02070309020205020404" pitchFamily="49" charset="0"/>
              </a:rPr>
              <a:t>'@informator.se' as Email </a:t>
            </a:r>
          </a:p>
          <a:p>
            <a:pPr eaLnBrk="1" hangingPunct="1"/>
            <a:r>
              <a:rPr lang="sv-SE" altLang="sv-SE" sz="1600" b="0">
                <a:latin typeface="Courier New" panose="02070309020205020404" pitchFamily="49" charset="0"/>
              </a:rPr>
              <a:t>   </a:t>
            </a:r>
            <a:r>
              <a:rPr lang="sv-SE" altLang="sv-SE" sz="1600" b="0" noProof="1">
                <a:latin typeface="Courier New" panose="02070309020205020404" pitchFamily="49" charset="0"/>
              </a:rPr>
              <a:t>FROM Employee</a:t>
            </a:r>
          </a:p>
          <a:p>
            <a:pPr eaLnBrk="1" hangingPunct="1"/>
            <a:endParaRPr lang="sv-SE" altLang="sv-SE" sz="1600" b="0" noProof="1">
              <a:latin typeface="Courier New" panose="02070309020205020404" pitchFamily="49" charset="0"/>
            </a:endParaRPr>
          </a:p>
          <a:p>
            <a:pPr eaLnBrk="1" hangingPunct="1"/>
            <a:r>
              <a:rPr lang="sv-SE" altLang="sv-SE" sz="1600" b="0" noProof="1">
                <a:latin typeface="Courier New" panose="02070309020205020404" pitchFamily="49" charset="0"/>
              </a:rPr>
              <a:t>SELECT * FROM Epost</a:t>
            </a:r>
            <a:r>
              <a:rPr lang="sv-SE" altLang="sv-SE" sz="1600" b="0">
                <a:latin typeface="Courier New" panose="02070309020205020404" pitchFamily="49" charset="0"/>
              </a:rPr>
              <a:t/>
            </a:r>
            <a:br>
              <a:rPr lang="sv-SE" altLang="sv-SE" sz="1600" b="0">
                <a:latin typeface="Courier New" panose="02070309020205020404" pitchFamily="49" charset="0"/>
              </a:rPr>
            </a:br>
            <a:endParaRPr lang="sv-SE" altLang="sv-SE" sz="1600" b="0">
              <a:latin typeface="Courier New" panose="02070309020205020404" pitchFamily="49" charset="0"/>
            </a:endParaRPr>
          </a:p>
          <a:p>
            <a:pPr eaLnBrk="1" hangingPunct="1"/>
            <a:endParaRPr lang="sv-SE" altLang="sv-SE" sz="1600" b="0">
              <a:latin typeface="Courier New" panose="02070309020205020404" pitchFamily="49" charset="0"/>
            </a:endParaRPr>
          </a:p>
          <a:p>
            <a:pPr eaLnBrk="1" hangingPunct="1"/>
            <a:r>
              <a:rPr lang="sv-SE" altLang="sv-SE" sz="1600" b="0" noProof="1">
                <a:latin typeface="Courier New" panose="02070309020205020404" pitchFamily="49" charset="0"/>
              </a:rPr>
              <a:t>Firstname       Lastname         </a:t>
            </a:r>
            <a:r>
              <a:rPr lang="sv-SE" altLang="sv-SE" sz="1600" b="0">
                <a:latin typeface="Courier New" panose="02070309020205020404" pitchFamily="49" charset="0"/>
              </a:rPr>
              <a:t>   </a:t>
            </a:r>
            <a:r>
              <a:rPr lang="sv-SE" altLang="sv-SE" sz="1600" b="0" noProof="1">
                <a:latin typeface="Courier New" panose="02070309020205020404" pitchFamily="49" charset="0"/>
              </a:rPr>
              <a:t>Email</a:t>
            </a:r>
          </a:p>
          <a:p>
            <a:pPr eaLnBrk="1" hangingPunct="1"/>
            <a:r>
              <a:rPr lang="sv-SE" altLang="sv-SE" sz="1600" b="0" noProof="1">
                <a:latin typeface="Courier New" panose="02070309020205020404" pitchFamily="49" charset="0"/>
              </a:rPr>
              <a:t>--------------- ------------------- </a:t>
            </a:r>
            <a:r>
              <a:rPr lang="sv-SE" altLang="sv-SE" sz="1600" b="0">
                <a:latin typeface="Courier New" panose="02070309020205020404" pitchFamily="49" charset="0"/>
              </a:rPr>
              <a:t>----</a:t>
            </a:r>
            <a:r>
              <a:rPr lang="sv-SE" altLang="sv-SE" sz="1600" b="0" noProof="1">
                <a:latin typeface="Courier New" panose="02070309020205020404" pitchFamily="49" charset="0"/>
              </a:rPr>
              <a:t>---------------------------</a:t>
            </a:r>
          </a:p>
          <a:p>
            <a:pPr eaLnBrk="1" hangingPunct="1"/>
            <a:r>
              <a:rPr lang="sv-SE" altLang="sv-SE" sz="1600" b="0" noProof="1">
                <a:latin typeface="Courier New" panose="02070309020205020404" pitchFamily="49" charset="0"/>
              </a:rPr>
              <a:t>Anders          Carlsson</a:t>
            </a:r>
            <a:r>
              <a:rPr lang="sv-SE" altLang="sv-SE" sz="1600" b="0">
                <a:latin typeface="Courier New" panose="02070309020205020404" pitchFamily="49" charset="0"/>
              </a:rPr>
              <a:t>  </a:t>
            </a:r>
            <a:r>
              <a:rPr lang="sv-SE" altLang="sv-SE" sz="1600" b="0" noProof="1">
                <a:latin typeface="Courier New" panose="02070309020205020404" pitchFamily="49" charset="0"/>
              </a:rPr>
              <a:t>         </a:t>
            </a:r>
            <a:r>
              <a:rPr lang="sv-SE" altLang="sv-SE" sz="1600" b="0">
                <a:latin typeface="Courier New" panose="02070309020205020404" pitchFamily="49" charset="0"/>
              </a:rPr>
              <a:t> </a:t>
            </a:r>
            <a:r>
              <a:rPr lang="sv-SE" altLang="sv-SE" sz="1600" b="0" noProof="1">
                <a:latin typeface="Courier New" panose="02070309020205020404" pitchFamily="49" charset="0"/>
              </a:rPr>
              <a:t>Anders.Carlsson@informator.se</a:t>
            </a:r>
          </a:p>
          <a:p>
            <a:pPr eaLnBrk="1" hangingPunct="1"/>
            <a:r>
              <a:rPr lang="sv-SE" altLang="sv-SE" sz="1600" b="0" noProof="1">
                <a:latin typeface="Courier New" panose="02070309020205020404" pitchFamily="49" charset="0"/>
              </a:rPr>
              <a:t>Adam            Smith               Adam.Smith@informator.se</a:t>
            </a:r>
          </a:p>
          <a:p>
            <a:pPr eaLnBrk="1" hangingPunct="1"/>
            <a:r>
              <a:rPr lang="sv-SE" altLang="sv-SE" sz="1600" b="0" noProof="1">
                <a:latin typeface="Courier New" panose="02070309020205020404" pitchFamily="49" charset="0"/>
              </a:rPr>
              <a:t>Woody           Allen               Woody.Allen@informator.se</a:t>
            </a:r>
          </a:p>
          <a:p>
            <a:pPr eaLnBrk="1" hangingPunct="1"/>
            <a:r>
              <a:rPr lang="sv-SE" altLang="sv-SE" sz="1600" b="0" noProof="1">
                <a:latin typeface="Courier New" panose="02070309020205020404" pitchFamily="49" charset="0"/>
              </a:rPr>
              <a:t>Bill            Ward                Bill.Ward@informator.se</a:t>
            </a:r>
          </a:p>
          <a:p>
            <a:pPr eaLnBrk="1" hangingPunct="1"/>
            <a:r>
              <a:rPr lang="sv-SE" altLang="sv-SE" sz="1600" b="0" noProof="1">
                <a:latin typeface="Courier New" panose="02070309020205020404" pitchFamily="49" charset="0"/>
              </a:rPr>
              <a:t>Indiana         Jones               Indiana.Jones@informator.se</a:t>
            </a:r>
          </a:p>
          <a:p>
            <a:pPr eaLnBrk="1" hangingPunct="1"/>
            <a:r>
              <a:rPr lang="sv-SE" altLang="sv-SE" sz="1600" b="0" noProof="1">
                <a:latin typeface="Courier New" panose="02070309020205020404" pitchFamily="49" charset="0"/>
              </a:rPr>
              <a:t>Stuart          Martin              Stuart.Martin@informator.se</a:t>
            </a:r>
          </a:p>
          <a:p>
            <a:pPr eaLnBrk="1" hangingPunct="1"/>
            <a:r>
              <a:rPr lang="sv-SE" altLang="sv-SE" sz="1600" b="0" noProof="1">
                <a:latin typeface="Courier New" panose="02070309020205020404" pitchFamily="49" charset="0"/>
              </a:rPr>
              <a:t>Robert          Blake               Robert.Blake@informator.se</a:t>
            </a:r>
            <a:endParaRPr lang="sv-SE" altLang="sv-SE" sz="1600" b="0">
              <a:latin typeface="Courier New" panose="02070309020205020404" pitchFamily="49" charset="0"/>
            </a:endParaRP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479796096"/>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E-postlista för huvudkontoret</a:t>
            </a:r>
          </a:p>
        </p:txBody>
      </p:sp>
      <p:sp>
        <p:nvSpPr>
          <p:cNvPr id="8195" name="Rectangle 3"/>
          <p:cNvSpPr>
            <a:spLocks noChangeArrowheads="1"/>
          </p:cNvSpPr>
          <p:nvPr/>
        </p:nvSpPr>
        <p:spPr bwMode="auto">
          <a:xfrm>
            <a:off x="1343025" y="1844676"/>
            <a:ext cx="8713788"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sv-SE" altLang="sv-SE" sz="1600" b="0" noProof="1">
                <a:latin typeface="Courier New" panose="02070309020205020404" pitchFamily="49" charset="0"/>
              </a:rPr>
              <a:t>CREATE VIEW Epost</a:t>
            </a:r>
            <a:r>
              <a:rPr lang="sv-SE" altLang="sv-SE" sz="1600" b="0">
                <a:latin typeface="Courier New" panose="02070309020205020404" pitchFamily="49" charset="0"/>
              </a:rPr>
              <a:t>HQ</a:t>
            </a:r>
            <a:r>
              <a:rPr lang="sv-SE" altLang="sv-SE" sz="1600" b="0" noProof="1">
                <a:latin typeface="Courier New" panose="02070309020205020404" pitchFamily="49" charset="0"/>
              </a:rPr>
              <a:t> AS</a:t>
            </a:r>
          </a:p>
          <a:p>
            <a:pPr eaLnBrk="1" hangingPunct="1"/>
            <a:r>
              <a:rPr lang="sv-SE" altLang="sv-SE" sz="1600" b="0">
                <a:latin typeface="Courier New" panose="02070309020205020404" pitchFamily="49" charset="0"/>
              </a:rPr>
              <a:t>   </a:t>
            </a:r>
            <a:r>
              <a:rPr lang="sv-SE" altLang="sv-SE" sz="1600" b="0" noProof="1">
                <a:latin typeface="Courier New" panose="02070309020205020404" pitchFamily="49" charset="0"/>
              </a:rPr>
              <a:t>SELECT Firstname, Lastname, Firstname + '.' + Lastname +</a:t>
            </a:r>
            <a:r>
              <a:rPr lang="sv-SE" altLang="sv-SE" sz="1600" b="0">
                <a:latin typeface="Courier New" panose="02070309020205020404" pitchFamily="49" charset="0"/>
              </a:rPr>
              <a:t/>
            </a:r>
            <a:br>
              <a:rPr lang="sv-SE" altLang="sv-SE" sz="1600" b="0">
                <a:latin typeface="Courier New" panose="02070309020205020404" pitchFamily="49" charset="0"/>
              </a:rPr>
            </a:br>
            <a:r>
              <a:rPr lang="sv-SE" altLang="sv-SE" sz="1600" b="0">
                <a:latin typeface="Courier New" panose="02070309020205020404" pitchFamily="49" charset="0"/>
              </a:rPr>
              <a:t> </a:t>
            </a:r>
            <a:r>
              <a:rPr lang="sv-SE" altLang="sv-SE" sz="1600" b="0" noProof="1">
                <a:latin typeface="Courier New" panose="02070309020205020404" pitchFamily="49" charset="0"/>
              </a:rPr>
              <a:t> </a:t>
            </a:r>
            <a:r>
              <a:rPr lang="sv-SE" altLang="sv-SE" sz="1600" b="0">
                <a:latin typeface="Courier New" panose="02070309020205020404" pitchFamily="49" charset="0"/>
              </a:rPr>
              <a:t> </a:t>
            </a:r>
            <a:r>
              <a:rPr lang="sv-SE" altLang="sv-SE" sz="1600" b="0" noProof="1">
                <a:latin typeface="Courier New" panose="02070309020205020404" pitchFamily="49" charset="0"/>
              </a:rPr>
              <a:t>'@informator.se' as Email </a:t>
            </a:r>
          </a:p>
          <a:p>
            <a:pPr eaLnBrk="1" hangingPunct="1"/>
            <a:r>
              <a:rPr lang="sv-SE" altLang="sv-SE" sz="1600" b="0">
                <a:latin typeface="Courier New" panose="02070309020205020404" pitchFamily="49" charset="0"/>
              </a:rPr>
              <a:t>   </a:t>
            </a:r>
            <a:r>
              <a:rPr lang="sv-SE" altLang="sv-SE" sz="1600" b="0" noProof="1">
                <a:latin typeface="Courier New" panose="02070309020205020404" pitchFamily="49" charset="0"/>
              </a:rPr>
              <a:t>FROM Employee</a:t>
            </a:r>
            <a:endParaRPr lang="sv-SE" altLang="sv-SE" sz="1600" b="0">
              <a:latin typeface="Courier New" panose="02070309020205020404" pitchFamily="49" charset="0"/>
            </a:endParaRPr>
          </a:p>
          <a:p>
            <a:pPr eaLnBrk="1" hangingPunct="1"/>
            <a:r>
              <a:rPr lang="sv-SE" altLang="sv-SE" sz="1600" b="0">
                <a:latin typeface="Courier New" panose="02070309020205020404" pitchFamily="49" charset="0"/>
              </a:rPr>
              <a:t>   WHERE DeptID = 10</a:t>
            </a:r>
            <a:endParaRPr lang="sv-SE" altLang="sv-SE" sz="1600" b="0" noProof="1">
              <a:latin typeface="Courier New" panose="02070309020205020404" pitchFamily="49" charset="0"/>
            </a:endParaRPr>
          </a:p>
          <a:p>
            <a:pPr eaLnBrk="1" hangingPunct="1"/>
            <a:endParaRPr lang="sv-SE" altLang="sv-SE" sz="1600" b="0" noProof="1">
              <a:latin typeface="Courier New" panose="02070309020205020404" pitchFamily="49" charset="0"/>
            </a:endParaRPr>
          </a:p>
          <a:p>
            <a:pPr eaLnBrk="1" hangingPunct="1"/>
            <a:r>
              <a:rPr lang="sv-SE" altLang="sv-SE" sz="1600" b="0" noProof="1">
                <a:latin typeface="Courier New" panose="02070309020205020404" pitchFamily="49" charset="0"/>
              </a:rPr>
              <a:t>SELECT * FROM Epost</a:t>
            </a:r>
            <a:r>
              <a:rPr lang="sv-SE" altLang="sv-SE" sz="1600" b="0">
                <a:latin typeface="Courier New" panose="02070309020205020404" pitchFamily="49" charset="0"/>
              </a:rPr>
              <a:t>HQ</a:t>
            </a:r>
            <a:br>
              <a:rPr lang="sv-SE" altLang="sv-SE" sz="1600" b="0">
                <a:latin typeface="Courier New" panose="02070309020205020404" pitchFamily="49" charset="0"/>
              </a:rPr>
            </a:br>
            <a:endParaRPr lang="sv-SE" altLang="sv-SE" sz="1600" b="0">
              <a:latin typeface="Courier New" panose="02070309020205020404" pitchFamily="49" charset="0"/>
            </a:endParaRPr>
          </a:p>
          <a:p>
            <a:pPr eaLnBrk="1" hangingPunct="1"/>
            <a:endParaRPr lang="sv-SE" altLang="sv-SE" sz="1600" b="0">
              <a:latin typeface="Courier New" panose="02070309020205020404" pitchFamily="49" charset="0"/>
            </a:endParaRPr>
          </a:p>
          <a:p>
            <a:pPr eaLnBrk="1" hangingPunct="1"/>
            <a:r>
              <a:rPr lang="sv-SE" altLang="sv-SE" sz="1600" b="0" noProof="1">
                <a:latin typeface="Courier New" panose="02070309020205020404" pitchFamily="49" charset="0"/>
              </a:rPr>
              <a:t>Firstname       Lastname         </a:t>
            </a:r>
            <a:r>
              <a:rPr lang="sv-SE" altLang="sv-SE" sz="1600" b="0">
                <a:latin typeface="Courier New" panose="02070309020205020404" pitchFamily="49" charset="0"/>
              </a:rPr>
              <a:t>   </a:t>
            </a:r>
            <a:r>
              <a:rPr lang="sv-SE" altLang="sv-SE" sz="1600" b="0" noProof="1">
                <a:latin typeface="Courier New" panose="02070309020205020404" pitchFamily="49" charset="0"/>
              </a:rPr>
              <a:t>Email</a:t>
            </a:r>
          </a:p>
          <a:p>
            <a:pPr eaLnBrk="1" hangingPunct="1"/>
            <a:r>
              <a:rPr lang="sv-SE" altLang="sv-SE" sz="1600" b="0" noProof="1">
                <a:latin typeface="Courier New" panose="02070309020205020404" pitchFamily="49" charset="0"/>
              </a:rPr>
              <a:t>--------------- ------------------- </a:t>
            </a:r>
            <a:r>
              <a:rPr lang="sv-SE" altLang="sv-SE" sz="1600" b="0">
                <a:latin typeface="Courier New" panose="02070309020205020404" pitchFamily="49" charset="0"/>
              </a:rPr>
              <a:t>----</a:t>
            </a:r>
            <a:r>
              <a:rPr lang="sv-SE" altLang="sv-SE" sz="1600" b="0" noProof="1">
                <a:latin typeface="Courier New" panose="02070309020205020404" pitchFamily="49" charset="0"/>
              </a:rPr>
              <a:t>---------------------------</a:t>
            </a:r>
          </a:p>
          <a:p>
            <a:pPr eaLnBrk="1" hangingPunct="1"/>
            <a:r>
              <a:rPr lang="sv-SE" altLang="sv-SE" sz="1600" b="0" noProof="1">
                <a:latin typeface="Courier New" panose="02070309020205020404" pitchFamily="49" charset="0"/>
              </a:rPr>
              <a:t>Bill            Scott               Bill.Scott@informator.se</a:t>
            </a:r>
          </a:p>
          <a:p>
            <a:pPr eaLnBrk="1" hangingPunct="1"/>
            <a:r>
              <a:rPr lang="sv-SE" altLang="sv-SE" sz="1600" b="0" noProof="1">
                <a:latin typeface="Courier New" panose="02070309020205020404" pitchFamily="49" charset="0"/>
              </a:rPr>
              <a:t>Larry           King                Larry.King@informator.se</a:t>
            </a:r>
          </a:p>
          <a:p>
            <a:pPr eaLnBrk="1" hangingPunct="1"/>
            <a:r>
              <a:rPr lang="sv-SE" altLang="sv-SE" sz="1600" b="0" noProof="1">
                <a:latin typeface="Courier New" panose="02070309020205020404" pitchFamily="49" charset="0"/>
              </a:rPr>
              <a:t>STEVE           MILLER              STEVE.MILLER@informator.se</a:t>
            </a:r>
            <a:endParaRPr lang="sv-SE" altLang="sv-SE" sz="1600" b="0">
              <a:latin typeface="Courier New" panose="02070309020205020404" pitchFamily="49" charset="0"/>
            </a:endParaRP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97058761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Byt rubriker</a:t>
            </a:r>
          </a:p>
        </p:txBody>
      </p:sp>
      <p:sp>
        <p:nvSpPr>
          <p:cNvPr id="9219" name="Rectangle 3"/>
          <p:cNvSpPr>
            <a:spLocks noChangeArrowheads="1"/>
          </p:cNvSpPr>
          <p:nvPr/>
        </p:nvSpPr>
        <p:spPr bwMode="auto">
          <a:xfrm>
            <a:off x="1343025" y="1844675"/>
            <a:ext cx="8713788"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sv-SE" altLang="sv-SE" sz="1600" b="0" noProof="1">
                <a:latin typeface="Courier New" panose="02070309020205020404" pitchFamily="49" charset="0"/>
              </a:rPr>
              <a:t>CREATE VIEW </a:t>
            </a:r>
            <a:r>
              <a:rPr lang="sv-SE" altLang="sv-SE" sz="1600" b="0">
                <a:latin typeface="Courier New" panose="02070309020205020404" pitchFamily="49" charset="0"/>
              </a:rPr>
              <a:t>Anst</a:t>
            </a:r>
            <a:r>
              <a:rPr lang="sv-SE" altLang="sv-SE" sz="1600" b="0" noProof="1">
                <a:latin typeface="Courier New" panose="02070309020205020404" pitchFamily="49" charset="0"/>
              </a:rPr>
              <a:t> </a:t>
            </a:r>
            <a:r>
              <a:rPr lang="sv-SE" altLang="sv-SE" sz="1600" b="0">
                <a:latin typeface="Courier New" panose="02070309020205020404" pitchFamily="49" charset="0"/>
              </a:rPr>
              <a:t>(AnstID, Förnamn, Efternamn, Yrke, ....) </a:t>
            </a:r>
            <a:r>
              <a:rPr lang="sv-SE" altLang="sv-SE" sz="1600" b="0" noProof="1">
                <a:latin typeface="Courier New" panose="02070309020205020404" pitchFamily="49" charset="0"/>
              </a:rPr>
              <a:t>AS</a:t>
            </a:r>
          </a:p>
          <a:p>
            <a:pPr eaLnBrk="1" hangingPunct="1"/>
            <a:r>
              <a:rPr lang="sv-SE" altLang="sv-SE" sz="1600" b="0">
                <a:latin typeface="Courier New" panose="02070309020205020404" pitchFamily="49" charset="0"/>
              </a:rPr>
              <a:t>   </a:t>
            </a:r>
            <a:r>
              <a:rPr lang="sv-SE" altLang="sv-SE" sz="1600" b="0" noProof="1">
                <a:latin typeface="Courier New" panose="02070309020205020404" pitchFamily="49" charset="0"/>
              </a:rPr>
              <a:t>SELECT </a:t>
            </a:r>
            <a:r>
              <a:rPr lang="sv-SE" altLang="sv-SE" sz="1600" b="0">
                <a:latin typeface="Courier New" panose="02070309020205020404" pitchFamily="49" charset="0"/>
              </a:rPr>
              <a:t>EmpID, </a:t>
            </a:r>
            <a:r>
              <a:rPr lang="sv-SE" altLang="sv-SE" sz="1600" b="0" noProof="1">
                <a:latin typeface="Courier New" panose="02070309020205020404" pitchFamily="49" charset="0"/>
              </a:rPr>
              <a:t>Firstname, Firstname</a:t>
            </a:r>
            <a:r>
              <a:rPr lang="sv-SE" altLang="sv-SE" sz="1600" b="0">
                <a:latin typeface="Courier New" panose="02070309020205020404" pitchFamily="49" charset="0"/>
              </a:rPr>
              <a:t>, Lastname, Job, ....</a:t>
            </a:r>
            <a:endParaRPr lang="sv-SE" altLang="sv-SE" sz="1600" b="0" noProof="1">
              <a:latin typeface="Courier New" panose="02070309020205020404" pitchFamily="49" charset="0"/>
            </a:endParaRPr>
          </a:p>
          <a:p>
            <a:pPr eaLnBrk="1" hangingPunct="1"/>
            <a:r>
              <a:rPr lang="sv-SE" altLang="sv-SE" sz="1600" b="0">
                <a:latin typeface="Courier New" panose="02070309020205020404" pitchFamily="49" charset="0"/>
              </a:rPr>
              <a:t>   </a:t>
            </a:r>
            <a:r>
              <a:rPr lang="sv-SE" altLang="sv-SE" sz="1600" b="0" noProof="1">
                <a:latin typeface="Courier New" panose="02070309020205020404" pitchFamily="49" charset="0"/>
              </a:rPr>
              <a:t>FROM Employee</a:t>
            </a:r>
          </a:p>
          <a:p>
            <a:pPr eaLnBrk="1" hangingPunct="1"/>
            <a:endParaRPr lang="sv-SE" altLang="sv-SE" sz="1600" b="0" noProof="1">
              <a:latin typeface="Courier New" panose="02070309020205020404" pitchFamily="49" charset="0"/>
            </a:endParaRPr>
          </a:p>
          <a:p>
            <a:pPr eaLnBrk="1" hangingPunct="1"/>
            <a:r>
              <a:rPr lang="sv-SE" altLang="sv-SE" sz="1600" b="0" noProof="1">
                <a:latin typeface="Courier New" panose="02070309020205020404" pitchFamily="49" charset="0"/>
              </a:rPr>
              <a:t>SELECT * FROM </a:t>
            </a:r>
            <a:r>
              <a:rPr lang="sv-SE" altLang="sv-SE" sz="1600" b="0">
                <a:latin typeface="Courier New" panose="02070309020205020404" pitchFamily="49" charset="0"/>
              </a:rPr>
              <a:t>Anst</a:t>
            </a:r>
            <a:br>
              <a:rPr lang="sv-SE" altLang="sv-SE" sz="1600" b="0">
                <a:latin typeface="Courier New" panose="02070309020205020404" pitchFamily="49" charset="0"/>
              </a:rPr>
            </a:br>
            <a:endParaRPr lang="sv-SE" altLang="sv-SE" sz="1600" b="0">
              <a:latin typeface="Courier New" panose="02070309020205020404" pitchFamily="49" charset="0"/>
            </a:endParaRPr>
          </a:p>
          <a:p>
            <a:pPr eaLnBrk="1" hangingPunct="1"/>
            <a:endParaRPr lang="sv-SE" altLang="sv-SE" sz="1600" b="0">
              <a:latin typeface="Courier New" panose="02070309020205020404" pitchFamily="49" charset="0"/>
            </a:endParaRPr>
          </a:p>
          <a:p>
            <a:pPr eaLnBrk="1" hangingPunct="1"/>
            <a:r>
              <a:rPr lang="sv-SE" altLang="sv-SE" sz="1600" b="0">
                <a:latin typeface="Courier New" panose="02070309020205020404" pitchFamily="49" charset="0"/>
              </a:rPr>
              <a:t>AnstID    Förnamn     Efternamn    Yrke</a:t>
            </a:r>
          </a:p>
          <a:p>
            <a:pPr eaLnBrk="1" hangingPunct="1"/>
            <a:r>
              <a:rPr lang="sv-SE" altLang="sv-SE" sz="1600" b="0">
                <a:latin typeface="Courier New" panose="02070309020205020404" pitchFamily="49" charset="0"/>
              </a:rPr>
              <a:t>--------  ----------  -----------  ----------</a:t>
            </a:r>
          </a:p>
          <a:p>
            <a:pPr eaLnBrk="1" hangingPunct="1"/>
            <a:r>
              <a:rPr lang="sv-SE" altLang="sv-SE" sz="1600" b="0">
                <a:latin typeface="Courier New" panose="02070309020205020404" pitchFamily="49" charset="0"/>
              </a:rPr>
              <a:t>7365      Anders      Carlsson     Analytiker</a:t>
            </a:r>
            <a:endParaRPr lang="en-US" altLang="sv-SE" sz="1600" b="0">
              <a:latin typeface="Courier New" panose="02070309020205020404" pitchFamily="49" charset="0"/>
            </a:endParaRPr>
          </a:p>
          <a:p>
            <a:pPr eaLnBrk="1" hangingPunct="1"/>
            <a:r>
              <a:rPr lang="en-US" altLang="sv-SE" sz="1600" b="0">
                <a:latin typeface="Courier New" panose="02070309020205020404" pitchFamily="49" charset="0"/>
              </a:rPr>
              <a:t>7369      Adam        Smith        Kontorist</a:t>
            </a:r>
          </a:p>
          <a:p>
            <a:pPr eaLnBrk="1" hangingPunct="1"/>
            <a:r>
              <a:rPr lang="en-US" altLang="sv-SE" sz="1600" b="0">
                <a:latin typeface="Courier New" panose="02070309020205020404" pitchFamily="49" charset="0"/>
              </a:rPr>
              <a:t>7499      Woody       Allen        Säljare</a:t>
            </a:r>
          </a:p>
          <a:p>
            <a:pPr eaLnBrk="1" hangingPunct="1"/>
            <a:r>
              <a:rPr lang="en-US" altLang="sv-SE" sz="1600" b="0">
                <a:latin typeface="Courier New" panose="02070309020205020404" pitchFamily="49" charset="0"/>
              </a:rPr>
              <a:t>7521      Bill        Ward         Säljare</a:t>
            </a:r>
          </a:p>
          <a:p>
            <a:pPr eaLnBrk="1" hangingPunct="1"/>
            <a:r>
              <a:rPr lang="en-US" altLang="sv-SE" sz="1600" b="0">
                <a:latin typeface="Courier New" panose="02070309020205020404" pitchFamily="49" charset="0"/>
              </a:rPr>
              <a:t>7566      Indiana     Jones        Chef</a:t>
            </a:r>
          </a:p>
          <a:p>
            <a:pPr eaLnBrk="1" hangingPunct="1"/>
            <a:r>
              <a:rPr lang="en-US" altLang="sv-SE" sz="1600" b="0">
                <a:latin typeface="Courier New" panose="02070309020205020404" pitchFamily="49" charset="0"/>
              </a:rPr>
              <a:t>7654      Stuart      Martin       Säljare</a:t>
            </a:r>
          </a:p>
          <a:p>
            <a:pPr eaLnBrk="1" hangingPunct="1"/>
            <a:r>
              <a:rPr lang="en-US" altLang="sv-SE" sz="1600" b="0">
                <a:latin typeface="Courier New" panose="02070309020205020404" pitchFamily="49" charset="0"/>
              </a:rPr>
              <a:t>7698      Robert      Blake        Chef</a:t>
            </a:r>
            <a:endParaRPr lang="sv-SE" altLang="sv-SE" sz="1600" b="0">
              <a:latin typeface="Courier New" panose="02070309020205020404" pitchFamily="49" charset="0"/>
            </a:endParaRPr>
          </a:p>
          <a:p>
            <a:pPr eaLnBrk="1" hangingPunct="1"/>
            <a:endParaRPr lang="sv-SE" altLang="sv-SE" sz="1600" b="0">
              <a:latin typeface="Courier New" panose="02070309020205020404" pitchFamily="49" charset="0"/>
            </a:endParaRP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77953200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Vy mot kopplad tabell</a:t>
            </a:r>
          </a:p>
        </p:txBody>
      </p:sp>
      <p:sp>
        <p:nvSpPr>
          <p:cNvPr id="10243" name="Rectangle 3"/>
          <p:cNvSpPr>
            <a:spLocks noChangeArrowheads="1"/>
          </p:cNvSpPr>
          <p:nvPr/>
        </p:nvSpPr>
        <p:spPr bwMode="auto">
          <a:xfrm>
            <a:off x="1343026" y="1844675"/>
            <a:ext cx="81375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sv-SE" altLang="sv-SE" sz="1600" b="0" noProof="1">
                <a:latin typeface="Courier New" panose="02070309020205020404" pitchFamily="49" charset="0"/>
              </a:rPr>
              <a:t>CREATE VIEW AnstOrt AS</a:t>
            </a:r>
          </a:p>
          <a:p>
            <a:pPr eaLnBrk="1" hangingPunct="1"/>
            <a:r>
              <a:rPr lang="sv-SE" altLang="sv-SE" sz="1600" b="0">
                <a:latin typeface="Courier New" panose="02070309020205020404" pitchFamily="49" charset="0"/>
              </a:rPr>
              <a:t>   </a:t>
            </a:r>
            <a:r>
              <a:rPr lang="sv-SE" altLang="sv-SE" sz="1600" b="0" noProof="1">
                <a:latin typeface="Courier New" panose="02070309020205020404" pitchFamily="49" charset="0"/>
              </a:rPr>
              <a:t>SELECT Firstname, Lastname, Location</a:t>
            </a:r>
          </a:p>
          <a:p>
            <a:pPr eaLnBrk="1" hangingPunct="1"/>
            <a:r>
              <a:rPr lang="sv-SE" altLang="sv-SE" sz="1600" b="0">
                <a:latin typeface="Courier New" panose="02070309020205020404" pitchFamily="49" charset="0"/>
              </a:rPr>
              <a:t>   </a:t>
            </a:r>
            <a:r>
              <a:rPr lang="sv-SE" altLang="sv-SE" sz="1600" b="0" noProof="1">
                <a:latin typeface="Courier New" panose="02070309020205020404" pitchFamily="49" charset="0"/>
              </a:rPr>
              <a:t>FROM Employee E INNER JOIN Department D</a:t>
            </a:r>
          </a:p>
          <a:p>
            <a:pPr eaLnBrk="1" hangingPunct="1"/>
            <a:r>
              <a:rPr lang="sv-SE" altLang="sv-SE" sz="1600" b="0">
                <a:latin typeface="Courier New" panose="02070309020205020404" pitchFamily="49" charset="0"/>
              </a:rPr>
              <a:t>   </a:t>
            </a:r>
            <a:r>
              <a:rPr lang="sv-SE" altLang="sv-SE" sz="1600" b="0" noProof="1">
                <a:latin typeface="Courier New" panose="02070309020205020404" pitchFamily="49" charset="0"/>
              </a:rPr>
              <a:t>ON E.DeptID = D.DeptID</a:t>
            </a:r>
            <a:endParaRPr lang="sv-SE" altLang="sv-SE" sz="1600" b="0">
              <a:latin typeface="Courier New" panose="02070309020205020404" pitchFamily="49" charset="0"/>
            </a:endParaRPr>
          </a:p>
          <a:p>
            <a:pPr eaLnBrk="1" hangingPunct="1"/>
            <a:endParaRPr lang="sv-SE" altLang="sv-SE" sz="1600" b="0" noProof="1">
              <a:latin typeface="Courier New" panose="02070309020205020404" pitchFamily="49" charset="0"/>
            </a:endParaRPr>
          </a:p>
          <a:p>
            <a:pPr eaLnBrk="1" hangingPunct="1"/>
            <a:r>
              <a:rPr lang="sv-SE" altLang="sv-SE" sz="1600" b="0" noProof="1">
                <a:latin typeface="Courier New" panose="02070309020205020404" pitchFamily="49" charset="0"/>
              </a:rPr>
              <a:t>SELECT * FROM AnstOrt</a:t>
            </a:r>
            <a:r>
              <a:rPr lang="sv-SE" altLang="sv-SE" sz="1600" b="0">
                <a:latin typeface="Courier New" panose="02070309020205020404" pitchFamily="49" charset="0"/>
              </a:rPr>
              <a:t/>
            </a:r>
            <a:br>
              <a:rPr lang="sv-SE" altLang="sv-SE" sz="1600" b="0">
                <a:latin typeface="Courier New" panose="02070309020205020404" pitchFamily="49" charset="0"/>
              </a:rPr>
            </a:br>
            <a:endParaRPr lang="sv-SE" altLang="sv-SE" sz="1600" b="0">
              <a:latin typeface="Courier New" panose="02070309020205020404" pitchFamily="49" charset="0"/>
            </a:endParaRPr>
          </a:p>
          <a:p>
            <a:pPr eaLnBrk="1" hangingPunct="1"/>
            <a:r>
              <a:rPr lang="sv-SE" altLang="sv-SE" sz="1600" b="0">
                <a:latin typeface="Courier New" panose="02070309020205020404" pitchFamily="49" charset="0"/>
              </a:rPr>
              <a:t/>
            </a:r>
            <a:br>
              <a:rPr lang="sv-SE" altLang="sv-SE" sz="1600" b="0">
                <a:latin typeface="Courier New" panose="02070309020205020404" pitchFamily="49" charset="0"/>
              </a:rPr>
            </a:br>
            <a:r>
              <a:rPr lang="sv-SE" altLang="sv-SE" sz="1600" b="0" noProof="1">
                <a:latin typeface="Courier New" panose="02070309020205020404" pitchFamily="49" charset="0"/>
              </a:rPr>
              <a:t>Firstname                 Lastname                  Location</a:t>
            </a:r>
          </a:p>
          <a:p>
            <a:pPr eaLnBrk="1" hangingPunct="1"/>
            <a:r>
              <a:rPr lang="sv-SE" altLang="sv-SE" sz="1600" b="0" noProof="1">
                <a:latin typeface="Courier New" panose="02070309020205020404" pitchFamily="49" charset="0"/>
              </a:rPr>
              <a:t>------------------------- ------------------------- ------------</a:t>
            </a:r>
          </a:p>
          <a:p>
            <a:pPr eaLnBrk="1" hangingPunct="1"/>
            <a:r>
              <a:rPr lang="sv-SE" altLang="sv-SE" sz="1600" b="0" noProof="1">
                <a:latin typeface="Courier New" panose="02070309020205020404" pitchFamily="49" charset="0"/>
              </a:rPr>
              <a:t>Bill                      Scott                     Göteborg</a:t>
            </a:r>
          </a:p>
          <a:p>
            <a:pPr eaLnBrk="1" hangingPunct="1"/>
            <a:r>
              <a:rPr lang="sv-SE" altLang="sv-SE" sz="1600" b="0" noProof="1">
                <a:latin typeface="Courier New" panose="02070309020205020404" pitchFamily="49" charset="0"/>
              </a:rPr>
              <a:t>Larry                     King                      Göteborg</a:t>
            </a:r>
          </a:p>
          <a:p>
            <a:pPr eaLnBrk="1" hangingPunct="1"/>
            <a:r>
              <a:rPr lang="sv-SE" altLang="sv-SE" sz="1600" b="0" noProof="1">
                <a:latin typeface="Courier New" panose="02070309020205020404" pitchFamily="49" charset="0"/>
              </a:rPr>
              <a:t>STEVE                     MILLER                    Göteborg</a:t>
            </a:r>
          </a:p>
          <a:p>
            <a:pPr eaLnBrk="1" hangingPunct="1"/>
            <a:r>
              <a:rPr lang="sv-SE" altLang="sv-SE" sz="1600" b="0" noProof="1">
                <a:latin typeface="Courier New" panose="02070309020205020404" pitchFamily="49" charset="0"/>
              </a:rPr>
              <a:t>Indiana                   Jones                     Göteborg</a:t>
            </a:r>
          </a:p>
          <a:p>
            <a:pPr eaLnBrk="1" hangingPunct="1"/>
            <a:r>
              <a:rPr lang="sv-SE" altLang="sv-SE" sz="1600" b="0" noProof="1">
                <a:latin typeface="Courier New" panose="02070309020205020404" pitchFamily="49" charset="0"/>
              </a:rPr>
              <a:t>Tina                      Turner                    Göteborg</a:t>
            </a:r>
          </a:p>
          <a:p>
            <a:pPr eaLnBrk="1" hangingPunct="1"/>
            <a:r>
              <a:rPr lang="sv-SE" altLang="sv-SE" sz="1600" b="0" noProof="1">
                <a:latin typeface="Courier New" panose="02070309020205020404" pitchFamily="49" charset="0"/>
              </a:rPr>
              <a:t>Carola                    Karlsson                  Göteborg</a:t>
            </a:r>
          </a:p>
          <a:p>
            <a:pPr eaLnBrk="1" hangingPunct="1"/>
            <a:r>
              <a:rPr lang="sv-SE" altLang="sv-SE" sz="1600" b="0" noProof="1">
                <a:latin typeface="Courier New" panose="02070309020205020404" pitchFamily="49" charset="0"/>
              </a:rPr>
              <a:t>Anders                    Carlsson                  Göteborg</a:t>
            </a:r>
            <a:endParaRPr lang="sv-SE" altLang="sv-SE" sz="1600" b="0">
              <a:latin typeface="Courier New" panose="02070309020205020404" pitchFamily="49" charset="0"/>
            </a:endParaRP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4158609260"/>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Vy mot grupp</a:t>
            </a:r>
          </a:p>
        </p:txBody>
      </p:sp>
      <p:sp>
        <p:nvSpPr>
          <p:cNvPr id="11267" name="Rectangle 3"/>
          <p:cNvSpPr>
            <a:spLocks noChangeArrowheads="1"/>
          </p:cNvSpPr>
          <p:nvPr/>
        </p:nvSpPr>
        <p:spPr bwMode="auto">
          <a:xfrm>
            <a:off x="1343026" y="1844676"/>
            <a:ext cx="7921625" cy="354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sv-SE" altLang="sv-SE" sz="1600" b="0" noProof="1">
                <a:latin typeface="Courier New" panose="02070309020205020404" pitchFamily="49" charset="0"/>
              </a:rPr>
              <a:t>CREATE VIEW AnstPerOrt AS</a:t>
            </a:r>
          </a:p>
          <a:p>
            <a:pPr eaLnBrk="1" hangingPunct="1"/>
            <a:r>
              <a:rPr lang="sv-SE" altLang="sv-SE" sz="1600" b="0">
                <a:latin typeface="Courier New" panose="02070309020205020404" pitchFamily="49" charset="0"/>
              </a:rPr>
              <a:t>   </a:t>
            </a:r>
            <a:r>
              <a:rPr lang="sv-SE" altLang="sv-SE" sz="1600" b="0" noProof="1">
                <a:latin typeface="Courier New" panose="02070309020205020404" pitchFamily="49" charset="0"/>
              </a:rPr>
              <a:t>SELECT Location, COUNT(Lastname) AS NumberOfEmp</a:t>
            </a:r>
          </a:p>
          <a:p>
            <a:pPr eaLnBrk="1" hangingPunct="1"/>
            <a:r>
              <a:rPr lang="sv-SE" altLang="sv-SE" sz="1600" b="0">
                <a:latin typeface="Courier New" panose="02070309020205020404" pitchFamily="49" charset="0"/>
              </a:rPr>
              <a:t>   </a:t>
            </a:r>
            <a:r>
              <a:rPr lang="sv-SE" altLang="sv-SE" sz="1600" b="0" noProof="1">
                <a:latin typeface="Courier New" panose="02070309020205020404" pitchFamily="49" charset="0"/>
              </a:rPr>
              <a:t>FROM Employee E INNER JOIN Department D</a:t>
            </a:r>
          </a:p>
          <a:p>
            <a:pPr eaLnBrk="1" hangingPunct="1"/>
            <a:r>
              <a:rPr lang="sv-SE" altLang="sv-SE" sz="1600" b="0">
                <a:latin typeface="Courier New" panose="02070309020205020404" pitchFamily="49" charset="0"/>
              </a:rPr>
              <a:t>   </a:t>
            </a:r>
            <a:r>
              <a:rPr lang="sv-SE" altLang="sv-SE" sz="1600" b="0" noProof="1">
                <a:latin typeface="Courier New" panose="02070309020205020404" pitchFamily="49" charset="0"/>
              </a:rPr>
              <a:t>ON E.DeptID = D.DeptID</a:t>
            </a:r>
          </a:p>
          <a:p>
            <a:pPr eaLnBrk="1" hangingPunct="1"/>
            <a:r>
              <a:rPr lang="sv-SE" altLang="sv-SE" sz="1600" b="0">
                <a:latin typeface="Courier New" panose="02070309020205020404" pitchFamily="49" charset="0"/>
              </a:rPr>
              <a:t>   </a:t>
            </a:r>
            <a:r>
              <a:rPr lang="sv-SE" altLang="sv-SE" sz="1600" b="0" noProof="1">
                <a:latin typeface="Courier New" panose="02070309020205020404" pitchFamily="49" charset="0"/>
              </a:rPr>
              <a:t>GROUP BY Location</a:t>
            </a:r>
          </a:p>
          <a:p>
            <a:pPr eaLnBrk="1" hangingPunct="1"/>
            <a:endParaRPr lang="sv-SE" altLang="sv-SE" sz="1600" b="0" noProof="1">
              <a:latin typeface="Courier New" panose="02070309020205020404" pitchFamily="49" charset="0"/>
            </a:endParaRPr>
          </a:p>
          <a:p>
            <a:pPr eaLnBrk="1" hangingPunct="1"/>
            <a:r>
              <a:rPr lang="sv-SE" altLang="sv-SE" sz="1600" b="0" noProof="1">
                <a:latin typeface="Courier New" panose="02070309020205020404" pitchFamily="49" charset="0"/>
              </a:rPr>
              <a:t>SELECT * FROM Anst</a:t>
            </a:r>
            <a:r>
              <a:rPr lang="sv-SE" altLang="sv-SE" sz="1600" b="0">
                <a:latin typeface="Courier New" panose="02070309020205020404" pitchFamily="49" charset="0"/>
              </a:rPr>
              <a:t>Per</a:t>
            </a:r>
            <a:r>
              <a:rPr lang="sv-SE" altLang="sv-SE" sz="1600" b="0" noProof="1">
                <a:latin typeface="Courier New" panose="02070309020205020404" pitchFamily="49" charset="0"/>
              </a:rPr>
              <a:t>Ort</a:t>
            </a:r>
          </a:p>
          <a:p>
            <a:r>
              <a:rPr lang="sv-SE" altLang="sv-SE" sz="1800" b="0">
                <a:latin typeface="Courier New" panose="02070309020205020404" pitchFamily="49" charset="0"/>
              </a:rPr>
              <a:t> </a:t>
            </a:r>
          </a:p>
          <a:p>
            <a:r>
              <a:rPr lang="sv-SE" altLang="sv-SE" sz="1800" b="0">
                <a:latin typeface="Courier New" panose="02070309020205020404" pitchFamily="49" charset="0"/>
              </a:rPr>
              <a:t>	Location   NumberOfEmp</a:t>
            </a:r>
            <a:r>
              <a:rPr lang="sv-SE" altLang="sv-SE" b="0"/>
              <a:t>      </a:t>
            </a:r>
          </a:p>
          <a:p>
            <a:r>
              <a:rPr lang="sv-SE" altLang="sv-SE" sz="1800" b="0">
                <a:latin typeface="Courier New" panose="02070309020205020404" pitchFamily="49" charset="0"/>
              </a:rPr>
              <a:t>	---------- ----------- </a:t>
            </a:r>
          </a:p>
          <a:p>
            <a:r>
              <a:rPr lang="sv-SE" altLang="sv-SE" sz="1800" b="0">
                <a:latin typeface="Courier New" panose="02070309020205020404" pitchFamily="49" charset="0"/>
              </a:rPr>
              <a:t>	Göteborg   11</a:t>
            </a:r>
          </a:p>
          <a:p>
            <a:r>
              <a:rPr lang="sv-SE" altLang="sv-SE" sz="1800" b="0">
                <a:latin typeface="Courier New" panose="02070309020205020404" pitchFamily="49" charset="0"/>
              </a:rPr>
              <a:t>	Stockholm  5</a:t>
            </a:r>
          </a:p>
          <a:p>
            <a:endParaRPr lang="sv-SE" altLang="sv-SE" sz="1800" b="0">
              <a:latin typeface="Courier New" panose="02070309020205020404" pitchFamily="49" charset="0"/>
            </a:endParaRP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424533251"/>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Begränsningar</a:t>
            </a:r>
          </a:p>
        </p:txBody>
      </p:sp>
      <p:sp>
        <p:nvSpPr>
          <p:cNvPr id="12291" name="Rectangle 3"/>
          <p:cNvSpPr>
            <a:spLocks noGrp="1" noChangeArrowheads="1"/>
          </p:cNvSpPr>
          <p:nvPr>
            <p:ph type="body" idx="1"/>
          </p:nvPr>
        </p:nvSpPr>
        <p:spPr>
          <a:xfrm>
            <a:off x="1343026" y="1844676"/>
            <a:ext cx="8137525" cy="3311525"/>
          </a:xfrm>
          <a:noFill/>
        </p:spPr>
        <p:txBody>
          <a:bodyPr vert="horz" lIns="92075" tIns="46038" rIns="92075" bIns="46038" rtlCol="0">
            <a:normAutofit/>
          </a:bodyPr>
          <a:lstStyle/>
          <a:p>
            <a:pPr eaLnBrk="1" hangingPunct="1"/>
            <a:r>
              <a:rPr lang="sv-SE" altLang="sv-SE" smtClean="0"/>
              <a:t>Begränsningar när man skapar vyer:</a:t>
            </a:r>
          </a:p>
          <a:p>
            <a:pPr lvl="1" eaLnBrk="1" hangingPunct="1"/>
            <a:r>
              <a:rPr lang="sv-SE" altLang="sv-SE" smtClean="0"/>
              <a:t>Man kan inte använda ORDER BY</a:t>
            </a:r>
          </a:p>
          <a:p>
            <a:pPr lvl="1" eaLnBrk="1" hangingPunct="1"/>
            <a:r>
              <a:rPr lang="sv-SE" altLang="sv-SE" smtClean="0"/>
              <a:t>Man kan inte göra INSERT, UPDATE eller DELETE på en vy om den definierats med hjälp av:</a:t>
            </a:r>
          </a:p>
          <a:p>
            <a:pPr lvl="2" eaLnBrk="1" hangingPunct="1"/>
            <a:r>
              <a:rPr lang="sv-SE" altLang="sv-SE" smtClean="0"/>
              <a:t>Kopplingar</a:t>
            </a:r>
          </a:p>
          <a:p>
            <a:pPr lvl="2" eaLnBrk="1" hangingPunct="1"/>
            <a:r>
              <a:rPr lang="sv-SE" altLang="sv-SE" smtClean="0"/>
              <a:t>GROUP BY</a:t>
            </a:r>
          </a:p>
          <a:p>
            <a:pPr lvl="2" eaLnBrk="1" hangingPunct="1"/>
            <a:r>
              <a:rPr lang="sv-SE" altLang="sv-SE" smtClean="0"/>
              <a:t>DISTINCT</a:t>
            </a:r>
          </a:p>
          <a:p>
            <a:pPr lvl="2" eaLnBrk="1" hangingPunct="1"/>
            <a:r>
              <a:rPr lang="sv-SE" altLang="sv-SE" smtClean="0"/>
              <a:t>Set-operatorer, d v s UNION, </a:t>
            </a:r>
            <a:br>
              <a:rPr lang="sv-SE" altLang="sv-SE" smtClean="0"/>
            </a:br>
            <a:r>
              <a:rPr lang="sv-SE" altLang="sv-SE" smtClean="0"/>
              <a:t>INTERSECT eller MINUS</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963873411"/>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Inskränkningar</a:t>
            </a:r>
          </a:p>
        </p:txBody>
      </p:sp>
      <p:sp>
        <p:nvSpPr>
          <p:cNvPr id="13315" name="Rectangle 3"/>
          <p:cNvSpPr>
            <a:spLocks noGrp="1" noChangeArrowheads="1"/>
          </p:cNvSpPr>
          <p:nvPr>
            <p:ph type="body" idx="1"/>
          </p:nvPr>
        </p:nvSpPr>
        <p:spPr>
          <a:xfrm>
            <a:off x="1343025" y="1844675"/>
            <a:ext cx="7778750" cy="2184400"/>
          </a:xfrm>
          <a:noFill/>
        </p:spPr>
        <p:txBody>
          <a:bodyPr vert="horz" lIns="92075" tIns="46038" rIns="92075" bIns="46038" rtlCol="0">
            <a:normAutofit/>
          </a:bodyPr>
          <a:lstStyle/>
          <a:p>
            <a:pPr eaLnBrk="1" hangingPunct="1"/>
            <a:r>
              <a:rPr lang="sv-SE" altLang="sv-SE" smtClean="0"/>
              <a:t>Inskränkningar när man vill modifiera data i en vy:</a:t>
            </a:r>
          </a:p>
          <a:p>
            <a:pPr lvl="1" eaLnBrk="1" hangingPunct="1"/>
            <a:r>
              <a:rPr lang="sv-SE" altLang="sv-SE" smtClean="0"/>
              <a:t>INSERT är inte tillåtet om en NOT NULL-kolumn för en underliggande tabell ligger utanför vy-definitionen.</a:t>
            </a:r>
          </a:p>
          <a:p>
            <a:pPr lvl="1" eaLnBrk="1" hangingPunct="1"/>
            <a:r>
              <a:rPr lang="sv-SE" altLang="sv-SE" smtClean="0"/>
              <a:t>En virtuell kolumn kan ej uppdateras. Detta då den inte motsvaras av en kolumn i underliggande tabell.</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28543933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black">
          <a:xfrm>
            <a:off x="1343026" y="638175"/>
            <a:ext cx="8353425" cy="990600"/>
          </a:xfrm>
          <a:noFill/>
        </p:spPr>
        <p:txBody>
          <a:bodyPr vert="horz" lIns="92075" tIns="46038" rIns="92075" bIns="46038" rtlCol="0" anchor="ctr">
            <a:normAutofit/>
          </a:bodyPr>
          <a:lstStyle/>
          <a:p>
            <a:pPr eaLnBrk="1" hangingPunct="1"/>
            <a:r>
              <a:rPr lang="sv-SE" altLang="sv-SE" smtClean="0"/>
              <a:t>UPDATE, INSERT, DELETE av en vy</a:t>
            </a:r>
          </a:p>
        </p:txBody>
      </p:sp>
      <p:sp>
        <p:nvSpPr>
          <p:cNvPr id="14339" name="Rectangle 3"/>
          <p:cNvSpPr>
            <a:spLocks noGrp="1" noChangeArrowheads="1"/>
          </p:cNvSpPr>
          <p:nvPr>
            <p:ph type="body" idx="1"/>
          </p:nvPr>
        </p:nvSpPr>
        <p:spPr>
          <a:xfrm>
            <a:off x="1343026" y="1844675"/>
            <a:ext cx="8137525" cy="609600"/>
          </a:xfrm>
          <a:noFill/>
        </p:spPr>
        <p:txBody>
          <a:bodyPr vert="horz" lIns="92075" tIns="46038" rIns="92075" bIns="46038" rtlCol="0">
            <a:normAutofit fontScale="85000" lnSpcReduction="20000"/>
          </a:bodyPr>
          <a:lstStyle/>
          <a:p>
            <a:pPr eaLnBrk="1" hangingPunct="1"/>
            <a:r>
              <a:rPr lang="sv-SE" altLang="sv-SE" smtClean="0"/>
              <a:t>Värdena i den refererade tabellen förändras. Vyn innehåller ju i sig själv ingen data!</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2712830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UPDATE av en vy (1)</a:t>
            </a:r>
          </a:p>
        </p:txBody>
      </p:sp>
      <p:sp>
        <p:nvSpPr>
          <p:cNvPr id="15363" name="Rectangle 3"/>
          <p:cNvSpPr>
            <a:spLocks noChangeArrowheads="1"/>
          </p:cNvSpPr>
          <p:nvPr/>
        </p:nvSpPr>
        <p:spPr bwMode="auto">
          <a:xfrm>
            <a:off x="1343026" y="1844675"/>
            <a:ext cx="6327775"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sv-SE" altLang="sv-SE" sz="1800" b="0">
                <a:latin typeface="Courier New" panose="02070309020205020404" pitchFamily="49" charset="0"/>
              </a:rPr>
              <a:t>CREATE VIEW NY_KREDIT AS SELECT * FROM KREDIT</a:t>
            </a:r>
          </a:p>
          <a:p>
            <a:endParaRPr lang="sv-SE" altLang="sv-SE" sz="1800" b="0">
              <a:latin typeface="Courier New" panose="02070309020205020404" pitchFamily="49" charset="0"/>
            </a:endParaRPr>
          </a:p>
          <a:p>
            <a:r>
              <a:rPr lang="sv-SE" altLang="sv-SE" sz="1800" b="0">
                <a:latin typeface="Courier New" panose="02070309020205020404" pitchFamily="49" charset="0"/>
              </a:rPr>
              <a:t>UPDATE NY_KREDIT SET KREDIT = KREDIT * 1.10</a:t>
            </a:r>
          </a:p>
          <a:p>
            <a:endParaRPr lang="sv-SE" altLang="sv-SE" sz="1800" b="0">
              <a:latin typeface="Courier New" panose="02070309020205020404" pitchFamily="49" charset="0"/>
            </a:endParaRPr>
          </a:p>
          <a:p>
            <a:r>
              <a:rPr lang="sv-SE" altLang="sv-SE" sz="1800" b="0">
                <a:latin typeface="Courier New" panose="02070309020205020404" pitchFamily="49" charset="0"/>
              </a:rPr>
              <a:t>SELECT * FROM NY_KREDIT		</a:t>
            </a:r>
            <a:br>
              <a:rPr lang="sv-SE" altLang="sv-SE" sz="1800" b="0">
                <a:latin typeface="Courier New" panose="02070309020205020404" pitchFamily="49" charset="0"/>
              </a:rPr>
            </a:br>
            <a:r>
              <a:rPr lang="sv-SE" altLang="sv-SE" sz="1800" b="0">
                <a:latin typeface="Courier New" panose="02070309020205020404" pitchFamily="49" charset="0"/>
              </a:rPr>
              <a:t> </a:t>
            </a:r>
          </a:p>
          <a:p>
            <a:r>
              <a:rPr lang="sv-SE" altLang="sv-SE" sz="1800" b="0">
                <a:latin typeface="Courier New" panose="02070309020205020404" pitchFamily="49" charset="0"/>
              </a:rPr>
              <a:t>      KONTO  KREDIT			</a:t>
            </a:r>
            <a:br>
              <a:rPr lang="sv-SE" altLang="sv-SE" sz="1800" b="0">
                <a:latin typeface="Courier New" panose="02070309020205020404" pitchFamily="49" charset="0"/>
              </a:rPr>
            </a:br>
            <a:r>
              <a:rPr lang="sv-SE" altLang="sv-SE" sz="1800" b="0">
                <a:latin typeface="Courier New" panose="02070309020205020404" pitchFamily="49" charset="0"/>
              </a:rPr>
              <a:t>-----------  ------				</a:t>
            </a:r>
            <a:br>
              <a:rPr lang="sv-SE" altLang="sv-SE" sz="1800" b="0">
                <a:latin typeface="Courier New" panose="02070309020205020404" pitchFamily="49" charset="0"/>
              </a:rPr>
            </a:br>
            <a:r>
              <a:rPr lang="sv-SE" altLang="sv-SE" sz="1800" b="0">
                <a:latin typeface="Courier New" panose="02070309020205020404" pitchFamily="49" charset="0"/>
              </a:rPr>
              <a:t>       1020	220000</a:t>
            </a:r>
            <a:br>
              <a:rPr lang="sv-SE" altLang="sv-SE" sz="1800" b="0">
                <a:latin typeface="Courier New" panose="02070309020205020404" pitchFamily="49" charset="0"/>
              </a:rPr>
            </a:br>
            <a:r>
              <a:rPr lang="sv-SE" altLang="sv-SE" sz="1800" b="0">
                <a:latin typeface="Courier New" panose="02070309020205020404" pitchFamily="49" charset="0"/>
              </a:rPr>
              <a:t>       1030	330000		</a:t>
            </a:r>
          </a:p>
          <a:p>
            <a:r>
              <a:rPr lang="sv-SE" altLang="sv-SE" sz="1800" b="0">
                <a:latin typeface="Courier New" panose="02070309020205020404" pitchFamily="49" charset="0"/>
              </a:rPr>
              <a:t>       2000	330000			</a:t>
            </a:r>
          </a:p>
          <a:p>
            <a:r>
              <a:rPr lang="sv-SE" altLang="sv-SE" sz="1800" b="0">
                <a:latin typeface="Courier New" panose="02070309020205020404" pitchFamily="49" charset="0"/>
              </a:rPr>
              <a:t>       2030	440000				</a:t>
            </a:r>
          </a:p>
          <a:p>
            <a:r>
              <a:rPr lang="sv-SE" altLang="sv-SE" sz="1800" b="0">
                <a:latin typeface="Courier New" panose="02070309020205020404" pitchFamily="49" charset="0"/>
              </a:rPr>
              <a:t>       3000	110000		</a:t>
            </a:r>
          </a:p>
          <a:p>
            <a:r>
              <a:rPr lang="sv-SE" altLang="sv-SE" sz="1800" b="0">
                <a:latin typeface="Courier New" panose="02070309020205020404" pitchFamily="49" charset="0"/>
              </a:rPr>
              <a:t>       4000	220000				</a:t>
            </a:r>
          </a:p>
          <a:p>
            <a:endParaRPr lang="sv-SE" altLang="sv-SE" sz="1800" b="0">
              <a:latin typeface="Courier New" panose="02070309020205020404" pitchFamily="49" charset="0"/>
            </a:endParaRP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37901976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black">
          <a:xfrm>
            <a:off x="1343025" y="638175"/>
            <a:ext cx="8991600" cy="990600"/>
          </a:xfrm>
          <a:noFill/>
        </p:spPr>
        <p:txBody>
          <a:bodyPr vert="horz" lIns="92075" tIns="46038" rIns="92075" bIns="46038" rtlCol="0" anchor="ctr">
            <a:normAutofit/>
          </a:bodyPr>
          <a:lstStyle/>
          <a:p>
            <a:pPr eaLnBrk="1" hangingPunct="1"/>
            <a:r>
              <a:rPr lang="sv-SE" altLang="sv-SE" smtClean="0"/>
              <a:t>INSERT utan kolumnangivelse (1)</a:t>
            </a:r>
          </a:p>
        </p:txBody>
      </p:sp>
      <p:sp>
        <p:nvSpPr>
          <p:cNvPr id="8195" name="Rectangle 3"/>
          <p:cNvSpPr>
            <a:spLocks noGrp="1" noChangeArrowheads="1"/>
          </p:cNvSpPr>
          <p:nvPr>
            <p:ph type="body" idx="1"/>
          </p:nvPr>
        </p:nvSpPr>
        <p:spPr>
          <a:xfrm>
            <a:off x="1343026" y="1844676"/>
            <a:ext cx="8137525" cy="3744913"/>
          </a:xfrm>
          <a:noFill/>
        </p:spPr>
        <p:txBody>
          <a:bodyPr vert="horz" lIns="92075" tIns="46038" rIns="92075" bIns="46038" rtlCol="0">
            <a:normAutofit/>
          </a:bodyPr>
          <a:lstStyle/>
          <a:p>
            <a:pPr eaLnBrk="1" hangingPunct="1"/>
            <a:r>
              <a:rPr lang="sv-SE" altLang="sv-SE" smtClean="0"/>
              <a:t>Om man anger värden för alla kolumner behöver man inte ange kolumnernas namn</a:t>
            </a:r>
          </a:p>
          <a:p>
            <a:pPr eaLnBrk="1" hangingPunct="1"/>
            <a:r>
              <a:rPr lang="sv-SE" altLang="sv-SE" smtClean="0"/>
              <a:t>Värdena måste då komma i den ordning som definierats för tabellen</a:t>
            </a:r>
          </a:p>
          <a:p>
            <a:pPr eaLnBrk="1" hangingPunct="1"/>
            <a:r>
              <a:rPr lang="sv-SE" altLang="sv-SE" smtClean="0"/>
              <a:t>Det är rekommenderbart att INTE använda detta i programmering eller lagrade skript. Anledningen är att </a:t>
            </a:r>
            <a:r>
              <a:rPr lang="sv-SE" altLang="sv-SE" b="1" smtClean="0"/>
              <a:t>om</a:t>
            </a:r>
            <a:r>
              <a:rPr lang="sv-SE" altLang="sv-SE" smtClean="0"/>
              <a:t> någon ändrar tabelldefinitionen så kommer inte programmet eller skriptet att fungera.</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48223534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UPDATE av en vy (2)</a:t>
            </a:r>
          </a:p>
        </p:txBody>
      </p:sp>
      <p:sp>
        <p:nvSpPr>
          <p:cNvPr id="16387" name="Rectangle 3"/>
          <p:cNvSpPr>
            <a:spLocks noChangeArrowheads="1"/>
          </p:cNvSpPr>
          <p:nvPr/>
        </p:nvSpPr>
        <p:spPr bwMode="auto">
          <a:xfrm>
            <a:off x="1343025" y="1844675"/>
            <a:ext cx="492125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sv-SE" altLang="sv-SE" sz="1800" b="0">
                <a:latin typeface="Courier New" panose="02070309020205020404" pitchFamily="49" charset="0"/>
              </a:rPr>
              <a:t>UPDATE NY_KREDIT</a:t>
            </a:r>
          </a:p>
          <a:p>
            <a:r>
              <a:rPr lang="sv-SE" altLang="sv-SE" sz="1800" b="0">
                <a:latin typeface="Courier New" panose="02070309020205020404" pitchFamily="49" charset="0"/>
              </a:rPr>
              <a:t>	SET KREDIT = KREDIT + 100000</a:t>
            </a:r>
          </a:p>
          <a:p>
            <a:r>
              <a:rPr lang="sv-SE" altLang="sv-SE" sz="1800" b="0">
                <a:latin typeface="Courier New" panose="02070309020205020404" pitchFamily="49" charset="0"/>
              </a:rPr>
              <a:t>	WHERE KREDIT &gt; 400000</a:t>
            </a:r>
          </a:p>
          <a:p>
            <a:endParaRPr lang="sv-SE" altLang="sv-SE" sz="1800" b="0">
              <a:latin typeface="Courier New" panose="02070309020205020404" pitchFamily="49" charset="0"/>
            </a:endParaRPr>
          </a:p>
          <a:p>
            <a:r>
              <a:rPr lang="sv-SE" altLang="sv-SE" sz="1800" b="0">
                <a:latin typeface="Courier New" panose="02070309020205020404" pitchFamily="49" charset="0"/>
              </a:rPr>
              <a:t>SELECT * FROM NY_KREDIT</a:t>
            </a:r>
            <a:br>
              <a:rPr lang="sv-SE" altLang="sv-SE" sz="1800" b="0">
                <a:latin typeface="Courier New" panose="02070309020205020404" pitchFamily="49" charset="0"/>
              </a:rPr>
            </a:br>
            <a:r>
              <a:rPr lang="sv-SE" altLang="sv-SE" sz="1800" b="0">
                <a:latin typeface="Courier New" panose="02070309020205020404" pitchFamily="49" charset="0"/>
              </a:rPr>
              <a:t> </a:t>
            </a:r>
          </a:p>
          <a:p>
            <a:r>
              <a:rPr lang="sv-SE" altLang="sv-SE" sz="1800" b="0">
                <a:latin typeface="Courier New" panose="02070309020205020404" pitchFamily="49" charset="0"/>
              </a:rPr>
              <a:t>      KONTO KREDIT</a:t>
            </a:r>
            <a:br>
              <a:rPr lang="sv-SE" altLang="sv-SE" sz="1800" b="0">
                <a:latin typeface="Courier New" panose="02070309020205020404" pitchFamily="49" charset="0"/>
              </a:rPr>
            </a:br>
            <a:r>
              <a:rPr lang="sv-SE" altLang="sv-SE" sz="1800" b="0">
                <a:latin typeface="Courier New" panose="02070309020205020404" pitchFamily="49" charset="0"/>
              </a:rPr>
              <a:t>----------- ------</a:t>
            </a:r>
            <a:br>
              <a:rPr lang="sv-SE" altLang="sv-SE" sz="1800" b="0">
                <a:latin typeface="Courier New" panose="02070309020205020404" pitchFamily="49" charset="0"/>
              </a:rPr>
            </a:br>
            <a:r>
              <a:rPr lang="sv-SE" altLang="sv-SE" sz="1800" b="0">
                <a:latin typeface="Courier New" panose="02070309020205020404" pitchFamily="49" charset="0"/>
              </a:rPr>
              <a:t>       1020 220000 </a:t>
            </a:r>
            <a:br>
              <a:rPr lang="sv-SE" altLang="sv-SE" sz="1800" b="0">
                <a:latin typeface="Courier New" panose="02070309020205020404" pitchFamily="49" charset="0"/>
              </a:rPr>
            </a:br>
            <a:r>
              <a:rPr lang="sv-SE" altLang="sv-SE" sz="1800" b="0">
                <a:latin typeface="Courier New" panose="02070309020205020404" pitchFamily="49" charset="0"/>
              </a:rPr>
              <a:t>       1030 330000</a:t>
            </a:r>
          </a:p>
          <a:p>
            <a:r>
              <a:rPr lang="sv-SE" altLang="sv-SE" sz="1800" b="0">
                <a:latin typeface="Courier New" panose="02070309020205020404" pitchFamily="49" charset="0"/>
              </a:rPr>
              <a:t>       2000 330000</a:t>
            </a:r>
          </a:p>
          <a:p>
            <a:r>
              <a:rPr lang="sv-SE" altLang="sv-SE" sz="1800" b="0">
                <a:latin typeface="Courier New" panose="02070309020205020404" pitchFamily="49" charset="0"/>
              </a:rPr>
              <a:t>       2030 </a:t>
            </a:r>
            <a:r>
              <a:rPr lang="sv-SE" altLang="sv-SE" sz="1800" b="0" i="1">
                <a:latin typeface="Courier New" panose="02070309020205020404" pitchFamily="49" charset="0"/>
              </a:rPr>
              <a:t>540000</a:t>
            </a:r>
          </a:p>
          <a:p>
            <a:r>
              <a:rPr lang="sv-SE" altLang="sv-SE" sz="1800" b="0">
                <a:latin typeface="Courier New" panose="02070309020205020404" pitchFamily="49" charset="0"/>
              </a:rPr>
              <a:t>       3000 110000</a:t>
            </a:r>
          </a:p>
          <a:p>
            <a:r>
              <a:rPr lang="sv-SE" altLang="sv-SE" sz="1800" b="0">
                <a:latin typeface="Courier New" panose="02070309020205020404" pitchFamily="49" charset="0"/>
              </a:rPr>
              <a:t>       4000 220000</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420781347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DELETE från en vy</a:t>
            </a:r>
          </a:p>
        </p:txBody>
      </p:sp>
      <p:sp>
        <p:nvSpPr>
          <p:cNvPr id="17411" name="Rectangle 3"/>
          <p:cNvSpPr>
            <a:spLocks noChangeArrowheads="1"/>
          </p:cNvSpPr>
          <p:nvPr/>
        </p:nvSpPr>
        <p:spPr bwMode="auto">
          <a:xfrm>
            <a:off x="1343025" y="1844676"/>
            <a:ext cx="564515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sv-SE" altLang="sv-SE" sz="1800" b="0">
                <a:latin typeface="Courier New" panose="02070309020205020404" pitchFamily="49" charset="0"/>
              </a:rPr>
              <a:t>DELETE FROM NY_KREDIT WHERE KONTO = 1020</a:t>
            </a:r>
          </a:p>
          <a:p>
            <a:endParaRPr lang="sv-SE" altLang="sv-SE" sz="1800" b="0">
              <a:latin typeface="Courier New" panose="02070309020205020404" pitchFamily="49" charset="0"/>
            </a:endParaRPr>
          </a:p>
          <a:p>
            <a:r>
              <a:rPr lang="sv-SE" altLang="sv-SE" sz="1800" b="0">
                <a:latin typeface="Courier New" panose="02070309020205020404" pitchFamily="49" charset="0"/>
              </a:rPr>
              <a:t>SELECT * FROM NY_KREDIT</a:t>
            </a:r>
            <a:br>
              <a:rPr lang="sv-SE" altLang="sv-SE" sz="1800" b="0">
                <a:latin typeface="Courier New" panose="02070309020205020404" pitchFamily="49" charset="0"/>
              </a:rPr>
            </a:br>
            <a:r>
              <a:rPr lang="sv-SE" altLang="sv-SE" sz="1800" b="0">
                <a:latin typeface="Courier New" panose="02070309020205020404" pitchFamily="49" charset="0"/>
              </a:rPr>
              <a:t> </a:t>
            </a:r>
          </a:p>
          <a:p>
            <a:r>
              <a:rPr lang="sv-SE" altLang="sv-SE" sz="1800" b="0">
                <a:latin typeface="Courier New" panose="02070309020205020404" pitchFamily="49" charset="0"/>
              </a:rPr>
              <a:t>      KONTO KREDIT</a:t>
            </a:r>
            <a:br>
              <a:rPr lang="sv-SE" altLang="sv-SE" sz="1800" b="0">
                <a:latin typeface="Courier New" panose="02070309020205020404" pitchFamily="49" charset="0"/>
              </a:rPr>
            </a:br>
            <a:r>
              <a:rPr lang="sv-SE" altLang="sv-SE" sz="1800" b="0">
                <a:latin typeface="Courier New" panose="02070309020205020404" pitchFamily="49" charset="0"/>
              </a:rPr>
              <a:t>----------- ------</a:t>
            </a:r>
            <a:br>
              <a:rPr lang="sv-SE" altLang="sv-SE" sz="1800" b="0">
                <a:latin typeface="Courier New" panose="02070309020205020404" pitchFamily="49" charset="0"/>
              </a:rPr>
            </a:br>
            <a:r>
              <a:rPr lang="sv-SE" altLang="sv-SE" sz="1800" b="0">
                <a:latin typeface="Courier New" panose="02070309020205020404" pitchFamily="49" charset="0"/>
              </a:rPr>
              <a:t>       1030 330000</a:t>
            </a:r>
          </a:p>
          <a:p>
            <a:r>
              <a:rPr lang="sv-SE" altLang="sv-SE" sz="1800" b="0">
                <a:latin typeface="Courier New" panose="02070309020205020404" pitchFamily="49" charset="0"/>
              </a:rPr>
              <a:t>       2000 330000</a:t>
            </a:r>
          </a:p>
          <a:p>
            <a:r>
              <a:rPr lang="sv-SE" altLang="sv-SE" sz="1800" b="0">
                <a:latin typeface="Courier New" panose="02070309020205020404" pitchFamily="49" charset="0"/>
              </a:rPr>
              <a:t>       2030 440000</a:t>
            </a:r>
          </a:p>
          <a:p>
            <a:r>
              <a:rPr lang="sv-SE" altLang="sv-SE" sz="1800" b="0">
                <a:latin typeface="Courier New" panose="02070309020205020404" pitchFamily="49" charset="0"/>
              </a:rPr>
              <a:t>       3000 110000</a:t>
            </a:r>
          </a:p>
          <a:p>
            <a:r>
              <a:rPr lang="sv-SE" altLang="sv-SE" sz="1800" b="0">
                <a:latin typeface="Courier New" panose="02070309020205020404" pitchFamily="49" charset="0"/>
              </a:rPr>
              <a:t>       4000 220000</a:t>
            </a:r>
          </a:p>
          <a:p>
            <a:endParaRPr lang="sv-SE" altLang="sv-SE" sz="1800" b="0">
              <a:latin typeface="Courier New" panose="02070309020205020404" pitchFamily="49" charset="0"/>
            </a:endParaRP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566747803"/>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Vy för att hantera säkerhet (1)</a:t>
            </a:r>
          </a:p>
        </p:txBody>
      </p:sp>
      <p:sp>
        <p:nvSpPr>
          <p:cNvPr id="18435" name="Rectangle 3"/>
          <p:cNvSpPr>
            <a:spLocks noGrp="1" noChangeArrowheads="1"/>
          </p:cNvSpPr>
          <p:nvPr>
            <p:ph type="body" idx="1"/>
          </p:nvPr>
        </p:nvSpPr>
        <p:spPr>
          <a:xfrm>
            <a:off x="1343026" y="1844675"/>
            <a:ext cx="8137525" cy="4038600"/>
          </a:xfrm>
          <a:noFill/>
        </p:spPr>
        <p:txBody>
          <a:bodyPr vert="horz" lIns="92075" tIns="46038" rIns="92075" bIns="46038" rtlCol="0">
            <a:normAutofit fontScale="92500" lnSpcReduction="10000"/>
          </a:bodyPr>
          <a:lstStyle/>
          <a:p>
            <a:pPr eaLnBrk="1" hangingPunct="1">
              <a:lnSpc>
                <a:spcPct val="90000"/>
              </a:lnSpc>
            </a:pPr>
            <a:r>
              <a:rPr lang="sv-SE" altLang="sv-SE" smtClean="0"/>
              <a:t>Vi antar att vi ur en tabell endast vill visa det som tillhör användaren själv. Vi vill inte att alla ska kunna se allas löner t ex.</a:t>
            </a:r>
          </a:p>
          <a:p>
            <a:pPr eaLnBrk="1" hangingPunct="1">
              <a:lnSpc>
                <a:spcPct val="90000"/>
              </a:lnSpc>
            </a:pPr>
            <a:r>
              <a:rPr lang="sv-SE" altLang="sv-SE" smtClean="0"/>
              <a:t>Vi har en tabell LON enligt följande:</a:t>
            </a:r>
            <a:br>
              <a:rPr lang="sv-SE" altLang="sv-SE" smtClean="0"/>
            </a:br>
            <a:r>
              <a:rPr lang="sv-SE" altLang="sv-SE" sz="2200"/>
              <a:t/>
            </a:r>
            <a:br>
              <a:rPr lang="sv-SE" altLang="sv-SE" sz="2200"/>
            </a:br>
            <a:r>
              <a:rPr lang="sv-SE" altLang="sv-SE" sz="1800">
                <a:latin typeface="Courier New" panose="02070309020205020404" pitchFamily="49" charset="0"/>
              </a:rPr>
              <a:t>NAMN		       ANVID        INKOMST</a:t>
            </a:r>
            <a:br>
              <a:rPr lang="sv-SE" altLang="sv-SE" sz="1800">
                <a:latin typeface="Courier New" panose="02070309020205020404" pitchFamily="49" charset="0"/>
              </a:rPr>
            </a:br>
            <a:r>
              <a:rPr lang="sv-SE" altLang="sv-SE" sz="1800">
                <a:latin typeface="Courier New" panose="02070309020205020404" pitchFamily="49" charset="0"/>
              </a:rPr>
              <a:t>------------	-----        -------</a:t>
            </a:r>
            <a:br>
              <a:rPr lang="sv-SE" altLang="sv-SE" sz="1800">
                <a:latin typeface="Courier New" panose="02070309020205020404" pitchFamily="49" charset="0"/>
              </a:rPr>
            </a:br>
            <a:r>
              <a:rPr lang="sv-SE" altLang="sv-SE" sz="1800">
                <a:latin typeface="Courier New" panose="02070309020205020404" pitchFamily="49" charset="0"/>
              </a:rPr>
              <a:t>Kalle Svensson	KASV           22000</a:t>
            </a:r>
            <a:br>
              <a:rPr lang="sv-SE" altLang="sv-SE" sz="1800">
                <a:latin typeface="Courier New" panose="02070309020205020404" pitchFamily="49" charset="0"/>
              </a:rPr>
            </a:br>
            <a:r>
              <a:rPr lang="sv-SE" altLang="sv-SE" sz="1800">
                <a:latin typeface="Courier New" panose="02070309020205020404" pitchFamily="49" charset="0"/>
              </a:rPr>
              <a:t>Ronny Hellstrom	ROHE           28000</a:t>
            </a:r>
            <a:br>
              <a:rPr lang="sv-SE" altLang="sv-SE" sz="1800">
                <a:latin typeface="Courier New" panose="02070309020205020404" pitchFamily="49" charset="0"/>
              </a:rPr>
            </a:br>
            <a:r>
              <a:rPr lang="sv-SE" altLang="sv-SE" sz="1800">
                <a:latin typeface="Courier New" panose="02070309020205020404" pitchFamily="49" charset="0"/>
              </a:rPr>
              <a:t>Thomas Ravelli	THRA           35000</a:t>
            </a:r>
            <a:br>
              <a:rPr lang="sv-SE" altLang="sv-SE" sz="1800">
                <a:latin typeface="Courier New" panose="02070309020205020404" pitchFamily="49" charset="0"/>
              </a:rPr>
            </a:br>
            <a:endParaRPr lang="sv-SE" altLang="sv-SE" sz="1000">
              <a:latin typeface="MS LineDraw" charset="2"/>
            </a:endParaRPr>
          </a:p>
          <a:p>
            <a:pPr eaLnBrk="1" hangingPunct="1">
              <a:lnSpc>
                <a:spcPct val="90000"/>
              </a:lnSpc>
            </a:pPr>
            <a:r>
              <a:rPr lang="sv-SE" altLang="sv-SE" smtClean="0"/>
              <a:t>ANVID i tabellen LON är samma namn som det man loggar in som till databasen (USER). Loggar vi in som KASV ser det ut enligt följande:</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0942447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Vy för att hantera säkerhet (2)</a:t>
            </a:r>
          </a:p>
        </p:txBody>
      </p:sp>
      <p:sp>
        <p:nvSpPr>
          <p:cNvPr id="19459" name="Rectangle 3"/>
          <p:cNvSpPr>
            <a:spLocks noGrp="1" noChangeArrowheads="1"/>
          </p:cNvSpPr>
          <p:nvPr>
            <p:ph type="body" idx="1"/>
          </p:nvPr>
        </p:nvSpPr>
        <p:spPr>
          <a:xfrm>
            <a:off x="1343025" y="1844675"/>
            <a:ext cx="8458200" cy="3352800"/>
          </a:xfrm>
          <a:noFill/>
        </p:spPr>
        <p:txBody>
          <a:bodyPr vert="horz" lIns="92075" tIns="46038" rIns="92075" bIns="46038" rtlCol="0">
            <a:normAutofit fontScale="92500" lnSpcReduction="20000"/>
          </a:bodyPr>
          <a:lstStyle/>
          <a:p>
            <a:pPr eaLnBrk="1" hangingPunct="1">
              <a:lnSpc>
                <a:spcPct val="95000"/>
              </a:lnSpc>
              <a:buFontTx/>
              <a:buNone/>
            </a:pPr>
            <a:r>
              <a:rPr lang="sv-SE" altLang="sv-SE" sz="1600">
                <a:latin typeface="Courier New" panose="02070309020205020404" pitchFamily="49" charset="0"/>
              </a:rPr>
              <a:t>SELECT CURRENT_USER</a:t>
            </a:r>
            <a:br>
              <a:rPr lang="sv-SE" altLang="sv-SE" sz="1600">
                <a:latin typeface="Courier New" panose="02070309020205020404" pitchFamily="49" charset="0"/>
              </a:rPr>
            </a:br>
            <a:r>
              <a:rPr lang="sv-SE" altLang="sv-SE" sz="1600">
                <a:latin typeface="Courier New" panose="02070309020205020404" pitchFamily="49" charset="0"/>
              </a:rPr>
              <a:t/>
            </a:r>
            <a:br>
              <a:rPr lang="sv-SE" altLang="sv-SE" sz="1600">
                <a:latin typeface="Courier New" panose="02070309020205020404" pitchFamily="49" charset="0"/>
              </a:rPr>
            </a:br>
            <a:r>
              <a:rPr lang="sv-SE" altLang="sv-SE" sz="1600" b="1">
                <a:latin typeface="Courier New" panose="02070309020205020404" pitchFamily="49" charset="0"/>
              </a:rPr>
              <a:t>--------</a:t>
            </a:r>
            <a:br>
              <a:rPr lang="sv-SE" altLang="sv-SE" sz="1600" b="1">
                <a:latin typeface="Courier New" panose="02070309020205020404" pitchFamily="49" charset="0"/>
              </a:rPr>
            </a:br>
            <a:r>
              <a:rPr lang="sv-SE" altLang="sv-SE" sz="1600" b="1">
                <a:latin typeface="Courier New" panose="02070309020205020404" pitchFamily="49" charset="0"/>
              </a:rPr>
              <a:t>KASV</a:t>
            </a:r>
            <a:r>
              <a:rPr lang="sv-SE" altLang="sv-SE" sz="1600">
                <a:latin typeface="MS LineDraw" charset="2"/>
              </a:rPr>
              <a:t/>
            </a:r>
            <a:br>
              <a:rPr lang="sv-SE" altLang="sv-SE" sz="1600">
                <a:latin typeface="MS LineDraw" charset="2"/>
              </a:rPr>
            </a:br>
            <a:endParaRPr lang="sv-SE" altLang="sv-SE" sz="1600">
              <a:latin typeface="MS LineDraw" charset="2"/>
            </a:endParaRPr>
          </a:p>
          <a:p>
            <a:pPr eaLnBrk="1" hangingPunct="1">
              <a:lnSpc>
                <a:spcPct val="95000"/>
              </a:lnSpc>
            </a:pPr>
            <a:r>
              <a:rPr lang="sv-SE" altLang="sv-SE" smtClean="0"/>
              <a:t>Vi skapar nu en vy som vi kallar EGEN_LON</a:t>
            </a:r>
            <a:br>
              <a:rPr lang="sv-SE" altLang="sv-SE" smtClean="0"/>
            </a:br>
            <a:r>
              <a:rPr lang="sv-SE" altLang="sv-SE" sz="2000"/>
              <a:t/>
            </a:r>
            <a:br>
              <a:rPr lang="sv-SE" altLang="sv-SE" sz="2000"/>
            </a:br>
            <a:r>
              <a:rPr lang="sv-SE" altLang="sv-SE" sz="1600">
                <a:latin typeface="Courier New" panose="02070309020205020404" pitchFamily="49" charset="0"/>
              </a:rPr>
              <a:t>CREATE VIEW EGEN_LON AS</a:t>
            </a:r>
            <a:br>
              <a:rPr lang="sv-SE" altLang="sv-SE" sz="1600">
                <a:latin typeface="Courier New" panose="02070309020205020404" pitchFamily="49" charset="0"/>
              </a:rPr>
            </a:br>
            <a:r>
              <a:rPr lang="sv-SE" altLang="sv-SE" sz="1600">
                <a:latin typeface="Courier New" panose="02070309020205020404" pitchFamily="49" charset="0"/>
              </a:rPr>
              <a:t>   SELECT *</a:t>
            </a:r>
            <a:br>
              <a:rPr lang="sv-SE" altLang="sv-SE" sz="1600">
                <a:latin typeface="Courier New" panose="02070309020205020404" pitchFamily="49" charset="0"/>
              </a:rPr>
            </a:br>
            <a:r>
              <a:rPr lang="sv-SE" altLang="sv-SE" sz="1600">
                <a:latin typeface="Courier New" panose="02070309020205020404" pitchFamily="49" charset="0"/>
              </a:rPr>
              <a:t>   FROM LON</a:t>
            </a:r>
            <a:br>
              <a:rPr lang="sv-SE" altLang="sv-SE" sz="1600">
                <a:latin typeface="Courier New" panose="02070309020205020404" pitchFamily="49" charset="0"/>
              </a:rPr>
            </a:br>
            <a:r>
              <a:rPr lang="sv-SE" altLang="sv-SE" sz="1600">
                <a:latin typeface="Courier New" panose="02070309020205020404" pitchFamily="49" charset="0"/>
              </a:rPr>
              <a:t>   WHERE ANVID = CURRENT_USER</a:t>
            </a:r>
            <a:br>
              <a:rPr lang="sv-SE" altLang="sv-SE" sz="1600">
                <a:latin typeface="Courier New" panose="02070309020205020404" pitchFamily="49" charset="0"/>
              </a:rPr>
            </a:br>
            <a:r>
              <a:rPr lang="sv-SE" altLang="sv-SE" sz="2000">
                <a:latin typeface="Courier New" panose="02070309020205020404" pitchFamily="49" charset="0"/>
              </a:rPr>
              <a:t/>
            </a:r>
            <a:br>
              <a:rPr lang="sv-SE" altLang="sv-SE" sz="2000">
                <a:latin typeface="Courier New" panose="02070309020205020404" pitchFamily="49" charset="0"/>
              </a:rPr>
            </a:br>
            <a:endParaRPr lang="sv-SE" altLang="sv-SE" sz="2000">
              <a:latin typeface="MS LineDraw" charset="2"/>
            </a:endParaRPr>
          </a:p>
          <a:p>
            <a:pPr eaLnBrk="1" hangingPunct="1">
              <a:lnSpc>
                <a:spcPct val="95000"/>
              </a:lnSpc>
            </a:pPr>
            <a:r>
              <a:rPr lang="sv-SE" altLang="sv-SE" smtClean="0"/>
              <a:t>Vyn visar bara rader som tillhör användaren</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5298803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Vy för att hantera säkerhet (3)</a:t>
            </a:r>
          </a:p>
        </p:txBody>
      </p:sp>
      <p:sp>
        <p:nvSpPr>
          <p:cNvPr id="20483" name="Rectangle 3"/>
          <p:cNvSpPr>
            <a:spLocks noGrp="1" noChangeArrowheads="1"/>
          </p:cNvSpPr>
          <p:nvPr>
            <p:ph type="body" idx="1"/>
          </p:nvPr>
        </p:nvSpPr>
        <p:spPr>
          <a:xfrm>
            <a:off x="1343025" y="1844676"/>
            <a:ext cx="7410450" cy="4105275"/>
          </a:xfrm>
          <a:noFill/>
        </p:spPr>
        <p:txBody>
          <a:bodyPr vert="horz" lIns="92075" tIns="46038" rIns="92075" bIns="46038" rtlCol="0">
            <a:normAutofit/>
          </a:bodyPr>
          <a:lstStyle/>
          <a:p>
            <a:pPr eaLnBrk="1" hangingPunct="1">
              <a:spcBef>
                <a:spcPct val="50000"/>
              </a:spcBef>
            </a:pPr>
            <a:r>
              <a:rPr lang="sv-SE" altLang="sv-SE" smtClean="0"/>
              <a:t>Om vi nu loggar in som t ex KASV </a:t>
            </a:r>
            <a:br>
              <a:rPr lang="sv-SE" altLang="sv-SE" smtClean="0"/>
            </a:br>
            <a:r>
              <a:rPr lang="sv-SE" altLang="sv-SE" smtClean="0"/>
              <a:t>kommer det att se ut enligt följande:</a:t>
            </a:r>
            <a:br>
              <a:rPr lang="sv-SE" altLang="sv-SE" smtClean="0"/>
            </a:br>
            <a:r>
              <a:rPr lang="sv-SE" altLang="sv-SE" sz="2300"/>
              <a:t/>
            </a:r>
            <a:br>
              <a:rPr lang="sv-SE" altLang="sv-SE" sz="2300"/>
            </a:br>
            <a:r>
              <a:rPr lang="sv-SE" altLang="sv-SE" sz="1600">
                <a:latin typeface="Courier New" panose="02070309020205020404" pitchFamily="49" charset="0"/>
              </a:rPr>
              <a:t>SELECT * FROM EGEN_LON</a:t>
            </a:r>
            <a:br>
              <a:rPr lang="sv-SE" altLang="sv-SE" sz="1600">
                <a:latin typeface="Courier New" panose="02070309020205020404" pitchFamily="49" charset="0"/>
              </a:rPr>
            </a:br>
            <a:r>
              <a:rPr lang="sv-SE" altLang="sv-SE" sz="1600">
                <a:latin typeface="Courier New" panose="02070309020205020404" pitchFamily="49" charset="0"/>
              </a:rPr>
              <a:t/>
            </a:r>
            <a:br>
              <a:rPr lang="sv-SE" altLang="sv-SE" sz="1600">
                <a:latin typeface="Courier New" panose="02070309020205020404" pitchFamily="49" charset="0"/>
              </a:rPr>
            </a:br>
            <a:r>
              <a:rPr lang="sv-SE" altLang="sv-SE" sz="1600">
                <a:latin typeface="Courier New" panose="02070309020205020404" pitchFamily="49" charset="0"/>
              </a:rPr>
              <a:t>NAMN			ANVID INKOMST</a:t>
            </a:r>
            <a:br>
              <a:rPr lang="sv-SE" altLang="sv-SE" sz="1600">
                <a:latin typeface="Courier New" panose="02070309020205020404" pitchFamily="49" charset="0"/>
              </a:rPr>
            </a:br>
            <a:r>
              <a:rPr lang="sv-SE" altLang="sv-SE" sz="1600">
                <a:latin typeface="Courier New" panose="02070309020205020404" pitchFamily="49" charset="0"/>
              </a:rPr>
              <a:t>------------   	----- -------</a:t>
            </a:r>
            <a:br>
              <a:rPr lang="sv-SE" altLang="sv-SE" sz="1600">
                <a:latin typeface="Courier New" panose="02070309020205020404" pitchFamily="49" charset="0"/>
              </a:rPr>
            </a:br>
            <a:r>
              <a:rPr lang="sv-SE" altLang="sv-SE" sz="1600">
                <a:latin typeface="Courier New" panose="02070309020205020404" pitchFamily="49" charset="0"/>
              </a:rPr>
              <a:t>Kalle Svensson	KASV    27000</a:t>
            </a:r>
            <a:r>
              <a:rPr lang="sv-SE" altLang="sv-SE" sz="1600" b="1">
                <a:latin typeface="MS LineDraw" charset="2"/>
              </a:rPr>
              <a:t/>
            </a:r>
            <a:br>
              <a:rPr lang="sv-SE" altLang="sv-SE" sz="1600" b="1">
                <a:latin typeface="MS LineDraw" charset="2"/>
              </a:rPr>
            </a:br>
            <a:endParaRPr lang="sv-SE" altLang="sv-SE" sz="1600" b="1">
              <a:latin typeface="MS LineDraw" charset="2"/>
            </a:endParaRPr>
          </a:p>
          <a:p>
            <a:pPr eaLnBrk="1" hangingPunct="1">
              <a:spcBef>
                <a:spcPct val="50000"/>
              </a:spcBef>
            </a:pPr>
            <a:r>
              <a:rPr lang="sv-SE" altLang="sv-SE" smtClean="0"/>
              <a:t>Glöm ej att ta bort rättigheter, så KASV förhindras att se den underliggande tabellen.</a:t>
            </a:r>
            <a:endParaRPr lang="sv-SE" altLang="sv-SE" sz="2300"/>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5833988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DROP VIEW</a:t>
            </a:r>
          </a:p>
        </p:txBody>
      </p:sp>
      <p:sp>
        <p:nvSpPr>
          <p:cNvPr id="21507" name="Rectangle 3"/>
          <p:cNvSpPr>
            <a:spLocks noChangeArrowheads="1"/>
          </p:cNvSpPr>
          <p:nvPr/>
        </p:nvSpPr>
        <p:spPr bwMode="auto">
          <a:xfrm>
            <a:off x="1343026" y="1844675"/>
            <a:ext cx="6721475"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nSpc>
                <a:spcPct val="105000"/>
              </a:lnSpc>
              <a:spcBef>
                <a:spcPct val="30000"/>
              </a:spcBef>
              <a:buClr>
                <a:srgbClr val="FF9900"/>
              </a:buClr>
            </a:pPr>
            <a:r>
              <a:rPr lang="sv-SE" altLang="sv-SE" b="0">
                <a:latin typeface="Arial" panose="020B0604020202020204" pitchFamily="34" charset="0"/>
              </a:rPr>
              <a:t>För att ta bort en vy används samma kommando som för att ta bort en tabell.</a:t>
            </a:r>
            <a:br>
              <a:rPr lang="sv-SE" altLang="sv-SE" b="0">
                <a:latin typeface="Arial" panose="020B0604020202020204" pitchFamily="34" charset="0"/>
              </a:rPr>
            </a:br>
            <a:endParaRPr lang="sv-SE" altLang="sv-SE" sz="1800" b="0"/>
          </a:p>
          <a:p>
            <a:pPr>
              <a:lnSpc>
                <a:spcPct val="105000"/>
              </a:lnSpc>
              <a:spcBef>
                <a:spcPct val="30000"/>
              </a:spcBef>
            </a:pPr>
            <a:endParaRPr lang="sv-SE" altLang="sv-SE" sz="1800" b="0"/>
          </a:p>
          <a:p>
            <a:pPr>
              <a:lnSpc>
                <a:spcPct val="105000"/>
              </a:lnSpc>
              <a:spcBef>
                <a:spcPct val="30000"/>
              </a:spcBef>
            </a:pPr>
            <a:r>
              <a:rPr lang="sv-SE" altLang="sv-SE" sz="1800" b="0"/>
              <a:t>	 DROP  VIEW  EGEN_LON</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00570817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Övningar 9: 1-3</a:t>
            </a:r>
          </a:p>
        </p:txBody>
      </p:sp>
      <p:sp>
        <p:nvSpPr>
          <p:cNvPr id="22531" name="Rectangle 3"/>
          <p:cNvSpPr>
            <a:spLocks noGrp="1" noChangeArrowheads="1"/>
          </p:cNvSpPr>
          <p:nvPr>
            <p:ph type="body" idx="1"/>
          </p:nvPr>
        </p:nvSpPr>
        <p:spPr>
          <a:xfrm>
            <a:off x="1343026" y="1844676"/>
            <a:ext cx="8137525" cy="4321175"/>
          </a:xfrm>
          <a:noFill/>
        </p:spPr>
        <p:txBody>
          <a:bodyPr vert="horz" lIns="92075" tIns="46038" rIns="92075" bIns="46038" rtlCol="0">
            <a:normAutofit lnSpcReduction="10000"/>
          </a:bodyPr>
          <a:lstStyle/>
          <a:p>
            <a:pPr marL="457200" indent="-457200">
              <a:buFontTx/>
              <a:buAutoNum type="arabicPeriod"/>
            </a:pPr>
            <a:r>
              <a:rPr lang="sv-SE" altLang="sv-SE" smtClean="0"/>
              <a:t>Skapa en vy baserad på tabellen Customers och kalla den VY1. Ta med kolumnerna Cust_ID, Firstname, Lastname, City och sätt egna namn på kolumnerna.  </a:t>
            </a:r>
          </a:p>
          <a:p>
            <a:pPr marL="457200" indent="-457200">
              <a:buFontTx/>
              <a:buAutoNum type="arabicPeriod"/>
            </a:pPr>
            <a:r>
              <a:rPr lang="sv-SE" altLang="sv-SE" smtClean="0"/>
              <a:t>Gör en vy av Employee- och Department-tabellerna och kalla den VY2. Den ska innehålla alla anställda som tjänar mer än 10 000. Ta med kolumnerna anställningsnr, efternamn, jobb, lön och avdelningsnamn.</a:t>
            </a:r>
          </a:p>
          <a:p>
            <a:pPr marL="457200" indent="-457200">
              <a:buFontTx/>
              <a:buAutoNum type="arabicPeriod"/>
            </a:pPr>
            <a:r>
              <a:rPr lang="sv-SE" altLang="sv-SE" smtClean="0"/>
              <a:t>Skapa VY3 baserad på VY2 där lönen är omvandlad till dollar. En dollar är värd 7.50 skr.</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039836185"/>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Övningar 9: 4-7</a:t>
            </a:r>
          </a:p>
        </p:txBody>
      </p:sp>
      <p:sp>
        <p:nvSpPr>
          <p:cNvPr id="23555" name="Rectangle 3"/>
          <p:cNvSpPr>
            <a:spLocks noGrp="1" noChangeArrowheads="1"/>
          </p:cNvSpPr>
          <p:nvPr>
            <p:ph type="body" idx="1"/>
          </p:nvPr>
        </p:nvSpPr>
        <p:spPr>
          <a:xfrm>
            <a:off x="1343026" y="1844676"/>
            <a:ext cx="8137525" cy="4537075"/>
          </a:xfrm>
          <a:noFill/>
        </p:spPr>
        <p:txBody>
          <a:bodyPr vert="horz" lIns="92075" tIns="46038" rIns="92075" bIns="46038" rtlCol="0">
            <a:normAutofit/>
          </a:bodyPr>
          <a:lstStyle/>
          <a:p>
            <a:pPr marL="457200" indent="-457200">
              <a:buFontTx/>
              <a:buAutoNum type="arabicPeriod" startAt="4"/>
            </a:pPr>
            <a:r>
              <a:rPr lang="sv-SE" altLang="sv-SE" smtClean="0"/>
              <a:t>Ta bort vyerna VY1, VY2 och VY3.</a:t>
            </a:r>
          </a:p>
          <a:p>
            <a:pPr marL="457200" indent="-457200">
              <a:buFontTx/>
              <a:buAutoNum type="arabicPeriod" startAt="4"/>
            </a:pPr>
            <a:r>
              <a:rPr lang="sv-SE" altLang="sv-SE" smtClean="0"/>
              <a:t>Skapa en vy VY5 av Employee-tabellen där man slår ihop Lön (salary) och Bonus (commission) till en kolumn. Ta med efternamn, jobb och den nya lönekolumnen.</a:t>
            </a:r>
          </a:p>
          <a:p>
            <a:pPr marL="457200" indent="-457200">
              <a:buFontTx/>
              <a:buAutoNum type="arabicPeriod" startAt="4"/>
            </a:pPr>
            <a:r>
              <a:rPr lang="sv-SE" altLang="sv-SE" smtClean="0"/>
              <a:t>Se till att de som inte har någon bonus ändå får med sin lön i den nya kolumnen.</a:t>
            </a:r>
          </a:p>
          <a:p>
            <a:pPr marL="457200" indent="-457200">
              <a:buFontTx/>
              <a:buAutoNum type="arabicPeriod" startAt="4"/>
            </a:pPr>
            <a:r>
              <a:rPr lang="sv-SE" altLang="sv-SE" smtClean="0"/>
              <a:t>Samma som ovan men lägg till en kolumn som visar varje anställds chef. De som inte har någon chef får texten ’The Boss’ i stället.</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1786359148"/>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black">
          <a:noFill/>
        </p:spPr>
        <p:txBody>
          <a:bodyPr vert="horz" lIns="92075" tIns="46038" rIns="92075" bIns="46038" rtlCol="0" anchor="ctr">
            <a:normAutofit/>
          </a:bodyPr>
          <a:lstStyle/>
          <a:p>
            <a:pPr eaLnBrk="1" hangingPunct="1"/>
            <a:r>
              <a:rPr lang="sv-SE" altLang="sv-SE" smtClean="0"/>
              <a:t>Övningar 9: 8-10</a:t>
            </a:r>
          </a:p>
        </p:txBody>
      </p:sp>
      <p:sp>
        <p:nvSpPr>
          <p:cNvPr id="24579" name="Rectangle 3"/>
          <p:cNvSpPr>
            <a:spLocks noGrp="1" noChangeArrowheads="1"/>
          </p:cNvSpPr>
          <p:nvPr>
            <p:ph type="body" idx="1"/>
          </p:nvPr>
        </p:nvSpPr>
        <p:spPr>
          <a:xfrm>
            <a:off x="1343026" y="1844675"/>
            <a:ext cx="8137525" cy="3657600"/>
          </a:xfrm>
          <a:noFill/>
        </p:spPr>
        <p:txBody>
          <a:bodyPr vert="horz" lIns="92075" tIns="46038" rIns="92075" bIns="46038" rtlCol="0">
            <a:normAutofit fontScale="92500" lnSpcReduction="10000"/>
          </a:bodyPr>
          <a:lstStyle/>
          <a:p>
            <a:pPr marL="457200" indent="-457200">
              <a:buNone/>
            </a:pPr>
            <a:r>
              <a:rPr lang="sv-SE" altLang="sv-SE" i="1" smtClean="0"/>
              <a:t>Överkurs</a:t>
            </a:r>
            <a:endParaRPr lang="sv-SE" altLang="sv-SE" smtClean="0"/>
          </a:p>
          <a:p>
            <a:pPr marL="457200" indent="-457200">
              <a:buFont typeface="Times New Roman" panose="02020603050405020304" pitchFamily="18" charset="0"/>
              <a:buAutoNum type="arabicPeriod" startAt="8"/>
            </a:pPr>
            <a:r>
              <a:rPr lang="sv-SE" altLang="sv-SE" smtClean="0"/>
              <a:t>Skapa en vy som visar avdelning, plats, antal anställda, medellönen och maxlönen för varje avdelning. </a:t>
            </a:r>
          </a:p>
          <a:p>
            <a:pPr marL="457200" indent="-457200">
              <a:buFont typeface="Times New Roman" panose="02020603050405020304" pitchFamily="18" charset="0"/>
              <a:buAutoNum type="arabicPeriod" startAt="8"/>
            </a:pPr>
            <a:r>
              <a:rPr lang="sv-SE" altLang="sv-SE" smtClean="0"/>
              <a:t>Skapa en vy som talar om vad varje anställd ska betala i skatt varje månad. Antag att man betalar 30% i skatt. Ta med kolumnerna Namn(lastname) och skatt. De som har bonus (comm) ska betala 50% i skatt på sin bonus men bara 30% på lönen.</a:t>
            </a:r>
          </a:p>
          <a:p>
            <a:pPr marL="457200" indent="-457200">
              <a:buFont typeface="Times New Roman" panose="02020603050405020304" pitchFamily="18" charset="0"/>
              <a:buAutoNum type="arabicPeriod" startAt="8"/>
            </a:pPr>
            <a:r>
              <a:rPr lang="sv-SE" altLang="sv-SE" smtClean="0"/>
              <a:t>Ta bort alla vyer</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7926841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sv-SE" altLang="sv-SE" smtClean="0"/>
              <a:t>Övningar 9: 11</a:t>
            </a:r>
          </a:p>
        </p:txBody>
      </p:sp>
      <p:sp>
        <p:nvSpPr>
          <p:cNvPr id="25603" name="Rectangle 3"/>
          <p:cNvSpPr>
            <a:spLocks noGrp="1" noChangeArrowheads="1"/>
          </p:cNvSpPr>
          <p:nvPr>
            <p:ph type="body" idx="1"/>
          </p:nvPr>
        </p:nvSpPr>
        <p:spPr>
          <a:xfrm>
            <a:off x="1343026" y="1844676"/>
            <a:ext cx="8137525" cy="1368425"/>
          </a:xfrm>
        </p:spPr>
        <p:txBody>
          <a:bodyPr/>
          <a:lstStyle/>
          <a:p>
            <a:pPr marL="485775" indent="-485775">
              <a:buFontTx/>
              <a:buAutoNum type="arabicPeriod" startAt="11"/>
            </a:pPr>
            <a:r>
              <a:rPr lang="sv-SE" altLang="sv-SE" smtClean="0"/>
              <a:t>Skapa en chefs-vy, enbart bestående av chefer, deras anställningsnummer, lön, jobbtitel, för- och efternamn samt orten där de arbetar.</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614318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black">
          <a:xfrm>
            <a:off x="1343025" y="620713"/>
            <a:ext cx="8991600" cy="990600"/>
          </a:xfrm>
          <a:noFill/>
        </p:spPr>
        <p:txBody>
          <a:bodyPr vert="horz" lIns="92075" tIns="46038" rIns="92075" bIns="46038" rtlCol="0" anchor="ctr">
            <a:normAutofit/>
          </a:bodyPr>
          <a:lstStyle/>
          <a:p>
            <a:pPr eaLnBrk="1" hangingPunct="1"/>
            <a:r>
              <a:rPr lang="sv-SE" altLang="sv-SE" smtClean="0"/>
              <a:t>INSERT utan kolumnangivelse (2)</a:t>
            </a:r>
          </a:p>
        </p:txBody>
      </p:sp>
      <p:sp>
        <p:nvSpPr>
          <p:cNvPr id="9219" name="Rectangle 4"/>
          <p:cNvSpPr>
            <a:spLocks noChangeArrowheads="1"/>
          </p:cNvSpPr>
          <p:nvPr/>
        </p:nvSpPr>
        <p:spPr bwMode="auto">
          <a:xfrm>
            <a:off x="1343025" y="1844675"/>
            <a:ext cx="864870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sv-SE" altLang="sv-SE" sz="1600" i="1">
                <a:latin typeface="Courier New" panose="02070309020205020404" pitchFamily="49" charset="0"/>
              </a:rPr>
              <a:t>INSERT INTO</a:t>
            </a:r>
            <a:r>
              <a:rPr lang="sv-SE" altLang="sv-SE" sz="1600">
                <a:latin typeface="Courier New" panose="02070309020205020404" pitchFamily="49" charset="0"/>
              </a:rPr>
              <a:t> Employee </a:t>
            </a:r>
            <a:br>
              <a:rPr lang="sv-SE" altLang="sv-SE" sz="1600">
                <a:latin typeface="Courier New" panose="02070309020205020404" pitchFamily="49" charset="0"/>
              </a:rPr>
            </a:br>
            <a:r>
              <a:rPr lang="sv-SE" altLang="sv-SE" sz="1600">
                <a:latin typeface="Courier New" panose="02070309020205020404" pitchFamily="49" charset="0"/>
              </a:rPr>
              <a:t>VALUES (1234, ’James’, ’Bond’, ’Agent’, ....... , 50)</a:t>
            </a:r>
            <a:br>
              <a:rPr lang="sv-SE" altLang="sv-SE" sz="1600">
                <a:latin typeface="Courier New" panose="02070309020205020404" pitchFamily="49" charset="0"/>
              </a:rPr>
            </a:br>
            <a:r>
              <a:rPr lang="sv-SE" altLang="sv-SE" sz="1600">
                <a:latin typeface="Courier New" panose="02070309020205020404" pitchFamily="49" charset="0"/>
              </a:rPr>
              <a:t> </a:t>
            </a:r>
            <a:br>
              <a:rPr lang="sv-SE" altLang="sv-SE" sz="1600">
                <a:latin typeface="Courier New" panose="02070309020205020404" pitchFamily="49" charset="0"/>
              </a:rPr>
            </a:br>
            <a:r>
              <a:rPr lang="sv-SE" altLang="sv-SE" sz="1600">
                <a:latin typeface="Courier New" panose="02070309020205020404" pitchFamily="49" charset="0"/>
              </a:rPr>
              <a:t>SELECT * FROM Employee </a:t>
            </a:r>
            <a:br>
              <a:rPr lang="sv-SE" altLang="sv-SE" sz="1600">
                <a:latin typeface="Courier New" panose="02070309020205020404" pitchFamily="49" charset="0"/>
              </a:rPr>
            </a:br>
            <a:r>
              <a:rPr lang="sv-SE" altLang="sv-SE" sz="1600">
                <a:latin typeface="Courier New" panose="02070309020205020404" pitchFamily="49" charset="0"/>
              </a:rPr>
              <a:t> </a:t>
            </a:r>
          </a:p>
          <a:p>
            <a:pPr eaLnBrk="1" hangingPunct="1"/>
            <a:r>
              <a:rPr lang="sv-SE" altLang="sv-SE" sz="1600">
                <a:latin typeface="Courier New" panose="02070309020205020404" pitchFamily="49" charset="0"/>
              </a:rPr>
              <a:t>EmpID    Firstname  Lastname    Job        ...  Commission DeptID </a:t>
            </a:r>
          </a:p>
          <a:p>
            <a:pPr eaLnBrk="1" hangingPunct="1"/>
            <a:r>
              <a:rPr lang="sv-SE" altLang="sv-SE" sz="1600">
                <a:latin typeface="Courier New" panose="02070309020205020404" pitchFamily="49" charset="0"/>
              </a:rPr>
              <a:t>-------- ---------- ----------- ----------      ---------- ------</a:t>
            </a:r>
          </a:p>
          <a:p>
            <a:pPr eaLnBrk="1" hangingPunct="1"/>
            <a:r>
              <a:rPr lang="sv-SE" altLang="sv-SE" sz="1600" i="1">
                <a:latin typeface="Courier New" panose="02070309020205020404" pitchFamily="49" charset="0"/>
              </a:rPr>
              <a:t>1234     James      Bond        Agent             NULL       50</a:t>
            </a:r>
          </a:p>
          <a:p>
            <a:pPr eaLnBrk="1" hangingPunct="1"/>
            <a:r>
              <a:rPr lang="sv-SE" altLang="sv-SE" sz="1600">
                <a:latin typeface="Courier New" panose="02070309020205020404" pitchFamily="49" charset="0"/>
              </a:rPr>
              <a:t>7365     Anders     Carlsson    Analytiker        NULL       30 </a:t>
            </a:r>
            <a:endParaRPr lang="en-US" altLang="sv-SE" sz="1600">
              <a:latin typeface="Courier New" panose="02070309020205020404" pitchFamily="49" charset="0"/>
            </a:endParaRPr>
          </a:p>
          <a:p>
            <a:pPr eaLnBrk="1" hangingPunct="1"/>
            <a:r>
              <a:rPr lang="en-US" altLang="sv-SE" sz="1600">
                <a:latin typeface="Courier New" panose="02070309020205020404" pitchFamily="49" charset="0"/>
              </a:rPr>
              <a:t>7369     Adam       Smith       Kontorist         NULL       30</a:t>
            </a:r>
          </a:p>
          <a:p>
            <a:pPr eaLnBrk="1" hangingPunct="1"/>
            <a:r>
              <a:rPr lang="en-US" altLang="sv-SE" sz="1600">
                <a:latin typeface="Courier New" panose="02070309020205020404" pitchFamily="49" charset="0"/>
              </a:rPr>
              <a:t>7499     Woody      Allen       Säljare           3000       40</a:t>
            </a:r>
          </a:p>
          <a:p>
            <a:pPr eaLnBrk="1" hangingPunct="1"/>
            <a:r>
              <a:rPr lang="en-US" altLang="sv-SE" sz="1600">
                <a:latin typeface="Courier New" panose="02070309020205020404" pitchFamily="49" charset="0"/>
              </a:rPr>
              <a:t>7521     Bill       Ward        Säljare           5000       40</a:t>
            </a:r>
          </a:p>
          <a:p>
            <a:pPr eaLnBrk="1" hangingPunct="1"/>
            <a:r>
              <a:rPr lang="en-US" altLang="sv-SE" sz="1600">
                <a:latin typeface="Courier New" panose="02070309020205020404" pitchFamily="49" charset="0"/>
              </a:rPr>
              <a:t>7566     Indiana    Jones       Chef              NULL       20</a:t>
            </a:r>
          </a:p>
        </p:txBody>
      </p:sp>
      <p:pic>
        <p:nvPicPr>
          <p:cNvPr id="4" name="Nackademin svart.jpg"/>
          <p:cNvPicPr/>
          <p:nvPr/>
        </p:nvPicPr>
        <p:blipFill>
          <a:blip r:embed="rId3">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191321181"/>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Summering av dagens lektion</a:t>
            </a:r>
            <a:endParaRPr lang="sv-SE" dirty="0"/>
          </a:p>
        </p:txBody>
      </p:sp>
      <p:sp>
        <p:nvSpPr>
          <p:cNvPr id="3" name="Platshållare för innehåll 2"/>
          <p:cNvSpPr>
            <a:spLocks noGrp="1"/>
          </p:cNvSpPr>
          <p:nvPr>
            <p:ph idx="1"/>
          </p:nvPr>
        </p:nvSpPr>
        <p:spPr>
          <a:xfrm>
            <a:off x="838200" y="1825625"/>
            <a:ext cx="10515600" cy="4351338"/>
          </a:xfrm>
        </p:spPr>
        <p:txBody>
          <a:bodyPr>
            <a:normAutofit/>
          </a:bodyPr>
          <a:lstStyle/>
          <a:p>
            <a:r>
              <a:rPr lang="sv-SE" dirty="0" smtClean="0"/>
              <a:t>Ha en kort summering kring vad ni har gått igenom under dagens lektionstillfälle.</a:t>
            </a:r>
          </a:p>
          <a:p>
            <a:pPr lvl="1"/>
            <a:r>
              <a:rPr lang="sv-SE" dirty="0" smtClean="0"/>
              <a:t>Grunder i SQL, </a:t>
            </a:r>
            <a:r>
              <a:rPr lang="sv-SE" dirty="0" err="1" smtClean="0"/>
              <a:t>insert</a:t>
            </a:r>
            <a:r>
              <a:rPr lang="sv-SE" dirty="0" smtClean="0"/>
              <a:t> </a:t>
            </a:r>
            <a:r>
              <a:rPr lang="sv-SE" dirty="0" err="1" smtClean="0"/>
              <a:t>update</a:t>
            </a:r>
            <a:r>
              <a:rPr lang="sv-SE" dirty="0" smtClean="0"/>
              <a:t> </a:t>
            </a:r>
            <a:r>
              <a:rPr lang="sv-SE" dirty="0" err="1" smtClean="0"/>
              <a:t>delete</a:t>
            </a:r>
            <a:r>
              <a:rPr lang="sv-SE" dirty="0" smtClean="0"/>
              <a:t>, vyer</a:t>
            </a:r>
            <a:endParaRPr lang="sv-SE" dirty="0"/>
          </a:p>
          <a:p>
            <a:pPr lvl="1"/>
            <a:endParaRPr lang="sv-SE" dirty="0"/>
          </a:p>
          <a:p>
            <a:r>
              <a:rPr lang="sv-SE" dirty="0" smtClean="0"/>
              <a:t>Lyft gärna de studerande reflektioner kring dagens lektion.</a:t>
            </a:r>
          </a:p>
          <a:p>
            <a:pPr marL="457200" lvl="1" indent="0">
              <a:buNone/>
            </a:pPr>
            <a:r>
              <a:rPr lang="sv-SE" sz="2000" dirty="0" smtClean="0"/>
              <a:t>(Vad tar de med sig från dagens lektion? Finns det något som var extra svårt att förstå? Finns det något som vi behöver repetera? Hur upplevde de dagens arbetsmetoder?)</a:t>
            </a:r>
            <a:endParaRPr lang="sv-SE" sz="2000" dirty="0"/>
          </a:p>
        </p:txBody>
      </p:sp>
      <p:pic>
        <p:nvPicPr>
          <p:cNvPr id="5" name="Nackademin svart.jpg"/>
          <p:cNvPicPr/>
          <p:nvPr/>
        </p:nvPicPr>
        <p:blipFill>
          <a:blip r:embed="rId2">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262824687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Framåtblick inför nästa lektion</a:t>
            </a:r>
            <a:endParaRPr lang="sv-SE" dirty="0"/>
          </a:p>
        </p:txBody>
      </p:sp>
      <p:sp>
        <p:nvSpPr>
          <p:cNvPr id="3" name="Platshållare för innehåll 2"/>
          <p:cNvSpPr>
            <a:spLocks noGrp="1"/>
          </p:cNvSpPr>
          <p:nvPr>
            <p:ph idx="1"/>
          </p:nvPr>
        </p:nvSpPr>
        <p:spPr/>
        <p:txBody>
          <a:bodyPr/>
          <a:lstStyle/>
          <a:p>
            <a:r>
              <a:rPr lang="sv-SE" dirty="0" smtClean="0"/>
              <a:t>Berätta kort vad ni kommer att behandla vid nästa lektionstillfälle.</a:t>
            </a:r>
          </a:p>
          <a:p>
            <a:pPr lvl="1"/>
            <a:r>
              <a:rPr lang="sv-SE" dirty="0" smtClean="0"/>
              <a:t>Nästa lektion kommer vi fortsätta inom SQL med SP och index. </a:t>
            </a:r>
          </a:p>
          <a:p>
            <a:r>
              <a:rPr lang="sv-SE" dirty="0" smtClean="0"/>
              <a:t>Finns det något som de studerande kan/måste förbereda sig inför nästa lektionstillfälle.</a:t>
            </a:r>
          </a:p>
          <a:p>
            <a:pPr marL="457200" lvl="1" indent="0">
              <a:buNone/>
            </a:pPr>
            <a:endParaRPr lang="sv-SE" dirty="0"/>
          </a:p>
        </p:txBody>
      </p:sp>
      <p:pic>
        <p:nvPicPr>
          <p:cNvPr id="5" name="Nackademin svart.jpg"/>
          <p:cNvPicPr/>
          <p:nvPr/>
        </p:nvPicPr>
        <p:blipFill>
          <a:blip r:embed="rId2">
            <a:extLst/>
          </a:blip>
          <a:stretch>
            <a:fillRect/>
          </a:stretch>
        </p:blipFill>
        <p:spPr>
          <a:xfrm>
            <a:off x="8717284" y="5825297"/>
            <a:ext cx="3064507" cy="351666"/>
          </a:xfrm>
          <a:prstGeom prst="rect">
            <a:avLst/>
          </a:prstGeom>
          <a:ln w="3175">
            <a:miter lim="400000"/>
          </a:ln>
        </p:spPr>
      </p:pic>
    </p:spTree>
    <p:extLst>
      <p:ext uri="{BB962C8B-B14F-4D97-AF65-F5344CB8AC3E}">
        <p14:creationId xmlns:p14="http://schemas.microsoft.com/office/powerpoint/2010/main" val="3095480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12280</TotalTime>
  <Words>4987</Words>
  <Application>Microsoft Office PowerPoint</Application>
  <PresentationFormat>Widescreen</PresentationFormat>
  <Paragraphs>498</Paragraphs>
  <Slides>91</Slides>
  <Notes>83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91</vt:i4>
      </vt:variant>
    </vt:vector>
  </HeadingPairs>
  <TitlesOfParts>
    <vt:vector size="99" baseType="lpstr">
      <vt:lpstr>Arial</vt:lpstr>
      <vt:lpstr>Calibri</vt:lpstr>
      <vt:lpstr>Calibri Light</vt:lpstr>
      <vt:lpstr>Courier New</vt:lpstr>
      <vt:lpstr>MS LineDraw</vt:lpstr>
      <vt:lpstr>Times New Roman</vt:lpstr>
      <vt:lpstr>Vollkorn Bold</vt:lpstr>
      <vt:lpstr>Office-tema</vt:lpstr>
      <vt:lpstr>Databashantering, DEVOPS20 SQL, del 5  Utbildare: Mikael Lönnroos</vt:lpstr>
      <vt:lpstr>Kort summering av föregående lektion/ev. lektioner</vt:lpstr>
      <vt:lpstr>Lektionstillfällets mål och metod</vt:lpstr>
      <vt:lpstr>Manipulering av data</vt:lpstr>
      <vt:lpstr>INSERT-satsen</vt:lpstr>
      <vt:lpstr>Demotabell Kunder</vt:lpstr>
      <vt:lpstr>INSERT</vt:lpstr>
      <vt:lpstr>INSERT utan kolumnangivelse (1)</vt:lpstr>
      <vt:lpstr>INSERT utan kolumnangivelse (2)</vt:lpstr>
      <vt:lpstr>INSERT utan kolumnangivelse (3)</vt:lpstr>
      <vt:lpstr>INSERT med underfråga (1)</vt:lpstr>
      <vt:lpstr>INSERT med underfråga (2)</vt:lpstr>
      <vt:lpstr>INSERT med underfråga – Regler</vt:lpstr>
      <vt:lpstr>INSERT, UPDATE, DELETE</vt:lpstr>
      <vt:lpstr>UPDATE (1)</vt:lpstr>
      <vt:lpstr>UPDATE (2)</vt:lpstr>
      <vt:lpstr>UPDATE (3)</vt:lpstr>
      <vt:lpstr>UPDATE med underfråga</vt:lpstr>
      <vt:lpstr>DELETE (1)</vt:lpstr>
      <vt:lpstr>DELETE (2)</vt:lpstr>
      <vt:lpstr>DELETE (3)</vt:lpstr>
      <vt:lpstr>DELETE (4)</vt:lpstr>
      <vt:lpstr>DELETE (5)</vt:lpstr>
      <vt:lpstr>Kommentar till Update och Delete</vt:lpstr>
      <vt:lpstr>Övningsuppgifter</vt:lpstr>
      <vt:lpstr>Övningar 6: 1-3</vt:lpstr>
      <vt:lpstr>Övningar 6: 4-6</vt:lpstr>
      <vt:lpstr>Övningar 6: 7-9</vt:lpstr>
      <vt:lpstr>Övningar 6: 10</vt:lpstr>
      <vt:lpstr>Övningar 6: 11 - 14</vt:lpstr>
      <vt:lpstr>Övningsuppgifter</vt:lpstr>
      <vt:lpstr>PowerPoint Presentation</vt:lpstr>
      <vt:lpstr>Att tänka på med relationer</vt:lpstr>
      <vt:lpstr>Relationsregler</vt:lpstr>
      <vt:lpstr>Definition av Restrict och Cascade</vt:lpstr>
      <vt:lpstr>Exempel Restrict</vt:lpstr>
      <vt:lpstr>Exempel Cascade</vt:lpstr>
      <vt:lpstr>Cascade</vt:lpstr>
      <vt:lpstr>Restrict</vt:lpstr>
      <vt:lpstr>Constraints</vt:lpstr>
      <vt:lpstr>Demonstration</vt:lpstr>
      <vt:lpstr>PowerPoint Presentation</vt:lpstr>
      <vt:lpstr>Skapa och underhålla databaser och tabeller</vt:lpstr>
      <vt:lpstr>Skapa en databas</vt:lpstr>
      <vt:lpstr>Skapa en tabell</vt:lpstr>
      <vt:lpstr>Datatyper (1)</vt:lpstr>
      <vt:lpstr>Datatyper (2)</vt:lpstr>
      <vt:lpstr>Skapa en tabell</vt:lpstr>
      <vt:lpstr>NOT NULL</vt:lpstr>
      <vt:lpstr>Skapa en tabell från en existerande tabell</vt:lpstr>
      <vt:lpstr>Primärnyckel</vt:lpstr>
      <vt:lpstr>Främmande nyckel (Referential Integrity Constraint)</vt:lpstr>
      <vt:lpstr>Främmande nyckel med  ”on delete cascade” (1)</vt:lpstr>
      <vt:lpstr>Främmande nyckel med ”on delete cascade” (2)</vt:lpstr>
      <vt:lpstr>Ytterligare regler vid INSERT och UPDATE</vt:lpstr>
      <vt:lpstr>Check constraints, exempel</vt:lpstr>
      <vt:lpstr>Ändra en tabells design</vt:lpstr>
      <vt:lpstr>Ändra i en tabells design (1)</vt:lpstr>
      <vt:lpstr>Ändra i en tabells design (2)</vt:lpstr>
      <vt:lpstr>Ändra i en tabells design (3)</vt:lpstr>
      <vt:lpstr>Ta bort en tabell</vt:lpstr>
      <vt:lpstr>Ta bort en databas</vt:lpstr>
      <vt:lpstr>Övningar 8: 1-3</vt:lpstr>
      <vt:lpstr>Övningar 8: 4-8</vt:lpstr>
      <vt:lpstr>Övningar 8: 9-12</vt:lpstr>
      <vt:lpstr>Övningar 8: 13-15</vt:lpstr>
      <vt:lpstr>PowerPoint Presentation</vt:lpstr>
      <vt:lpstr>Vad är en vy?</vt:lpstr>
      <vt:lpstr>Vy (1)</vt:lpstr>
      <vt:lpstr>Vy (2)</vt:lpstr>
      <vt:lpstr>E-postlista</vt:lpstr>
      <vt:lpstr>E-postlista för huvudkontoret</vt:lpstr>
      <vt:lpstr>Byt rubriker</vt:lpstr>
      <vt:lpstr>Vy mot kopplad tabell</vt:lpstr>
      <vt:lpstr>Vy mot grupp</vt:lpstr>
      <vt:lpstr>Begränsningar</vt:lpstr>
      <vt:lpstr>Inskränkningar</vt:lpstr>
      <vt:lpstr>UPDATE, INSERT, DELETE av en vy</vt:lpstr>
      <vt:lpstr>UPDATE av en vy (1)</vt:lpstr>
      <vt:lpstr>UPDATE av en vy (2)</vt:lpstr>
      <vt:lpstr>DELETE från en vy</vt:lpstr>
      <vt:lpstr>Vy för att hantera säkerhet (1)</vt:lpstr>
      <vt:lpstr>Vy för att hantera säkerhet (2)</vt:lpstr>
      <vt:lpstr>Vy för att hantera säkerhet (3)</vt:lpstr>
      <vt:lpstr>DROP VIEW</vt:lpstr>
      <vt:lpstr>Övningar 9: 1-3</vt:lpstr>
      <vt:lpstr>Övningar 9: 4-7</vt:lpstr>
      <vt:lpstr>Övningar 9: 8-10</vt:lpstr>
      <vt:lpstr>Övningar 9: 11</vt:lpstr>
      <vt:lpstr>Summering av dagens lektion</vt:lpstr>
      <vt:lpstr>Framåtblick inför nästa lektion</vt:lpstr>
    </vt:vector>
  </TitlesOfParts>
  <Company>Nackademin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Lektionstillfälle X ”Ange lämpligt namn på lektionstillfälle”</dc:title>
  <dc:creator>Jens Grönlund</dc:creator>
  <cp:lastModifiedBy>Mikael Lönnroos</cp:lastModifiedBy>
  <cp:revision>244</cp:revision>
  <dcterms:created xsi:type="dcterms:W3CDTF">2017-01-26T07:04:07Z</dcterms:created>
  <dcterms:modified xsi:type="dcterms:W3CDTF">2020-11-20T07:29:50Z</dcterms:modified>
</cp:coreProperties>
</file>