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63" r:id="rId5"/>
    <p:sldId id="311" r:id="rId6"/>
    <p:sldId id="259" r:id="rId7"/>
    <p:sldId id="260" r:id="rId8"/>
    <p:sldId id="261" r:id="rId9"/>
    <p:sldId id="262" r:id="rId10"/>
    <p:sldId id="264" r:id="rId11"/>
    <p:sldId id="265" r:id="rId12"/>
    <p:sldId id="286" r:id="rId13"/>
    <p:sldId id="307" r:id="rId14"/>
    <p:sldId id="301" r:id="rId15"/>
    <p:sldId id="302" r:id="rId16"/>
    <p:sldId id="303" r:id="rId17"/>
    <p:sldId id="288" r:id="rId18"/>
    <p:sldId id="305" r:id="rId19"/>
    <p:sldId id="289" r:id="rId20"/>
    <p:sldId id="313" r:id="rId21"/>
    <p:sldId id="312" r:id="rId22"/>
    <p:sldId id="314" r:id="rId23"/>
    <p:sldId id="292" r:id="rId24"/>
    <p:sldId id="316" r:id="rId25"/>
    <p:sldId id="310" r:id="rId26"/>
    <p:sldId id="293" r:id="rId27"/>
    <p:sldId id="308" r:id="rId28"/>
    <p:sldId id="318" r:id="rId29"/>
    <p:sldId id="294" r:id="rId30"/>
    <p:sldId id="334" r:id="rId31"/>
    <p:sldId id="335" r:id="rId32"/>
    <p:sldId id="319" r:id="rId33"/>
    <p:sldId id="320" r:id="rId34"/>
    <p:sldId id="321" r:id="rId35"/>
    <p:sldId id="322" r:id="rId36"/>
    <p:sldId id="323" r:id="rId37"/>
    <p:sldId id="324" r:id="rId38"/>
    <p:sldId id="330" r:id="rId39"/>
    <p:sldId id="331" r:id="rId40"/>
    <p:sldId id="269" r:id="rId41"/>
    <p:sldId id="326" r:id="rId42"/>
    <p:sldId id="329" r:id="rId43"/>
    <p:sldId id="336" r:id="rId44"/>
    <p:sldId id="297" r:id="rId45"/>
    <p:sldId id="332" r:id="rId46"/>
    <p:sldId id="327" r:id="rId47"/>
    <p:sldId id="298" r:id="rId48"/>
    <p:sldId id="333" r:id="rId49"/>
    <p:sldId id="29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88177" autoAdjust="0"/>
  </p:normalViewPr>
  <p:slideViewPr>
    <p:cSldViewPr snapToGrid="0">
      <p:cViewPr varScale="1">
        <p:scale>
          <a:sx n="96" d="100"/>
          <a:sy n="96"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AE994-6BBA-46BA-A342-5824AE2BC48D}"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8247B-99E1-4382-8613-119777C95E37}" type="slidenum">
              <a:rPr lang="en-US" smtClean="0"/>
              <a:t>‹#›</a:t>
            </a:fld>
            <a:endParaRPr lang="en-US"/>
          </a:p>
        </p:txBody>
      </p:sp>
    </p:spTree>
    <p:extLst>
      <p:ext uri="{BB962C8B-B14F-4D97-AF65-F5344CB8AC3E}">
        <p14:creationId xmlns:p14="http://schemas.microsoft.com/office/powerpoint/2010/main" val="170065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8247B-99E1-4382-8613-119777C95E37}" type="slidenum">
              <a:rPr lang="en-US" smtClean="0"/>
              <a:t>2</a:t>
            </a:fld>
            <a:endParaRPr lang="en-US"/>
          </a:p>
        </p:txBody>
      </p:sp>
    </p:spTree>
    <p:extLst>
      <p:ext uri="{BB962C8B-B14F-4D97-AF65-F5344CB8AC3E}">
        <p14:creationId xmlns:p14="http://schemas.microsoft.com/office/powerpoint/2010/main" val="125742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8247B-99E1-4382-8613-119777C95E37}" type="slidenum">
              <a:rPr lang="en-US" smtClean="0"/>
              <a:t>3</a:t>
            </a:fld>
            <a:endParaRPr lang="en-US"/>
          </a:p>
        </p:txBody>
      </p:sp>
    </p:spTree>
    <p:extLst>
      <p:ext uri="{BB962C8B-B14F-4D97-AF65-F5344CB8AC3E}">
        <p14:creationId xmlns:p14="http://schemas.microsoft.com/office/powerpoint/2010/main" val="160191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8247B-99E1-4382-8613-119777C95E37}" type="slidenum">
              <a:rPr lang="en-US" smtClean="0"/>
              <a:t>4</a:t>
            </a:fld>
            <a:endParaRPr lang="en-US"/>
          </a:p>
        </p:txBody>
      </p:sp>
    </p:spTree>
    <p:extLst>
      <p:ext uri="{BB962C8B-B14F-4D97-AF65-F5344CB8AC3E}">
        <p14:creationId xmlns:p14="http://schemas.microsoft.com/office/powerpoint/2010/main" val="302131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thing is though, </a:t>
            </a:r>
            <a:r>
              <a:rPr lang="en-US" sz="1200" i="1" kern="1200" dirty="0">
                <a:solidFill>
                  <a:schemeClr val="tx1"/>
                </a:solidFill>
                <a:effectLst/>
                <a:latin typeface="+mn-lt"/>
                <a:ea typeface="+mn-ea"/>
                <a:cs typeface="+mn-cs"/>
              </a:rPr>
              <a:t>starter</a:t>
            </a:r>
            <a:r>
              <a:rPr lang="en-US" sz="1200" kern="1200" dirty="0">
                <a:solidFill>
                  <a:schemeClr val="tx1"/>
                </a:solidFill>
                <a:effectLst/>
                <a:latin typeface="+mn-lt"/>
                <a:ea typeface="+mn-ea"/>
                <a:cs typeface="+mn-cs"/>
              </a:rPr>
              <a:t> doesn’t mean </a:t>
            </a:r>
            <a:r>
              <a:rPr lang="en-US" sz="1200" i="1" kern="1200" dirty="0">
                <a:solidFill>
                  <a:schemeClr val="tx1"/>
                </a:solidFill>
                <a:effectLst/>
                <a:latin typeface="+mn-lt"/>
                <a:ea typeface="+mn-ea"/>
                <a:cs typeface="+mn-cs"/>
              </a:rPr>
              <a:t>commencer</a:t>
            </a:r>
            <a:r>
              <a:rPr lang="en-US" sz="1200" kern="1200" dirty="0">
                <a:solidFill>
                  <a:schemeClr val="tx1"/>
                </a:solidFill>
                <a:effectLst/>
                <a:latin typeface="+mn-lt"/>
                <a:ea typeface="+mn-ea"/>
                <a:cs typeface="+mn-cs"/>
              </a:rPr>
              <a:t>, and it doesn’t mean </a:t>
            </a:r>
            <a:r>
              <a:rPr lang="en-US" sz="1200" i="1" kern="1200" dirty="0">
                <a:solidFill>
                  <a:schemeClr val="tx1"/>
                </a:solidFill>
                <a:effectLst/>
                <a:latin typeface="+mn-lt"/>
                <a:ea typeface="+mn-ea"/>
                <a:cs typeface="+mn-cs"/>
              </a:rPr>
              <a:t>start</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948247B-99E1-4382-8613-119777C95E37}" type="slidenum">
              <a:rPr lang="en-US" smtClean="0"/>
              <a:t>5</a:t>
            </a:fld>
            <a:endParaRPr lang="en-US"/>
          </a:p>
        </p:txBody>
      </p:sp>
    </p:spTree>
    <p:extLst>
      <p:ext uri="{BB962C8B-B14F-4D97-AF65-F5344CB8AC3E}">
        <p14:creationId xmlns:p14="http://schemas.microsoft.com/office/powerpoint/2010/main" val="248538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48247B-99E1-4382-8613-119777C95E37}" type="slidenum">
              <a:rPr lang="en-US" smtClean="0"/>
              <a:t>12</a:t>
            </a:fld>
            <a:endParaRPr lang="en-US"/>
          </a:p>
        </p:txBody>
      </p:sp>
    </p:spTree>
    <p:extLst>
      <p:ext uri="{BB962C8B-B14F-4D97-AF65-F5344CB8AC3E}">
        <p14:creationId xmlns:p14="http://schemas.microsoft.com/office/powerpoint/2010/main" val="264586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one way that the feeling of code-switching (surprisingness, where applicable) can be a resource for conveying meaning</a:t>
            </a:r>
          </a:p>
          <a:p>
            <a:pPr lvl="1"/>
            <a:r>
              <a:rPr lang="en-US" dirty="0"/>
              <a:t>signal to the listener to pay more attention because extra info is coming up</a:t>
            </a:r>
          </a:p>
          <a:p>
            <a:pPr lvl="1"/>
            <a:r>
              <a:rPr lang="en-US" dirty="0"/>
              <a:t>Sometimes, force listener to read between the lines to guess what that extra info is</a:t>
            </a:r>
          </a:p>
          <a:p>
            <a:endParaRPr lang="en-US" dirty="0"/>
          </a:p>
        </p:txBody>
      </p:sp>
      <p:sp>
        <p:nvSpPr>
          <p:cNvPr id="4" name="Slide Number Placeholder 3"/>
          <p:cNvSpPr>
            <a:spLocks noGrp="1"/>
          </p:cNvSpPr>
          <p:nvPr>
            <p:ph type="sldNum" sz="quarter" idx="5"/>
          </p:nvPr>
        </p:nvSpPr>
        <p:spPr/>
        <p:txBody>
          <a:bodyPr/>
          <a:lstStyle/>
          <a:p>
            <a:fld id="{3948247B-99E1-4382-8613-119777C95E37}" type="slidenum">
              <a:rPr lang="en-US" smtClean="0"/>
              <a:t>21</a:t>
            </a:fld>
            <a:endParaRPr lang="en-US"/>
          </a:p>
        </p:txBody>
      </p:sp>
    </p:spTree>
    <p:extLst>
      <p:ext uri="{BB962C8B-B14F-4D97-AF65-F5344CB8AC3E}">
        <p14:creationId xmlns:p14="http://schemas.microsoft.com/office/powerpoint/2010/main" val="293443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48247B-99E1-4382-8613-119777C95E37}" type="slidenum">
              <a:rPr lang="en-US" smtClean="0"/>
              <a:t>40</a:t>
            </a:fld>
            <a:endParaRPr lang="en-US"/>
          </a:p>
        </p:txBody>
      </p:sp>
    </p:spTree>
    <p:extLst>
      <p:ext uri="{BB962C8B-B14F-4D97-AF65-F5344CB8AC3E}">
        <p14:creationId xmlns:p14="http://schemas.microsoft.com/office/powerpoint/2010/main" val="273979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306C7E-70A7-4718-92CC-F48CA04F99B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224705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306C7E-70A7-4718-92CC-F48CA04F99B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91478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306C7E-70A7-4718-92CC-F48CA04F99B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30945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91"/>
            <a:ext cx="10515600" cy="734210"/>
          </a:xfrm>
        </p:spPr>
        <p:txBody>
          <a:bodyPr/>
          <a:lstStyle/>
          <a:p>
            <a:r>
              <a:rPr lang="en-US"/>
              <a:t>Click to edit Master title style</a:t>
            </a:r>
          </a:p>
        </p:txBody>
      </p:sp>
      <p:sp>
        <p:nvSpPr>
          <p:cNvPr id="3" name="Content Placeholder 2"/>
          <p:cNvSpPr>
            <a:spLocks noGrp="1"/>
          </p:cNvSpPr>
          <p:nvPr>
            <p:ph idx="1"/>
          </p:nvPr>
        </p:nvSpPr>
        <p:spPr>
          <a:xfrm>
            <a:off x="838200" y="1089061"/>
            <a:ext cx="10515600" cy="508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306C7E-70A7-4718-92CC-F48CA04F99B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294350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06C7E-70A7-4718-92CC-F48CA04F99B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248733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306C7E-70A7-4718-92CC-F48CA04F99B5}"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166148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306C7E-70A7-4718-92CC-F48CA04F99B5}"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370240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306C7E-70A7-4718-92CC-F48CA04F99B5}"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25308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06C7E-70A7-4718-92CC-F48CA04F99B5}"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131774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06C7E-70A7-4718-92CC-F48CA04F99B5}"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275463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06C7E-70A7-4718-92CC-F48CA04F99B5}"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4745-5618-4FA9-8BAC-204A43D38D77}" type="slidenum">
              <a:rPr lang="en-US" smtClean="0"/>
              <a:t>‹#›</a:t>
            </a:fld>
            <a:endParaRPr lang="en-US"/>
          </a:p>
        </p:txBody>
      </p:sp>
    </p:spTree>
    <p:extLst>
      <p:ext uri="{BB962C8B-B14F-4D97-AF65-F5344CB8AC3E}">
        <p14:creationId xmlns:p14="http://schemas.microsoft.com/office/powerpoint/2010/main" val="320720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06C7E-70A7-4718-92CC-F48CA04F99B5}" type="datetimeFigureOut">
              <a:rPr lang="en-US" smtClean="0"/>
              <a:t>3/5/2025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4745-5618-4FA9-8BAC-204A43D38D77}" type="slidenum">
              <a:rPr lang="en-US" smtClean="0"/>
              <a:t>‹#›</a:t>
            </a:fld>
            <a:endParaRPr lang="en-US"/>
          </a:p>
        </p:txBody>
      </p:sp>
    </p:spTree>
    <p:extLst>
      <p:ext uri="{BB962C8B-B14F-4D97-AF65-F5344CB8AC3E}">
        <p14:creationId xmlns:p14="http://schemas.microsoft.com/office/powerpoint/2010/main" val="771795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facebook.com/emmadejavu.sunshine/&amp;usg=AOvVaw2xD-pVp-llal1JakjVvgpJ&amp;opi=8997844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reddit.com/r/Quebec/comments/qplhn8/fonctionnaires_qu%C3%A9b%C3%A9cois_retour_au_bureau_%C3%A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alldogsunleashed.com/wp-content/uploads/2019/09/shutterstock_1122150491.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reddit.com/r/Quebec/comments/11epgm3/rappel_la_conjugaison_du_franglais_qu%C3%A9b%C3%A9coi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hyperlink" Target="https://www.newyorker.com/culture/the-food-scene/mexican-ish-fine-dining-with-detours-corim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ddit.com/r/montreal/comments/mqqnr6/une_plante_nomm%C3%A9e_kratom_fait_une_premi%C3%A8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ucktavie.blogspot.com/2011/06/separes-la-naissanc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hockeyvirtuel.ca/threads/simulated-hockey-manager-plateforme-web-de-gestion-du-logiciel-ehm.266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amanpourlavie.com/forum/post/milady087/page/10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feeling of code-mixing</a:t>
            </a:r>
          </a:p>
        </p:txBody>
      </p:sp>
      <p:sp>
        <p:nvSpPr>
          <p:cNvPr id="3" name="Subtitle 2"/>
          <p:cNvSpPr>
            <a:spLocks noGrp="1"/>
          </p:cNvSpPr>
          <p:nvPr>
            <p:ph type="subTitle" idx="1"/>
          </p:nvPr>
        </p:nvSpPr>
        <p:spPr/>
        <p:txBody>
          <a:bodyPr>
            <a:normAutofit fontScale="92500" lnSpcReduction="10000"/>
          </a:bodyPr>
          <a:lstStyle/>
          <a:p>
            <a:r>
              <a:rPr lang="en-US" dirty="0"/>
              <a:t>Kie Zuraw, UCLA Dept. of Linguistics</a:t>
            </a:r>
          </a:p>
          <a:p>
            <a:endParaRPr lang="en-US" dirty="0"/>
          </a:p>
          <a:p>
            <a:r>
              <a:rPr lang="en-US" dirty="0"/>
              <a:t>Rethinking Bilingualism: Applied Approaches</a:t>
            </a:r>
          </a:p>
          <a:p>
            <a:r>
              <a:rPr lang="en-US"/>
              <a:t>UCLA, May </a:t>
            </a:r>
            <a:r>
              <a:rPr lang="en-US" dirty="0"/>
              <a:t>2024</a:t>
            </a:r>
          </a:p>
        </p:txBody>
      </p:sp>
    </p:spTree>
    <p:extLst>
      <p:ext uri="{BB962C8B-B14F-4D97-AF65-F5344CB8AC3E}">
        <p14:creationId xmlns:p14="http://schemas.microsoft.com/office/powerpoint/2010/main" val="64682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start</a:t>
            </a:r>
            <a:r>
              <a:rPr lang="en-US">
                <a:solidFill>
                  <a:schemeClr val="accent5"/>
                </a:solidFill>
              </a:rPr>
              <a:t>er</a:t>
            </a:r>
            <a:r>
              <a:rPr lang="en-US"/>
              <a:t> ≠ </a:t>
            </a:r>
            <a:r>
              <a:rPr lang="en-US">
                <a:solidFill>
                  <a:srgbClr val="FF0000"/>
                </a:solidFill>
              </a:rPr>
              <a:t>start</a:t>
            </a:r>
            <a:r>
              <a:rPr lang="en-US"/>
              <a:t>, </a:t>
            </a:r>
            <a:r>
              <a:rPr lang="en-US">
                <a:solidFill>
                  <a:schemeClr val="accent5"/>
                </a:solidFill>
              </a:rPr>
              <a:t>commencer</a:t>
            </a:r>
          </a:p>
        </p:txBody>
      </p:sp>
      <p:sp>
        <p:nvSpPr>
          <p:cNvPr id="3" name="Content Placeholder 2"/>
          <p:cNvSpPr>
            <a:spLocks noGrp="1"/>
          </p:cNvSpPr>
          <p:nvPr>
            <p:ph idx="1"/>
          </p:nvPr>
        </p:nvSpPr>
        <p:spPr/>
        <p:txBody>
          <a:bodyPr/>
          <a:lstStyle/>
          <a:p>
            <a:endParaRPr lang="en-US"/>
          </a:p>
          <a:p>
            <a:pPr marL="0" indent="0">
              <a:buNone/>
            </a:pPr>
            <a:endParaRPr lang="en-US"/>
          </a:p>
          <a:p>
            <a:pPr marL="0" indent="0">
              <a:buNone/>
            </a:pPr>
            <a:endParaRPr lang="fr-FR"/>
          </a:p>
          <a:p>
            <a:pPr lvl="1"/>
            <a:r>
              <a:rPr lang="fr-FR"/>
              <a:t>«  </a:t>
            </a:r>
            <a:r>
              <a:rPr lang="en-US"/>
              <a:t>Viens te </a:t>
            </a:r>
            <a:r>
              <a:rPr lang="en-US" b="1">
                <a:solidFill>
                  <a:srgbClr val="FF0000"/>
                </a:solidFill>
              </a:rPr>
              <a:t>start</a:t>
            </a:r>
            <a:r>
              <a:rPr lang="en-US" b="1">
                <a:solidFill>
                  <a:schemeClr val="accent5"/>
                </a:solidFill>
              </a:rPr>
              <a:t>er</a:t>
            </a:r>
            <a:r>
              <a:rPr lang="en-US"/>
              <a:t> le weekend avec nous!</a:t>
            </a:r>
            <a:r>
              <a:rPr lang="fr-FR"/>
              <a:t>  »</a:t>
            </a:r>
          </a:p>
          <a:p>
            <a:pPr lvl="1"/>
            <a:r>
              <a:rPr lang="fr-FR"/>
              <a:t>‘Come </a:t>
            </a:r>
            <a:r>
              <a:rPr lang="fr-FR" b="1"/>
              <a:t>start off</a:t>
            </a:r>
            <a:r>
              <a:rPr lang="fr-FR"/>
              <a:t> your weekend with us!’</a:t>
            </a:r>
            <a:endParaRPr lang="en-US"/>
          </a:p>
        </p:txBody>
      </p:sp>
      <p:sp>
        <p:nvSpPr>
          <p:cNvPr id="4" name="TextBox 3"/>
          <p:cNvSpPr txBox="1"/>
          <p:nvPr/>
        </p:nvSpPr>
        <p:spPr>
          <a:xfrm>
            <a:off x="483476" y="5992297"/>
            <a:ext cx="11708524" cy="369332"/>
          </a:xfrm>
          <a:prstGeom prst="rect">
            <a:avLst/>
          </a:prstGeom>
          <a:noFill/>
        </p:spPr>
        <p:txBody>
          <a:bodyPr wrap="square" rtlCol="0">
            <a:spAutoFit/>
          </a:bodyPr>
          <a:lstStyle/>
          <a:p>
            <a:r>
              <a:rPr lang="en-US">
                <a:hlinkClick r:id="rId2"/>
              </a:rPr>
              <a:t>www.facebook.com/emmadejavu.sunshine/&amp;usg=AOvVaw2xD-pVp-llal1JakjVvgpJ&amp;opi=89978449</a:t>
            </a:r>
            <a:r>
              <a:rPr lang="en-US"/>
              <a:t>    </a:t>
            </a:r>
          </a:p>
        </p:txBody>
      </p:sp>
    </p:spTree>
    <p:extLst>
      <p:ext uri="{BB962C8B-B14F-4D97-AF65-F5344CB8AC3E}">
        <p14:creationId xmlns:p14="http://schemas.microsoft.com/office/powerpoint/2010/main" val="225787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start</a:t>
            </a:r>
            <a:r>
              <a:rPr lang="en-US">
                <a:solidFill>
                  <a:schemeClr val="accent5"/>
                </a:solidFill>
              </a:rPr>
              <a:t>er</a:t>
            </a:r>
            <a:r>
              <a:rPr lang="en-US"/>
              <a:t> ≠ </a:t>
            </a:r>
            <a:r>
              <a:rPr lang="en-US">
                <a:solidFill>
                  <a:srgbClr val="FF0000"/>
                </a:solidFill>
              </a:rPr>
              <a:t>start</a:t>
            </a:r>
            <a:r>
              <a:rPr lang="en-US"/>
              <a:t>, </a:t>
            </a:r>
            <a:r>
              <a:rPr lang="en-US">
                <a:solidFill>
                  <a:schemeClr val="accent5"/>
                </a:solidFill>
              </a:rPr>
              <a:t>commencer</a:t>
            </a:r>
          </a:p>
        </p:txBody>
      </p:sp>
      <p:sp>
        <p:nvSpPr>
          <p:cNvPr id="3" name="Content Placeholder 2"/>
          <p:cNvSpPr>
            <a:spLocks noGrp="1"/>
          </p:cNvSpPr>
          <p:nvPr>
            <p:ph idx="1"/>
          </p:nvPr>
        </p:nvSpPr>
        <p:spPr/>
        <p:txBody>
          <a:bodyPr/>
          <a:lstStyle/>
          <a:p>
            <a:endParaRPr lang="en-US"/>
          </a:p>
          <a:p>
            <a:pPr marL="0" indent="0">
              <a:buNone/>
            </a:pPr>
            <a:endParaRPr lang="en-US"/>
          </a:p>
          <a:p>
            <a:pPr marL="0" indent="0">
              <a:buNone/>
            </a:pPr>
            <a:endParaRPr lang="fr-FR"/>
          </a:p>
          <a:p>
            <a:pPr lvl="1"/>
            <a:r>
              <a:rPr lang="fr-FR"/>
              <a:t>«  Chaque personne est différente, si toi ça te prend une heure te </a:t>
            </a:r>
            <a:r>
              <a:rPr lang="en-US" b="1">
                <a:solidFill>
                  <a:srgbClr val="FF0000"/>
                </a:solidFill>
              </a:rPr>
              <a:t>start</a:t>
            </a:r>
            <a:r>
              <a:rPr lang="en-US" b="1">
                <a:solidFill>
                  <a:schemeClr val="accent5"/>
                </a:solidFill>
              </a:rPr>
              <a:t>er</a:t>
            </a:r>
            <a:r>
              <a:rPr lang="en-US"/>
              <a:t> </a:t>
            </a:r>
            <a:r>
              <a:rPr lang="fr-FR"/>
              <a:t>le matin, ça veut pas dire que tout le monde est comme ça.  »</a:t>
            </a:r>
          </a:p>
          <a:p>
            <a:pPr lvl="1"/>
            <a:r>
              <a:rPr lang="fr-FR"/>
              <a:t>‘Each person is different; if it takes you an hour to </a:t>
            </a:r>
            <a:r>
              <a:rPr lang="fr-FR" b="1"/>
              <a:t>get started</a:t>
            </a:r>
            <a:r>
              <a:rPr lang="fr-FR"/>
              <a:t> in the morning, it doesn’t mean everyone is like that.’</a:t>
            </a:r>
            <a:endParaRPr lang="en-US"/>
          </a:p>
        </p:txBody>
      </p:sp>
      <p:sp>
        <p:nvSpPr>
          <p:cNvPr id="4" name="TextBox 3"/>
          <p:cNvSpPr txBox="1"/>
          <p:nvPr/>
        </p:nvSpPr>
        <p:spPr>
          <a:xfrm>
            <a:off x="483476" y="5992297"/>
            <a:ext cx="11708524" cy="369332"/>
          </a:xfrm>
          <a:prstGeom prst="rect">
            <a:avLst/>
          </a:prstGeom>
          <a:noFill/>
        </p:spPr>
        <p:txBody>
          <a:bodyPr wrap="square" rtlCol="0">
            <a:spAutoFit/>
          </a:bodyPr>
          <a:lstStyle/>
          <a:p>
            <a:r>
              <a:rPr lang="en-US">
                <a:hlinkClick r:id="rId2"/>
              </a:rPr>
              <a:t>www.reddit.com/r/Quebec/comments/qplhn8/fonctionnaires_qu%C3%A9b%C3%A9cois_retour_au_bureau_%C3%A0/</a:t>
            </a:r>
            <a:r>
              <a:rPr lang="en-US"/>
              <a:t> </a:t>
            </a:r>
          </a:p>
        </p:txBody>
      </p:sp>
    </p:spTree>
    <p:extLst>
      <p:ext uri="{BB962C8B-B14F-4D97-AF65-F5344CB8AC3E}">
        <p14:creationId xmlns:p14="http://schemas.microsoft.com/office/powerpoint/2010/main" val="298960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90"/>
            <a:ext cx="10515600" cy="1065513"/>
          </a:xfrm>
        </p:spPr>
        <p:txBody>
          <a:bodyPr>
            <a:normAutofit fontScale="90000"/>
          </a:bodyPr>
          <a:lstStyle/>
          <a:p>
            <a:r>
              <a:rPr lang="en-US" dirty="0">
                <a:solidFill>
                  <a:schemeClr val="accent2">
                    <a:lumMod val="75000"/>
                  </a:schemeClr>
                </a:solidFill>
              </a:rPr>
              <a:t>start</a:t>
            </a:r>
            <a:r>
              <a:rPr lang="en-US" dirty="0">
                <a:solidFill>
                  <a:schemeClr val="accent5">
                    <a:lumMod val="75000"/>
                  </a:schemeClr>
                </a:solidFill>
              </a:rPr>
              <a:t>er</a:t>
            </a:r>
            <a:r>
              <a:rPr lang="en-US" dirty="0"/>
              <a:t> ≠ </a:t>
            </a:r>
            <a:r>
              <a:rPr lang="en-US" dirty="0">
                <a:solidFill>
                  <a:schemeClr val="accent2">
                    <a:lumMod val="75000"/>
                  </a:schemeClr>
                </a:solidFill>
              </a:rPr>
              <a:t>start</a:t>
            </a:r>
            <a:br>
              <a:rPr lang="en-US" dirty="0">
                <a:solidFill>
                  <a:schemeClr val="accent5"/>
                </a:solidFill>
              </a:rPr>
            </a:br>
            <a:r>
              <a:rPr lang="en-US" dirty="0">
                <a:solidFill>
                  <a:schemeClr val="accent2">
                    <a:lumMod val="75000"/>
                  </a:schemeClr>
                </a:solidFill>
              </a:rPr>
              <a:t>start</a:t>
            </a:r>
            <a:r>
              <a:rPr lang="en-US" dirty="0">
                <a:solidFill>
                  <a:schemeClr val="accent5">
                    <a:lumMod val="75000"/>
                  </a:schemeClr>
                </a:solidFill>
              </a:rPr>
              <a:t>er</a:t>
            </a:r>
            <a:r>
              <a:rPr lang="en-US" dirty="0"/>
              <a:t> ≠ </a:t>
            </a:r>
            <a:r>
              <a:rPr lang="en-US" dirty="0">
                <a:solidFill>
                  <a:schemeClr val="accent5">
                    <a:lumMod val="75000"/>
                  </a:schemeClr>
                </a:solidFill>
              </a:rPr>
              <a:t>commencer</a:t>
            </a:r>
          </a:p>
        </p:txBody>
      </p:sp>
      <p:sp>
        <p:nvSpPr>
          <p:cNvPr id="3" name="Content Placeholder 2"/>
          <p:cNvSpPr>
            <a:spLocks noGrp="1"/>
          </p:cNvSpPr>
          <p:nvPr>
            <p:ph idx="1"/>
          </p:nvPr>
        </p:nvSpPr>
        <p:spPr>
          <a:xfrm>
            <a:off x="838200" y="1393861"/>
            <a:ext cx="10515600" cy="5087902"/>
          </a:xfrm>
        </p:spPr>
        <p:txBody>
          <a:bodyPr>
            <a:normAutofit/>
          </a:bodyPr>
          <a:lstStyle/>
          <a:p>
            <a:pPr marL="457200" lvl="1" indent="0">
              <a:buNone/>
            </a:pPr>
            <a:endParaRPr lang="en-US" dirty="0"/>
          </a:p>
          <a:p>
            <a:pPr marL="395288" lvl="1" indent="-342900"/>
            <a:r>
              <a:rPr lang="en-US" dirty="0"/>
              <a:t>When bilinguals use a word from a different language, sometimes they’re using their resources to convey extra meaning</a:t>
            </a:r>
          </a:p>
          <a:p>
            <a:pPr marL="395288" lvl="1" indent="-342900"/>
            <a:r>
              <a:rPr lang="en-US" dirty="0"/>
              <a:t>How does this work?</a:t>
            </a:r>
          </a:p>
          <a:p>
            <a:pPr marL="852488" lvl="2" indent="-342900"/>
            <a:r>
              <a:rPr lang="en-US" dirty="0"/>
              <a:t>How did </a:t>
            </a:r>
            <a:r>
              <a:rPr lang="en-US" i="1" dirty="0"/>
              <a:t>starter</a:t>
            </a:r>
            <a:r>
              <a:rPr lang="en-US" dirty="0"/>
              <a:t> get this extra meaning?</a:t>
            </a:r>
          </a:p>
          <a:p>
            <a:pPr marL="852488" lvl="2" indent="-342900"/>
            <a:endParaRPr lang="en-US" dirty="0"/>
          </a:p>
          <a:p>
            <a:pPr marL="852488" lvl="2" indent="-342900"/>
            <a:endParaRPr lang="en-US" dirty="0"/>
          </a:p>
          <a:p>
            <a:pPr marL="52388" lvl="1" indent="0">
              <a:buNone/>
            </a:pPr>
            <a:r>
              <a:rPr lang="en-US" sz="2800" dirty="0">
                <a:sym typeface="Wingdings" panose="05000000000000000000" pitchFamily="2" charset="2"/>
              </a:rPr>
              <a:t> Proposal I: Because of their feeling of surprisingness, switched words can carry extra </a:t>
            </a:r>
            <a:r>
              <a:rPr lang="en-US" sz="2800" b="1" dirty="0">
                <a:sym typeface="Wingdings" panose="05000000000000000000" pitchFamily="2" charset="2"/>
              </a:rPr>
              <a:t>meaning</a:t>
            </a:r>
            <a:endParaRPr lang="en-US" sz="2800" dirty="0"/>
          </a:p>
          <a:p>
            <a:pPr marL="852488" lvl="2" indent="-342900"/>
            <a:endParaRPr lang="fr-FR" dirty="0"/>
          </a:p>
        </p:txBody>
      </p:sp>
    </p:spTree>
    <p:extLst>
      <p:ext uri="{BB962C8B-B14F-4D97-AF65-F5344CB8AC3E}">
        <p14:creationId xmlns:p14="http://schemas.microsoft.com/office/powerpoint/2010/main" val="5503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99BE-1E4B-450C-9B1E-7333AE1B422C}"/>
              </a:ext>
            </a:extLst>
          </p:cNvPr>
          <p:cNvSpPr>
            <a:spLocks noGrp="1"/>
          </p:cNvSpPr>
          <p:nvPr>
            <p:ph type="title"/>
          </p:nvPr>
        </p:nvSpPr>
        <p:spPr/>
        <p:txBody>
          <a:bodyPr/>
          <a:lstStyle/>
          <a:p>
            <a:r>
              <a:rPr lang="en-US" dirty="0"/>
              <a:t>Predictable vs. unpredictable words</a:t>
            </a:r>
          </a:p>
        </p:txBody>
      </p:sp>
      <p:sp>
        <p:nvSpPr>
          <p:cNvPr id="3" name="Content Placeholder 2">
            <a:extLst>
              <a:ext uri="{FF2B5EF4-FFF2-40B4-BE49-F238E27FC236}">
                <a16:creationId xmlns:a16="http://schemas.microsoft.com/office/drawing/2014/main" id="{96730BC1-4FB9-4804-8624-561452C55D81}"/>
              </a:ext>
            </a:extLst>
          </p:cNvPr>
          <p:cNvSpPr>
            <a:spLocks noGrp="1"/>
          </p:cNvSpPr>
          <p:nvPr>
            <p:ph idx="1"/>
          </p:nvPr>
        </p:nvSpPr>
        <p:spPr/>
        <p:txBody>
          <a:bodyPr/>
          <a:lstStyle/>
          <a:p>
            <a:r>
              <a:rPr lang="en-US" dirty="0"/>
              <a:t>If you have any problems, just give me a ___</a:t>
            </a:r>
          </a:p>
          <a:p>
            <a:pPr lvl="1"/>
            <a:r>
              <a:rPr lang="en-US" dirty="0"/>
              <a:t>Easy to predict</a:t>
            </a:r>
          </a:p>
          <a:p>
            <a:pPr lvl="1"/>
            <a:r>
              <a:rPr lang="en-US" dirty="0"/>
              <a:t>Auto-complete on your computer or phone will probably suggest the right word</a:t>
            </a:r>
          </a:p>
          <a:p>
            <a:pPr marL="0" indent="0">
              <a:buNone/>
            </a:pPr>
            <a:endParaRPr lang="en-US" dirty="0"/>
          </a:p>
          <a:p>
            <a:r>
              <a:rPr lang="en-US" dirty="0"/>
              <a:t>If he has any problems, just give him a ___</a:t>
            </a:r>
          </a:p>
          <a:p>
            <a:pPr lvl="1"/>
            <a:r>
              <a:rPr lang="en-US" dirty="0"/>
              <a:t>Hard to predict</a:t>
            </a:r>
          </a:p>
          <a:p>
            <a:pPr lvl="2"/>
            <a:r>
              <a:rPr lang="en-US" dirty="0"/>
              <a:t>Even if you know the context</a:t>
            </a:r>
          </a:p>
          <a:p>
            <a:pPr lvl="1"/>
            <a:r>
              <a:rPr lang="en-US" dirty="0"/>
              <a:t>Auto-complete will probably not suggest anything</a:t>
            </a:r>
          </a:p>
        </p:txBody>
      </p:sp>
      <p:sp>
        <p:nvSpPr>
          <p:cNvPr id="4" name="TextBox 3">
            <a:extLst>
              <a:ext uri="{FF2B5EF4-FFF2-40B4-BE49-F238E27FC236}">
                <a16:creationId xmlns:a16="http://schemas.microsoft.com/office/drawing/2014/main" id="{16368E26-81DD-791B-5DAA-BF43E88211CD}"/>
              </a:ext>
            </a:extLst>
          </p:cNvPr>
          <p:cNvSpPr txBox="1"/>
          <p:nvPr/>
        </p:nvSpPr>
        <p:spPr>
          <a:xfrm>
            <a:off x="6953466" y="1089061"/>
            <a:ext cx="914400" cy="461665"/>
          </a:xfrm>
          <a:prstGeom prst="rect">
            <a:avLst/>
          </a:prstGeom>
          <a:noFill/>
        </p:spPr>
        <p:txBody>
          <a:bodyPr wrap="square" rtlCol="0">
            <a:spAutoFit/>
          </a:bodyPr>
          <a:lstStyle/>
          <a:p>
            <a:r>
              <a:rPr lang="en-US" sz="2400" dirty="0">
                <a:solidFill>
                  <a:schemeClr val="accent5">
                    <a:lumMod val="50000"/>
                  </a:schemeClr>
                </a:solidFill>
              </a:rPr>
              <a:t>call</a:t>
            </a:r>
          </a:p>
        </p:txBody>
      </p:sp>
      <p:sp>
        <p:nvSpPr>
          <p:cNvPr id="5" name="TextBox 4">
            <a:extLst>
              <a:ext uri="{FF2B5EF4-FFF2-40B4-BE49-F238E27FC236}">
                <a16:creationId xmlns:a16="http://schemas.microsoft.com/office/drawing/2014/main" id="{BCF759D4-33F8-58B1-980F-7F75AFA78CFB}"/>
              </a:ext>
            </a:extLst>
          </p:cNvPr>
          <p:cNvSpPr txBox="1"/>
          <p:nvPr/>
        </p:nvSpPr>
        <p:spPr>
          <a:xfrm>
            <a:off x="6712840" y="3179253"/>
            <a:ext cx="5041624" cy="461665"/>
          </a:xfrm>
          <a:prstGeom prst="rect">
            <a:avLst/>
          </a:prstGeom>
          <a:noFill/>
        </p:spPr>
        <p:txBody>
          <a:bodyPr wrap="square" rtlCol="0">
            <a:spAutoFit/>
          </a:bodyPr>
          <a:lstStyle/>
          <a:p>
            <a:r>
              <a:rPr lang="en-US" sz="2400" dirty="0">
                <a:solidFill>
                  <a:schemeClr val="accent5">
                    <a:lumMod val="50000"/>
                  </a:schemeClr>
                </a:solidFill>
              </a:rPr>
              <a:t>nap? snack? user manual? reminder? </a:t>
            </a:r>
          </a:p>
        </p:txBody>
      </p:sp>
    </p:spTree>
    <p:extLst>
      <p:ext uri="{BB962C8B-B14F-4D97-AF65-F5344CB8AC3E}">
        <p14:creationId xmlns:p14="http://schemas.microsoft.com/office/powerpoint/2010/main" val="39281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670F-7BE5-62CF-AFF7-761AB9180EC4}"/>
              </a:ext>
            </a:extLst>
          </p:cNvPr>
          <p:cNvSpPr>
            <a:spLocks noGrp="1"/>
          </p:cNvSpPr>
          <p:nvPr>
            <p:ph type="title"/>
          </p:nvPr>
        </p:nvSpPr>
        <p:spPr/>
        <p:txBody>
          <a:bodyPr/>
          <a:lstStyle/>
          <a:p>
            <a:r>
              <a:rPr lang="en-US" dirty="0"/>
              <a:t>An illuminating experiment</a:t>
            </a:r>
          </a:p>
        </p:txBody>
      </p:sp>
      <p:sp>
        <p:nvSpPr>
          <p:cNvPr id="3" name="Content Placeholder 2">
            <a:extLst>
              <a:ext uri="{FF2B5EF4-FFF2-40B4-BE49-F238E27FC236}">
                <a16:creationId xmlns:a16="http://schemas.microsoft.com/office/drawing/2014/main" id="{57BE8C22-8187-EFF1-ED2C-A65DD722757D}"/>
              </a:ext>
            </a:extLst>
          </p:cNvPr>
          <p:cNvSpPr>
            <a:spLocks noGrp="1"/>
          </p:cNvSpPr>
          <p:nvPr>
            <p:ph idx="1"/>
          </p:nvPr>
        </p:nvSpPr>
        <p:spPr/>
        <p:txBody>
          <a:bodyPr/>
          <a:lstStyle/>
          <a:p>
            <a:r>
              <a:rPr lang="en-US" dirty="0" err="1"/>
              <a:t>Myslín</a:t>
            </a:r>
            <a:r>
              <a:rPr lang="en-US" dirty="0"/>
              <a:t> &amp; Levy 2015 took a corpus of conversations among Czech-English bilinguals and compared sentences like</a:t>
            </a:r>
          </a:p>
          <a:p>
            <a:pPr lvl="1"/>
            <a:r>
              <a:rPr lang="en-US" dirty="0">
                <a:solidFill>
                  <a:srgbClr val="7030A0"/>
                </a:solidFill>
              </a:rPr>
              <a:t>A </a:t>
            </a:r>
            <a:r>
              <a:rPr lang="en-US" dirty="0" err="1">
                <a:solidFill>
                  <a:srgbClr val="7030A0"/>
                </a:solidFill>
              </a:rPr>
              <a:t>pot</a:t>
            </a:r>
            <a:r>
              <a:rPr lang="en-US" dirty="0" err="1">
                <a:solidFill>
                  <a:srgbClr val="7030A0"/>
                </a:solidFill>
                <a:cs typeface="Times New Roman" panose="02020603050405020304" pitchFamily="18" charset="0"/>
              </a:rPr>
              <a:t>řebuje</a:t>
            </a:r>
            <a:r>
              <a:rPr lang="en-US" dirty="0">
                <a:solidFill>
                  <a:srgbClr val="7030A0"/>
                </a:solidFill>
                <a:cs typeface="Times New Roman" panose="02020603050405020304" pitchFamily="18" charset="0"/>
              </a:rPr>
              <a:t> </a:t>
            </a:r>
            <a:r>
              <a:rPr lang="en-US" b="1" dirty="0">
                <a:solidFill>
                  <a:schemeClr val="accent2">
                    <a:lumMod val="75000"/>
                  </a:schemeClr>
                </a:solidFill>
                <a:cs typeface="Times New Roman" panose="02020603050405020304" pitchFamily="18" charset="0"/>
              </a:rPr>
              <a:t>entertainment</a:t>
            </a:r>
            <a:r>
              <a:rPr lang="en-US" dirty="0">
                <a:cs typeface="Times New Roman" panose="02020603050405020304" pitchFamily="18" charset="0"/>
              </a:rPr>
              <a:t> ‘And she needs entertainment’</a:t>
            </a:r>
            <a:endParaRPr lang="en-US" dirty="0"/>
          </a:p>
          <a:p>
            <a:pPr lvl="1"/>
            <a:r>
              <a:rPr lang="en-US" dirty="0">
                <a:solidFill>
                  <a:srgbClr val="7030A0"/>
                </a:solidFill>
              </a:rPr>
              <a:t>Ona se </a:t>
            </a:r>
            <a:r>
              <a:rPr lang="en-US" dirty="0" err="1">
                <a:solidFill>
                  <a:srgbClr val="7030A0"/>
                </a:solidFill>
              </a:rPr>
              <a:t>na</a:t>
            </a:r>
            <a:r>
              <a:rPr lang="en-US" dirty="0">
                <a:solidFill>
                  <a:srgbClr val="7030A0"/>
                </a:solidFill>
              </a:rPr>
              <a:t> </a:t>
            </a:r>
            <a:r>
              <a:rPr lang="en-US" dirty="0" err="1">
                <a:solidFill>
                  <a:srgbClr val="7030A0"/>
                </a:solidFill>
              </a:rPr>
              <a:t>tebe</a:t>
            </a:r>
            <a:r>
              <a:rPr lang="en-US" dirty="0">
                <a:solidFill>
                  <a:srgbClr val="7030A0"/>
                </a:solidFill>
              </a:rPr>
              <a:t> </a:t>
            </a:r>
            <a:r>
              <a:rPr lang="en-US" dirty="0" err="1">
                <a:solidFill>
                  <a:srgbClr val="7030A0"/>
                </a:solidFill>
              </a:rPr>
              <a:t>bude</a:t>
            </a:r>
            <a:r>
              <a:rPr lang="en-US" dirty="0">
                <a:solidFill>
                  <a:srgbClr val="7030A0"/>
                </a:solidFill>
              </a:rPr>
              <a:t> </a:t>
            </a:r>
            <a:r>
              <a:rPr lang="en-US" dirty="0" err="1">
                <a:solidFill>
                  <a:srgbClr val="7030A0"/>
                </a:solidFill>
              </a:rPr>
              <a:t>lepit</a:t>
            </a:r>
            <a:r>
              <a:rPr lang="en-US" dirty="0">
                <a:solidFill>
                  <a:srgbClr val="7030A0"/>
                </a:solidFill>
              </a:rPr>
              <a:t> </a:t>
            </a:r>
            <a:r>
              <a:rPr lang="en-US" dirty="0"/>
              <a:t>‘She will cling to you’</a:t>
            </a:r>
          </a:p>
          <a:p>
            <a:r>
              <a:rPr lang="en-US" dirty="0"/>
              <a:t>Czech has a word for </a:t>
            </a:r>
            <a:r>
              <a:rPr lang="en-US" i="1" dirty="0"/>
              <a:t>entertainment</a:t>
            </a:r>
            <a:r>
              <a:rPr lang="en-US" dirty="0"/>
              <a:t>, so why use the English word here?</a:t>
            </a:r>
          </a:p>
          <a:p>
            <a:r>
              <a:rPr lang="en-US" dirty="0"/>
              <a:t>They hypothesized that a switch is more likely when a word is unpredictable, unexpected</a:t>
            </a:r>
          </a:p>
          <a:p>
            <a:pPr lvl="1"/>
            <a:r>
              <a:rPr lang="en-US" dirty="0"/>
              <a:t>The switch alerts the listener to pay more attention</a:t>
            </a:r>
          </a:p>
          <a:p>
            <a:r>
              <a:rPr lang="en-US" dirty="0"/>
              <a:t>Caveat: There are many, many reasons for a switch to happen!</a:t>
            </a:r>
          </a:p>
          <a:p>
            <a:pPr lvl="1"/>
            <a:r>
              <a:rPr lang="en-US" dirty="0"/>
              <a:t>They wanted to know if there was still an effect of unpredictability on top of all the other reasons</a:t>
            </a:r>
          </a:p>
          <a:p>
            <a:endParaRPr lang="en-US" dirty="0"/>
          </a:p>
        </p:txBody>
      </p:sp>
    </p:spTree>
    <p:extLst>
      <p:ext uri="{BB962C8B-B14F-4D97-AF65-F5344CB8AC3E}">
        <p14:creationId xmlns:p14="http://schemas.microsoft.com/office/powerpoint/2010/main" val="13505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2F0-4969-8490-C505-12A187C8ED23}"/>
              </a:ext>
            </a:extLst>
          </p:cNvPr>
          <p:cNvSpPr>
            <a:spLocks noGrp="1"/>
          </p:cNvSpPr>
          <p:nvPr>
            <p:ph type="title"/>
          </p:nvPr>
        </p:nvSpPr>
        <p:spPr/>
        <p:txBody>
          <a:bodyPr/>
          <a:lstStyle/>
          <a:p>
            <a:r>
              <a:rPr lang="en-US" dirty="0"/>
              <a:t>How to measure unpredictability?</a:t>
            </a:r>
          </a:p>
        </p:txBody>
      </p:sp>
      <p:sp>
        <p:nvSpPr>
          <p:cNvPr id="3" name="Content Placeholder 2">
            <a:extLst>
              <a:ext uri="{FF2B5EF4-FFF2-40B4-BE49-F238E27FC236}">
                <a16:creationId xmlns:a16="http://schemas.microsoft.com/office/drawing/2014/main" id="{9FF0A5A3-D9A9-B77D-F51C-1FC42F5EC7FE}"/>
              </a:ext>
            </a:extLst>
          </p:cNvPr>
          <p:cNvSpPr>
            <a:spLocks noGrp="1"/>
          </p:cNvSpPr>
          <p:nvPr>
            <p:ph idx="1"/>
          </p:nvPr>
        </p:nvSpPr>
        <p:spPr>
          <a:xfrm>
            <a:off x="838200" y="852392"/>
            <a:ext cx="10515600" cy="5087902"/>
          </a:xfrm>
        </p:spPr>
        <p:txBody>
          <a:bodyPr/>
          <a:lstStyle/>
          <a:p>
            <a:endParaRPr lang="en-US" dirty="0"/>
          </a:p>
        </p:txBody>
      </p:sp>
      <p:sp>
        <p:nvSpPr>
          <p:cNvPr id="4" name="Rectangle 3">
            <a:extLst>
              <a:ext uri="{FF2B5EF4-FFF2-40B4-BE49-F238E27FC236}">
                <a16:creationId xmlns:a16="http://schemas.microsoft.com/office/drawing/2014/main" id="{B4EA1634-68D5-D598-2943-EFC756E5C44C}"/>
              </a:ext>
            </a:extLst>
          </p:cNvPr>
          <p:cNvSpPr/>
          <p:nvPr/>
        </p:nvSpPr>
        <p:spPr>
          <a:xfrm>
            <a:off x="2838203" y="2695699"/>
            <a:ext cx="2576945" cy="140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0300A0B-CFDD-E0E8-C925-D4D3A5CDD0AA}"/>
              </a:ext>
            </a:extLst>
          </p:cNvPr>
          <p:cNvSpPr/>
          <p:nvPr/>
        </p:nvSpPr>
        <p:spPr>
          <a:xfrm>
            <a:off x="3028208" y="2921330"/>
            <a:ext cx="2113808" cy="890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859F112-8EA0-4A45-B26F-9FF517012E3C}"/>
              </a:ext>
            </a:extLst>
          </p:cNvPr>
          <p:cNvSpPr/>
          <p:nvPr/>
        </p:nvSpPr>
        <p:spPr>
          <a:xfrm>
            <a:off x="2838203" y="4322618"/>
            <a:ext cx="2470067" cy="3325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1CF29EF-53E7-631A-1D9F-D11ED5F7C452}"/>
              </a:ext>
            </a:extLst>
          </p:cNvPr>
          <p:cNvSpPr/>
          <p:nvPr/>
        </p:nvSpPr>
        <p:spPr>
          <a:xfrm>
            <a:off x="3883231" y="4096987"/>
            <a:ext cx="285008" cy="30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C2CF0A-21A0-CF15-2625-EF11451A1432}"/>
              </a:ext>
            </a:extLst>
          </p:cNvPr>
          <p:cNvSpPr/>
          <p:nvPr/>
        </p:nvSpPr>
        <p:spPr>
          <a:xfrm>
            <a:off x="2505694" y="4928260"/>
            <a:ext cx="3372592" cy="581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BE993A9-0FA6-55E4-DA0E-F382DC09E3CD}"/>
              </a:ext>
            </a:extLst>
          </p:cNvPr>
          <p:cNvSpPr/>
          <p:nvPr/>
        </p:nvSpPr>
        <p:spPr>
          <a:xfrm>
            <a:off x="1840675" y="5070764"/>
            <a:ext cx="368135" cy="5818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851EB27-81CD-F17A-8B83-6537F7F3A321}"/>
              </a:ext>
            </a:extLst>
          </p:cNvPr>
          <p:cNvSpPr/>
          <p:nvPr/>
        </p:nvSpPr>
        <p:spPr>
          <a:xfrm>
            <a:off x="1902024" y="4486252"/>
            <a:ext cx="817425" cy="584512"/>
          </a:xfrm>
          <a:custGeom>
            <a:avLst/>
            <a:gdLst>
              <a:gd name="connsiteX0" fmla="*/ 81155 w 817425"/>
              <a:gd name="connsiteY0" fmla="*/ 584512 h 584512"/>
              <a:gd name="connsiteX1" fmla="*/ 33654 w 817425"/>
              <a:gd name="connsiteY1" fmla="*/ 26371 h 584512"/>
              <a:gd name="connsiteX2" fmla="*/ 520542 w 817425"/>
              <a:gd name="connsiteY2" fmla="*/ 121374 h 584512"/>
              <a:gd name="connsiteX3" fmla="*/ 817425 w 817425"/>
              <a:gd name="connsiteY3" fmla="*/ 394506 h 584512"/>
            </a:gdLst>
            <a:ahLst/>
            <a:cxnLst>
              <a:cxn ang="0">
                <a:pos x="connsiteX0" y="connsiteY0"/>
              </a:cxn>
              <a:cxn ang="0">
                <a:pos x="connsiteX1" y="connsiteY1"/>
              </a:cxn>
              <a:cxn ang="0">
                <a:pos x="connsiteX2" y="connsiteY2"/>
              </a:cxn>
              <a:cxn ang="0">
                <a:pos x="connsiteX3" y="connsiteY3"/>
              </a:cxn>
            </a:cxnLst>
            <a:rect l="l" t="t" r="r" b="b"/>
            <a:pathLst>
              <a:path w="817425" h="584512">
                <a:moveTo>
                  <a:pt x="81155" y="584512"/>
                </a:moveTo>
                <a:cubicBezTo>
                  <a:pt x="20789" y="344036"/>
                  <a:pt x="-39577" y="103561"/>
                  <a:pt x="33654" y="26371"/>
                </a:cubicBezTo>
                <a:cubicBezTo>
                  <a:pt x="106885" y="-50819"/>
                  <a:pt x="389914" y="60018"/>
                  <a:pt x="520542" y="121374"/>
                </a:cubicBezTo>
                <a:cubicBezTo>
                  <a:pt x="651171" y="182730"/>
                  <a:pt x="734298" y="288618"/>
                  <a:pt x="817425" y="394506"/>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D543B51-5650-A438-3930-6FD7F2F40A03}"/>
              </a:ext>
            </a:extLst>
          </p:cNvPr>
          <p:cNvSpPr/>
          <p:nvPr/>
        </p:nvSpPr>
        <p:spPr>
          <a:xfrm>
            <a:off x="4049486" y="3728852"/>
            <a:ext cx="1662546" cy="159129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86DB570-BDDA-46BE-7C9F-6F9BB211E96E}"/>
              </a:ext>
            </a:extLst>
          </p:cNvPr>
          <p:cNvSpPr/>
          <p:nvPr/>
        </p:nvSpPr>
        <p:spPr>
          <a:xfrm>
            <a:off x="3783273" y="4310743"/>
            <a:ext cx="266213" cy="59376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D17ECFB-C0AD-3922-9D41-A99CBBF62081}"/>
              </a:ext>
            </a:extLst>
          </p:cNvPr>
          <p:cNvSpPr/>
          <p:nvPr/>
        </p:nvSpPr>
        <p:spPr>
          <a:xfrm>
            <a:off x="5721429" y="4308764"/>
            <a:ext cx="266213" cy="59376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93E7F9DA-8472-32D1-6D17-E5788307A0D4}"/>
              </a:ext>
            </a:extLst>
          </p:cNvPr>
          <p:cNvSpPr/>
          <p:nvPr/>
        </p:nvSpPr>
        <p:spPr>
          <a:xfrm>
            <a:off x="3989363" y="3643931"/>
            <a:ext cx="1828801" cy="1367456"/>
          </a:xfrm>
          <a:prstGeom prst="arc">
            <a:avLst/>
          </a:prstGeom>
          <a:ln w="203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252F8E02-66DE-8C4E-6B65-B44ABFA02531}"/>
              </a:ext>
            </a:extLst>
          </p:cNvPr>
          <p:cNvSpPr/>
          <p:nvPr/>
        </p:nvSpPr>
        <p:spPr>
          <a:xfrm flipH="1">
            <a:off x="3989363" y="3643931"/>
            <a:ext cx="1828801" cy="1367456"/>
          </a:xfrm>
          <a:prstGeom prst="arc">
            <a:avLst/>
          </a:prstGeom>
          <a:ln w="203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93855F8-7EB1-FD2E-6AD1-C3C21226F049}"/>
              </a:ext>
            </a:extLst>
          </p:cNvPr>
          <p:cNvSpPr/>
          <p:nvPr/>
        </p:nvSpPr>
        <p:spPr>
          <a:xfrm>
            <a:off x="4560125" y="5320145"/>
            <a:ext cx="581891" cy="44200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00CE34-8FC3-EA1C-C22B-463699EDE0B3}"/>
              </a:ext>
            </a:extLst>
          </p:cNvPr>
          <p:cNvSpPr/>
          <p:nvPr/>
        </p:nvSpPr>
        <p:spPr>
          <a:xfrm>
            <a:off x="3479470" y="5684811"/>
            <a:ext cx="2743200" cy="11731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peech Bubble: Rectangle with Corners Rounded 19">
            <a:extLst>
              <a:ext uri="{FF2B5EF4-FFF2-40B4-BE49-F238E27FC236}">
                <a16:creationId xmlns:a16="http://schemas.microsoft.com/office/drawing/2014/main" id="{BC99146F-C01F-9CD7-B800-665CB952F292}"/>
              </a:ext>
            </a:extLst>
          </p:cNvPr>
          <p:cNvSpPr/>
          <p:nvPr/>
        </p:nvSpPr>
        <p:spPr>
          <a:xfrm>
            <a:off x="6328802" y="2921330"/>
            <a:ext cx="4102932" cy="1330036"/>
          </a:xfrm>
          <a:prstGeom prst="wedgeRoundRectCallout">
            <a:avLst>
              <a:gd name="adj1" fmla="val -56433"/>
              <a:gd name="adj2" fmla="val 6939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accent5">
                    <a:lumMod val="50000"/>
                  </a:schemeClr>
                </a:solidFill>
              </a:rPr>
              <a:t>A </a:t>
            </a:r>
            <a:r>
              <a:rPr lang="en-US" sz="3600" dirty="0" err="1">
                <a:solidFill>
                  <a:schemeClr val="accent5">
                    <a:lumMod val="50000"/>
                  </a:schemeClr>
                </a:solidFill>
              </a:rPr>
              <a:t>pot</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řebuje</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i="1" dirty="0" err="1">
                <a:solidFill>
                  <a:schemeClr val="accent5">
                    <a:lumMod val="50000"/>
                  </a:schemeClr>
                </a:solidFill>
                <a:latin typeface="Times New Roman" panose="02020603050405020304" pitchFamily="18" charset="0"/>
                <a:cs typeface="Times New Roman" panose="02020603050405020304" pitchFamily="18" charset="0"/>
              </a:rPr>
              <a:t>beeeep</a:t>
            </a:r>
            <a:endParaRPr lang="en-US" sz="3600" i="1" dirty="0"/>
          </a:p>
        </p:txBody>
      </p:sp>
      <p:cxnSp>
        <p:nvCxnSpPr>
          <p:cNvPr id="22" name="Straight Arrow Connector 21">
            <a:extLst>
              <a:ext uri="{FF2B5EF4-FFF2-40B4-BE49-F238E27FC236}">
                <a16:creationId xmlns:a16="http://schemas.microsoft.com/office/drawing/2014/main" id="{91659CAC-0DFE-2AE4-32E5-1AD8854D276D}"/>
              </a:ext>
            </a:extLst>
          </p:cNvPr>
          <p:cNvCxnSpPr/>
          <p:nvPr/>
        </p:nvCxnSpPr>
        <p:spPr>
          <a:xfrm>
            <a:off x="2018805" y="3047815"/>
            <a:ext cx="1460665" cy="287358"/>
          </a:xfrm>
          <a:prstGeom prst="straightConnector1">
            <a:avLst/>
          </a:prstGeom>
          <a:ln w="571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DAD9A0AB-B588-A709-3BC9-DFC872185C89}"/>
              </a:ext>
            </a:extLst>
          </p:cNvPr>
          <p:cNvSpPr txBox="1"/>
          <p:nvPr/>
        </p:nvSpPr>
        <p:spPr>
          <a:xfrm>
            <a:off x="357006" y="2604223"/>
            <a:ext cx="1749136" cy="1754326"/>
          </a:xfrm>
          <a:prstGeom prst="rect">
            <a:avLst/>
          </a:prstGeom>
          <a:noFill/>
        </p:spPr>
        <p:txBody>
          <a:bodyPr wrap="square" rtlCol="0">
            <a:spAutoFit/>
          </a:bodyPr>
          <a:lstStyle/>
          <a:p>
            <a:r>
              <a:rPr lang="en-US" dirty="0"/>
              <a:t>Participant has to guess what word the </a:t>
            </a:r>
            <a:r>
              <a:rPr lang="en-US" i="1" dirty="0" err="1"/>
              <a:t>beeeep</a:t>
            </a:r>
            <a:r>
              <a:rPr lang="en-US" dirty="0"/>
              <a:t> obscures, and type it</a:t>
            </a:r>
          </a:p>
        </p:txBody>
      </p:sp>
      <p:sp>
        <p:nvSpPr>
          <p:cNvPr id="24" name="TextBox 23">
            <a:extLst>
              <a:ext uri="{FF2B5EF4-FFF2-40B4-BE49-F238E27FC236}">
                <a16:creationId xmlns:a16="http://schemas.microsoft.com/office/drawing/2014/main" id="{59560FDF-D7F0-4484-D552-5CB980484408}"/>
              </a:ext>
            </a:extLst>
          </p:cNvPr>
          <p:cNvSpPr txBox="1"/>
          <p:nvPr/>
        </p:nvSpPr>
        <p:spPr>
          <a:xfrm>
            <a:off x="7338205" y="4431040"/>
            <a:ext cx="4347358" cy="2246769"/>
          </a:xfrm>
          <a:prstGeom prst="rect">
            <a:avLst/>
          </a:prstGeom>
          <a:noFill/>
        </p:spPr>
        <p:txBody>
          <a:bodyPr wrap="square" rtlCol="0">
            <a:spAutoFit/>
          </a:bodyPr>
          <a:lstStyle/>
          <a:p>
            <a:r>
              <a:rPr lang="en-US" sz="2800" dirty="0"/>
              <a:t>Unpredictability = % of participants who couldn’t get the word in 6 guesses (translation equivalent counts as correct)</a:t>
            </a:r>
          </a:p>
        </p:txBody>
      </p:sp>
    </p:spTree>
    <p:extLst>
      <p:ext uri="{BB962C8B-B14F-4D97-AF65-F5344CB8AC3E}">
        <p14:creationId xmlns:p14="http://schemas.microsoft.com/office/powerpoint/2010/main" val="32796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20" grpId="0" animBg="1"/>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B0E0-81B7-C988-4500-4034C99A7D62}"/>
              </a:ext>
            </a:extLst>
          </p:cNvPr>
          <p:cNvSpPr>
            <a:spLocks noGrp="1"/>
          </p:cNvSpPr>
          <p:nvPr>
            <p:ph type="title"/>
          </p:nvPr>
        </p:nvSpPr>
        <p:spPr/>
        <p:txBody>
          <a:bodyPr/>
          <a:lstStyle/>
          <a:p>
            <a:r>
              <a:rPr lang="en-US" dirty="0" err="1"/>
              <a:t>Myslín</a:t>
            </a:r>
            <a:r>
              <a:rPr lang="en-US" dirty="0"/>
              <a:t> &amp; Levy’s result</a:t>
            </a:r>
          </a:p>
        </p:txBody>
      </p:sp>
      <p:sp>
        <p:nvSpPr>
          <p:cNvPr id="3" name="Content Placeholder 2">
            <a:extLst>
              <a:ext uri="{FF2B5EF4-FFF2-40B4-BE49-F238E27FC236}">
                <a16:creationId xmlns:a16="http://schemas.microsoft.com/office/drawing/2014/main" id="{36B25145-6010-BB8C-5518-637A978CB934}"/>
              </a:ext>
            </a:extLst>
          </p:cNvPr>
          <p:cNvSpPr>
            <a:spLocks noGrp="1"/>
          </p:cNvSpPr>
          <p:nvPr>
            <p:ph idx="1"/>
          </p:nvPr>
        </p:nvSpPr>
        <p:spPr>
          <a:xfrm>
            <a:off x="838200" y="1089061"/>
            <a:ext cx="10515600" cy="1372798"/>
          </a:xfrm>
        </p:spPr>
        <p:txBody>
          <a:bodyPr/>
          <a:lstStyle/>
          <a:p>
            <a:r>
              <a:rPr lang="en-US" dirty="0"/>
              <a:t>After controlling for many other factors, the words that speakers in the original conversations had chosen to switch into English were more unpredictable (harder to guess)</a:t>
            </a:r>
          </a:p>
        </p:txBody>
      </p:sp>
      <p:sp>
        <p:nvSpPr>
          <p:cNvPr id="4" name="TextBox 3">
            <a:extLst>
              <a:ext uri="{FF2B5EF4-FFF2-40B4-BE49-F238E27FC236}">
                <a16:creationId xmlns:a16="http://schemas.microsoft.com/office/drawing/2014/main" id="{DC2993B3-237C-488B-0036-524BB4F97D0D}"/>
              </a:ext>
            </a:extLst>
          </p:cNvPr>
          <p:cNvSpPr txBox="1"/>
          <p:nvPr/>
        </p:nvSpPr>
        <p:spPr>
          <a:xfrm>
            <a:off x="674370" y="6240780"/>
            <a:ext cx="10126980" cy="369332"/>
          </a:xfrm>
          <a:prstGeom prst="rect">
            <a:avLst/>
          </a:prstGeom>
          <a:noFill/>
        </p:spPr>
        <p:txBody>
          <a:bodyPr wrap="square" rtlCol="0">
            <a:spAutoFit/>
          </a:bodyPr>
          <a:lstStyle/>
          <a:p>
            <a:r>
              <a:rPr lang="en-US" dirty="0">
                <a:hlinkClick r:id="rId2"/>
              </a:rPr>
              <a:t>www.alldogsunleashed.com/wp-content/uploads/2019/09/shutterstock_1122150491.jpg</a:t>
            </a:r>
            <a:r>
              <a:rPr lang="en-US" dirty="0"/>
              <a:t> </a:t>
            </a:r>
          </a:p>
        </p:txBody>
      </p:sp>
      <p:pic>
        <p:nvPicPr>
          <p:cNvPr id="6" name="Picture 5" descr="A group of dogs looking up&#10;&#10;Description automatically generated">
            <a:extLst>
              <a:ext uri="{FF2B5EF4-FFF2-40B4-BE49-F238E27FC236}">
                <a16:creationId xmlns:a16="http://schemas.microsoft.com/office/drawing/2014/main" id="{445738A1-32D9-DB6A-616D-279C1F950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261" y="3274103"/>
            <a:ext cx="5306357" cy="2027028"/>
          </a:xfrm>
          <a:prstGeom prst="rect">
            <a:avLst/>
          </a:prstGeom>
        </p:spPr>
      </p:pic>
      <p:sp>
        <p:nvSpPr>
          <p:cNvPr id="7" name="Content Placeholder 2">
            <a:extLst>
              <a:ext uri="{FF2B5EF4-FFF2-40B4-BE49-F238E27FC236}">
                <a16:creationId xmlns:a16="http://schemas.microsoft.com/office/drawing/2014/main" id="{8113F010-4488-FCAC-3F51-961041546A0D}"/>
              </a:ext>
            </a:extLst>
          </p:cNvPr>
          <p:cNvSpPr txBox="1">
            <a:spLocks/>
          </p:cNvSpPr>
          <p:nvPr/>
        </p:nvSpPr>
        <p:spPr>
          <a:xfrm>
            <a:off x="838200" y="2461859"/>
            <a:ext cx="7162800" cy="5087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Their interpretation:</a:t>
            </a:r>
          </a:p>
          <a:p>
            <a:pPr lvl="1"/>
            <a:r>
              <a:rPr lang="en-US" dirty="0"/>
              <a:t>Consciously or not, the speaker is using the language switch to </a:t>
            </a:r>
            <a:r>
              <a:rPr lang="en-US" b="1" dirty="0"/>
              <a:t>signal the listener to pay more attention</a:t>
            </a:r>
          </a:p>
          <a:p>
            <a:pPr lvl="1"/>
            <a:endParaRPr lang="en-US" b="1" dirty="0"/>
          </a:p>
          <a:p>
            <a:pPr lvl="1"/>
            <a:r>
              <a:rPr lang="en-US" dirty="0"/>
              <a:t>This will help the listener prepare for the unexpected word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702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91"/>
            <a:ext cx="10515600" cy="1014428"/>
          </a:xfrm>
        </p:spPr>
        <p:txBody>
          <a:bodyPr>
            <a:normAutofit fontScale="90000"/>
          </a:bodyPr>
          <a:lstStyle/>
          <a:p>
            <a:r>
              <a:rPr lang="en-US" dirty="0"/>
              <a:t>But wait, how can a listener </a:t>
            </a:r>
            <a:r>
              <a:rPr lang="en-US" i="1" dirty="0"/>
              <a:t>prepare</a:t>
            </a:r>
            <a:r>
              <a:rPr lang="en-US" dirty="0"/>
              <a:t> to pay more attention, if the word has already started? </a:t>
            </a:r>
          </a:p>
        </p:txBody>
      </p:sp>
      <p:sp>
        <p:nvSpPr>
          <p:cNvPr id="3" name="Content Placeholder 2"/>
          <p:cNvSpPr>
            <a:spLocks noGrp="1"/>
          </p:cNvSpPr>
          <p:nvPr>
            <p:ph idx="1"/>
          </p:nvPr>
        </p:nvSpPr>
        <p:spPr>
          <a:xfrm>
            <a:off x="838200" y="1696064"/>
            <a:ext cx="10515600" cy="4841895"/>
          </a:xfrm>
        </p:spPr>
        <p:txBody>
          <a:bodyPr>
            <a:normAutofit/>
          </a:bodyPr>
          <a:lstStyle/>
          <a:p>
            <a:r>
              <a:rPr lang="en-US" dirty="0"/>
              <a:t>Early in the word, the English vowel and consonant sounds will sound different from Czech</a:t>
            </a:r>
          </a:p>
          <a:p>
            <a:pPr lvl="1"/>
            <a:r>
              <a:rPr lang="en-US" dirty="0">
                <a:solidFill>
                  <a:srgbClr val="7030A0"/>
                </a:solidFill>
              </a:rPr>
              <a:t>A </a:t>
            </a:r>
            <a:r>
              <a:rPr lang="en-US" dirty="0" err="1">
                <a:solidFill>
                  <a:srgbClr val="7030A0"/>
                </a:solidFill>
              </a:rPr>
              <a:t>pot</a:t>
            </a:r>
            <a:r>
              <a:rPr lang="en-US" dirty="0" err="1">
                <a:solidFill>
                  <a:srgbClr val="7030A0"/>
                </a:solidFill>
                <a:cs typeface="Times New Roman" panose="02020603050405020304" pitchFamily="18" charset="0"/>
              </a:rPr>
              <a:t>řebuje</a:t>
            </a:r>
            <a:r>
              <a:rPr lang="en-US" dirty="0">
                <a:solidFill>
                  <a:srgbClr val="7030A0"/>
                </a:solidFill>
                <a:cs typeface="Times New Roman" panose="02020603050405020304" pitchFamily="18" charset="0"/>
              </a:rPr>
              <a:t> </a:t>
            </a:r>
            <a:r>
              <a:rPr lang="en-US" b="1" dirty="0">
                <a:solidFill>
                  <a:schemeClr val="accent2">
                    <a:lumMod val="75000"/>
                  </a:schemeClr>
                </a:solidFill>
                <a:cs typeface="Times New Roman" panose="02020603050405020304" pitchFamily="18" charset="0"/>
              </a:rPr>
              <a:t>entertainment</a:t>
            </a:r>
            <a:r>
              <a:rPr lang="en-US" dirty="0">
                <a:cs typeface="Times New Roman" panose="02020603050405020304" pitchFamily="18" charset="0"/>
              </a:rPr>
              <a:t> ‘And she needs entertainment’</a:t>
            </a:r>
            <a:endParaRPr lang="en-US" dirty="0"/>
          </a:p>
          <a:p>
            <a:r>
              <a:rPr lang="en-US" dirty="0"/>
              <a:t>But the listener can also get some clues </a:t>
            </a:r>
            <a:r>
              <a:rPr lang="en-US" b="1" dirty="0"/>
              <a:t>even before </a:t>
            </a:r>
            <a:r>
              <a:rPr lang="en-US" dirty="0"/>
              <a:t>the word begins</a:t>
            </a:r>
          </a:p>
          <a:p>
            <a:pPr lvl="1"/>
            <a:r>
              <a:rPr lang="en-US" dirty="0" err="1"/>
              <a:t>Piccinini</a:t>
            </a:r>
            <a:r>
              <a:rPr lang="en-US" dirty="0"/>
              <a:t> &amp; </a:t>
            </a:r>
            <a:r>
              <a:rPr lang="en-US" dirty="0" err="1"/>
              <a:t>Garellek</a:t>
            </a:r>
            <a:r>
              <a:rPr lang="en-US" dirty="0"/>
              <a:t> (2014), Olson (2016): the rhythm and melody of the sentence (“intonation”) changes leading up to the switch</a:t>
            </a:r>
          </a:p>
          <a:p>
            <a:pPr lvl="2"/>
            <a:r>
              <a:rPr lang="en-US" dirty="0"/>
              <a:t>Partly this is inevitable, because the two languages have different intonation systems</a:t>
            </a:r>
          </a:p>
          <a:p>
            <a:pPr lvl="2"/>
            <a:r>
              <a:rPr lang="en-US" dirty="0"/>
              <a:t>But it can also serve to alert the listener that a switch is coming up</a:t>
            </a:r>
          </a:p>
          <a:p>
            <a:r>
              <a:rPr lang="en-US" dirty="0"/>
              <a:t>By the way, we do this kind of signaling in single-language sentences too:</a:t>
            </a:r>
          </a:p>
          <a:p>
            <a:pPr lvl="1"/>
            <a:r>
              <a:rPr lang="en-US" i="1" dirty="0"/>
              <a:t>We’ll have to do a lot of {like/you know/shall we say/</a:t>
            </a:r>
            <a:r>
              <a:rPr lang="en-US" dirty="0"/>
              <a:t>pause</a:t>
            </a:r>
            <a:r>
              <a:rPr lang="en-US" i="1" dirty="0"/>
              <a:t>} contortions</a:t>
            </a:r>
          </a:p>
          <a:p>
            <a:pPr lvl="1"/>
            <a:r>
              <a:rPr lang="en-US" dirty="0"/>
              <a:t>All these hesitations warn the listener that an unexpected word is coming up</a:t>
            </a:r>
          </a:p>
        </p:txBody>
      </p:sp>
      <p:sp>
        <p:nvSpPr>
          <p:cNvPr id="4" name="Oval 3">
            <a:extLst>
              <a:ext uri="{FF2B5EF4-FFF2-40B4-BE49-F238E27FC236}">
                <a16:creationId xmlns:a16="http://schemas.microsoft.com/office/drawing/2014/main" id="{740B14A8-59DD-F332-9355-5A88CA8CFC47}"/>
              </a:ext>
            </a:extLst>
          </p:cNvPr>
          <p:cNvSpPr/>
          <p:nvPr/>
        </p:nvSpPr>
        <p:spPr>
          <a:xfrm>
            <a:off x="3082413" y="2536723"/>
            <a:ext cx="471948" cy="368709"/>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DEABB8E5-4D25-83C9-EC44-D9A98625B18D}"/>
              </a:ext>
            </a:extLst>
          </p:cNvPr>
          <p:cNvSpPr/>
          <p:nvPr/>
        </p:nvSpPr>
        <p:spPr>
          <a:xfrm flipH="1">
            <a:off x="1548579" y="2507227"/>
            <a:ext cx="1533833" cy="521109"/>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60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CA86-5C5B-430E-AFA9-B30A0B7DE3EA}"/>
              </a:ext>
            </a:extLst>
          </p:cNvPr>
          <p:cNvSpPr>
            <a:spLocks noGrp="1"/>
          </p:cNvSpPr>
          <p:nvPr>
            <p:ph type="title"/>
          </p:nvPr>
        </p:nvSpPr>
        <p:spPr/>
        <p:txBody>
          <a:bodyPr>
            <a:normAutofit fontScale="90000"/>
          </a:bodyPr>
          <a:lstStyle/>
          <a:p>
            <a:r>
              <a:rPr lang="en-US" dirty="0"/>
              <a:t>Aside: does code-switching always work this way?</a:t>
            </a:r>
          </a:p>
        </p:txBody>
      </p:sp>
      <p:sp>
        <p:nvSpPr>
          <p:cNvPr id="3" name="Content Placeholder 2">
            <a:extLst>
              <a:ext uri="{FF2B5EF4-FFF2-40B4-BE49-F238E27FC236}">
                <a16:creationId xmlns:a16="http://schemas.microsoft.com/office/drawing/2014/main" id="{212B4F70-F4CB-4083-840A-AF7983AE19A7}"/>
              </a:ext>
            </a:extLst>
          </p:cNvPr>
          <p:cNvSpPr>
            <a:spLocks noGrp="1"/>
          </p:cNvSpPr>
          <p:nvPr>
            <p:ph idx="1"/>
          </p:nvPr>
        </p:nvSpPr>
        <p:spPr/>
        <p:txBody>
          <a:bodyPr/>
          <a:lstStyle/>
          <a:p>
            <a:r>
              <a:rPr lang="en-US" dirty="0" err="1"/>
              <a:t>Myslín</a:t>
            </a:r>
            <a:r>
              <a:rPr lang="en-US" dirty="0"/>
              <a:t> &amp; Levy point out: using a language switch to signal </a:t>
            </a:r>
            <a:r>
              <a:rPr lang="en-US" dirty="0" err="1"/>
              <a:t>upredictability</a:t>
            </a:r>
            <a:r>
              <a:rPr lang="en-US" dirty="0"/>
              <a:t> works only if code-switching is itself at least slightly surprising</a:t>
            </a:r>
          </a:p>
          <a:p>
            <a:r>
              <a:rPr lang="en-US" dirty="0"/>
              <a:t>In a community where it’s typical for a sentence to contain multiple switches, this might not work</a:t>
            </a:r>
          </a:p>
          <a:p>
            <a:r>
              <a:rPr lang="en-US" dirty="0"/>
              <a:t>A Spanish/English example from New York City (reported by </a:t>
            </a:r>
            <a:r>
              <a:rPr lang="en-US" dirty="0" err="1"/>
              <a:t>Poplack</a:t>
            </a:r>
            <a:r>
              <a:rPr lang="en-US" dirty="0"/>
              <a:t> 1988):</a:t>
            </a:r>
          </a:p>
          <a:p>
            <a:pPr marL="457200" lvl="1" indent="0">
              <a:buNone/>
            </a:pPr>
            <a:r>
              <a:rPr lang="en-US" dirty="0">
                <a:solidFill>
                  <a:schemeClr val="accent2">
                    <a:lumMod val="75000"/>
                  </a:schemeClr>
                </a:solidFill>
              </a:rPr>
              <a:t>“But I used to eat the </a:t>
            </a:r>
            <a:r>
              <a:rPr lang="en-US" dirty="0" err="1">
                <a:solidFill>
                  <a:schemeClr val="accent6">
                    <a:lumMod val="75000"/>
                  </a:schemeClr>
                </a:solidFill>
              </a:rPr>
              <a:t>bofe</a:t>
            </a:r>
            <a:r>
              <a:rPr lang="en-US" dirty="0">
                <a:solidFill>
                  <a:schemeClr val="accent6">
                    <a:lumMod val="50000"/>
                  </a:schemeClr>
                </a:solidFill>
              </a:rPr>
              <a:t>,</a:t>
            </a:r>
            <a:r>
              <a:rPr lang="en-US" dirty="0"/>
              <a:t> </a:t>
            </a:r>
            <a:r>
              <a:rPr lang="en-US" dirty="0">
                <a:solidFill>
                  <a:schemeClr val="accent2">
                    <a:lumMod val="75000"/>
                  </a:schemeClr>
                </a:solidFill>
              </a:rPr>
              <a:t>the brain.  And then they stopped selling it because </a:t>
            </a:r>
            <a:r>
              <a:rPr lang="en-US" dirty="0" err="1">
                <a:solidFill>
                  <a:schemeClr val="accent6">
                    <a:lumMod val="75000"/>
                  </a:schemeClr>
                </a:solidFill>
              </a:rPr>
              <a:t>tenían</a:t>
            </a:r>
            <a:r>
              <a:rPr lang="en-US" dirty="0">
                <a:solidFill>
                  <a:schemeClr val="accent6">
                    <a:lumMod val="75000"/>
                  </a:schemeClr>
                </a:solidFill>
              </a:rPr>
              <a:t>, </a:t>
            </a:r>
            <a:r>
              <a:rPr lang="en-US" dirty="0" err="1">
                <a:solidFill>
                  <a:schemeClr val="accent6">
                    <a:lumMod val="75000"/>
                  </a:schemeClr>
                </a:solidFill>
              </a:rPr>
              <a:t>este</a:t>
            </a:r>
            <a:r>
              <a:rPr lang="en-US" dirty="0">
                <a:solidFill>
                  <a:schemeClr val="accent6">
                    <a:lumMod val="75000"/>
                  </a:schemeClr>
                </a:solidFill>
              </a:rPr>
              <a:t>, le </a:t>
            </a:r>
            <a:r>
              <a:rPr lang="en-US" dirty="0" err="1">
                <a:solidFill>
                  <a:schemeClr val="accent6">
                    <a:lumMod val="75000"/>
                  </a:schemeClr>
                </a:solidFill>
              </a:rPr>
              <a:t>encontraron</a:t>
            </a:r>
            <a:r>
              <a:rPr lang="en-US" dirty="0">
                <a:solidFill>
                  <a:schemeClr val="accent6">
                    <a:lumMod val="75000"/>
                  </a:schemeClr>
                </a:solidFill>
              </a:rPr>
              <a:t> que </a:t>
            </a:r>
            <a:r>
              <a:rPr lang="en-US" dirty="0" err="1">
                <a:solidFill>
                  <a:schemeClr val="accent6">
                    <a:lumMod val="75000"/>
                  </a:schemeClr>
                </a:solidFill>
              </a:rPr>
              <a:t>tenía</a:t>
            </a:r>
            <a:r>
              <a:rPr lang="en-US" dirty="0">
                <a:solidFill>
                  <a:schemeClr val="accent6">
                    <a:lumMod val="75000"/>
                  </a:schemeClr>
                </a:solidFill>
              </a:rPr>
              <a:t> </a:t>
            </a:r>
            <a:r>
              <a:rPr lang="en-US" dirty="0">
                <a:solidFill>
                  <a:schemeClr val="accent2">
                    <a:lumMod val="75000"/>
                  </a:schemeClr>
                </a:solidFill>
              </a:rPr>
              <a:t>worms. I used to make some </a:t>
            </a:r>
            <a:r>
              <a:rPr lang="en-US" dirty="0" err="1">
                <a:solidFill>
                  <a:schemeClr val="accent6">
                    <a:lumMod val="75000"/>
                  </a:schemeClr>
                </a:solidFill>
              </a:rPr>
              <a:t>bofe</a:t>
            </a:r>
            <a:r>
              <a:rPr lang="en-US" dirty="0">
                <a:solidFill>
                  <a:schemeClr val="accent6">
                    <a:lumMod val="75000"/>
                  </a:schemeClr>
                </a:solidFill>
              </a:rPr>
              <a:t>! </a:t>
            </a:r>
            <a:r>
              <a:rPr lang="en-US" dirty="0" err="1">
                <a:solidFill>
                  <a:schemeClr val="accent6">
                    <a:lumMod val="75000"/>
                  </a:schemeClr>
                </a:solidFill>
              </a:rPr>
              <a:t>Después</a:t>
            </a:r>
            <a:r>
              <a:rPr lang="en-US" dirty="0">
                <a:solidFill>
                  <a:schemeClr val="accent6">
                    <a:lumMod val="75000"/>
                  </a:schemeClr>
                </a:solidFill>
              </a:rPr>
              <a:t> </a:t>
            </a:r>
            <a:r>
              <a:rPr lang="en-US" dirty="0" err="1">
                <a:solidFill>
                  <a:schemeClr val="accent6">
                    <a:lumMod val="75000"/>
                  </a:schemeClr>
                </a:solidFill>
              </a:rPr>
              <a:t>yo</a:t>
            </a:r>
            <a:r>
              <a:rPr lang="en-US" dirty="0">
                <a:solidFill>
                  <a:schemeClr val="accent6">
                    <a:lumMod val="75000"/>
                  </a:schemeClr>
                </a:solidFill>
              </a:rPr>
              <a:t> </a:t>
            </a:r>
            <a:r>
              <a:rPr lang="en-US" dirty="0" err="1">
                <a:solidFill>
                  <a:schemeClr val="accent6">
                    <a:lumMod val="75000"/>
                  </a:schemeClr>
                </a:solidFill>
              </a:rPr>
              <a:t>hacía</a:t>
            </a:r>
            <a:r>
              <a:rPr lang="en-US" dirty="0">
                <a:solidFill>
                  <a:schemeClr val="accent6">
                    <a:lumMod val="75000"/>
                  </a:schemeClr>
                </a:solidFill>
              </a:rPr>
              <a:t> uno </a:t>
            </a:r>
            <a:r>
              <a:rPr lang="en-US" dirty="0" err="1">
                <a:solidFill>
                  <a:schemeClr val="accent6">
                    <a:lumMod val="75000"/>
                  </a:schemeClr>
                </a:solidFill>
              </a:rPr>
              <a:t>d’esos</a:t>
            </a:r>
            <a:r>
              <a:rPr lang="en-US" dirty="0">
                <a:solidFill>
                  <a:schemeClr val="accent6">
                    <a:lumMod val="75000"/>
                  </a:schemeClr>
                </a:solidFill>
              </a:rPr>
              <a:t> </a:t>
            </a:r>
            <a:r>
              <a:rPr lang="en-US" dirty="0">
                <a:solidFill>
                  <a:schemeClr val="accent2">
                    <a:lumMod val="75000"/>
                  </a:schemeClr>
                </a:solidFill>
              </a:rPr>
              <a:t>concoctions: the garlic </a:t>
            </a:r>
            <a:r>
              <a:rPr lang="en-US" dirty="0">
                <a:solidFill>
                  <a:schemeClr val="accent6">
                    <a:lumMod val="75000"/>
                  </a:schemeClr>
                </a:solidFill>
              </a:rPr>
              <a:t>con </a:t>
            </a:r>
            <a:r>
              <a:rPr lang="en-US" dirty="0" err="1">
                <a:solidFill>
                  <a:schemeClr val="accent6">
                    <a:lumMod val="75000"/>
                  </a:schemeClr>
                </a:solidFill>
              </a:rPr>
              <a:t>cebolla</a:t>
            </a:r>
            <a:r>
              <a:rPr lang="en-US" dirty="0">
                <a:solidFill>
                  <a:schemeClr val="accent6">
                    <a:lumMod val="75000"/>
                  </a:schemeClr>
                </a:solidFill>
              </a:rPr>
              <a:t>, y </a:t>
            </a:r>
            <a:r>
              <a:rPr lang="en-US" dirty="0" err="1">
                <a:solidFill>
                  <a:schemeClr val="accent6">
                    <a:lumMod val="75000"/>
                  </a:schemeClr>
                </a:solidFill>
              </a:rPr>
              <a:t>hacía</a:t>
            </a:r>
            <a:r>
              <a:rPr lang="en-US" dirty="0">
                <a:solidFill>
                  <a:schemeClr val="accent6">
                    <a:lumMod val="75000"/>
                  </a:schemeClr>
                </a:solidFill>
              </a:rPr>
              <a:t> un mojo, y </a:t>
            </a:r>
            <a:r>
              <a:rPr lang="en-US" dirty="0" err="1">
                <a:solidFill>
                  <a:schemeClr val="accent6">
                    <a:lumMod val="75000"/>
                  </a:schemeClr>
                </a:solidFill>
              </a:rPr>
              <a:t>yo</a:t>
            </a:r>
            <a:r>
              <a:rPr lang="en-US" dirty="0">
                <a:solidFill>
                  <a:schemeClr val="accent6">
                    <a:lumMod val="75000"/>
                  </a:schemeClr>
                </a:solidFill>
              </a:rPr>
              <a:t> </a:t>
            </a:r>
            <a:r>
              <a:rPr lang="en-US" dirty="0" err="1">
                <a:solidFill>
                  <a:schemeClr val="accent6">
                    <a:lumMod val="75000"/>
                  </a:schemeClr>
                </a:solidFill>
              </a:rPr>
              <a:t>dejaba</a:t>
            </a:r>
            <a:r>
              <a:rPr lang="en-US" dirty="0">
                <a:solidFill>
                  <a:schemeClr val="accent6">
                    <a:lumMod val="75000"/>
                  </a:schemeClr>
                </a:solidFill>
              </a:rPr>
              <a:t> que se curare </a:t>
            </a:r>
            <a:r>
              <a:rPr lang="en-US" dirty="0" err="1">
                <a:solidFill>
                  <a:schemeClr val="accent6">
                    <a:lumMod val="75000"/>
                  </a:schemeClr>
                </a:solidFill>
              </a:rPr>
              <a:t>eso</a:t>
            </a:r>
            <a:r>
              <a:rPr lang="en-US" dirty="0">
                <a:solidFill>
                  <a:schemeClr val="accent6">
                    <a:lumMod val="75000"/>
                  </a:schemeClr>
                </a:solidFill>
              </a:rPr>
              <a:t> </a:t>
            </a:r>
            <a:r>
              <a:rPr lang="en-US" dirty="0">
                <a:solidFill>
                  <a:schemeClr val="accent2">
                    <a:lumMod val="75000"/>
                  </a:schemeClr>
                </a:solidFill>
              </a:rPr>
              <a:t>for a couple of hours.”</a:t>
            </a:r>
          </a:p>
          <a:p>
            <a:pPr marL="457200" lvl="1" indent="0">
              <a:buNone/>
            </a:pPr>
            <a:endParaRPr lang="en-US" dirty="0">
              <a:solidFill>
                <a:schemeClr val="accent2"/>
              </a:solidFill>
            </a:endParaRPr>
          </a:p>
          <a:p>
            <a:pPr marL="0" indent="0">
              <a:buNone/>
            </a:pPr>
            <a:endParaRPr lang="en-US" dirty="0"/>
          </a:p>
        </p:txBody>
      </p:sp>
    </p:spTree>
    <p:extLst>
      <p:ext uri="{BB962C8B-B14F-4D97-AF65-F5344CB8AC3E}">
        <p14:creationId xmlns:p14="http://schemas.microsoft.com/office/powerpoint/2010/main" val="286969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a:t>
            </a:r>
            <a:r>
              <a:rPr lang="en-US" i="1" dirty="0">
                <a:solidFill>
                  <a:schemeClr val="accent2">
                    <a:lumMod val="75000"/>
                  </a:schemeClr>
                </a:solidFill>
              </a:rPr>
              <a:t>start</a:t>
            </a:r>
            <a:r>
              <a:rPr lang="en-US" i="1" dirty="0">
                <a:solidFill>
                  <a:schemeClr val="accent5">
                    <a:lumMod val="75000"/>
                  </a:schemeClr>
                </a:solidFill>
              </a:rPr>
              <a:t>er</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dirty="0"/>
              <a:t>Now, what happens if a switch signals you that the word is unexpected, but it’s actually a rather plain, predictable word like </a:t>
            </a:r>
            <a:r>
              <a:rPr lang="en-US" i="1" dirty="0"/>
              <a:t>start</a:t>
            </a:r>
            <a:r>
              <a:rPr lang="en-US" dirty="0"/>
              <a:t>?</a:t>
            </a:r>
          </a:p>
          <a:p>
            <a:pPr lvl="1"/>
            <a:r>
              <a:rPr lang="en-US" dirty="0">
                <a:solidFill>
                  <a:schemeClr val="accent5">
                    <a:lumMod val="75000"/>
                  </a:schemeClr>
                </a:solidFill>
              </a:rPr>
              <a:t>“…pour me </a:t>
            </a:r>
            <a:r>
              <a:rPr lang="en-US" i="1" dirty="0">
                <a:solidFill>
                  <a:schemeClr val="accent2">
                    <a:lumMod val="75000"/>
                  </a:schemeClr>
                </a:solidFill>
              </a:rPr>
              <a:t>start</a:t>
            </a:r>
            <a:r>
              <a:rPr lang="en-US" i="1" dirty="0">
                <a:solidFill>
                  <a:schemeClr val="accent5">
                    <a:lumMod val="75000"/>
                  </a:schemeClr>
                </a:solidFill>
              </a:rPr>
              <a:t>er</a:t>
            </a:r>
            <a:r>
              <a:rPr lang="en-US" dirty="0"/>
              <a:t> </a:t>
            </a:r>
            <a:r>
              <a:rPr lang="en-US" dirty="0">
                <a:solidFill>
                  <a:schemeClr val="accent5">
                    <a:lumMod val="75000"/>
                  </a:schemeClr>
                </a:solidFill>
              </a:rPr>
              <a:t>ma </a:t>
            </a:r>
            <a:r>
              <a:rPr lang="en-US" dirty="0" err="1">
                <a:solidFill>
                  <a:schemeClr val="accent5">
                    <a:lumMod val="75000"/>
                  </a:schemeClr>
                </a:solidFill>
              </a:rPr>
              <a:t>journée</a:t>
            </a:r>
            <a:r>
              <a:rPr lang="en-US" dirty="0"/>
              <a:t>”</a:t>
            </a:r>
          </a:p>
          <a:p>
            <a:r>
              <a:rPr lang="en-US" dirty="0"/>
              <a:t>Then the listener has to read between the lines. </a:t>
            </a:r>
          </a:p>
          <a:p>
            <a:r>
              <a:rPr lang="en-US" dirty="0"/>
              <a:t>We do this all the time!</a:t>
            </a:r>
          </a:p>
          <a:p>
            <a:pPr lvl="1"/>
            <a:r>
              <a:rPr lang="en-US" i="1" dirty="0"/>
              <a:t>My boss was on time today</a:t>
            </a:r>
          </a:p>
          <a:p>
            <a:pPr marL="457200" lvl="1" indent="0">
              <a:buNone/>
            </a:pPr>
            <a:r>
              <a:rPr lang="en-US" dirty="0">
                <a:sym typeface="Wingdings" panose="05000000000000000000" pitchFamily="2" charset="2"/>
              </a:rPr>
              <a:t> </a:t>
            </a:r>
            <a:r>
              <a:rPr lang="en-US" dirty="0"/>
              <a:t>reading between the lines, the speaker’s boss must often be late (otherwise, why would they have said this? This is </a:t>
            </a:r>
            <a:r>
              <a:rPr lang="en-US" i="1" dirty="0"/>
              <a:t>Gricean Implicature</a:t>
            </a:r>
            <a:r>
              <a:rPr lang="en-US" dirty="0"/>
              <a:t>, for the linguistics students here)</a:t>
            </a:r>
          </a:p>
        </p:txBody>
      </p:sp>
    </p:spTree>
    <p:extLst>
      <p:ext uri="{BB962C8B-B14F-4D97-AF65-F5344CB8AC3E}">
        <p14:creationId xmlns:p14="http://schemas.microsoft.com/office/powerpoint/2010/main" val="6596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869" y="2065070"/>
            <a:ext cx="6989457" cy="4479569"/>
          </a:xfrm>
        </p:spPr>
      </p:pic>
      <p:sp>
        <p:nvSpPr>
          <p:cNvPr id="6" name="Cloud Callout 5"/>
          <p:cNvSpPr/>
          <p:nvPr/>
        </p:nvSpPr>
        <p:spPr>
          <a:xfrm flipH="1">
            <a:off x="123290" y="1017142"/>
            <a:ext cx="3267182" cy="1797977"/>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50731"/>
            <a:ext cx="1169822" cy="1196170"/>
          </a:xfrm>
          <a:prstGeom prst="rect">
            <a:avLst/>
          </a:prstGeom>
        </p:spPr>
      </p:pic>
      <p:sp>
        <p:nvSpPr>
          <p:cNvPr id="9" name="TextBox 8"/>
          <p:cNvSpPr txBox="1"/>
          <p:nvPr/>
        </p:nvSpPr>
        <p:spPr>
          <a:xfrm>
            <a:off x="7588469" y="6011917"/>
            <a:ext cx="4519448" cy="646331"/>
          </a:xfrm>
          <a:prstGeom prst="rect">
            <a:avLst/>
          </a:prstGeom>
          <a:noFill/>
        </p:spPr>
        <p:txBody>
          <a:bodyPr wrap="square" rtlCol="0">
            <a:spAutoFit/>
          </a:bodyPr>
          <a:lstStyle/>
          <a:p>
            <a:r>
              <a:rPr lang="en-US"/>
              <a:t>“M’entends-tu?”, episode “STOP STOP STOP”, Karine, played by Pascale Renaud-Hébert</a:t>
            </a:r>
          </a:p>
        </p:txBody>
      </p:sp>
      <p:sp>
        <p:nvSpPr>
          <p:cNvPr id="10" name="Oval Callout 9"/>
          <p:cNvSpPr/>
          <p:nvPr/>
        </p:nvSpPr>
        <p:spPr>
          <a:xfrm>
            <a:off x="4737615" y="1017142"/>
            <a:ext cx="6180083" cy="293474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accent5">
                    <a:lumMod val="75000"/>
                  </a:schemeClr>
                </a:solidFill>
              </a:rPr>
              <a:t>Ça</a:t>
            </a:r>
            <a:r>
              <a:rPr lang="en-US" sz="2400" dirty="0">
                <a:solidFill>
                  <a:schemeClr val="accent5">
                    <a:lumMod val="75000"/>
                  </a:schemeClr>
                </a:solidFill>
              </a:rPr>
              <a:t> me </a:t>
            </a:r>
            <a:r>
              <a:rPr lang="en-US" sz="2400" dirty="0" err="1">
                <a:solidFill>
                  <a:schemeClr val="accent5">
                    <a:lumMod val="75000"/>
                  </a:schemeClr>
                </a:solidFill>
              </a:rPr>
              <a:t>prend</a:t>
            </a:r>
            <a:r>
              <a:rPr lang="en-US" sz="2400" dirty="0">
                <a:solidFill>
                  <a:schemeClr val="accent5">
                    <a:lumMod val="75000"/>
                  </a:schemeClr>
                </a:solidFill>
              </a:rPr>
              <a:t> </a:t>
            </a:r>
            <a:r>
              <a:rPr lang="en-US" sz="2400" dirty="0" err="1">
                <a:solidFill>
                  <a:schemeClr val="accent5">
                    <a:lumMod val="75000"/>
                  </a:schemeClr>
                </a:solidFill>
              </a:rPr>
              <a:t>mon</a:t>
            </a:r>
            <a:r>
              <a:rPr lang="en-US" sz="2400" dirty="0">
                <a:solidFill>
                  <a:schemeClr val="accent5">
                    <a:lumMod val="75000"/>
                  </a:schemeClr>
                </a:solidFill>
              </a:rPr>
              <a:t> </a:t>
            </a:r>
            <a:r>
              <a:rPr lang="en-US" sz="2400" dirty="0" err="1">
                <a:solidFill>
                  <a:schemeClr val="accent5">
                    <a:lumMod val="75000"/>
                  </a:schemeClr>
                </a:solidFill>
              </a:rPr>
              <a:t>Ficello</a:t>
            </a:r>
            <a:endParaRPr lang="en-US" sz="2400" dirty="0">
              <a:solidFill>
                <a:schemeClr val="accent5">
                  <a:lumMod val="75000"/>
                </a:schemeClr>
              </a:solidFill>
            </a:endParaRPr>
          </a:p>
          <a:p>
            <a:pPr algn="ctr"/>
            <a:r>
              <a:rPr lang="en-US" sz="2400" i="1" dirty="0"/>
              <a:t>I need my string cheese</a:t>
            </a:r>
          </a:p>
          <a:p>
            <a:pPr algn="ctr"/>
            <a:endParaRPr lang="en-US" sz="2400" i="1" dirty="0"/>
          </a:p>
          <a:p>
            <a:pPr algn="ctr"/>
            <a:endParaRPr lang="en-US" sz="2400" i="1" dirty="0"/>
          </a:p>
          <a:p>
            <a:pPr algn="ctr"/>
            <a:endParaRPr lang="en-US" sz="2400" i="1" dirty="0"/>
          </a:p>
        </p:txBody>
      </p:sp>
    </p:spTree>
    <p:extLst>
      <p:ext uri="{BB962C8B-B14F-4D97-AF65-F5344CB8AC3E}">
        <p14:creationId xmlns:p14="http://schemas.microsoft.com/office/powerpoint/2010/main" val="135467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a:t>
            </a:r>
            <a:r>
              <a:rPr lang="en-US" i="1" dirty="0">
                <a:solidFill>
                  <a:schemeClr val="accent2">
                    <a:lumMod val="75000"/>
                  </a:schemeClr>
                </a:solidFill>
              </a:rPr>
              <a:t>start</a:t>
            </a:r>
            <a:r>
              <a:rPr lang="en-US" i="1" dirty="0">
                <a:solidFill>
                  <a:schemeClr val="accent5">
                    <a:lumMod val="75000"/>
                  </a:schemeClr>
                </a:solidFill>
              </a:rPr>
              <a:t>er</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dirty="0"/>
              <a:t>Another example of reading between the lines</a:t>
            </a:r>
          </a:p>
          <a:p>
            <a:r>
              <a:rPr lang="en-US" dirty="0"/>
              <a:t>Unlike in the “contortions” example, “interesting” is not a surprising or infrequent word here:</a:t>
            </a:r>
          </a:p>
          <a:p>
            <a:pPr lvl="1"/>
            <a:r>
              <a:rPr lang="en-US" i="1" dirty="0"/>
              <a:t>It was…interesting</a:t>
            </a:r>
          </a:p>
          <a:p>
            <a:pPr lvl="1"/>
            <a:r>
              <a:rPr lang="en-US" i="1" dirty="0"/>
              <a:t>It was, well, interesting</a:t>
            </a:r>
          </a:p>
          <a:p>
            <a:pPr lvl="1"/>
            <a:r>
              <a:rPr lang="en-US" i="1" dirty="0"/>
              <a:t>It was (</a:t>
            </a:r>
            <a:r>
              <a:rPr lang="en-US" dirty="0"/>
              <a:t>high pitch at end of </a:t>
            </a:r>
            <a:r>
              <a:rPr lang="en-US" i="1" dirty="0"/>
              <a:t>was) interesting</a:t>
            </a:r>
          </a:p>
          <a:p>
            <a:pPr lvl="1">
              <a:buFont typeface="Wingdings" panose="05000000000000000000" pitchFamily="2" charset="2"/>
              <a:buChar char="à"/>
            </a:pPr>
            <a:r>
              <a:rPr lang="en-US" dirty="0">
                <a:sym typeface="Wingdings" panose="05000000000000000000" pitchFamily="2" charset="2"/>
              </a:rPr>
              <a:t>Reading between the lines, “it” was actually terrible, or shocking, or something else more than just “interesting”</a:t>
            </a:r>
          </a:p>
          <a:p>
            <a:r>
              <a:rPr lang="en-US" dirty="0"/>
              <a:t>When a person says something in an </a:t>
            </a:r>
            <a:r>
              <a:rPr lang="en-US" b="1" dirty="0"/>
              <a:t>atypical way</a:t>
            </a:r>
            <a:r>
              <a:rPr lang="en-US" dirty="0"/>
              <a:t>, the person they’re talking to infers that there must be an </a:t>
            </a:r>
            <a:r>
              <a:rPr lang="en-US" b="1" dirty="0"/>
              <a:t>atypical meaning</a:t>
            </a:r>
            <a:r>
              <a:rPr lang="en-US" dirty="0"/>
              <a:t> involved (Rett 2020, Levinson 2024)</a:t>
            </a:r>
          </a:p>
          <a:p>
            <a:pPr lvl="1">
              <a:buFont typeface="Wingdings" panose="05000000000000000000" pitchFamily="2" charset="2"/>
              <a:buChar char="à"/>
            </a:pPr>
            <a:endParaRPr lang="en-US" dirty="0"/>
          </a:p>
          <a:p>
            <a:pPr lvl="1"/>
            <a:endParaRPr lang="en-US" dirty="0"/>
          </a:p>
        </p:txBody>
      </p:sp>
    </p:spTree>
    <p:extLst>
      <p:ext uri="{BB962C8B-B14F-4D97-AF65-F5344CB8AC3E}">
        <p14:creationId xmlns:p14="http://schemas.microsoft.com/office/powerpoint/2010/main" val="252107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a:t>
            </a:r>
            <a:r>
              <a:rPr lang="en-US" i="1" dirty="0">
                <a:solidFill>
                  <a:schemeClr val="accent2">
                    <a:lumMod val="75000"/>
                  </a:schemeClr>
                </a:solidFill>
              </a:rPr>
              <a:t>start</a:t>
            </a:r>
            <a:r>
              <a:rPr lang="en-US" i="1" dirty="0">
                <a:solidFill>
                  <a:schemeClr val="accent5">
                    <a:lumMod val="75000"/>
                  </a:schemeClr>
                </a:solidFill>
              </a:rPr>
              <a:t>er</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dirty="0"/>
              <a:t>How this applies to </a:t>
            </a:r>
            <a:r>
              <a:rPr lang="en-US" dirty="0">
                <a:solidFill>
                  <a:schemeClr val="accent5">
                    <a:lumMod val="75000"/>
                  </a:schemeClr>
                </a:solidFill>
              </a:rPr>
              <a:t>“…pour me </a:t>
            </a:r>
            <a:r>
              <a:rPr lang="en-US" i="1" dirty="0">
                <a:solidFill>
                  <a:schemeClr val="accent2">
                    <a:lumMod val="75000"/>
                  </a:schemeClr>
                </a:solidFill>
              </a:rPr>
              <a:t>start</a:t>
            </a:r>
            <a:r>
              <a:rPr lang="en-US" i="1" dirty="0">
                <a:solidFill>
                  <a:schemeClr val="accent5">
                    <a:lumMod val="75000"/>
                  </a:schemeClr>
                </a:solidFill>
              </a:rPr>
              <a:t>er</a:t>
            </a:r>
            <a:r>
              <a:rPr lang="en-US" dirty="0"/>
              <a:t> </a:t>
            </a:r>
            <a:r>
              <a:rPr lang="en-US" dirty="0">
                <a:solidFill>
                  <a:schemeClr val="accent5">
                    <a:lumMod val="75000"/>
                  </a:schemeClr>
                </a:solidFill>
              </a:rPr>
              <a:t>ma </a:t>
            </a:r>
            <a:r>
              <a:rPr lang="en-US" dirty="0" err="1">
                <a:solidFill>
                  <a:schemeClr val="accent5">
                    <a:lumMod val="75000"/>
                  </a:schemeClr>
                </a:solidFill>
              </a:rPr>
              <a:t>journée</a:t>
            </a:r>
            <a:r>
              <a:rPr lang="en-US" dirty="0"/>
              <a:t>”</a:t>
            </a:r>
          </a:p>
          <a:p>
            <a:pPr marL="914400" lvl="1" indent="-457200">
              <a:buFont typeface="+mj-lt"/>
              <a:buAutoNum type="arabicPeriod"/>
            </a:pPr>
            <a:r>
              <a:rPr lang="en-US" dirty="0"/>
              <a:t>By switching to English, the speaker tells us that </a:t>
            </a:r>
            <a:r>
              <a:rPr lang="en-US" i="1" dirty="0"/>
              <a:t>start</a:t>
            </a:r>
            <a:r>
              <a:rPr lang="en-US" dirty="0"/>
              <a:t> carries a lot of information</a:t>
            </a:r>
            <a:endParaRPr lang="en-US" i="1" dirty="0"/>
          </a:p>
          <a:p>
            <a:pPr marL="914400" lvl="1" indent="-457200">
              <a:buFont typeface="+mj-lt"/>
              <a:buAutoNum type="arabicPeriod"/>
            </a:pPr>
            <a:r>
              <a:rPr lang="en-US" dirty="0"/>
              <a:t>Reading between the lines, we guess they must mean not just </a:t>
            </a:r>
            <a:r>
              <a:rPr lang="en-US" i="1" dirty="0"/>
              <a:t>start</a:t>
            </a:r>
            <a:r>
              <a:rPr lang="en-US" dirty="0"/>
              <a:t> but something more</a:t>
            </a:r>
          </a:p>
          <a:p>
            <a:pPr marL="914400" lvl="1" indent="-457200">
              <a:buFont typeface="+mj-lt"/>
              <a:buAutoNum type="arabicPeriod"/>
            </a:pPr>
            <a:r>
              <a:rPr lang="en-US" dirty="0"/>
              <a:t>Context and general knowledge (</a:t>
            </a:r>
            <a:r>
              <a:rPr lang="en-US" dirty="0" err="1"/>
              <a:t>e.g</a:t>
            </a:r>
            <a:r>
              <a:rPr lang="en-US" dirty="0"/>
              <a:t>, about why people eat breakfast) help us guess that they mean </a:t>
            </a:r>
            <a:r>
              <a:rPr lang="en-US" i="1" dirty="0"/>
              <a:t>start in the right way, requiring an infusion of energy</a:t>
            </a:r>
          </a:p>
          <a:p>
            <a:pPr marL="914400" lvl="1" indent="-457200">
              <a:buFont typeface="+mj-lt"/>
              <a:buAutoNum type="arabicPeriod"/>
            </a:pPr>
            <a:endParaRPr lang="en-US" i="1" dirty="0"/>
          </a:p>
        </p:txBody>
      </p:sp>
    </p:spTree>
    <p:extLst>
      <p:ext uri="{BB962C8B-B14F-4D97-AF65-F5344CB8AC3E}">
        <p14:creationId xmlns:p14="http://schemas.microsoft.com/office/powerpoint/2010/main" val="29712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5EC7-6FE8-450A-16DD-4E5A4E16265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D6E9EFA-5967-2734-14F9-61A9C1A3E56F}"/>
              </a:ext>
            </a:extLst>
          </p:cNvPr>
          <p:cNvSpPr>
            <a:spLocks noGrp="1"/>
          </p:cNvSpPr>
          <p:nvPr>
            <p:ph idx="1"/>
          </p:nvPr>
        </p:nvSpPr>
        <p:spPr/>
        <p:txBody>
          <a:bodyPr/>
          <a:lstStyle/>
          <a:p>
            <a:pPr marL="0" indent="0">
              <a:buNone/>
            </a:pPr>
            <a:r>
              <a:rPr lang="en-US" dirty="0"/>
              <a:t>Besides the feeling of </a:t>
            </a:r>
            <a:r>
              <a:rPr lang="en-US" i="1" dirty="0"/>
              <a:t>surprisingness</a:t>
            </a:r>
            <a:r>
              <a:rPr lang="en-US" dirty="0"/>
              <a:t>, a switched word can also carry a feeling of </a:t>
            </a:r>
            <a:r>
              <a:rPr lang="en-US" i="1" dirty="0"/>
              <a:t>separation</a:t>
            </a:r>
            <a:r>
              <a:rPr lang="en-US" dirty="0"/>
              <a:t> from the word before, with some interesting linguistic consequences</a:t>
            </a:r>
          </a:p>
        </p:txBody>
      </p:sp>
    </p:spTree>
    <p:extLst>
      <p:ext uri="{BB962C8B-B14F-4D97-AF65-F5344CB8AC3E}">
        <p14:creationId xmlns:p14="http://schemas.microsoft.com/office/powerpoint/2010/main" val="296659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Word structure</a:t>
            </a:r>
          </a:p>
        </p:txBody>
      </p:sp>
      <p:sp>
        <p:nvSpPr>
          <p:cNvPr id="3" name="Content Placeholder 2"/>
          <p:cNvSpPr>
            <a:spLocks noGrp="1"/>
          </p:cNvSpPr>
          <p:nvPr>
            <p:ph idx="1"/>
          </p:nvPr>
        </p:nvSpPr>
        <p:spPr/>
        <p:txBody>
          <a:bodyPr>
            <a:normAutofit/>
          </a:bodyPr>
          <a:lstStyle/>
          <a:p>
            <a:r>
              <a:rPr lang="en-US" i="1" dirty="0">
                <a:solidFill>
                  <a:schemeClr val="accent2">
                    <a:lumMod val="75000"/>
                  </a:schemeClr>
                </a:solidFill>
              </a:rPr>
              <a:t>Start</a:t>
            </a:r>
            <a:r>
              <a:rPr lang="en-US" i="1" dirty="0">
                <a:solidFill>
                  <a:schemeClr val="accent5">
                    <a:lumMod val="75000"/>
                  </a:schemeClr>
                </a:solidFill>
              </a:rPr>
              <a:t>er</a:t>
            </a:r>
            <a:r>
              <a:rPr lang="en-US" dirty="0"/>
              <a:t>: well integrated into French word structure, getting the “infinitive” suffix </a:t>
            </a:r>
            <a:r>
              <a:rPr lang="en-US" i="1" dirty="0"/>
              <a:t>–er</a:t>
            </a:r>
          </a:p>
          <a:p>
            <a:pPr lvl="1"/>
            <a:r>
              <a:rPr lang="en-US" dirty="0" err="1">
                <a:solidFill>
                  <a:schemeClr val="accent2">
                    <a:lumMod val="75000"/>
                  </a:schemeClr>
                </a:solidFill>
              </a:rPr>
              <a:t>start</a:t>
            </a:r>
            <a:r>
              <a:rPr lang="en-US" dirty="0" err="1">
                <a:solidFill>
                  <a:schemeClr val="accent5">
                    <a:lumMod val="75000"/>
                  </a:schemeClr>
                </a:solidFill>
              </a:rPr>
              <a:t>é</a:t>
            </a:r>
            <a:r>
              <a:rPr lang="en-US" dirty="0"/>
              <a:t> – past participle</a:t>
            </a:r>
          </a:p>
          <a:p>
            <a:pPr lvl="1"/>
            <a:r>
              <a:rPr lang="en-US" dirty="0" err="1">
                <a:solidFill>
                  <a:schemeClr val="accent2">
                    <a:lumMod val="75000"/>
                  </a:schemeClr>
                </a:solidFill>
              </a:rPr>
              <a:t>start</a:t>
            </a:r>
            <a:r>
              <a:rPr lang="en-US" dirty="0" err="1">
                <a:solidFill>
                  <a:schemeClr val="accent5">
                    <a:lumMod val="75000"/>
                  </a:schemeClr>
                </a:solidFill>
              </a:rPr>
              <a:t>ais</a:t>
            </a:r>
            <a:r>
              <a:rPr lang="en-US" dirty="0"/>
              <a:t>– imperfect</a:t>
            </a:r>
          </a:p>
          <a:p>
            <a:pPr lvl="1"/>
            <a:r>
              <a:rPr lang="en-US" dirty="0" err="1">
                <a:solidFill>
                  <a:schemeClr val="accent2">
                    <a:lumMod val="75000"/>
                  </a:schemeClr>
                </a:solidFill>
              </a:rPr>
              <a:t>start</a:t>
            </a:r>
            <a:r>
              <a:rPr lang="en-US" dirty="0" err="1">
                <a:solidFill>
                  <a:schemeClr val="accent5">
                    <a:lumMod val="75000"/>
                  </a:schemeClr>
                </a:solidFill>
              </a:rPr>
              <a:t>erai</a:t>
            </a:r>
            <a:r>
              <a:rPr lang="en-US" dirty="0"/>
              <a:t> – 1</a:t>
            </a:r>
            <a:r>
              <a:rPr lang="en-US" baseline="30000" dirty="0"/>
              <a:t>st</a:t>
            </a:r>
            <a:r>
              <a:rPr lang="en-US" dirty="0"/>
              <a:t> singular future</a:t>
            </a:r>
          </a:p>
          <a:p>
            <a:pPr lvl="1"/>
            <a:r>
              <a:rPr lang="en-US" dirty="0" err="1">
                <a:solidFill>
                  <a:schemeClr val="accent2">
                    <a:lumMod val="75000"/>
                  </a:schemeClr>
                </a:solidFill>
              </a:rPr>
              <a:t>start</a:t>
            </a:r>
            <a:r>
              <a:rPr lang="en-US" dirty="0" err="1">
                <a:solidFill>
                  <a:schemeClr val="accent5">
                    <a:lumMod val="75000"/>
                  </a:schemeClr>
                </a:solidFill>
              </a:rPr>
              <a:t>era</a:t>
            </a:r>
            <a:r>
              <a:rPr lang="en-US" dirty="0"/>
              <a:t> – 3</a:t>
            </a:r>
            <a:r>
              <a:rPr lang="en-US" baseline="30000" dirty="0"/>
              <a:t>rd</a:t>
            </a:r>
            <a:r>
              <a:rPr lang="en-US" dirty="0"/>
              <a:t> singular future</a:t>
            </a:r>
          </a:p>
          <a:p>
            <a:pPr lvl="1"/>
            <a:r>
              <a:rPr lang="en-US" dirty="0" err="1">
                <a:solidFill>
                  <a:schemeClr val="accent2">
                    <a:lumMod val="75000"/>
                  </a:schemeClr>
                </a:solidFill>
              </a:rPr>
              <a:t>start</a:t>
            </a:r>
            <a:r>
              <a:rPr lang="en-US" dirty="0" err="1">
                <a:solidFill>
                  <a:schemeClr val="accent5">
                    <a:lumMod val="75000"/>
                  </a:schemeClr>
                </a:solidFill>
              </a:rPr>
              <a:t>eront</a:t>
            </a:r>
            <a:r>
              <a:rPr lang="en-US" dirty="0"/>
              <a:t> – 3</a:t>
            </a:r>
            <a:r>
              <a:rPr lang="en-US" baseline="30000" dirty="0"/>
              <a:t>rd</a:t>
            </a:r>
            <a:r>
              <a:rPr lang="en-US" dirty="0"/>
              <a:t> plural future</a:t>
            </a:r>
          </a:p>
          <a:p>
            <a:pPr lvl="1"/>
            <a:r>
              <a:rPr lang="en-US" dirty="0"/>
              <a:t>etc.</a:t>
            </a:r>
          </a:p>
        </p:txBody>
      </p:sp>
    </p:spTree>
    <p:extLst>
      <p:ext uri="{BB962C8B-B14F-4D97-AF65-F5344CB8AC3E}">
        <p14:creationId xmlns:p14="http://schemas.microsoft.com/office/powerpoint/2010/main" val="418773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Word structure</a:t>
            </a:r>
          </a:p>
        </p:txBody>
      </p:sp>
      <p:sp>
        <p:nvSpPr>
          <p:cNvPr id="3" name="Content Placeholder 2"/>
          <p:cNvSpPr>
            <a:spLocks noGrp="1"/>
          </p:cNvSpPr>
          <p:nvPr>
            <p:ph idx="1"/>
          </p:nvPr>
        </p:nvSpPr>
        <p:spPr/>
        <p:txBody>
          <a:bodyPr>
            <a:normAutofit/>
          </a:bodyPr>
          <a:lstStyle/>
          <a:p>
            <a:r>
              <a:rPr lang="en-US" dirty="0"/>
              <a:t>But this doesn’t always happen</a:t>
            </a:r>
          </a:p>
          <a:p>
            <a:pPr lvl="1"/>
            <a:r>
              <a:rPr lang="en-US" dirty="0"/>
              <a:t>In France, verbs from another language often resist getting any suffixes</a:t>
            </a:r>
          </a:p>
          <a:p>
            <a:pPr lvl="2"/>
            <a:r>
              <a:rPr lang="en-US" i="1" dirty="0">
                <a:solidFill>
                  <a:schemeClr val="accent5">
                    <a:lumMod val="75000"/>
                  </a:schemeClr>
                </a:solidFill>
              </a:rPr>
              <a:t>Si </a:t>
            </a:r>
            <a:r>
              <a:rPr lang="en-US" i="1" dirty="0" err="1">
                <a:solidFill>
                  <a:schemeClr val="accent5">
                    <a:lumMod val="75000"/>
                  </a:schemeClr>
                </a:solidFill>
              </a:rPr>
              <a:t>tu</a:t>
            </a:r>
            <a:r>
              <a:rPr lang="en-US" i="1" dirty="0">
                <a:solidFill>
                  <a:schemeClr val="accent5">
                    <a:lumMod val="75000"/>
                  </a:schemeClr>
                </a:solidFill>
              </a:rPr>
              <a:t> </a:t>
            </a:r>
            <a:r>
              <a:rPr lang="en-US" i="1" dirty="0" err="1">
                <a:solidFill>
                  <a:schemeClr val="accent5">
                    <a:lumMod val="75000"/>
                  </a:schemeClr>
                </a:solidFill>
              </a:rPr>
              <a:t>veux</a:t>
            </a:r>
            <a:r>
              <a:rPr lang="en-US" i="1" dirty="0">
                <a:solidFill>
                  <a:schemeClr val="accent5">
                    <a:lumMod val="75000"/>
                  </a:schemeClr>
                </a:solidFill>
              </a:rPr>
              <a:t> me </a:t>
            </a:r>
            <a:r>
              <a:rPr lang="en-US" i="1" dirty="0">
                <a:solidFill>
                  <a:schemeClr val="accent2"/>
                </a:solidFill>
              </a:rPr>
              <a:t>follow</a:t>
            </a:r>
            <a:r>
              <a:rPr lang="en-US" i="1" dirty="0">
                <a:solidFill>
                  <a:schemeClr val="accent5">
                    <a:lumMod val="75000"/>
                  </a:schemeClr>
                </a:solidFill>
              </a:rPr>
              <a:t> sur Instagram… </a:t>
            </a:r>
            <a:r>
              <a:rPr lang="en-US" dirty="0"/>
              <a:t>‘If you want to follow me on Instagram”</a:t>
            </a:r>
          </a:p>
          <a:p>
            <a:pPr lvl="3"/>
            <a:r>
              <a:rPr lang="en-US" dirty="0"/>
              <a:t>In Canadian French (and for many in France too), this would be </a:t>
            </a:r>
            <a:r>
              <a:rPr lang="en-US" i="1" dirty="0">
                <a:solidFill>
                  <a:schemeClr val="accent2">
                    <a:lumMod val="75000"/>
                  </a:schemeClr>
                </a:solidFill>
              </a:rPr>
              <a:t>follow</a:t>
            </a:r>
            <a:r>
              <a:rPr lang="en-US" i="1" dirty="0">
                <a:solidFill>
                  <a:schemeClr val="accent5">
                    <a:lumMod val="75000"/>
                  </a:schemeClr>
                </a:solidFill>
              </a:rPr>
              <a:t>er</a:t>
            </a:r>
            <a:r>
              <a:rPr lang="en-US" dirty="0"/>
              <a:t> (infinitive)</a:t>
            </a:r>
          </a:p>
          <a:p>
            <a:pPr lvl="2"/>
            <a:r>
              <a:rPr lang="en-US" dirty="0"/>
              <a:t>Similarly for some loans from Romani (</a:t>
            </a:r>
            <a:r>
              <a:rPr lang="en-US" i="1" dirty="0" err="1"/>
              <a:t>poucave</a:t>
            </a:r>
            <a:r>
              <a:rPr lang="en-US" i="1" dirty="0"/>
              <a:t>, </a:t>
            </a:r>
            <a:r>
              <a:rPr lang="en-US" i="1" dirty="0" err="1"/>
              <a:t>pénave</a:t>
            </a:r>
            <a:r>
              <a:rPr lang="en-US" dirty="0"/>
              <a:t>), Arabic (</a:t>
            </a:r>
            <a:r>
              <a:rPr lang="en-US" i="1" dirty="0" err="1"/>
              <a:t>khalass</a:t>
            </a:r>
            <a:r>
              <a:rPr lang="en-US" dirty="0"/>
              <a:t>, </a:t>
            </a:r>
            <a:r>
              <a:rPr lang="en-US" i="1" dirty="0" err="1"/>
              <a:t>nehess</a:t>
            </a:r>
            <a:r>
              <a:rPr lang="en-US" dirty="0"/>
              <a:t>) and Occitan (</a:t>
            </a:r>
            <a:r>
              <a:rPr lang="en-US" i="1" dirty="0" err="1"/>
              <a:t>marida</a:t>
            </a:r>
            <a:r>
              <a:rPr lang="en-US" dirty="0"/>
              <a:t>)</a:t>
            </a:r>
          </a:p>
          <a:p>
            <a:pPr lvl="2"/>
            <a:endParaRPr lang="en-US" dirty="0"/>
          </a:p>
          <a:p>
            <a:pPr lvl="2"/>
            <a:endParaRPr lang="en-US" dirty="0"/>
          </a:p>
          <a:p>
            <a:pPr marL="0" indent="0">
              <a:buNone/>
            </a:pPr>
            <a:r>
              <a:rPr lang="en-US" dirty="0">
                <a:sym typeface="Wingdings" panose="05000000000000000000" pitchFamily="2" charset="2"/>
              </a:rPr>
              <a:t> </a:t>
            </a:r>
            <a:r>
              <a:rPr lang="en-US" dirty="0"/>
              <a:t>Proposal II: Switched words can have special </a:t>
            </a:r>
            <a:r>
              <a:rPr lang="en-US" b="1" dirty="0"/>
              <a:t>word structure </a:t>
            </a:r>
            <a:r>
              <a:rPr lang="en-US" dirty="0"/>
              <a:t>(“morphology”), as a way to set them apart from the rest of the sentence</a:t>
            </a:r>
          </a:p>
          <a:p>
            <a:pPr lvl="2"/>
            <a:endParaRPr lang="en-US" dirty="0"/>
          </a:p>
          <a:p>
            <a:pPr lvl="2"/>
            <a:endParaRPr lang="en-US" i="1" dirty="0"/>
          </a:p>
        </p:txBody>
      </p:sp>
    </p:spTree>
    <p:extLst>
      <p:ext uri="{BB962C8B-B14F-4D97-AF65-F5344CB8AC3E}">
        <p14:creationId xmlns:p14="http://schemas.microsoft.com/office/powerpoint/2010/main" val="348455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323C-3332-481C-B171-0355934406EE}"/>
              </a:ext>
            </a:extLst>
          </p:cNvPr>
          <p:cNvSpPr>
            <a:spLocks noGrp="1"/>
          </p:cNvSpPr>
          <p:nvPr>
            <p:ph type="title"/>
          </p:nvPr>
        </p:nvSpPr>
        <p:spPr>
          <a:xfrm>
            <a:off x="838200" y="365125"/>
            <a:ext cx="10515600" cy="672843"/>
          </a:xfrm>
        </p:spPr>
        <p:txBody>
          <a:bodyPr>
            <a:normAutofit fontScale="90000"/>
          </a:bodyPr>
          <a:lstStyle/>
          <a:p>
            <a:r>
              <a:rPr lang="en-US" dirty="0"/>
              <a:t>Intentionally funny Reddit post (by a Canadian)</a:t>
            </a:r>
          </a:p>
        </p:txBody>
      </p:sp>
      <p:sp>
        <p:nvSpPr>
          <p:cNvPr id="3" name="Content Placeholder 2">
            <a:extLst>
              <a:ext uri="{FF2B5EF4-FFF2-40B4-BE49-F238E27FC236}">
                <a16:creationId xmlns:a16="http://schemas.microsoft.com/office/drawing/2014/main" id="{F70E5E41-4F0F-4BA4-9B5C-4B6363067AB0}"/>
              </a:ext>
            </a:extLst>
          </p:cNvPr>
          <p:cNvSpPr>
            <a:spLocks noGrp="1"/>
          </p:cNvSpPr>
          <p:nvPr>
            <p:ph sz="half" idx="1"/>
          </p:nvPr>
        </p:nvSpPr>
        <p:spPr>
          <a:xfrm>
            <a:off x="838200" y="1223319"/>
            <a:ext cx="5181600" cy="5269556"/>
          </a:xfrm>
        </p:spPr>
        <p:txBody>
          <a:bodyPr>
            <a:noAutofit/>
          </a:bodyPr>
          <a:lstStyle/>
          <a:p>
            <a:pPr marL="0" indent="0">
              <a:lnSpc>
                <a:spcPct val="100000"/>
              </a:lnSpc>
              <a:buNone/>
            </a:pPr>
            <a:r>
              <a:rPr lang="fr-FR" sz="1800" b="1" dirty="0">
                <a:solidFill>
                  <a:schemeClr val="accent5">
                    <a:lumMod val="75000"/>
                  </a:schemeClr>
                </a:solidFill>
                <a:effectLst/>
              </a:rPr>
              <a:t>Il est de plus en plus fréquent d'entendre des aberrations comme "T'as-tu </a:t>
            </a:r>
            <a:r>
              <a:rPr lang="fr-FR" sz="1800" b="1" i="1" dirty="0">
                <a:solidFill>
                  <a:schemeClr val="accent2">
                    <a:lumMod val="75000"/>
                  </a:schemeClr>
                </a:solidFill>
                <a:effectLst/>
              </a:rPr>
              <a:t>spot</a:t>
            </a:r>
            <a:r>
              <a:rPr lang="fr-FR" sz="1800" b="1" dirty="0">
                <a:solidFill>
                  <a:schemeClr val="accent5">
                    <a:lumMod val="75000"/>
                  </a:schemeClr>
                </a:solidFill>
                <a:effectLst/>
              </a:rPr>
              <a:t> la fille là bas?!" dans les rues du Québec. La règle est pourtant simple: en franglais québécois, tous les verbes anglais se conjuguent comme des verbes français du premier groupe. L'usage correct est donc "T'as-tu </a:t>
            </a:r>
            <a:r>
              <a:rPr lang="fr-FR" sz="1800" b="1" dirty="0" err="1">
                <a:solidFill>
                  <a:schemeClr val="accent2">
                    <a:lumMod val="75000"/>
                  </a:schemeClr>
                </a:solidFill>
                <a:effectLst/>
              </a:rPr>
              <a:t>spott</a:t>
            </a:r>
            <a:r>
              <a:rPr lang="fr-FR" sz="1800" b="1" dirty="0" err="1">
                <a:solidFill>
                  <a:schemeClr val="accent5">
                    <a:lumMod val="75000"/>
                  </a:schemeClr>
                </a:solidFill>
                <a:effectLst/>
              </a:rPr>
              <a:t>é</a:t>
            </a:r>
            <a:r>
              <a:rPr lang="fr-FR" sz="1800" b="1" dirty="0">
                <a:solidFill>
                  <a:schemeClr val="accent5">
                    <a:lumMod val="75000"/>
                  </a:schemeClr>
                </a:solidFill>
                <a:effectLst/>
              </a:rPr>
              <a:t> la fille là bas?!" </a:t>
            </a:r>
            <a:endParaRPr lang="fr-FR" sz="1800" b="1" dirty="0">
              <a:solidFill>
                <a:schemeClr val="accent5">
                  <a:lumMod val="75000"/>
                </a:schemeClr>
              </a:solidFill>
            </a:endParaRPr>
          </a:p>
          <a:p>
            <a:pPr marL="0" indent="0">
              <a:lnSpc>
                <a:spcPct val="100000"/>
              </a:lnSpc>
              <a:buNone/>
            </a:pPr>
            <a:r>
              <a:rPr lang="en-US" sz="1800" dirty="0"/>
              <a:t>It’s more and more frequent to hear aberrations like “</a:t>
            </a:r>
            <a:r>
              <a:rPr lang="fr-FR" sz="1800" dirty="0">
                <a:solidFill>
                  <a:schemeClr val="accent5">
                    <a:lumMod val="75000"/>
                  </a:schemeClr>
                </a:solidFill>
                <a:effectLst/>
              </a:rPr>
              <a:t>T'as-tu </a:t>
            </a:r>
            <a:r>
              <a:rPr lang="fr-FR" sz="1800" i="1" dirty="0">
                <a:solidFill>
                  <a:schemeClr val="accent2">
                    <a:lumMod val="75000"/>
                  </a:schemeClr>
                </a:solidFill>
                <a:effectLst/>
              </a:rPr>
              <a:t>spot</a:t>
            </a:r>
            <a:r>
              <a:rPr lang="fr-FR" sz="1800" dirty="0">
                <a:solidFill>
                  <a:schemeClr val="accent5">
                    <a:lumMod val="75000"/>
                  </a:schemeClr>
                </a:solidFill>
                <a:effectLst/>
              </a:rPr>
              <a:t> la fille là bas</a:t>
            </a:r>
            <a:r>
              <a:rPr lang="fr-FR" sz="1800" dirty="0">
                <a:effectLst/>
              </a:rPr>
              <a:t>?! » [</a:t>
            </a:r>
            <a:r>
              <a:rPr lang="fr-FR" sz="1800" dirty="0" err="1">
                <a:effectLst/>
              </a:rPr>
              <a:t>Didja</a:t>
            </a:r>
            <a:r>
              <a:rPr lang="fr-FR" sz="1800" dirty="0">
                <a:effectLst/>
              </a:rPr>
              <a:t> </a:t>
            </a:r>
            <a:r>
              <a:rPr lang="fr-FR" sz="1800" i="1" dirty="0">
                <a:effectLst/>
              </a:rPr>
              <a:t>spot</a:t>
            </a:r>
            <a:r>
              <a:rPr lang="fr-FR" sz="1800" dirty="0">
                <a:effectLst/>
              </a:rPr>
              <a:t> the girl </a:t>
            </a:r>
            <a:r>
              <a:rPr lang="fr-FR" sz="1800" dirty="0" err="1">
                <a:effectLst/>
              </a:rPr>
              <a:t>there</a:t>
            </a:r>
            <a:r>
              <a:rPr lang="fr-FR" sz="1800" dirty="0">
                <a:effectLst/>
              </a:rPr>
              <a:t>] in the </a:t>
            </a:r>
            <a:r>
              <a:rPr lang="fr-FR" sz="1800" dirty="0" err="1">
                <a:effectLst/>
              </a:rPr>
              <a:t>streets</a:t>
            </a:r>
            <a:r>
              <a:rPr lang="fr-FR" sz="1800" dirty="0">
                <a:effectLst/>
              </a:rPr>
              <a:t> of </a:t>
            </a:r>
            <a:r>
              <a:rPr lang="fr-FR" sz="1800" dirty="0" err="1">
                <a:effectLst/>
              </a:rPr>
              <a:t>Quebec</a:t>
            </a:r>
            <a:r>
              <a:rPr lang="fr-FR" sz="1800" dirty="0">
                <a:effectLst/>
              </a:rPr>
              <a:t>. The </a:t>
            </a:r>
            <a:r>
              <a:rPr lang="fr-FR" sz="1800" dirty="0" err="1">
                <a:effectLst/>
              </a:rPr>
              <a:t>rule</a:t>
            </a:r>
            <a:r>
              <a:rPr lang="fr-FR" sz="1800" dirty="0">
                <a:effectLst/>
              </a:rPr>
              <a:t> </a:t>
            </a:r>
            <a:r>
              <a:rPr lang="fr-FR" sz="1800" dirty="0" err="1">
                <a:effectLst/>
              </a:rPr>
              <a:t>is</a:t>
            </a:r>
            <a:r>
              <a:rPr lang="fr-FR" sz="1800" dirty="0">
                <a:effectLst/>
              </a:rPr>
              <a:t> simple, </a:t>
            </a:r>
            <a:r>
              <a:rPr lang="fr-FR" sz="1800" dirty="0" err="1">
                <a:effectLst/>
              </a:rPr>
              <a:t>though</a:t>
            </a:r>
            <a:r>
              <a:rPr lang="fr-FR" sz="1800" dirty="0">
                <a:effectLst/>
              </a:rPr>
              <a:t>: in Québécois Franglais, all the English </a:t>
            </a:r>
            <a:r>
              <a:rPr lang="fr-FR" sz="1800" dirty="0" err="1">
                <a:effectLst/>
              </a:rPr>
              <a:t>verbs</a:t>
            </a:r>
            <a:r>
              <a:rPr lang="fr-FR" sz="1800" dirty="0">
                <a:effectLst/>
              </a:rPr>
              <a:t> are </a:t>
            </a:r>
            <a:r>
              <a:rPr lang="fr-FR" sz="1800" dirty="0" err="1">
                <a:effectLst/>
              </a:rPr>
              <a:t>conjugated</a:t>
            </a:r>
            <a:r>
              <a:rPr lang="fr-FR" sz="1800" dirty="0">
                <a:effectLst/>
              </a:rPr>
              <a:t> like French first-</a:t>
            </a:r>
            <a:r>
              <a:rPr lang="fr-FR" sz="1800" dirty="0" err="1">
                <a:effectLst/>
              </a:rPr>
              <a:t>conjugation</a:t>
            </a:r>
            <a:r>
              <a:rPr lang="fr-FR" sz="1800" dirty="0">
                <a:effectLst/>
              </a:rPr>
              <a:t> </a:t>
            </a:r>
            <a:r>
              <a:rPr lang="fr-FR" sz="1800" dirty="0" err="1">
                <a:effectLst/>
              </a:rPr>
              <a:t>verbs</a:t>
            </a:r>
            <a:r>
              <a:rPr lang="fr-FR" sz="1800" dirty="0">
                <a:effectLst/>
              </a:rPr>
              <a:t>. The correct usage </a:t>
            </a:r>
            <a:r>
              <a:rPr lang="fr-FR" sz="1800" dirty="0" err="1">
                <a:effectLst/>
              </a:rPr>
              <a:t>is</a:t>
            </a:r>
            <a:r>
              <a:rPr lang="fr-FR" sz="1800" dirty="0">
                <a:effectLst/>
              </a:rPr>
              <a:t> </a:t>
            </a:r>
            <a:r>
              <a:rPr lang="fr-FR" sz="1800" dirty="0" err="1">
                <a:effectLst/>
              </a:rPr>
              <a:t>therefore</a:t>
            </a:r>
            <a:r>
              <a:rPr lang="fr-FR" sz="1800" dirty="0">
                <a:effectLst/>
              </a:rPr>
              <a:t> "</a:t>
            </a:r>
            <a:r>
              <a:rPr lang="fr-FR" sz="1800" dirty="0">
                <a:solidFill>
                  <a:schemeClr val="accent5">
                    <a:lumMod val="75000"/>
                  </a:schemeClr>
                </a:solidFill>
                <a:effectLst/>
              </a:rPr>
              <a:t>T'as-tu </a:t>
            </a:r>
            <a:r>
              <a:rPr lang="fr-FR" sz="1800" dirty="0" err="1">
                <a:solidFill>
                  <a:schemeClr val="accent2">
                    <a:lumMod val="75000"/>
                  </a:schemeClr>
                </a:solidFill>
                <a:effectLst/>
              </a:rPr>
              <a:t>spott</a:t>
            </a:r>
            <a:r>
              <a:rPr lang="fr-FR" sz="1800" dirty="0" err="1">
                <a:solidFill>
                  <a:schemeClr val="accent5">
                    <a:lumMod val="75000"/>
                  </a:schemeClr>
                </a:solidFill>
                <a:effectLst/>
              </a:rPr>
              <a:t>é</a:t>
            </a:r>
            <a:r>
              <a:rPr lang="fr-FR" sz="1800" dirty="0">
                <a:solidFill>
                  <a:schemeClr val="accent5">
                    <a:lumMod val="75000"/>
                  </a:schemeClr>
                </a:solidFill>
                <a:effectLst/>
              </a:rPr>
              <a:t> la fille là bas</a:t>
            </a:r>
            <a:r>
              <a:rPr lang="fr-FR" sz="1800" dirty="0">
                <a:effectLst/>
              </a:rPr>
              <a:t>?!" </a:t>
            </a:r>
          </a:p>
          <a:p>
            <a:pPr marL="0" indent="0">
              <a:lnSpc>
                <a:spcPct val="100000"/>
              </a:lnSpc>
              <a:buNone/>
            </a:pPr>
            <a:r>
              <a:rPr lang="fr-FR" sz="1800" i="1" dirty="0">
                <a:effectLst/>
              </a:rPr>
              <a:t>Continues in the style of a </a:t>
            </a:r>
            <a:r>
              <a:rPr lang="fr-FR" sz="1800" i="1" dirty="0" err="1">
                <a:effectLst/>
              </a:rPr>
              <a:t>language-purist</a:t>
            </a:r>
            <a:r>
              <a:rPr lang="fr-FR" sz="1800" i="1" dirty="0">
                <a:effectLst/>
              </a:rPr>
              <a:t> </a:t>
            </a:r>
            <a:r>
              <a:rPr lang="fr-FR" sz="1800" i="1" dirty="0" err="1">
                <a:effectLst/>
              </a:rPr>
              <a:t>newspaper</a:t>
            </a:r>
            <a:r>
              <a:rPr lang="fr-FR" sz="1800" i="1" dirty="0">
                <a:effectLst/>
              </a:rPr>
              <a:t> </a:t>
            </a:r>
            <a:r>
              <a:rPr lang="fr-FR" sz="1800" i="1" dirty="0" err="1">
                <a:effectLst/>
              </a:rPr>
              <a:t>editorial</a:t>
            </a:r>
            <a:endParaRPr lang="fr-FR" sz="1800" dirty="0">
              <a:effectLst/>
            </a:endParaRPr>
          </a:p>
          <a:p>
            <a:pPr>
              <a:lnSpc>
                <a:spcPct val="100000"/>
              </a:lnSpc>
            </a:pPr>
            <a:r>
              <a:rPr lang="en-US" sz="1400" dirty="0">
                <a:hlinkClick r:id="rId2"/>
              </a:rPr>
              <a:t>www.reddit.com/r/Quebec/comments/11epgm3/rappel_la_conjugaison_du_franglais_qu%C3%A9b%C3%A9cois/</a:t>
            </a:r>
            <a:r>
              <a:rPr lang="en-US" sz="1400" dirty="0"/>
              <a:t> </a:t>
            </a:r>
          </a:p>
        </p:txBody>
      </p:sp>
      <p:sp>
        <p:nvSpPr>
          <p:cNvPr id="4" name="Content Placeholder 3">
            <a:extLst>
              <a:ext uri="{FF2B5EF4-FFF2-40B4-BE49-F238E27FC236}">
                <a16:creationId xmlns:a16="http://schemas.microsoft.com/office/drawing/2014/main" id="{353CDAE1-C4C9-40E6-8A8B-C95CD7BD7D35}"/>
              </a:ext>
            </a:extLst>
          </p:cNvPr>
          <p:cNvSpPr>
            <a:spLocks noGrp="1"/>
          </p:cNvSpPr>
          <p:nvPr>
            <p:ph sz="half" idx="2"/>
          </p:nvPr>
        </p:nvSpPr>
        <p:spPr>
          <a:xfrm>
            <a:off x="6172200" y="1223319"/>
            <a:ext cx="5181600" cy="4953644"/>
          </a:xfrm>
        </p:spPr>
        <p:txBody>
          <a:bodyPr>
            <a:normAutofit fontScale="62500" lnSpcReduction="20000"/>
          </a:bodyPr>
          <a:lstStyle/>
          <a:p>
            <a:pPr marL="0" indent="0">
              <a:lnSpc>
                <a:spcPct val="120000"/>
              </a:lnSpc>
              <a:buNone/>
            </a:pPr>
            <a:r>
              <a:rPr lang="en-US" dirty="0"/>
              <a:t>I don’t know about the original poster, but certainly some of the commenters are genuinely annoyed by this development, perceived as influence from France (my translations):</a:t>
            </a:r>
            <a:endParaRPr lang="en-US" dirty="0">
              <a:effectLst/>
            </a:endParaRPr>
          </a:p>
          <a:p>
            <a:pPr>
              <a:lnSpc>
                <a:spcPct val="120000"/>
              </a:lnSpc>
            </a:pPr>
            <a:r>
              <a:rPr lang="en-US" i="1" dirty="0"/>
              <a:t>When a hear a tech tell me he’s « </a:t>
            </a:r>
            <a:r>
              <a:rPr lang="en-US" i="1" dirty="0">
                <a:solidFill>
                  <a:schemeClr val="accent2">
                    <a:lumMod val="75000"/>
                  </a:schemeClr>
                </a:solidFill>
              </a:rPr>
              <a:t>reboot</a:t>
            </a:r>
            <a:r>
              <a:rPr lang="en-US" i="1" dirty="0"/>
              <a:t> » the processer I  lose it… it’s </a:t>
            </a:r>
            <a:r>
              <a:rPr lang="en-US" i="1" dirty="0" err="1">
                <a:solidFill>
                  <a:schemeClr val="accent2">
                    <a:lumMod val="75000"/>
                  </a:schemeClr>
                </a:solidFill>
              </a:rPr>
              <a:t>reboot</a:t>
            </a:r>
            <a:r>
              <a:rPr lang="en-US" i="1" dirty="0" err="1">
                <a:solidFill>
                  <a:schemeClr val="accent5">
                    <a:lumMod val="75000"/>
                  </a:schemeClr>
                </a:solidFill>
              </a:rPr>
              <a:t>é</a:t>
            </a:r>
            <a:r>
              <a:rPr lang="en-US" i="1" dirty="0"/>
              <a:t>, you’ve </a:t>
            </a:r>
            <a:r>
              <a:rPr lang="en-US" i="1" dirty="0">
                <a:solidFill>
                  <a:schemeClr val="accent2">
                    <a:lumMod val="75000"/>
                  </a:schemeClr>
                </a:solidFill>
              </a:rPr>
              <a:t>REBOOT</a:t>
            </a:r>
            <a:r>
              <a:rPr lang="en-US" i="1" dirty="0">
                <a:solidFill>
                  <a:schemeClr val="accent5">
                    <a:lumMod val="75000"/>
                  </a:schemeClr>
                </a:solidFill>
              </a:rPr>
              <a:t>É </a:t>
            </a:r>
            <a:r>
              <a:rPr lang="en-US" i="1" dirty="0"/>
              <a:t>the processer</a:t>
            </a:r>
          </a:p>
          <a:p>
            <a:pPr>
              <a:lnSpc>
                <a:spcPct val="120000"/>
              </a:lnSpc>
            </a:pPr>
            <a:r>
              <a:rPr lang="en-US" i="1" dirty="0"/>
              <a:t>I know you were just </a:t>
            </a:r>
            <a:r>
              <a:rPr lang="en-US" i="1" dirty="0" err="1"/>
              <a:t>trashposting</a:t>
            </a:r>
            <a:r>
              <a:rPr lang="en-US" i="1" dirty="0"/>
              <a:t>, but it annoys me non-ironically </a:t>
            </a:r>
          </a:p>
          <a:p>
            <a:pPr>
              <a:lnSpc>
                <a:spcPct val="120000"/>
              </a:lnSpc>
            </a:pPr>
            <a:r>
              <a:rPr lang="en-US" i="1" dirty="0"/>
              <a:t>[This] unleashes an emotional reaction. I don’t care about « </a:t>
            </a:r>
            <a:r>
              <a:rPr lang="en-US" i="1" dirty="0" err="1"/>
              <a:t>daron</a:t>
            </a:r>
            <a:r>
              <a:rPr lang="en-US" i="1" dirty="0"/>
              <a:t> » or « </a:t>
            </a:r>
            <a:r>
              <a:rPr lang="en-US" i="1" dirty="0" err="1"/>
              <a:t>wesh</a:t>
            </a:r>
            <a:r>
              <a:rPr lang="en-US" i="1" dirty="0"/>
              <a:t> » [slang words from France]. But make your verbs agree, like a civilized person, dammit!</a:t>
            </a:r>
          </a:p>
          <a:p>
            <a:pPr>
              <a:lnSpc>
                <a:spcPct val="120000"/>
              </a:lnSpc>
            </a:pPr>
            <a:r>
              <a:rPr lang="en-US" i="1" dirty="0"/>
              <a:t>This kind of sentence makes the hair on my arms stand up</a:t>
            </a:r>
          </a:p>
          <a:p>
            <a:endParaRPr lang="fr-FR" dirty="0">
              <a:effectLst/>
            </a:endParaRPr>
          </a:p>
        </p:txBody>
      </p:sp>
    </p:spTree>
    <p:extLst>
      <p:ext uri="{BB962C8B-B14F-4D97-AF65-F5344CB8AC3E}">
        <p14:creationId xmlns:p14="http://schemas.microsoft.com/office/powerpoint/2010/main" val="221159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French verbs that don’t take any suffixes</a:t>
            </a:r>
          </a:p>
        </p:txBody>
      </p:sp>
      <p:sp>
        <p:nvSpPr>
          <p:cNvPr id="3" name="Content Placeholder 2"/>
          <p:cNvSpPr>
            <a:spLocks noGrp="1"/>
          </p:cNvSpPr>
          <p:nvPr>
            <p:ph idx="1"/>
          </p:nvPr>
        </p:nvSpPr>
        <p:spPr/>
        <p:txBody>
          <a:bodyPr>
            <a:normAutofit fontScale="92500" lnSpcReduction="10000"/>
          </a:bodyPr>
          <a:lstStyle/>
          <a:p>
            <a:r>
              <a:rPr lang="en-US" dirty="0"/>
              <a:t>The thing is, in France, it’s not such a new development, and it’s not just for loanwords.</a:t>
            </a:r>
          </a:p>
          <a:p>
            <a:pPr lvl="1"/>
            <a:r>
              <a:rPr lang="en-US" dirty="0"/>
              <a:t>Shortenings:  </a:t>
            </a:r>
            <a:r>
              <a:rPr lang="en-US" i="1" dirty="0" err="1"/>
              <a:t>préco</a:t>
            </a:r>
            <a:r>
              <a:rPr lang="en-US" dirty="0"/>
              <a:t> ‘to pre-order’(from </a:t>
            </a:r>
            <a:r>
              <a:rPr lang="en-US" i="1" dirty="0" err="1"/>
              <a:t>précommander</a:t>
            </a:r>
            <a:r>
              <a:rPr lang="en-US" dirty="0"/>
              <a:t>)</a:t>
            </a:r>
          </a:p>
          <a:p>
            <a:pPr lvl="1"/>
            <a:r>
              <a:rPr lang="en-US" dirty="0"/>
              <a:t>Initialisms: </a:t>
            </a:r>
            <a:r>
              <a:rPr lang="en-US" i="1" dirty="0"/>
              <a:t>RT</a:t>
            </a:r>
            <a:r>
              <a:rPr lang="en-US" dirty="0"/>
              <a:t> ‘to retweet’</a:t>
            </a:r>
          </a:p>
          <a:p>
            <a:pPr lvl="1"/>
            <a:r>
              <a:rPr lang="en-US" dirty="0"/>
              <a:t>And a kind of slang called </a:t>
            </a:r>
            <a:r>
              <a:rPr lang="en-US" i="1" dirty="0"/>
              <a:t>verlan </a:t>
            </a:r>
            <a:r>
              <a:rPr lang="en-US" dirty="0"/>
              <a:t>that re-orders sounds from the original word: </a:t>
            </a:r>
            <a:r>
              <a:rPr lang="en-US" i="1" dirty="0" err="1"/>
              <a:t>ouèj</a:t>
            </a:r>
            <a:r>
              <a:rPr lang="en-US" i="1" dirty="0"/>
              <a:t> </a:t>
            </a:r>
            <a:r>
              <a:rPr lang="en-US" dirty="0"/>
              <a:t>‘to play’ (from </a:t>
            </a:r>
            <a:r>
              <a:rPr lang="en-US" i="1" dirty="0" err="1"/>
              <a:t>jouer</a:t>
            </a:r>
            <a:r>
              <a:rPr lang="en-US" dirty="0"/>
              <a:t>)</a:t>
            </a:r>
            <a:r>
              <a:rPr lang="en-US" i="1" dirty="0"/>
              <a:t>, </a:t>
            </a:r>
            <a:r>
              <a:rPr lang="en-US" i="1" dirty="0" err="1"/>
              <a:t>golri</a:t>
            </a:r>
            <a:r>
              <a:rPr lang="en-US" dirty="0"/>
              <a:t> ‘to laugh, be amused’ (from </a:t>
            </a:r>
            <a:r>
              <a:rPr lang="en-US" i="1" dirty="0" err="1"/>
              <a:t>rigoler</a:t>
            </a:r>
            <a:r>
              <a:rPr lang="en-US" dirty="0"/>
              <a:t>)</a:t>
            </a:r>
          </a:p>
          <a:p>
            <a:pPr lvl="2"/>
            <a:r>
              <a:rPr lang="en-US" dirty="0"/>
              <a:t>By the way verlan </a:t>
            </a:r>
            <a:r>
              <a:rPr lang="en-US" i="1" dirty="0"/>
              <a:t>nouns</a:t>
            </a:r>
            <a:r>
              <a:rPr lang="en-US" dirty="0"/>
              <a:t> can also opt out of the French plural system by </a:t>
            </a:r>
            <a:r>
              <a:rPr lang="en-US" i="1" dirty="0"/>
              <a:t>adding</a:t>
            </a:r>
            <a:r>
              <a:rPr lang="en-US" dirty="0"/>
              <a:t> a suffix, but I’ll leave that for another day…</a:t>
            </a:r>
          </a:p>
          <a:p>
            <a:r>
              <a:rPr lang="en-US" dirty="0"/>
              <a:t>Not putting verb suffixes on these “special” words serves to set them apart from the rest of the sentence</a:t>
            </a:r>
          </a:p>
          <a:p>
            <a:pPr lvl="1"/>
            <a:r>
              <a:rPr lang="en-US" dirty="0"/>
              <a:t>Is this for the listener’s/reader’s benefit?</a:t>
            </a:r>
          </a:p>
          <a:p>
            <a:pPr lvl="2"/>
            <a:r>
              <a:rPr lang="en-US" dirty="0"/>
              <a:t>E.g., telling them to pay more attention?</a:t>
            </a:r>
          </a:p>
          <a:p>
            <a:pPr lvl="1"/>
            <a:r>
              <a:rPr lang="en-US" dirty="0"/>
              <a:t>Or a product of the speaker’s/writer’s feeling that the word is special?</a:t>
            </a:r>
          </a:p>
          <a:p>
            <a:r>
              <a:rPr lang="en-US" dirty="0"/>
              <a:t>I won’t offer an answer, but..</a:t>
            </a:r>
          </a:p>
          <a:p>
            <a:pPr marL="914400" lvl="2" indent="0">
              <a:buNone/>
            </a:pPr>
            <a:endParaRPr lang="en-US" dirty="0"/>
          </a:p>
          <a:p>
            <a:pPr lvl="1"/>
            <a:endParaRPr lang="en-US" dirty="0"/>
          </a:p>
          <a:p>
            <a:endParaRPr lang="en-US" dirty="0"/>
          </a:p>
        </p:txBody>
      </p:sp>
    </p:spTree>
    <p:extLst>
      <p:ext uri="{BB962C8B-B14F-4D97-AF65-F5344CB8AC3E}">
        <p14:creationId xmlns:p14="http://schemas.microsoft.com/office/powerpoint/2010/main" val="19521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19E3-C6D9-4FBA-8278-FDE2502AAE43}"/>
              </a:ext>
            </a:extLst>
          </p:cNvPr>
          <p:cNvSpPr>
            <a:spLocks noGrp="1"/>
          </p:cNvSpPr>
          <p:nvPr>
            <p:ph type="title"/>
          </p:nvPr>
        </p:nvSpPr>
        <p:spPr>
          <a:xfrm>
            <a:off x="838200" y="180191"/>
            <a:ext cx="10515600" cy="1240836"/>
          </a:xfrm>
        </p:spPr>
        <p:txBody>
          <a:bodyPr>
            <a:normAutofit fontScale="90000"/>
          </a:bodyPr>
          <a:lstStyle/>
          <a:p>
            <a:r>
              <a:rPr lang="en-US" dirty="0"/>
              <a:t>Code-switched words, loans, abbreviations, initialisms, verlan and other slang</a:t>
            </a:r>
          </a:p>
        </p:txBody>
      </p:sp>
      <p:sp>
        <p:nvSpPr>
          <p:cNvPr id="3" name="Content Placeholder 2">
            <a:extLst>
              <a:ext uri="{FF2B5EF4-FFF2-40B4-BE49-F238E27FC236}">
                <a16:creationId xmlns:a16="http://schemas.microsoft.com/office/drawing/2014/main" id="{1854C33C-BD13-41BD-8B18-8E7A314C06F2}"/>
              </a:ext>
            </a:extLst>
          </p:cNvPr>
          <p:cNvSpPr>
            <a:spLocks noGrp="1"/>
          </p:cNvSpPr>
          <p:nvPr>
            <p:ph idx="1"/>
          </p:nvPr>
        </p:nvSpPr>
        <p:spPr>
          <a:xfrm>
            <a:off x="838200" y="1519881"/>
            <a:ext cx="10515600" cy="4657081"/>
          </a:xfrm>
        </p:spPr>
        <p:txBody>
          <a:bodyPr>
            <a:normAutofit/>
          </a:bodyPr>
          <a:lstStyle/>
          <a:p>
            <a:r>
              <a:rPr lang="en-US" dirty="0"/>
              <a:t>All feel a bit separate from the rest of the sentence</a:t>
            </a:r>
          </a:p>
          <a:p>
            <a:r>
              <a:rPr lang="en-US" dirty="0"/>
              <a:t>In English too, suffixes on these kinds of words may be avoided or set off with special punctuation </a:t>
            </a:r>
          </a:p>
          <a:p>
            <a:pPr lvl="1"/>
            <a:r>
              <a:rPr lang="en-US" i="1" dirty="0"/>
              <a:t>Several </a:t>
            </a:r>
            <a:r>
              <a:rPr lang="en-US" b="1" i="1" dirty="0"/>
              <a:t>chaebol</a:t>
            </a:r>
            <a:r>
              <a:rPr lang="en-US" i="1" dirty="0"/>
              <a:t> were implicated in the scandal</a:t>
            </a:r>
          </a:p>
          <a:p>
            <a:pPr lvl="1"/>
            <a:r>
              <a:rPr lang="en-US" i="1" dirty="0"/>
              <a:t>All the department </a:t>
            </a:r>
            <a:r>
              <a:rPr lang="en-US" b="1" i="1" dirty="0"/>
              <a:t>admin’s</a:t>
            </a:r>
            <a:r>
              <a:rPr lang="en-US" i="1" dirty="0"/>
              <a:t> were there</a:t>
            </a:r>
          </a:p>
          <a:p>
            <a:pPr lvl="1"/>
            <a:r>
              <a:rPr lang="en-US" i="1" dirty="0"/>
              <a:t>They </a:t>
            </a:r>
            <a:r>
              <a:rPr lang="en-US" b="1" i="1" dirty="0"/>
              <a:t>OK’d</a:t>
            </a:r>
            <a:r>
              <a:rPr lang="en-US" i="1" dirty="0"/>
              <a:t> the deal</a:t>
            </a:r>
          </a:p>
        </p:txBody>
      </p:sp>
    </p:spTree>
    <p:extLst>
      <p:ext uri="{BB962C8B-B14F-4D97-AF65-F5344CB8AC3E}">
        <p14:creationId xmlns:p14="http://schemas.microsoft.com/office/powerpoint/2010/main" val="343845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19E3-C6D9-4FBA-8278-FDE2502AAE43}"/>
              </a:ext>
            </a:extLst>
          </p:cNvPr>
          <p:cNvSpPr>
            <a:spLocks noGrp="1"/>
          </p:cNvSpPr>
          <p:nvPr>
            <p:ph type="title"/>
          </p:nvPr>
        </p:nvSpPr>
        <p:spPr>
          <a:xfrm>
            <a:off x="838200" y="180191"/>
            <a:ext cx="10515600" cy="1240836"/>
          </a:xfrm>
        </p:spPr>
        <p:txBody>
          <a:bodyPr>
            <a:normAutofit fontScale="90000"/>
          </a:bodyPr>
          <a:lstStyle/>
          <a:p>
            <a:r>
              <a:rPr lang="en-US" dirty="0"/>
              <a:t>Code-switched words, loans, abbreviations, initialisms, verlan and other slang</a:t>
            </a:r>
          </a:p>
        </p:txBody>
      </p:sp>
      <p:sp>
        <p:nvSpPr>
          <p:cNvPr id="3" name="Content Placeholder 2">
            <a:extLst>
              <a:ext uri="{FF2B5EF4-FFF2-40B4-BE49-F238E27FC236}">
                <a16:creationId xmlns:a16="http://schemas.microsoft.com/office/drawing/2014/main" id="{1854C33C-BD13-41BD-8B18-8E7A314C06F2}"/>
              </a:ext>
            </a:extLst>
          </p:cNvPr>
          <p:cNvSpPr>
            <a:spLocks noGrp="1"/>
          </p:cNvSpPr>
          <p:nvPr>
            <p:ph idx="1"/>
          </p:nvPr>
        </p:nvSpPr>
        <p:spPr>
          <a:xfrm>
            <a:off x="838200" y="1519881"/>
            <a:ext cx="10515600" cy="5018079"/>
          </a:xfrm>
        </p:spPr>
        <p:txBody>
          <a:bodyPr>
            <a:normAutofit fontScale="85000" lnSpcReduction="20000"/>
          </a:bodyPr>
          <a:lstStyle/>
          <a:p>
            <a:r>
              <a:rPr lang="en-US" dirty="0"/>
              <a:t>All are likely to be written with “quotation marks” or </a:t>
            </a:r>
            <a:r>
              <a:rPr lang="en-US" i="1" dirty="0"/>
              <a:t>italics</a:t>
            </a:r>
            <a:r>
              <a:rPr lang="en-US" dirty="0"/>
              <a:t>, or spoken with an air quotes gesture</a:t>
            </a:r>
          </a:p>
          <a:p>
            <a:r>
              <a:rPr lang="en-US" dirty="0"/>
              <a:t>Quotation marks and italics call attention to a word’s form instead of just its (usual) meaning</a:t>
            </a:r>
          </a:p>
          <a:p>
            <a:pPr lvl="1"/>
            <a:r>
              <a:rPr lang="en-US" dirty="0"/>
              <a:t>Distance the speaker/writer from the material</a:t>
            </a:r>
          </a:p>
          <a:p>
            <a:pPr lvl="2"/>
            <a:r>
              <a:rPr lang="en-US" dirty="0"/>
              <a:t>Delegitimizing: </a:t>
            </a:r>
            <a:r>
              <a:rPr lang="en-US" i="1" dirty="0"/>
              <a:t>His “contributions” to the meeting were mostly just complaints</a:t>
            </a:r>
          </a:p>
          <a:p>
            <a:pPr lvl="2"/>
            <a:r>
              <a:rPr lang="en-US" dirty="0"/>
              <a:t>Direct quotation: </a:t>
            </a:r>
            <a:r>
              <a:rPr lang="en-US" i="1" dirty="0"/>
              <a:t>She said she was “devastated” by the news</a:t>
            </a:r>
            <a:endParaRPr lang="en-US" dirty="0"/>
          </a:p>
          <a:p>
            <a:pPr lvl="1"/>
            <a:r>
              <a:rPr lang="en-US" dirty="0"/>
              <a:t>Talk about a word</a:t>
            </a:r>
          </a:p>
          <a:p>
            <a:pPr lvl="2"/>
            <a:r>
              <a:rPr lang="en-US" i="1" dirty="0"/>
              <a:t>Consider the difference between “cat” and “kitty”</a:t>
            </a:r>
          </a:p>
          <a:p>
            <a:pPr lvl="1"/>
            <a:r>
              <a:rPr lang="en-US" dirty="0"/>
              <a:t>Onomatopoeia</a:t>
            </a:r>
          </a:p>
          <a:p>
            <a:pPr lvl="2"/>
            <a:r>
              <a:rPr lang="en-US" i="1" dirty="0"/>
              <a:t>The shoes made a “slip-slop” sound</a:t>
            </a:r>
            <a:endParaRPr lang="en-US" dirty="0"/>
          </a:p>
          <a:p>
            <a:pPr lvl="1"/>
            <a:r>
              <a:rPr lang="en-US" dirty="0"/>
              <a:t>Signal unexpectedness/newness</a:t>
            </a:r>
          </a:p>
          <a:p>
            <a:pPr lvl="2"/>
            <a:r>
              <a:rPr lang="en-US" i="1" dirty="0"/>
              <a:t>“Harmonic grammars” use constraint weighting instead of strict ranking</a:t>
            </a:r>
          </a:p>
          <a:p>
            <a:pPr lvl="1"/>
            <a:r>
              <a:rPr lang="en-US" dirty="0"/>
              <a:t>Add emphasis or enthusiasm, though this is stigmatized for quotation marks (not stigmatized for italics)</a:t>
            </a:r>
          </a:p>
          <a:p>
            <a:pPr lvl="2"/>
            <a:r>
              <a:rPr lang="en-US" i="1" dirty="0"/>
              <a:t>“Fresh” tomatoes!</a:t>
            </a:r>
          </a:p>
          <a:p>
            <a:r>
              <a:rPr lang="en-US" dirty="0"/>
              <a:t>If you know Japanese, notice the overlap with uses of katakana</a:t>
            </a:r>
          </a:p>
          <a:p>
            <a:pPr marL="914400" lvl="2" indent="0">
              <a:buNone/>
            </a:pPr>
            <a:endParaRPr lang="en-US" dirty="0"/>
          </a:p>
        </p:txBody>
      </p:sp>
    </p:spTree>
    <p:extLst>
      <p:ext uri="{BB962C8B-B14F-4D97-AF65-F5344CB8AC3E}">
        <p14:creationId xmlns:p14="http://schemas.microsoft.com/office/powerpoint/2010/main" val="402535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91"/>
            <a:ext cx="10968990" cy="734210"/>
          </a:xfrm>
        </p:spPr>
        <p:txBody>
          <a:bodyPr>
            <a:normAutofit fontScale="90000"/>
          </a:bodyPr>
          <a:lstStyle/>
          <a:p>
            <a:r>
              <a:rPr lang="en-US" dirty="0"/>
              <a:t>By the way, when are loans italicized and when not?</a:t>
            </a:r>
          </a:p>
        </p:txBody>
      </p:sp>
      <p:sp>
        <p:nvSpPr>
          <p:cNvPr id="3" name="Content Placeholder 2"/>
          <p:cNvSpPr>
            <a:spLocks noGrp="1"/>
          </p:cNvSpPr>
          <p:nvPr>
            <p:ph idx="1"/>
          </p:nvPr>
        </p:nvSpPr>
        <p:spPr/>
        <p:txBody>
          <a:bodyPr>
            <a:normAutofit/>
          </a:bodyPr>
          <a:lstStyle/>
          <a:p>
            <a:r>
              <a:rPr lang="en-US" dirty="0"/>
              <a:t>I’ll show you a restaurant review from the </a:t>
            </a:r>
            <a:r>
              <a:rPr lang="en-US" i="1" dirty="0"/>
              <a:t>New Yorker </a:t>
            </a:r>
            <a:r>
              <a:rPr lang="en-US" dirty="0"/>
              <a:t>magazine</a:t>
            </a:r>
          </a:p>
          <a:p>
            <a:pPr lvl="1"/>
            <a:r>
              <a:rPr lang="en-US" dirty="0"/>
              <a:t>it’s one of the few English-language periodicals left that has the resources to do serious fact-checking and copy-editing</a:t>
            </a:r>
          </a:p>
          <a:p>
            <a:pPr lvl="1"/>
            <a:r>
              <a:rPr lang="en-US" dirty="0"/>
              <a:t>So I’m assuming that these choices are not random but rather reflect some kind of in-house style manual</a:t>
            </a:r>
          </a:p>
        </p:txBody>
      </p:sp>
    </p:spTree>
    <p:extLst>
      <p:ext uri="{BB962C8B-B14F-4D97-AF65-F5344CB8AC3E}">
        <p14:creationId xmlns:p14="http://schemas.microsoft.com/office/powerpoint/2010/main" val="240143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869" y="2065070"/>
            <a:ext cx="6989457" cy="4479569"/>
          </a:xfrm>
        </p:spPr>
      </p:pic>
      <p:sp>
        <p:nvSpPr>
          <p:cNvPr id="6" name="Cloud Callout 5"/>
          <p:cNvSpPr/>
          <p:nvPr/>
        </p:nvSpPr>
        <p:spPr>
          <a:xfrm flipH="1">
            <a:off x="123290" y="1017142"/>
            <a:ext cx="3267182" cy="1797977"/>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50731"/>
            <a:ext cx="1169822" cy="1196170"/>
          </a:xfrm>
          <a:prstGeom prst="rect">
            <a:avLst/>
          </a:prstGeom>
        </p:spPr>
      </p:pic>
      <p:sp>
        <p:nvSpPr>
          <p:cNvPr id="8" name="Oval Callout 7"/>
          <p:cNvSpPr/>
          <p:nvPr/>
        </p:nvSpPr>
        <p:spPr>
          <a:xfrm>
            <a:off x="4737615" y="1017142"/>
            <a:ext cx="6180083" cy="293474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accent5">
                    <a:lumMod val="75000"/>
                  </a:schemeClr>
                </a:solidFill>
              </a:rPr>
              <a:t>Ça</a:t>
            </a:r>
            <a:r>
              <a:rPr lang="en-US" sz="2400" dirty="0">
                <a:solidFill>
                  <a:schemeClr val="accent5">
                    <a:lumMod val="75000"/>
                  </a:schemeClr>
                </a:solidFill>
              </a:rPr>
              <a:t> me </a:t>
            </a:r>
            <a:r>
              <a:rPr lang="en-US" sz="2400" dirty="0" err="1">
                <a:solidFill>
                  <a:schemeClr val="accent5">
                    <a:lumMod val="75000"/>
                  </a:schemeClr>
                </a:solidFill>
              </a:rPr>
              <a:t>prend</a:t>
            </a:r>
            <a:r>
              <a:rPr lang="en-US" sz="2400" dirty="0">
                <a:solidFill>
                  <a:schemeClr val="accent5">
                    <a:lumMod val="75000"/>
                  </a:schemeClr>
                </a:solidFill>
              </a:rPr>
              <a:t> </a:t>
            </a:r>
            <a:r>
              <a:rPr lang="en-US" sz="2400" dirty="0" err="1">
                <a:solidFill>
                  <a:schemeClr val="accent5">
                    <a:lumMod val="75000"/>
                  </a:schemeClr>
                </a:solidFill>
              </a:rPr>
              <a:t>mon</a:t>
            </a:r>
            <a:r>
              <a:rPr lang="en-US" sz="2400" dirty="0">
                <a:solidFill>
                  <a:schemeClr val="accent5">
                    <a:lumMod val="75000"/>
                  </a:schemeClr>
                </a:solidFill>
              </a:rPr>
              <a:t> </a:t>
            </a:r>
            <a:r>
              <a:rPr lang="en-US" sz="2400" dirty="0" err="1">
                <a:solidFill>
                  <a:schemeClr val="accent5">
                    <a:lumMod val="75000"/>
                  </a:schemeClr>
                </a:solidFill>
              </a:rPr>
              <a:t>Ficello</a:t>
            </a:r>
            <a:endParaRPr lang="en-US" sz="2400" dirty="0">
              <a:solidFill>
                <a:schemeClr val="accent5">
                  <a:lumMod val="75000"/>
                </a:schemeClr>
              </a:solidFill>
            </a:endParaRPr>
          </a:p>
          <a:p>
            <a:pPr algn="ctr"/>
            <a:r>
              <a:rPr lang="en-US" sz="2400" i="1" dirty="0"/>
              <a:t>I need my string cheese</a:t>
            </a:r>
          </a:p>
          <a:p>
            <a:pPr algn="ctr"/>
            <a:endParaRPr lang="en-US" sz="2400" i="1" dirty="0"/>
          </a:p>
          <a:p>
            <a:pPr algn="ctr"/>
            <a:r>
              <a:rPr lang="en-US" sz="2400" dirty="0">
                <a:solidFill>
                  <a:schemeClr val="accent5">
                    <a:lumMod val="75000"/>
                  </a:schemeClr>
                </a:solidFill>
              </a:rPr>
              <a:t>pour me </a:t>
            </a:r>
            <a:r>
              <a:rPr lang="en-US" sz="2400" dirty="0">
                <a:solidFill>
                  <a:schemeClr val="accent2">
                    <a:lumMod val="75000"/>
                  </a:schemeClr>
                </a:solidFill>
              </a:rPr>
              <a:t>start</a:t>
            </a:r>
            <a:r>
              <a:rPr lang="en-US" sz="2400" dirty="0">
                <a:solidFill>
                  <a:schemeClr val="accent5">
                    <a:lumMod val="75000"/>
                  </a:schemeClr>
                </a:solidFill>
              </a:rPr>
              <a:t>er</a:t>
            </a:r>
            <a:r>
              <a:rPr lang="en-US" sz="2400" dirty="0">
                <a:solidFill>
                  <a:schemeClr val="accent5"/>
                </a:solidFill>
              </a:rPr>
              <a:t> </a:t>
            </a:r>
            <a:r>
              <a:rPr lang="en-US" sz="2400" dirty="0">
                <a:solidFill>
                  <a:schemeClr val="accent5">
                    <a:lumMod val="75000"/>
                  </a:schemeClr>
                </a:solidFill>
              </a:rPr>
              <a:t>ma </a:t>
            </a:r>
            <a:r>
              <a:rPr lang="en-US" sz="2400" dirty="0" err="1">
                <a:solidFill>
                  <a:schemeClr val="accent5">
                    <a:lumMod val="75000"/>
                  </a:schemeClr>
                </a:solidFill>
              </a:rPr>
              <a:t>journée</a:t>
            </a:r>
            <a:r>
              <a:rPr lang="en-US" sz="2400" dirty="0">
                <a:solidFill>
                  <a:schemeClr val="accent5">
                    <a:lumMod val="75000"/>
                  </a:schemeClr>
                </a:solidFill>
              </a:rPr>
              <a:t> !</a:t>
            </a:r>
          </a:p>
          <a:p>
            <a:pPr algn="ctr"/>
            <a:r>
              <a:rPr lang="en-US" sz="2400" i="1" dirty="0">
                <a:solidFill>
                  <a:schemeClr val="tx1"/>
                </a:solidFill>
              </a:rPr>
              <a:t>to start my day</a:t>
            </a:r>
          </a:p>
        </p:txBody>
      </p:sp>
      <p:sp>
        <p:nvSpPr>
          <p:cNvPr id="9" name="TextBox 8"/>
          <p:cNvSpPr txBox="1"/>
          <p:nvPr/>
        </p:nvSpPr>
        <p:spPr>
          <a:xfrm>
            <a:off x="9190883" y="3951890"/>
            <a:ext cx="2065695" cy="1200329"/>
          </a:xfrm>
          <a:prstGeom prst="rect">
            <a:avLst/>
          </a:prstGeom>
          <a:noFill/>
        </p:spPr>
        <p:txBody>
          <a:bodyPr wrap="square" rtlCol="0">
            <a:spAutoFit/>
          </a:bodyPr>
          <a:lstStyle/>
          <a:p>
            <a:r>
              <a:rPr lang="en-US" sz="2400" dirty="0">
                <a:solidFill>
                  <a:schemeClr val="accent2">
                    <a:lumMod val="75000"/>
                  </a:schemeClr>
                </a:solidFill>
              </a:rPr>
              <a:t>start</a:t>
            </a:r>
            <a:r>
              <a:rPr lang="en-US" sz="2400" dirty="0"/>
              <a:t>-</a:t>
            </a:r>
            <a:r>
              <a:rPr lang="en-US" sz="2400" dirty="0">
                <a:solidFill>
                  <a:schemeClr val="accent5">
                    <a:lumMod val="75000"/>
                  </a:schemeClr>
                </a:solidFill>
              </a:rPr>
              <a:t>er</a:t>
            </a:r>
          </a:p>
          <a:p>
            <a:r>
              <a:rPr lang="en-US" sz="2400" dirty="0"/>
              <a:t>[</a:t>
            </a:r>
            <a:r>
              <a:rPr lang="en-US" sz="2400" dirty="0" err="1">
                <a:solidFill>
                  <a:schemeClr val="accent2">
                    <a:lumMod val="75000"/>
                  </a:schemeClr>
                </a:solidFill>
              </a:rPr>
              <a:t>stɑɹt</a:t>
            </a:r>
            <a:r>
              <a:rPr lang="en-US" sz="2400" dirty="0"/>
              <a:t>-</a:t>
            </a:r>
            <a:r>
              <a:rPr lang="en-US" sz="2400" dirty="0">
                <a:solidFill>
                  <a:schemeClr val="accent5">
                    <a:lumMod val="75000"/>
                  </a:schemeClr>
                </a:solidFill>
              </a:rPr>
              <a:t>e</a:t>
            </a:r>
            <a:r>
              <a:rPr lang="en-US" sz="2400" dirty="0"/>
              <a:t>]</a:t>
            </a:r>
          </a:p>
          <a:p>
            <a:r>
              <a:rPr lang="en-US" sz="2400" dirty="0">
                <a:solidFill>
                  <a:schemeClr val="accent2">
                    <a:lumMod val="75000"/>
                  </a:schemeClr>
                </a:solidFill>
              </a:rPr>
              <a:t>start</a:t>
            </a:r>
            <a:r>
              <a:rPr lang="en-US" sz="2400" dirty="0"/>
              <a:t>-</a:t>
            </a:r>
            <a:r>
              <a:rPr lang="en-US" sz="2400" i="1" dirty="0">
                <a:solidFill>
                  <a:schemeClr val="accent5">
                    <a:lumMod val="75000"/>
                  </a:schemeClr>
                </a:solidFill>
              </a:rPr>
              <a:t>infinitive</a:t>
            </a:r>
            <a:r>
              <a:rPr lang="en-US" sz="2400" dirty="0"/>
              <a:t> </a:t>
            </a:r>
          </a:p>
        </p:txBody>
      </p:sp>
      <p:sp>
        <p:nvSpPr>
          <p:cNvPr id="10" name="TextBox 9"/>
          <p:cNvSpPr txBox="1"/>
          <p:nvPr/>
        </p:nvSpPr>
        <p:spPr>
          <a:xfrm>
            <a:off x="8329036" y="5733193"/>
            <a:ext cx="3537143" cy="461665"/>
          </a:xfrm>
          <a:prstGeom prst="rect">
            <a:avLst/>
          </a:prstGeom>
          <a:noFill/>
        </p:spPr>
        <p:txBody>
          <a:bodyPr wrap="square" rtlCol="0">
            <a:spAutoFit/>
          </a:bodyPr>
          <a:lstStyle/>
          <a:p>
            <a:r>
              <a:rPr lang="en-US" sz="2400" dirty="0">
                <a:solidFill>
                  <a:schemeClr val="accent2">
                    <a:lumMod val="75000"/>
                  </a:schemeClr>
                </a:solidFill>
              </a:rPr>
              <a:t>start</a:t>
            </a:r>
            <a:r>
              <a:rPr lang="en-US" sz="2400" dirty="0">
                <a:solidFill>
                  <a:srgbClr val="C00000"/>
                </a:solidFill>
              </a:rPr>
              <a:t>	  </a:t>
            </a:r>
            <a:r>
              <a:rPr lang="en-US" sz="2400" dirty="0"/>
              <a:t>=</a:t>
            </a:r>
            <a:r>
              <a:rPr lang="en-US" sz="2400" dirty="0">
                <a:solidFill>
                  <a:srgbClr val="C00000"/>
                </a:solidFill>
              </a:rPr>
              <a:t>	</a:t>
            </a:r>
            <a:r>
              <a:rPr lang="en-US" sz="2400" dirty="0">
                <a:solidFill>
                  <a:schemeClr val="accent5">
                    <a:lumMod val="75000"/>
                  </a:schemeClr>
                </a:solidFill>
              </a:rPr>
              <a:t>commencer</a:t>
            </a:r>
          </a:p>
        </p:txBody>
      </p:sp>
    </p:spTree>
    <p:extLst>
      <p:ext uri="{BB962C8B-B14F-4D97-AF65-F5344CB8AC3E}">
        <p14:creationId xmlns:p14="http://schemas.microsoft.com/office/powerpoint/2010/main" val="131094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C0E41-7412-15B7-9245-45F24E25DCE6}"/>
              </a:ext>
            </a:extLst>
          </p:cNvPr>
          <p:cNvSpPr>
            <a:spLocks noGrp="1"/>
          </p:cNvSpPr>
          <p:nvPr>
            <p:ph idx="1"/>
          </p:nvPr>
        </p:nvSpPr>
        <p:spPr>
          <a:xfrm>
            <a:off x="285750" y="308610"/>
            <a:ext cx="7978140" cy="6195060"/>
          </a:xfrm>
        </p:spPr>
        <p:txBody>
          <a:bodyPr>
            <a:normAutofit fontScale="92500" lnSpcReduction="10000"/>
          </a:bodyPr>
          <a:lstStyle/>
          <a:p>
            <a:pPr marL="0" indent="0">
              <a:buNone/>
            </a:pPr>
            <a:r>
              <a:rPr lang="en-US" dirty="0"/>
              <a:t>“A bowl of </a:t>
            </a:r>
            <a:r>
              <a:rPr lang="en-US" dirty="0" err="1"/>
              <a:t>ayacote</a:t>
            </a:r>
            <a:r>
              <a:rPr lang="en-US" dirty="0"/>
              <a:t> beans, firm-fleshed with satiny insides […] Duck </a:t>
            </a:r>
            <a:r>
              <a:rPr lang="en-US" i="1" dirty="0" err="1">
                <a:highlight>
                  <a:srgbClr val="FFFF00"/>
                </a:highlight>
              </a:rPr>
              <a:t>enmoladas</a:t>
            </a:r>
            <a:r>
              <a:rPr lang="en-US" dirty="0"/>
              <a:t> are pure, melting intensity: long-braised dark-meat carnitas in a black-garlic mole, wrapped in a chewy tortilla made from amaranth. It’s blanketed by an opaque white layer of what the menu calls “cotija foam,” which is actually more like an airy sauce mornay, salty and rich. The menu is laced with obscure regional ingredients such as </a:t>
            </a:r>
            <a:r>
              <a:rPr lang="en-US" i="1" dirty="0" err="1">
                <a:highlight>
                  <a:srgbClr val="FFFF00"/>
                </a:highlight>
              </a:rPr>
              <a:t>chintixtle</a:t>
            </a:r>
            <a:r>
              <a:rPr lang="en-US" dirty="0"/>
              <a:t>, a Oaxacan paste made from dried chilis and dried shrimp, or </a:t>
            </a:r>
            <a:r>
              <a:rPr lang="en-US" i="1" dirty="0" err="1">
                <a:highlight>
                  <a:srgbClr val="FFFF00"/>
                </a:highlight>
              </a:rPr>
              <a:t>chicatanas</a:t>
            </a:r>
            <a:r>
              <a:rPr lang="en-US" dirty="0"/>
              <a:t>, crisp flying ants that taste like salt and smoke. This makes Caballero’s more obvious moves feel, well, obvious: a blue-corn quesadilla made with asadero cheese somewhat gratuitously pairs </a:t>
            </a:r>
            <a:r>
              <a:rPr lang="en-US" i="1" dirty="0">
                <a:highlight>
                  <a:srgbClr val="FFFF00"/>
                </a:highlight>
              </a:rPr>
              <a:t>huitlacoche</a:t>
            </a:r>
            <a:r>
              <a:rPr lang="en-US" dirty="0"/>
              <a:t>—a naturally occurring corn fungus sometimes called “Mexican truffles”—with shaved actual truffle. Cutting through all the big, rich flavors was a zingy dish of shrimp </a:t>
            </a:r>
            <a:r>
              <a:rPr lang="en-US" dirty="0" err="1"/>
              <a:t>aguachile</a:t>
            </a:r>
            <a:r>
              <a:rPr lang="en-US" dirty="0"/>
              <a:t>. […] with sultry, herby notes of shiso and Japanese cherry blossoms.”</a:t>
            </a:r>
          </a:p>
        </p:txBody>
      </p:sp>
      <p:sp>
        <p:nvSpPr>
          <p:cNvPr id="4" name="TextBox 3">
            <a:extLst>
              <a:ext uri="{FF2B5EF4-FFF2-40B4-BE49-F238E27FC236}">
                <a16:creationId xmlns:a16="http://schemas.microsoft.com/office/drawing/2014/main" id="{187F0EA6-46EB-DF49-20B9-A089E51DA6C7}"/>
              </a:ext>
            </a:extLst>
          </p:cNvPr>
          <p:cNvSpPr txBox="1"/>
          <p:nvPr/>
        </p:nvSpPr>
        <p:spPr>
          <a:xfrm>
            <a:off x="8503920" y="560070"/>
            <a:ext cx="3257550" cy="3046988"/>
          </a:xfrm>
          <a:prstGeom prst="rect">
            <a:avLst/>
          </a:prstGeom>
          <a:noFill/>
        </p:spPr>
        <p:txBody>
          <a:bodyPr wrap="square" rtlCol="0">
            <a:spAutoFit/>
          </a:bodyPr>
          <a:lstStyle/>
          <a:p>
            <a:r>
              <a:rPr lang="en-US" sz="2400" dirty="0"/>
              <a:t>Some of the food words are </a:t>
            </a:r>
            <a:r>
              <a:rPr lang="en-US" sz="2400" i="1" dirty="0">
                <a:highlight>
                  <a:srgbClr val="FFFF00"/>
                </a:highlight>
              </a:rPr>
              <a:t>italicized</a:t>
            </a:r>
            <a:r>
              <a:rPr lang="en-US" sz="2400" dirty="0"/>
              <a:t>, indicating that they’re not English</a:t>
            </a:r>
          </a:p>
          <a:p>
            <a:endParaRPr lang="en-US" sz="2400" dirty="0"/>
          </a:p>
          <a:p>
            <a:r>
              <a:rPr lang="en-US" sz="2400" dirty="0"/>
              <a:t>But others aren’t—I guess the </a:t>
            </a:r>
            <a:r>
              <a:rPr lang="en-US" sz="2400" i="1" dirty="0"/>
              <a:t>New Yorker</a:t>
            </a:r>
            <a:r>
              <a:rPr lang="en-US" sz="2400" dirty="0"/>
              <a:t> editors consider these words as English now?</a:t>
            </a:r>
          </a:p>
        </p:txBody>
      </p:sp>
      <p:sp>
        <p:nvSpPr>
          <p:cNvPr id="5" name="TextBox 4">
            <a:extLst>
              <a:ext uri="{FF2B5EF4-FFF2-40B4-BE49-F238E27FC236}">
                <a16:creationId xmlns:a16="http://schemas.microsoft.com/office/drawing/2014/main" id="{6DD60F28-D328-B94C-DC6A-10E7DBAB49F6}"/>
              </a:ext>
            </a:extLst>
          </p:cNvPr>
          <p:cNvSpPr txBox="1"/>
          <p:nvPr/>
        </p:nvSpPr>
        <p:spPr>
          <a:xfrm>
            <a:off x="285750" y="6160770"/>
            <a:ext cx="11224260" cy="369332"/>
          </a:xfrm>
          <a:prstGeom prst="rect">
            <a:avLst/>
          </a:prstGeom>
          <a:noFill/>
        </p:spPr>
        <p:txBody>
          <a:bodyPr wrap="square" rtlCol="0">
            <a:spAutoFit/>
          </a:bodyPr>
          <a:lstStyle/>
          <a:p>
            <a:r>
              <a:rPr lang="en-US" dirty="0">
                <a:hlinkClick r:id="rId2"/>
              </a:rPr>
              <a:t>www.newyorker.com/culture/the-food-scene/mexican-ish-fine-dining-with-detours-corima</a:t>
            </a:r>
            <a:r>
              <a:rPr lang="en-US" dirty="0"/>
              <a:t> </a:t>
            </a:r>
          </a:p>
        </p:txBody>
      </p:sp>
    </p:spTree>
    <p:extLst>
      <p:ext uri="{BB962C8B-B14F-4D97-AF65-F5344CB8AC3E}">
        <p14:creationId xmlns:p14="http://schemas.microsoft.com/office/powerpoint/2010/main" val="368582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C0E41-7412-15B7-9245-45F24E25DCE6}"/>
              </a:ext>
            </a:extLst>
          </p:cNvPr>
          <p:cNvSpPr>
            <a:spLocks noGrp="1"/>
          </p:cNvSpPr>
          <p:nvPr>
            <p:ph idx="1"/>
          </p:nvPr>
        </p:nvSpPr>
        <p:spPr>
          <a:xfrm>
            <a:off x="285750" y="308610"/>
            <a:ext cx="7978140" cy="6195060"/>
          </a:xfrm>
        </p:spPr>
        <p:txBody>
          <a:bodyPr>
            <a:normAutofit fontScale="92500" lnSpcReduction="10000"/>
          </a:bodyPr>
          <a:lstStyle/>
          <a:p>
            <a:pPr marL="0" indent="0">
              <a:buNone/>
            </a:pPr>
            <a:r>
              <a:rPr lang="en-US" dirty="0"/>
              <a:t>“A bowl of </a:t>
            </a:r>
            <a:r>
              <a:rPr lang="en-US" dirty="0" err="1">
                <a:highlight>
                  <a:srgbClr val="00FF00"/>
                </a:highlight>
              </a:rPr>
              <a:t>ayacote</a:t>
            </a:r>
            <a:r>
              <a:rPr lang="en-US" dirty="0"/>
              <a:t> beans, firm-fleshed with satiny insides […] Duck </a:t>
            </a:r>
            <a:r>
              <a:rPr lang="en-US" i="1" dirty="0" err="1">
                <a:highlight>
                  <a:srgbClr val="FFFF00"/>
                </a:highlight>
              </a:rPr>
              <a:t>enmoladas</a:t>
            </a:r>
            <a:r>
              <a:rPr lang="en-US" dirty="0"/>
              <a:t> are pure, melting intensity: long-braised dark-meat </a:t>
            </a:r>
            <a:r>
              <a:rPr lang="en-US" dirty="0">
                <a:highlight>
                  <a:srgbClr val="00FF00"/>
                </a:highlight>
              </a:rPr>
              <a:t>carnitas</a:t>
            </a:r>
            <a:r>
              <a:rPr lang="en-US" dirty="0"/>
              <a:t> in a black-garlic </a:t>
            </a:r>
            <a:r>
              <a:rPr lang="en-US" dirty="0">
                <a:highlight>
                  <a:srgbClr val="00FF00"/>
                </a:highlight>
              </a:rPr>
              <a:t>mole</a:t>
            </a:r>
            <a:r>
              <a:rPr lang="en-US" dirty="0"/>
              <a:t>, wrapped in a chewy </a:t>
            </a:r>
            <a:r>
              <a:rPr lang="en-US" dirty="0">
                <a:highlight>
                  <a:srgbClr val="00FF00"/>
                </a:highlight>
              </a:rPr>
              <a:t>tortilla</a:t>
            </a:r>
            <a:r>
              <a:rPr lang="en-US" dirty="0"/>
              <a:t> made from amaranth. It’s blanketed by an opaque white layer of what the menu calls “</a:t>
            </a:r>
            <a:r>
              <a:rPr lang="en-US" dirty="0">
                <a:highlight>
                  <a:srgbClr val="00FF00"/>
                </a:highlight>
              </a:rPr>
              <a:t>cotija</a:t>
            </a:r>
            <a:r>
              <a:rPr lang="en-US" dirty="0"/>
              <a:t> foam,” which is actually more like an airy </a:t>
            </a:r>
            <a:r>
              <a:rPr lang="en-US" dirty="0">
                <a:highlight>
                  <a:srgbClr val="00FF00"/>
                </a:highlight>
              </a:rPr>
              <a:t>sauce mornay</a:t>
            </a:r>
            <a:r>
              <a:rPr lang="en-US" dirty="0"/>
              <a:t>, salty and rich. The menu is laced with obscure regional ingredients such as </a:t>
            </a:r>
            <a:r>
              <a:rPr lang="en-US" i="1" dirty="0" err="1">
                <a:highlight>
                  <a:srgbClr val="FFFF00"/>
                </a:highlight>
              </a:rPr>
              <a:t>chintixtle</a:t>
            </a:r>
            <a:r>
              <a:rPr lang="en-US" dirty="0"/>
              <a:t>, a Oaxacan paste made from dried chilis and dried shrimp, or </a:t>
            </a:r>
            <a:r>
              <a:rPr lang="en-US" i="1" dirty="0" err="1">
                <a:highlight>
                  <a:srgbClr val="FFFF00"/>
                </a:highlight>
              </a:rPr>
              <a:t>chicatanas</a:t>
            </a:r>
            <a:r>
              <a:rPr lang="en-US" dirty="0"/>
              <a:t>, crisp flying ants that taste like salt and smoke. This makes Caballero’s more obvious moves feel, well, obvious: a blue-corn </a:t>
            </a:r>
            <a:r>
              <a:rPr lang="en-US" dirty="0">
                <a:highlight>
                  <a:srgbClr val="00FF00"/>
                </a:highlight>
              </a:rPr>
              <a:t>quesadilla</a:t>
            </a:r>
            <a:r>
              <a:rPr lang="en-US" dirty="0"/>
              <a:t> made with </a:t>
            </a:r>
            <a:r>
              <a:rPr lang="en-US" dirty="0">
                <a:highlight>
                  <a:srgbClr val="00FF00"/>
                </a:highlight>
              </a:rPr>
              <a:t>asadero</a:t>
            </a:r>
            <a:r>
              <a:rPr lang="en-US" dirty="0"/>
              <a:t> cheese somewhat gratuitously pairs </a:t>
            </a:r>
            <a:r>
              <a:rPr lang="en-US" i="1" dirty="0">
                <a:highlight>
                  <a:srgbClr val="FFFF00"/>
                </a:highlight>
              </a:rPr>
              <a:t>huitlacoche</a:t>
            </a:r>
            <a:r>
              <a:rPr lang="en-US" dirty="0"/>
              <a:t>—a naturally occurring corn fungus sometimes called “Mexican truffles”—with shaved actual truffle. Cutting through all the big, rich flavors was a zingy dish of shrimp </a:t>
            </a:r>
            <a:r>
              <a:rPr lang="en-US" dirty="0" err="1">
                <a:highlight>
                  <a:srgbClr val="00FF00"/>
                </a:highlight>
              </a:rPr>
              <a:t>aguachile</a:t>
            </a:r>
            <a:r>
              <a:rPr lang="en-US" dirty="0"/>
              <a:t>. […] with sultry, herby notes of </a:t>
            </a:r>
            <a:r>
              <a:rPr lang="en-US" dirty="0">
                <a:highlight>
                  <a:srgbClr val="00FF00"/>
                </a:highlight>
              </a:rPr>
              <a:t>shiso</a:t>
            </a:r>
            <a:r>
              <a:rPr lang="en-US" dirty="0"/>
              <a:t> and Japanese cherry blossoms.”</a:t>
            </a:r>
          </a:p>
        </p:txBody>
      </p:sp>
      <p:sp>
        <p:nvSpPr>
          <p:cNvPr id="4" name="TextBox 3">
            <a:extLst>
              <a:ext uri="{FF2B5EF4-FFF2-40B4-BE49-F238E27FC236}">
                <a16:creationId xmlns:a16="http://schemas.microsoft.com/office/drawing/2014/main" id="{187F0EA6-46EB-DF49-20B9-A089E51DA6C7}"/>
              </a:ext>
            </a:extLst>
          </p:cNvPr>
          <p:cNvSpPr txBox="1"/>
          <p:nvPr/>
        </p:nvSpPr>
        <p:spPr>
          <a:xfrm>
            <a:off x="8503920" y="560070"/>
            <a:ext cx="3257550" cy="6370975"/>
          </a:xfrm>
          <a:prstGeom prst="rect">
            <a:avLst/>
          </a:prstGeom>
          <a:noFill/>
        </p:spPr>
        <p:txBody>
          <a:bodyPr wrap="square" rtlCol="0">
            <a:spAutoFit/>
          </a:bodyPr>
          <a:lstStyle/>
          <a:p>
            <a:r>
              <a:rPr lang="en-US" sz="2400" dirty="0"/>
              <a:t>Some of the food words are </a:t>
            </a:r>
            <a:r>
              <a:rPr lang="en-US" sz="2400" i="1" dirty="0">
                <a:highlight>
                  <a:srgbClr val="FFFF00"/>
                </a:highlight>
              </a:rPr>
              <a:t>italicized</a:t>
            </a:r>
            <a:r>
              <a:rPr lang="en-US" sz="2400" dirty="0"/>
              <a:t>, indicating that they’re not ordinary English</a:t>
            </a:r>
          </a:p>
          <a:p>
            <a:endParaRPr lang="en-US" sz="2400" dirty="0"/>
          </a:p>
          <a:p>
            <a:r>
              <a:rPr lang="en-US" sz="2400" dirty="0"/>
              <a:t>But others </a:t>
            </a:r>
            <a:r>
              <a:rPr lang="en-US" sz="2400" dirty="0">
                <a:highlight>
                  <a:srgbClr val="00FF00"/>
                </a:highlight>
              </a:rPr>
              <a:t>aren’t</a:t>
            </a:r>
            <a:r>
              <a:rPr lang="en-US" sz="2400" dirty="0"/>
              <a:t>—I guess the </a:t>
            </a:r>
            <a:r>
              <a:rPr lang="en-US" sz="2400" i="1" dirty="0"/>
              <a:t>New Yorker</a:t>
            </a:r>
            <a:r>
              <a:rPr lang="en-US" sz="2400" dirty="0"/>
              <a:t> editors consider these words as ordinary English now?</a:t>
            </a:r>
          </a:p>
          <a:p>
            <a:pPr lvl="1"/>
            <a:endParaRPr lang="en-US" sz="2400" dirty="0"/>
          </a:p>
          <a:p>
            <a:r>
              <a:rPr lang="en-US" sz="2400" dirty="0"/>
              <a:t>I  imagine the writer and the copy-editor debating this, since a word’s ordinariness depends on each writer or reader’s experiences</a:t>
            </a:r>
          </a:p>
        </p:txBody>
      </p:sp>
    </p:spTree>
    <p:extLst>
      <p:ext uri="{BB962C8B-B14F-4D97-AF65-F5344CB8AC3E}">
        <p14:creationId xmlns:p14="http://schemas.microsoft.com/office/powerpoint/2010/main" val="354791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B271-67CF-789A-EDD8-86EB78DFCB65}"/>
              </a:ext>
            </a:extLst>
          </p:cNvPr>
          <p:cNvSpPr>
            <a:spLocks noGrp="1"/>
          </p:cNvSpPr>
          <p:nvPr>
            <p:ph type="title"/>
          </p:nvPr>
        </p:nvSpPr>
        <p:spPr/>
        <p:txBody>
          <a:bodyPr/>
          <a:lstStyle/>
          <a:p>
            <a:r>
              <a:rPr lang="en-US" dirty="0"/>
              <a:t>How about pronunciation?</a:t>
            </a:r>
          </a:p>
        </p:txBody>
      </p:sp>
      <p:sp>
        <p:nvSpPr>
          <p:cNvPr id="3" name="Content Placeholder 2">
            <a:extLst>
              <a:ext uri="{FF2B5EF4-FFF2-40B4-BE49-F238E27FC236}">
                <a16:creationId xmlns:a16="http://schemas.microsoft.com/office/drawing/2014/main" id="{45152638-6FDB-107F-5B7C-0881701246EC}"/>
              </a:ext>
            </a:extLst>
          </p:cNvPr>
          <p:cNvSpPr>
            <a:spLocks noGrp="1"/>
          </p:cNvSpPr>
          <p:nvPr>
            <p:ph idx="1"/>
          </p:nvPr>
        </p:nvSpPr>
        <p:spPr/>
        <p:txBody>
          <a:bodyPr/>
          <a:lstStyle/>
          <a:p>
            <a:r>
              <a:rPr lang="en-US" dirty="0"/>
              <a:t>We’ve now seen that avoiding the usual verb suffixes, etc., helps “special” words, including code-switched words, retain their distinctness</a:t>
            </a:r>
          </a:p>
          <a:p>
            <a:pPr lvl="1"/>
            <a:r>
              <a:rPr lang="en-US" dirty="0"/>
              <a:t>Which may help them have their desired rhetorical effect</a:t>
            </a:r>
          </a:p>
          <a:p>
            <a:r>
              <a:rPr lang="en-US" dirty="0"/>
              <a:t>Code-switched words can also be set apart in their pronunciation</a:t>
            </a:r>
          </a:p>
          <a:p>
            <a:pPr lvl="1"/>
            <a:r>
              <a:rPr lang="en-US" dirty="0"/>
              <a:t>We’ve already touched on intonation: the rhythm and melody of a sentence can change in the lead-up to a switch</a:t>
            </a:r>
          </a:p>
          <a:p>
            <a:pPr lvl="1"/>
            <a:r>
              <a:rPr lang="en-US" dirty="0"/>
              <a:t>But there’s more…</a:t>
            </a:r>
          </a:p>
        </p:txBody>
      </p:sp>
    </p:spTree>
    <p:extLst>
      <p:ext uri="{BB962C8B-B14F-4D97-AF65-F5344CB8AC3E}">
        <p14:creationId xmlns:p14="http://schemas.microsoft.com/office/powerpoint/2010/main" val="695786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0058-A001-F344-564F-08615B70332D}"/>
              </a:ext>
            </a:extLst>
          </p:cNvPr>
          <p:cNvSpPr>
            <a:spLocks noGrp="1"/>
          </p:cNvSpPr>
          <p:nvPr>
            <p:ph type="title"/>
          </p:nvPr>
        </p:nvSpPr>
        <p:spPr/>
        <p:txBody>
          <a:bodyPr/>
          <a:lstStyle/>
          <a:p>
            <a:r>
              <a:rPr lang="en-US" dirty="0" err="1"/>
              <a:t>Katsuda</a:t>
            </a:r>
            <a:r>
              <a:rPr lang="en-US" dirty="0"/>
              <a:t>, </a:t>
            </a:r>
            <a:r>
              <a:rPr lang="en-US" dirty="0" err="1"/>
              <a:t>Repiso-Puigdelliura</a:t>
            </a:r>
            <a:r>
              <a:rPr lang="en-US" dirty="0"/>
              <a:t> &amp; Zuraw</a:t>
            </a:r>
          </a:p>
        </p:txBody>
      </p:sp>
      <p:sp>
        <p:nvSpPr>
          <p:cNvPr id="3" name="Content Placeholder 2">
            <a:extLst>
              <a:ext uri="{FF2B5EF4-FFF2-40B4-BE49-F238E27FC236}">
                <a16:creationId xmlns:a16="http://schemas.microsoft.com/office/drawing/2014/main" id="{D530C55E-0B53-83C6-E855-4BEDECAEC2C7}"/>
              </a:ext>
            </a:extLst>
          </p:cNvPr>
          <p:cNvSpPr>
            <a:spLocks noGrp="1"/>
          </p:cNvSpPr>
          <p:nvPr>
            <p:ph idx="1"/>
          </p:nvPr>
        </p:nvSpPr>
        <p:spPr>
          <a:xfrm>
            <a:off x="838200" y="1089060"/>
            <a:ext cx="10515600" cy="5471759"/>
          </a:xfrm>
        </p:spPr>
        <p:txBody>
          <a:bodyPr>
            <a:normAutofit/>
          </a:bodyPr>
          <a:lstStyle/>
          <a:p>
            <a:pPr marL="0" indent="0">
              <a:buNone/>
            </a:pPr>
            <a:r>
              <a:rPr lang="en-US" dirty="0"/>
              <a:t>an experiment we’ve presented at a couple of conferences but not published yet</a:t>
            </a:r>
          </a:p>
          <a:p>
            <a:endParaRPr lang="en-US" dirty="0"/>
          </a:p>
          <a:p>
            <a:endParaRPr lang="en-US" dirty="0"/>
          </a:p>
          <a:p>
            <a:endParaRPr lang="en-US" dirty="0"/>
          </a:p>
          <a:p>
            <a:r>
              <a:rPr lang="en-US" b="1" dirty="0">
                <a:solidFill>
                  <a:schemeClr val="accent2">
                    <a:lumMod val="75000"/>
                  </a:schemeClr>
                </a:solidFill>
              </a:rPr>
              <a:t>He’s got gr</a:t>
            </a:r>
            <a:r>
              <a:rPr lang="en-US" b="1" u="sng" dirty="0">
                <a:solidFill>
                  <a:schemeClr val="accent2">
                    <a:lumMod val="75000"/>
                  </a:schemeClr>
                </a:solidFill>
              </a:rPr>
              <a:t>eat a</a:t>
            </a:r>
            <a:r>
              <a:rPr lang="en-US" b="1" dirty="0">
                <a:solidFill>
                  <a:schemeClr val="accent2">
                    <a:lumMod val="75000"/>
                  </a:schemeClr>
                </a:solidFill>
              </a:rPr>
              <a:t>sparagus</a:t>
            </a:r>
          </a:p>
          <a:p>
            <a:pPr lvl="1"/>
            <a:r>
              <a:rPr lang="en-US" dirty="0"/>
              <a:t>Because the </a:t>
            </a:r>
            <a:r>
              <a:rPr lang="en-US" i="1" dirty="0"/>
              <a:t>t</a:t>
            </a:r>
            <a:r>
              <a:rPr lang="en-US" dirty="0"/>
              <a:t> is between two vowels, the sound structure of English says that it can optionally get pronounced as a “tap” sound, similar to Spanish </a:t>
            </a:r>
            <a:r>
              <a:rPr lang="en-US" i="1" dirty="0"/>
              <a:t>r</a:t>
            </a:r>
            <a:r>
              <a:rPr lang="en-US" dirty="0"/>
              <a:t>.</a:t>
            </a:r>
          </a:p>
          <a:p>
            <a:pPr lvl="1"/>
            <a:r>
              <a:rPr lang="en-US" i="1" dirty="0"/>
              <a:t>d</a:t>
            </a:r>
            <a:r>
              <a:rPr lang="en-US" dirty="0"/>
              <a:t> words the same way: </a:t>
            </a:r>
            <a:r>
              <a:rPr lang="en-US" b="1" dirty="0">
                <a:solidFill>
                  <a:schemeClr val="accent2">
                    <a:lumMod val="75000"/>
                  </a:schemeClr>
                </a:solidFill>
              </a:rPr>
              <a:t>g</a:t>
            </a:r>
            <a:r>
              <a:rPr lang="en-US" b="1" u="sng" dirty="0">
                <a:solidFill>
                  <a:schemeClr val="accent2">
                    <a:lumMod val="75000"/>
                  </a:schemeClr>
                </a:solidFill>
              </a:rPr>
              <a:t>ood a</a:t>
            </a:r>
            <a:r>
              <a:rPr lang="en-US" b="1" dirty="0">
                <a:solidFill>
                  <a:schemeClr val="accent2">
                    <a:lumMod val="75000"/>
                  </a:schemeClr>
                </a:solidFill>
              </a:rPr>
              <a:t>sparagus</a:t>
            </a:r>
            <a:endParaRPr lang="en-US" i="1" dirty="0"/>
          </a:p>
          <a:p>
            <a:r>
              <a:rPr lang="en-US" b="1" dirty="0">
                <a:solidFill>
                  <a:schemeClr val="accent2">
                    <a:lumMod val="75000"/>
                  </a:schemeClr>
                </a:solidFill>
              </a:rPr>
              <a:t>He’s got gr</a:t>
            </a:r>
            <a:r>
              <a:rPr lang="en-US" b="1" u="sng" dirty="0">
                <a:solidFill>
                  <a:schemeClr val="accent2">
                    <a:lumMod val="75000"/>
                  </a:schemeClr>
                </a:solidFill>
              </a:rPr>
              <a:t>eat </a:t>
            </a:r>
            <a:r>
              <a:rPr lang="en-US" b="1" u="sng" dirty="0" err="1">
                <a:solidFill>
                  <a:schemeClr val="accent6">
                    <a:lumMod val="75000"/>
                  </a:schemeClr>
                </a:solidFill>
              </a:rPr>
              <a:t>a</a:t>
            </a:r>
            <a:r>
              <a:rPr lang="en-US" b="1" dirty="0" err="1">
                <a:solidFill>
                  <a:schemeClr val="accent6">
                    <a:lumMod val="75000"/>
                  </a:schemeClr>
                </a:solidFill>
              </a:rPr>
              <a:t>bejas</a:t>
            </a:r>
            <a:endParaRPr lang="en-US" b="1" dirty="0">
              <a:solidFill>
                <a:schemeClr val="accent6">
                  <a:lumMod val="75000"/>
                </a:schemeClr>
              </a:solidFill>
            </a:endParaRPr>
          </a:p>
          <a:p>
            <a:pPr lvl="1"/>
            <a:r>
              <a:rPr lang="en-US" dirty="0"/>
              <a:t>Can the English rule still apply to this </a:t>
            </a:r>
            <a:r>
              <a:rPr lang="en-US" i="1" dirty="0"/>
              <a:t>t</a:t>
            </a:r>
            <a:r>
              <a:rPr lang="en-US" dirty="0"/>
              <a:t>, even though one of the vowels that’s necessary to fulfill the conditions of the rule is from a Spanish word?</a:t>
            </a:r>
          </a:p>
        </p:txBody>
      </p:sp>
      <p:pic>
        <p:nvPicPr>
          <p:cNvPr id="5" name="Picture 4" descr="A person in a black sweater&#10;&#10;Description automatically generated">
            <a:extLst>
              <a:ext uri="{FF2B5EF4-FFF2-40B4-BE49-F238E27FC236}">
                <a16:creationId xmlns:a16="http://schemas.microsoft.com/office/drawing/2014/main" id="{E31EAF45-CFA3-ED9A-A547-B4EDDCCEA6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568" t="7629" r="11580" b="37752"/>
          <a:stretch/>
        </p:blipFill>
        <p:spPr>
          <a:xfrm>
            <a:off x="6446521" y="1645019"/>
            <a:ext cx="1554480" cy="1989972"/>
          </a:xfrm>
          <a:prstGeom prst="ellipse">
            <a:avLst/>
          </a:prstGeom>
        </p:spPr>
      </p:pic>
      <p:pic>
        <p:nvPicPr>
          <p:cNvPr id="7" name="Picture 6" descr="A person with her arms crossed&#10;&#10;Description automatically generated">
            <a:extLst>
              <a:ext uri="{FF2B5EF4-FFF2-40B4-BE49-F238E27FC236}">
                <a16:creationId xmlns:a16="http://schemas.microsoft.com/office/drawing/2014/main" id="{03D2BB82-0CCE-FB90-3880-713BA0E9F782}"/>
              </a:ext>
            </a:extLst>
          </p:cNvPr>
          <p:cNvPicPr>
            <a:picLocks noChangeAspect="1"/>
          </p:cNvPicPr>
          <p:nvPr/>
        </p:nvPicPr>
        <p:blipFill rotWithShape="1">
          <a:blip r:embed="rId3">
            <a:extLst>
              <a:ext uri="{28A0092B-C50C-407E-A947-70E740481C1C}">
                <a14:useLocalDpi xmlns:a14="http://schemas.microsoft.com/office/drawing/2010/main" val="0"/>
              </a:ext>
            </a:extLst>
          </a:blip>
          <a:srcRect l="28773" t="11750" r="20515" b="44316"/>
          <a:stretch/>
        </p:blipFill>
        <p:spPr>
          <a:xfrm>
            <a:off x="8430337" y="1554481"/>
            <a:ext cx="1508736" cy="1989972"/>
          </a:xfrm>
          <a:prstGeom prst="ellipse">
            <a:avLst/>
          </a:prstGeom>
        </p:spPr>
      </p:pic>
      <p:sp>
        <p:nvSpPr>
          <p:cNvPr id="4" name="TextBox 3">
            <a:extLst>
              <a:ext uri="{FF2B5EF4-FFF2-40B4-BE49-F238E27FC236}">
                <a16:creationId xmlns:a16="http://schemas.microsoft.com/office/drawing/2014/main" id="{248737D7-AF7C-0A44-E145-FED0D1EC46E3}"/>
              </a:ext>
            </a:extLst>
          </p:cNvPr>
          <p:cNvSpPr txBox="1"/>
          <p:nvPr/>
        </p:nvSpPr>
        <p:spPr>
          <a:xfrm>
            <a:off x="6446519" y="3611880"/>
            <a:ext cx="5086351" cy="369332"/>
          </a:xfrm>
          <a:prstGeom prst="rect">
            <a:avLst/>
          </a:prstGeom>
          <a:noFill/>
        </p:spPr>
        <p:txBody>
          <a:bodyPr wrap="square" rtlCol="0">
            <a:spAutoFit/>
          </a:bodyPr>
          <a:lstStyle/>
          <a:p>
            <a:r>
              <a:rPr lang="en-US" dirty="0"/>
              <a:t>Hiro </a:t>
            </a:r>
            <a:r>
              <a:rPr lang="en-US" dirty="0" err="1"/>
              <a:t>Katsuda</a:t>
            </a:r>
            <a:r>
              <a:rPr lang="en-US" dirty="0"/>
              <a:t>               Gemma </a:t>
            </a:r>
            <a:r>
              <a:rPr lang="en-US" dirty="0" err="1"/>
              <a:t>Repiso-Puigdelliura</a:t>
            </a:r>
            <a:endParaRPr lang="en-US" dirty="0"/>
          </a:p>
        </p:txBody>
      </p:sp>
    </p:spTree>
    <p:extLst>
      <p:ext uri="{BB962C8B-B14F-4D97-AF65-F5344CB8AC3E}">
        <p14:creationId xmlns:p14="http://schemas.microsoft.com/office/powerpoint/2010/main" val="20824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EA1634-68D5-D598-2943-EFC756E5C44C}"/>
              </a:ext>
            </a:extLst>
          </p:cNvPr>
          <p:cNvSpPr/>
          <p:nvPr/>
        </p:nvSpPr>
        <p:spPr>
          <a:xfrm>
            <a:off x="2838203" y="2695699"/>
            <a:ext cx="2576945" cy="140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0300A0B-CFDD-E0E8-C925-D4D3A5CDD0AA}"/>
              </a:ext>
            </a:extLst>
          </p:cNvPr>
          <p:cNvSpPr/>
          <p:nvPr/>
        </p:nvSpPr>
        <p:spPr>
          <a:xfrm>
            <a:off x="3028208" y="2921330"/>
            <a:ext cx="2113808" cy="890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859F112-8EA0-4A45-B26F-9FF517012E3C}"/>
              </a:ext>
            </a:extLst>
          </p:cNvPr>
          <p:cNvSpPr/>
          <p:nvPr/>
        </p:nvSpPr>
        <p:spPr>
          <a:xfrm>
            <a:off x="2838203" y="4322618"/>
            <a:ext cx="2470067" cy="3325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1CF29EF-53E7-631A-1D9F-D11ED5F7C452}"/>
              </a:ext>
            </a:extLst>
          </p:cNvPr>
          <p:cNvSpPr/>
          <p:nvPr/>
        </p:nvSpPr>
        <p:spPr>
          <a:xfrm>
            <a:off x="3883231" y="4096987"/>
            <a:ext cx="285008" cy="30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C2CF0A-21A0-CF15-2625-EF11451A1432}"/>
              </a:ext>
            </a:extLst>
          </p:cNvPr>
          <p:cNvSpPr/>
          <p:nvPr/>
        </p:nvSpPr>
        <p:spPr>
          <a:xfrm>
            <a:off x="2505694" y="4928260"/>
            <a:ext cx="3372592" cy="581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BE993A9-0FA6-55E4-DA0E-F382DC09E3CD}"/>
              </a:ext>
            </a:extLst>
          </p:cNvPr>
          <p:cNvSpPr/>
          <p:nvPr/>
        </p:nvSpPr>
        <p:spPr>
          <a:xfrm>
            <a:off x="1840675" y="5070764"/>
            <a:ext cx="368135" cy="5818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851EB27-81CD-F17A-8B83-6537F7F3A321}"/>
              </a:ext>
            </a:extLst>
          </p:cNvPr>
          <p:cNvSpPr/>
          <p:nvPr/>
        </p:nvSpPr>
        <p:spPr>
          <a:xfrm>
            <a:off x="1902024" y="4486252"/>
            <a:ext cx="817425" cy="584512"/>
          </a:xfrm>
          <a:custGeom>
            <a:avLst/>
            <a:gdLst>
              <a:gd name="connsiteX0" fmla="*/ 81155 w 817425"/>
              <a:gd name="connsiteY0" fmla="*/ 584512 h 584512"/>
              <a:gd name="connsiteX1" fmla="*/ 33654 w 817425"/>
              <a:gd name="connsiteY1" fmla="*/ 26371 h 584512"/>
              <a:gd name="connsiteX2" fmla="*/ 520542 w 817425"/>
              <a:gd name="connsiteY2" fmla="*/ 121374 h 584512"/>
              <a:gd name="connsiteX3" fmla="*/ 817425 w 817425"/>
              <a:gd name="connsiteY3" fmla="*/ 394506 h 584512"/>
            </a:gdLst>
            <a:ahLst/>
            <a:cxnLst>
              <a:cxn ang="0">
                <a:pos x="connsiteX0" y="connsiteY0"/>
              </a:cxn>
              <a:cxn ang="0">
                <a:pos x="connsiteX1" y="connsiteY1"/>
              </a:cxn>
              <a:cxn ang="0">
                <a:pos x="connsiteX2" y="connsiteY2"/>
              </a:cxn>
              <a:cxn ang="0">
                <a:pos x="connsiteX3" y="connsiteY3"/>
              </a:cxn>
            </a:cxnLst>
            <a:rect l="l" t="t" r="r" b="b"/>
            <a:pathLst>
              <a:path w="817425" h="584512">
                <a:moveTo>
                  <a:pt x="81155" y="584512"/>
                </a:moveTo>
                <a:cubicBezTo>
                  <a:pt x="20789" y="344036"/>
                  <a:pt x="-39577" y="103561"/>
                  <a:pt x="33654" y="26371"/>
                </a:cubicBezTo>
                <a:cubicBezTo>
                  <a:pt x="106885" y="-50819"/>
                  <a:pt x="389914" y="60018"/>
                  <a:pt x="520542" y="121374"/>
                </a:cubicBezTo>
                <a:cubicBezTo>
                  <a:pt x="651171" y="182730"/>
                  <a:pt x="734298" y="288618"/>
                  <a:pt x="817425" y="394506"/>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D543B51-5650-A438-3930-6FD7F2F40A03}"/>
              </a:ext>
            </a:extLst>
          </p:cNvPr>
          <p:cNvSpPr/>
          <p:nvPr/>
        </p:nvSpPr>
        <p:spPr>
          <a:xfrm>
            <a:off x="4049486" y="3728852"/>
            <a:ext cx="1662546" cy="159129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3855F8-7EB1-FD2E-6AD1-C3C21226F049}"/>
              </a:ext>
            </a:extLst>
          </p:cNvPr>
          <p:cNvSpPr/>
          <p:nvPr/>
        </p:nvSpPr>
        <p:spPr>
          <a:xfrm>
            <a:off x="4560125" y="5320145"/>
            <a:ext cx="581891" cy="44200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00CE34-8FC3-EA1C-C22B-463699EDE0B3}"/>
              </a:ext>
            </a:extLst>
          </p:cNvPr>
          <p:cNvSpPr/>
          <p:nvPr/>
        </p:nvSpPr>
        <p:spPr>
          <a:xfrm>
            <a:off x="3479470" y="5684811"/>
            <a:ext cx="2743200" cy="11731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peech Bubble: Rectangle with Corners Rounded 19">
            <a:extLst>
              <a:ext uri="{FF2B5EF4-FFF2-40B4-BE49-F238E27FC236}">
                <a16:creationId xmlns:a16="http://schemas.microsoft.com/office/drawing/2014/main" id="{BC99146F-C01F-9CD7-B800-665CB952F292}"/>
              </a:ext>
            </a:extLst>
          </p:cNvPr>
          <p:cNvSpPr/>
          <p:nvPr/>
        </p:nvSpPr>
        <p:spPr>
          <a:xfrm>
            <a:off x="3135085" y="3128573"/>
            <a:ext cx="1828801" cy="381260"/>
          </a:xfrm>
          <a:prstGeom prst="wedgeRoundRectCallout">
            <a:avLst>
              <a:gd name="adj1" fmla="val -56433"/>
              <a:gd name="adj2" fmla="val 69397"/>
              <a:gd name="adj3" fmla="val 1666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5">
                    <a:lumMod val="50000"/>
                  </a:schemeClr>
                </a:solidFill>
              </a:rPr>
              <a:t>He’s got great </a:t>
            </a:r>
            <a:r>
              <a:rPr lang="en-US" sz="2400" dirty="0" err="1">
                <a:solidFill>
                  <a:schemeClr val="accent5">
                    <a:lumMod val="50000"/>
                  </a:schemeClr>
                </a:solidFill>
              </a:rPr>
              <a:t>abejas</a:t>
            </a:r>
            <a:endParaRPr lang="en-US" sz="2400" i="1" dirty="0"/>
          </a:p>
        </p:txBody>
      </p:sp>
      <p:cxnSp>
        <p:nvCxnSpPr>
          <p:cNvPr id="22" name="Straight Arrow Connector 21">
            <a:extLst>
              <a:ext uri="{FF2B5EF4-FFF2-40B4-BE49-F238E27FC236}">
                <a16:creationId xmlns:a16="http://schemas.microsoft.com/office/drawing/2014/main" id="{91659CAC-0DFE-2AE4-32E5-1AD8854D276D}"/>
              </a:ext>
            </a:extLst>
          </p:cNvPr>
          <p:cNvCxnSpPr/>
          <p:nvPr/>
        </p:nvCxnSpPr>
        <p:spPr>
          <a:xfrm>
            <a:off x="2018805" y="3047815"/>
            <a:ext cx="1460665" cy="287358"/>
          </a:xfrm>
          <a:prstGeom prst="straightConnector1">
            <a:avLst/>
          </a:prstGeom>
          <a:ln w="571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DAD9A0AB-B588-A709-3BC9-DFC872185C89}"/>
              </a:ext>
            </a:extLst>
          </p:cNvPr>
          <p:cNvSpPr txBox="1"/>
          <p:nvPr/>
        </p:nvSpPr>
        <p:spPr>
          <a:xfrm>
            <a:off x="357006" y="2604223"/>
            <a:ext cx="1749136" cy="1200329"/>
          </a:xfrm>
          <a:prstGeom prst="rect">
            <a:avLst/>
          </a:prstGeom>
          <a:noFill/>
        </p:spPr>
        <p:txBody>
          <a:bodyPr wrap="square" rtlCol="0">
            <a:spAutoFit/>
          </a:bodyPr>
          <a:lstStyle/>
          <a:p>
            <a:r>
              <a:rPr lang="en-US" dirty="0"/>
              <a:t>Participant reads out loud and is audio-recorded</a:t>
            </a:r>
          </a:p>
        </p:txBody>
      </p:sp>
      <p:sp>
        <p:nvSpPr>
          <p:cNvPr id="24" name="TextBox 23">
            <a:extLst>
              <a:ext uri="{FF2B5EF4-FFF2-40B4-BE49-F238E27FC236}">
                <a16:creationId xmlns:a16="http://schemas.microsoft.com/office/drawing/2014/main" id="{59560FDF-D7F0-4484-D552-5CB980484408}"/>
              </a:ext>
            </a:extLst>
          </p:cNvPr>
          <p:cNvSpPr txBox="1"/>
          <p:nvPr/>
        </p:nvSpPr>
        <p:spPr>
          <a:xfrm>
            <a:off x="7106400" y="2831751"/>
            <a:ext cx="4347358" cy="3108543"/>
          </a:xfrm>
          <a:prstGeom prst="rect">
            <a:avLst/>
          </a:prstGeom>
          <a:noFill/>
        </p:spPr>
        <p:txBody>
          <a:bodyPr wrap="square" rtlCol="0">
            <a:spAutoFit/>
          </a:bodyPr>
          <a:lstStyle/>
          <a:p>
            <a:r>
              <a:rPr lang="en-US" sz="2800" dirty="0"/>
              <a:t>Participants were UCLA students who are bilingual in Spanish and English.</a:t>
            </a:r>
          </a:p>
          <a:p>
            <a:r>
              <a:rPr lang="en-US" sz="2800" dirty="0"/>
              <a:t>As it turned out, all grew up in the U.S., raised by parent(s) from Mexico and/or Central America</a:t>
            </a:r>
          </a:p>
        </p:txBody>
      </p:sp>
    </p:spTree>
    <p:extLst>
      <p:ext uri="{BB962C8B-B14F-4D97-AF65-F5344CB8AC3E}">
        <p14:creationId xmlns:p14="http://schemas.microsoft.com/office/powerpoint/2010/main" val="15540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animBg="1"/>
      <p:bldP spid="18" grpId="0" animBg="1"/>
      <p:bldP spid="20" grpId="0" animBg="1"/>
      <p:bldP spid="23" grpId="0"/>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7628-636B-8AC2-CF58-3BDB829AB33C}"/>
              </a:ext>
            </a:extLst>
          </p:cNvPr>
          <p:cNvSpPr>
            <a:spLocks noGrp="1"/>
          </p:cNvSpPr>
          <p:nvPr>
            <p:ph type="title"/>
          </p:nvPr>
        </p:nvSpPr>
        <p:spPr/>
        <p:txBody>
          <a:bodyPr/>
          <a:lstStyle/>
          <a:p>
            <a:r>
              <a:rPr lang="en-US" dirty="0"/>
              <a:t>Acoustic analysis</a:t>
            </a:r>
          </a:p>
        </p:txBody>
      </p:sp>
      <p:pic>
        <p:nvPicPr>
          <p:cNvPr id="4" name="image8.png">
            <a:extLst>
              <a:ext uri="{FF2B5EF4-FFF2-40B4-BE49-F238E27FC236}">
                <a16:creationId xmlns:a16="http://schemas.microsoft.com/office/drawing/2014/main" id="{CBC702E7-60BB-9154-B879-B7AD06B8EF4D}"/>
              </a:ext>
            </a:extLst>
          </p:cNvPr>
          <p:cNvPicPr>
            <a:picLocks noGrp="1" noChangeAspect="1"/>
          </p:cNvPicPr>
          <p:nvPr>
            <p:ph idx="1"/>
          </p:nvPr>
        </p:nvPicPr>
        <p:blipFill>
          <a:blip r:embed="rId2"/>
          <a:srcRect/>
          <a:stretch>
            <a:fillRect/>
          </a:stretch>
        </p:blipFill>
        <p:spPr>
          <a:xfrm>
            <a:off x="1516955" y="1229956"/>
            <a:ext cx="3907414" cy="4176995"/>
          </a:xfrm>
          <a:prstGeom prst="rect">
            <a:avLst/>
          </a:prstGeom>
          <a:ln/>
        </p:spPr>
      </p:pic>
      <p:pic>
        <p:nvPicPr>
          <p:cNvPr id="5" name="image18.png">
            <a:extLst>
              <a:ext uri="{FF2B5EF4-FFF2-40B4-BE49-F238E27FC236}">
                <a16:creationId xmlns:a16="http://schemas.microsoft.com/office/drawing/2014/main" id="{247FC98E-488D-23C1-8643-409D275FDF0A}"/>
              </a:ext>
            </a:extLst>
          </p:cNvPr>
          <p:cNvPicPr>
            <a:picLocks noChangeAspect="1"/>
          </p:cNvPicPr>
          <p:nvPr/>
        </p:nvPicPr>
        <p:blipFill>
          <a:blip r:embed="rId3"/>
          <a:srcRect/>
          <a:stretch>
            <a:fillRect/>
          </a:stretch>
        </p:blipFill>
        <p:spPr>
          <a:xfrm>
            <a:off x="6767632" y="1229956"/>
            <a:ext cx="3907414" cy="4161842"/>
          </a:xfrm>
          <a:prstGeom prst="rect">
            <a:avLst/>
          </a:prstGeom>
          <a:ln/>
        </p:spPr>
      </p:pic>
    </p:spTree>
    <p:extLst>
      <p:ext uri="{BB962C8B-B14F-4D97-AF65-F5344CB8AC3E}">
        <p14:creationId xmlns:p14="http://schemas.microsoft.com/office/powerpoint/2010/main" val="158149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BE36-6CDB-AB17-5719-A26887CA82B6}"/>
              </a:ext>
            </a:extLst>
          </p:cNvPr>
          <p:cNvSpPr>
            <a:spLocks noGrp="1"/>
          </p:cNvSpPr>
          <p:nvPr>
            <p:ph type="title"/>
          </p:nvPr>
        </p:nvSpPr>
        <p:spPr/>
        <p:txBody>
          <a:bodyPr/>
          <a:lstStyle/>
          <a:p>
            <a:r>
              <a:rPr lang="en-US" dirty="0"/>
              <a:t>Results</a:t>
            </a:r>
          </a:p>
        </p:txBody>
      </p:sp>
      <p:pic>
        <p:nvPicPr>
          <p:cNvPr id="4" name="image19.png">
            <a:extLst>
              <a:ext uri="{FF2B5EF4-FFF2-40B4-BE49-F238E27FC236}">
                <a16:creationId xmlns:a16="http://schemas.microsoft.com/office/drawing/2014/main" id="{6EA1370B-A8B6-ABDF-1A62-1B495C7D014A}"/>
              </a:ext>
            </a:extLst>
          </p:cNvPr>
          <p:cNvPicPr>
            <a:picLocks noGrp="1"/>
          </p:cNvPicPr>
          <p:nvPr>
            <p:ph idx="1"/>
          </p:nvPr>
        </p:nvPicPr>
        <p:blipFill>
          <a:blip r:embed="rId2"/>
          <a:srcRect/>
          <a:stretch>
            <a:fillRect/>
          </a:stretch>
        </p:blipFill>
        <p:spPr>
          <a:xfrm>
            <a:off x="4102442" y="180191"/>
            <a:ext cx="7587049" cy="5276335"/>
          </a:xfrm>
          <a:prstGeom prst="rect">
            <a:avLst/>
          </a:prstGeom>
          <a:ln/>
        </p:spPr>
      </p:pic>
      <p:sp>
        <p:nvSpPr>
          <p:cNvPr id="5" name="TextBox 4">
            <a:extLst>
              <a:ext uri="{FF2B5EF4-FFF2-40B4-BE49-F238E27FC236}">
                <a16:creationId xmlns:a16="http://schemas.microsoft.com/office/drawing/2014/main" id="{28AE61A0-6955-F2F9-F2A7-FB1FE5863E19}"/>
              </a:ext>
            </a:extLst>
          </p:cNvPr>
          <p:cNvSpPr txBox="1"/>
          <p:nvPr/>
        </p:nvSpPr>
        <p:spPr>
          <a:xfrm>
            <a:off x="630195" y="5456526"/>
            <a:ext cx="1105929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rule can apply, to both </a:t>
            </a:r>
            <a:r>
              <a:rPr lang="en-US" sz="2400" i="1" dirty="0"/>
              <a:t>t</a:t>
            </a:r>
            <a:r>
              <a:rPr lang="en-US" sz="2400" dirty="0"/>
              <a:t> and </a:t>
            </a:r>
            <a:r>
              <a:rPr lang="en-US" sz="2400" i="1" dirty="0"/>
              <a:t>d</a:t>
            </a:r>
            <a:r>
              <a:rPr lang="en-US" sz="2400" dirty="0"/>
              <a:t>, in all-English sentences and in code-mixed sentences</a:t>
            </a:r>
          </a:p>
          <a:p>
            <a:pPr marL="285750" indent="-285750">
              <a:buFont typeface="Arial" panose="020B0604020202020204" pitchFamily="34" charset="0"/>
              <a:buChar char="•"/>
            </a:pPr>
            <a:r>
              <a:rPr lang="en-US" sz="2400" dirty="0"/>
              <a:t>But, it applies more often in the all-English sentences</a:t>
            </a:r>
            <a:endParaRPr lang="en-US" dirty="0"/>
          </a:p>
        </p:txBody>
      </p:sp>
      <p:sp>
        <p:nvSpPr>
          <p:cNvPr id="6" name="Oval 5">
            <a:extLst>
              <a:ext uri="{FF2B5EF4-FFF2-40B4-BE49-F238E27FC236}">
                <a16:creationId xmlns:a16="http://schemas.microsoft.com/office/drawing/2014/main" id="{60C26574-0D2E-6018-E2DB-B86AEA354449}"/>
              </a:ext>
            </a:extLst>
          </p:cNvPr>
          <p:cNvSpPr/>
          <p:nvPr/>
        </p:nvSpPr>
        <p:spPr>
          <a:xfrm>
            <a:off x="4893275" y="3657600"/>
            <a:ext cx="1297459" cy="1198605"/>
          </a:xfrm>
          <a:prstGeom prst="ellipse">
            <a:avLst/>
          </a:prstGeom>
          <a:solidFill>
            <a:srgbClr val="FFC000">
              <a:alpha val="25098"/>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4EDFF822-651E-20F1-4009-69616FD2E5C0}"/>
              </a:ext>
            </a:extLst>
          </p:cNvPr>
          <p:cNvSpPr/>
          <p:nvPr/>
        </p:nvSpPr>
        <p:spPr>
          <a:xfrm>
            <a:off x="5912706" y="3991232"/>
            <a:ext cx="1297459" cy="943492"/>
          </a:xfrm>
          <a:prstGeom prst="ellipse">
            <a:avLst/>
          </a:prstGeom>
          <a:solidFill>
            <a:srgbClr val="FFC000">
              <a:alpha val="25098"/>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B08D8A8-4C53-D5BB-8FC3-27DDB3AD20B0}"/>
              </a:ext>
            </a:extLst>
          </p:cNvPr>
          <p:cNvSpPr/>
          <p:nvPr/>
        </p:nvSpPr>
        <p:spPr>
          <a:xfrm>
            <a:off x="7138086" y="2230395"/>
            <a:ext cx="1297459" cy="2625810"/>
          </a:xfrm>
          <a:prstGeom prst="ellipse">
            <a:avLst/>
          </a:prstGeom>
          <a:solidFill>
            <a:srgbClr val="FFC000">
              <a:alpha val="25098"/>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0D06889-FDC5-7BD2-D271-58019807B814}"/>
              </a:ext>
            </a:extLst>
          </p:cNvPr>
          <p:cNvSpPr/>
          <p:nvPr/>
        </p:nvSpPr>
        <p:spPr>
          <a:xfrm>
            <a:off x="8157517" y="2586161"/>
            <a:ext cx="1297459" cy="2270044"/>
          </a:xfrm>
          <a:prstGeom prst="ellipse">
            <a:avLst/>
          </a:prstGeom>
          <a:solidFill>
            <a:srgbClr val="FFC000">
              <a:alpha val="25098"/>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44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9" grpId="0" animBg="1"/>
      <p:bldP spid="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259E-656C-8618-D623-7F241E1F669D}"/>
              </a:ext>
            </a:extLst>
          </p:cNvPr>
          <p:cNvSpPr>
            <a:spLocks noGrp="1"/>
          </p:cNvSpPr>
          <p:nvPr>
            <p:ph type="title"/>
          </p:nvPr>
        </p:nvSpPr>
        <p:spPr>
          <a:xfrm>
            <a:off x="838200" y="180190"/>
            <a:ext cx="10515600" cy="1067841"/>
          </a:xfrm>
        </p:spPr>
        <p:txBody>
          <a:bodyPr>
            <a:normAutofit/>
          </a:bodyPr>
          <a:lstStyle/>
          <a:p>
            <a:r>
              <a:rPr lang="en-US" dirty="0"/>
              <a:t>But wait…</a:t>
            </a:r>
          </a:p>
        </p:txBody>
      </p:sp>
      <p:sp>
        <p:nvSpPr>
          <p:cNvPr id="3" name="Content Placeholder 2">
            <a:extLst>
              <a:ext uri="{FF2B5EF4-FFF2-40B4-BE49-F238E27FC236}">
                <a16:creationId xmlns:a16="http://schemas.microsoft.com/office/drawing/2014/main" id="{AFE83585-BAA1-0F9B-492F-7704EC5C420F}"/>
              </a:ext>
            </a:extLst>
          </p:cNvPr>
          <p:cNvSpPr>
            <a:spLocks noGrp="1"/>
          </p:cNvSpPr>
          <p:nvPr>
            <p:ph idx="1"/>
          </p:nvPr>
        </p:nvSpPr>
        <p:spPr>
          <a:xfrm>
            <a:off x="838200" y="1248031"/>
            <a:ext cx="10515600" cy="4928932"/>
          </a:xfrm>
        </p:spPr>
        <p:txBody>
          <a:bodyPr>
            <a:normAutofit lnSpcReduction="10000"/>
          </a:bodyPr>
          <a:lstStyle/>
          <a:p>
            <a:r>
              <a:rPr lang="en-US" dirty="0"/>
              <a:t>Let’s look more closely</a:t>
            </a:r>
          </a:p>
          <a:p>
            <a:r>
              <a:rPr lang="en-US" dirty="0"/>
              <a:t>It’s very rare for a bilingual to have exactly the same proficiency in both languages</a:t>
            </a:r>
          </a:p>
          <a:p>
            <a:r>
              <a:rPr lang="en-US" dirty="0"/>
              <a:t>We used a questionnaire about language history, use, and proficiency, to give each participant a number ranging from very Spanish-dominant to balanced (0) to very English-dominant:</a:t>
            </a:r>
          </a:p>
          <a:p>
            <a:endParaRPr lang="en-US" dirty="0"/>
          </a:p>
          <a:p>
            <a:pPr marL="0" indent="0">
              <a:buNone/>
            </a:pPr>
            <a:endParaRPr lang="en-US" dirty="0"/>
          </a:p>
          <a:p>
            <a:pPr marL="0" indent="0">
              <a:buNone/>
            </a:pPr>
            <a:endParaRPr lang="en-US" dirty="0"/>
          </a:p>
          <a:p>
            <a:r>
              <a:rPr lang="en-US" dirty="0"/>
              <a:t>If we split the participants into two equal-sized groups, we can compare the more balanced half to the more English-dominant half…</a:t>
            </a:r>
          </a:p>
        </p:txBody>
      </p:sp>
      <p:pic>
        <p:nvPicPr>
          <p:cNvPr id="1028" name="Picture 4">
            <a:extLst>
              <a:ext uri="{FF2B5EF4-FFF2-40B4-BE49-F238E27FC236}">
                <a16:creationId xmlns:a16="http://schemas.microsoft.com/office/drawing/2014/main" id="{6918B453-8B3C-00A0-3CB4-085FE25EF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020" y="3712497"/>
            <a:ext cx="493395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3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259E-656C-8618-D623-7F241E1F669D}"/>
              </a:ext>
            </a:extLst>
          </p:cNvPr>
          <p:cNvSpPr>
            <a:spLocks noGrp="1"/>
          </p:cNvSpPr>
          <p:nvPr>
            <p:ph type="title"/>
          </p:nvPr>
        </p:nvSpPr>
        <p:spPr>
          <a:xfrm>
            <a:off x="838200" y="180190"/>
            <a:ext cx="10515600" cy="1067841"/>
          </a:xfrm>
        </p:spPr>
        <p:txBody>
          <a:bodyPr>
            <a:normAutofit/>
          </a:bodyPr>
          <a:lstStyle/>
          <a:p>
            <a:r>
              <a:rPr lang="en-US" dirty="0"/>
              <a:t>But wait</a:t>
            </a:r>
          </a:p>
        </p:txBody>
      </p:sp>
      <p:sp>
        <p:nvSpPr>
          <p:cNvPr id="3" name="Content Placeholder 2">
            <a:extLst>
              <a:ext uri="{FF2B5EF4-FFF2-40B4-BE49-F238E27FC236}">
                <a16:creationId xmlns:a16="http://schemas.microsoft.com/office/drawing/2014/main" id="{AFE83585-BAA1-0F9B-492F-7704EC5C420F}"/>
              </a:ext>
            </a:extLst>
          </p:cNvPr>
          <p:cNvSpPr>
            <a:spLocks noGrp="1"/>
          </p:cNvSpPr>
          <p:nvPr>
            <p:ph idx="1"/>
          </p:nvPr>
        </p:nvSpPr>
        <p:spPr>
          <a:xfrm>
            <a:off x="321276" y="1248031"/>
            <a:ext cx="4300151" cy="4928932"/>
          </a:xfrm>
        </p:spPr>
        <p:txBody>
          <a:bodyPr/>
          <a:lstStyle/>
          <a:p>
            <a:r>
              <a:rPr lang="en-US" dirty="0"/>
              <a:t>The difference between all-English sentences and Code-Mixed sentences is driven by English-dominant bilinguals:</a:t>
            </a:r>
          </a:p>
          <a:p>
            <a:r>
              <a:rPr lang="en-US" dirty="0"/>
              <a:t>They’re saying               </a:t>
            </a:r>
            <a:r>
              <a:rPr lang="en-US" i="1" dirty="0"/>
              <a:t>go[</a:t>
            </a:r>
            <a:r>
              <a:rPr lang="en-US" i="1" dirty="0">
                <a:latin typeface="Times New Roman" panose="02020603050405020304" pitchFamily="18" charset="0"/>
                <a:cs typeface="Times New Roman" panose="02020603050405020304" pitchFamily="18" charset="0"/>
              </a:rPr>
              <a:t>ʔ</a:t>
            </a:r>
            <a:r>
              <a:rPr lang="en-US" i="1" dirty="0"/>
              <a:t>] </a:t>
            </a:r>
            <a:r>
              <a:rPr lang="en-US" i="1" dirty="0" err="1"/>
              <a:t>abejas</a:t>
            </a:r>
            <a:r>
              <a:rPr lang="en-US" dirty="0"/>
              <a:t> a lot more than </a:t>
            </a:r>
            <a:r>
              <a:rPr lang="en-US" i="1" dirty="0"/>
              <a:t>go[</a:t>
            </a:r>
            <a:r>
              <a:rPr lang="en-US" i="1" dirty="0">
                <a:latin typeface="Times New Roman" panose="02020603050405020304" pitchFamily="18" charset="0"/>
                <a:cs typeface="Times New Roman" panose="02020603050405020304" pitchFamily="18" charset="0"/>
              </a:rPr>
              <a:t>ɾ</a:t>
            </a:r>
            <a:r>
              <a:rPr lang="en-US" i="1" dirty="0"/>
              <a:t>] </a:t>
            </a:r>
            <a:r>
              <a:rPr lang="en-US" i="1" dirty="0" err="1"/>
              <a:t>abejas</a:t>
            </a:r>
            <a:endParaRPr lang="en-US" i="1" dirty="0"/>
          </a:p>
          <a:p>
            <a:r>
              <a:rPr lang="en-US" dirty="0"/>
              <a:t>This makes sense in terms of </a:t>
            </a:r>
            <a:r>
              <a:rPr lang="en-US" b="1" dirty="0"/>
              <a:t>speech planning</a:t>
            </a:r>
            <a:endParaRPr lang="en-US" dirty="0"/>
          </a:p>
        </p:txBody>
      </p:sp>
      <p:pic>
        <p:nvPicPr>
          <p:cNvPr id="4" name="image13.png">
            <a:extLst>
              <a:ext uri="{FF2B5EF4-FFF2-40B4-BE49-F238E27FC236}">
                <a16:creationId xmlns:a16="http://schemas.microsoft.com/office/drawing/2014/main" id="{58BC23C9-1A6D-B23F-80B6-CC7B0C03FEB3}"/>
              </a:ext>
            </a:extLst>
          </p:cNvPr>
          <p:cNvPicPr>
            <a:picLocks noChangeAspect="1"/>
          </p:cNvPicPr>
          <p:nvPr/>
        </p:nvPicPr>
        <p:blipFill>
          <a:blip r:embed="rId2"/>
          <a:srcRect/>
          <a:stretch>
            <a:fillRect/>
          </a:stretch>
        </p:blipFill>
        <p:spPr>
          <a:xfrm>
            <a:off x="4739420" y="889687"/>
            <a:ext cx="7343168" cy="5287276"/>
          </a:xfrm>
          <a:prstGeom prst="rect">
            <a:avLst/>
          </a:prstGeom>
          <a:ln/>
        </p:spPr>
      </p:pic>
      <p:cxnSp>
        <p:nvCxnSpPr>
          <p:cNvPr id="7" name="Straight Arrow Connector 6">
            <a:extLst>
              <a:ext uri="{FF2B5EF4-FFF2-40B4-BE49-F238E27FC236}">
                <a16:creationId xmlns:a16="http://schemas.microsoft.com/office/drawing/2014/main" id="{6F5B6EC5-EF66-0079-E526-005EB481832D}"/>
              </a:ext>
            </a:extLst>
          </p:cNvPr>
          <p:cNvCxnSpPr>
            <a:cxnSpLocks/>
          </p:cNvCxnSpPr>
          <p:nvPr/>
        </p:nvCxnSpPr>
        <p:spPr>
          <a:xfrm>
            <a:off x="5029200" y="1680519"/>
            <a:ext cx="1483953" cy="4695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Left Brace 9">
            <a:extLst>
              <a:ext uri="{FF2B5EF4-FFF2-40B4-BE49-F238E27FC236}">
                <a16:creationId xmlns:a16="http://schemas.microsoft.com/office/drawing/2014/main" id="{F6FA7FF1-5354-0F12-94C8-ECEABC7AE3CC}"/>
              </a:ext>
            </a:extLst>
          </p:cNvPr>
          <p:cNvSpPr/>
          <p:nvPr/>
        </p:nvSpPr>
        <p:spPr>
          <a:xfrm rot="5400000">
            <a:off x="6255106" y="1567890"/>
            <a:ext cx="608925" cy="1996325"/>
          </a:xfrm>
          <a:prstGeom prst="leftBrace">
            <a:avLst>
              <a:gd name="adj1" fmla="val 25200"/>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3704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EB6-1B58-6639-04BE-47BA3D645D0E}"/>
              </a:ext>
            </a:extLst>
          </p:cNvPr>
          <p:cNvSpPr>
            <a:spLocks noGrp="1"/>
          </p:cNvSpPr>
          <p:nvPr>
            <p:ph type="title"/>
          </p:nvPr>
        </p:nvSpPr>
        <p:spPr/>
        <p:txBody>
          <a:bodyPr/>
          <a:lstStyle/>
          <a:p>
            <a:r>
              <a:rPr lang="en-US" dirty="0"/>
              <a:t>Speech planning</a:t>
            </a:r>
          </a:p>
        </p:txBody>
      </p:sp>
      <p:sp>
        <p:nvSpPr>
          <p:cNvPr id="3" name="Content Placeholder 2">
            <a:extLst>
              <a:ext uri="{FF2B5EF4-FFF2-40B4-BE49-F238E27FC236}">
                <a16:creationId xmlns:a16="http://schemas.microsoft.com/office/drawing/2014/main" id="{487C7FC1-B9A3-B9AC-D41B-146A873652E1}"/>
              </a:ext>
            </a:extLst>
          </p:cNvPr>
          <p:cNvSpPr>
            <a:spLocks noGrp="1"/>
          </p:cNvSpPr>
          <p:nvPr>
            <p:ph idx="1"/>
          </p:nvPr>
        </p:nvSpPr>
        <p:spPr>
          <a:xfrm>
            <a:off x="838200" y="1089060"/>
            <a:ext cx="10515600" cy="5483189"/>
          </a:xfrm>
        </p:spPr>
        <p:txBody>
          <a:bodyPr>
            <a:normAutofit/>
          </a:bodyPr>
          <a:lstStyle/>
          <a:p>
            <a:r>
              <a:rPr lang="en-US" dirty="0"/>
              <a:t>In order to pronounce it </a:t>
            </a:r>
            <a:r>
              <a:rPr lang="en-US" i="1" dirty="0"/>
              <a:t>go[</a:t>
            </a:r>
            <a:r>
              <a:rPr lang="en-US" i="1" dirty="0">
                <a:latin typeface="Times New Roman" panose="02020603050405020304" pitchFamily="18" charset="0"/>
                <a:cs typeface="Times New Roman" panose="02020603050405020304" pitchFamily="18" charset="0"/>
              </a:rPr>
              <a:t>ɾ</a:t>
            </a:r>
            <a:r>
              <a:rPr lang="en-US" i="1" dirty="0"/>
              <a:t>] </a:t>
            </a:r>
            <a:r>
              <a:rPr lang="en-US" i="1" dirty="0" err="1"/>
              <a:t>abejas</a:t>
            </a:r>
            <a:r>
              <a:rPr lang="en-US" i="1" dirty="0"/>
              <a:t>…</a:t>
            </a:r>
          </a:p>
          <a:p>
            <a:pPr lvl="1"/>
            <a:r>
              <a:rPr lang="en-US" dirty="0"/>
              <a:t>when you’re planning (unconsciously) how to pronounce the </a:t>
            </a:r>
            <a:r>
              <a:rPr lang="en-US" i="1" dirty="0"/>
              <a:t>t</a:t>
            </a:r>
            <a:r>
              <a:rPr lang="en-US" dirty="0"/>
              <a:t> of go</a:t>
            </a:r>
            <a:r>
              <a:rPr lang="en-US" i="1" dirty="0"/>
              <a:t>t</a:t>
            </a:r>
          </a:p>
          <a:p>
            <a:pPr lvl="1"/>
            <a:r>
              <a:rPr lang="en-US" i="1" dirty="0"/>
              <a:t>y</a:t>
            </a:r>
            <a:r>
              <a:rPr lang="en-US" dirty="0"/>
              <a:t>ou need to already know that the next word will start with a vowel </a:t>
            </a:r>
          </a:p>
          <a:p>
            <a:r>
              <a:rPr lang="en-US" dirty="0"/>
              <a:t>If you haven’t planned that far in advance…</a:t>
            </a:r>
          </a:p>
          <a:p>
            <a:pPr lvl="1"/>
            <a:r>
              <a:rPr lang="en-US" dirty="0"/>
              <a:t>You can pronounce it as </a:t>
            </a:r>
            <a:r>
              <a:rPr lang="en-US" i="1" dirty="0"/>
              <a:t>t</a:t>
            </a:r>
            <a:r>
              <a:rPr lang="en-US" dirty="0"/>
              <a:t> (rare) or a [</a:t>
            </a:r>
            <a:r>
              <a:rPr lang="en-US" dirty="0">
                <a:latin typeface="Times New Roman" panose="02020603050405020304" pitchFamily="18" charset="0"/>
                <a:cs typeface="Times New Roman" panose="02020603050405020304" pitchFamily="18" charset="0"/>
              </a:rPr>
              <a:t>ʔ</a:t>
            </a:r>
            <a:r>
              <a:rPr lang="en-US" dirty="0"/>
              <a:t>] (“glottal stop”)</a:t>
            </a:r>
          </a:p>
          <a:p>
            <a:r>
              <a:rPr lang="en-US" dirty="0"/>
              <a:t>Previous research on all-English sentences finds that people are less likely to produce the “tap” sound [</a:t>
            </a:r>
            <a:r>
              <a:rPr lang="en-US" dirty="0">
                <a:latin typeface="Times New Roman" panose="02020603050405020304" pitchFamily="18" charset="0"/>
                <a:cs typeface="Times New Roman" panose="02020603050405020304" pitchFamily="18" charset="0"/>
              </a:rPr>
              <a:t>ɾ</a:t>
            </a:r>
            <a:r>
              <a:rPr lang="en-US" dirty="0"/>
              <a:t>] when the second word is infrequent or unpredictable </a:t>
            </a:r>
          </a:p>
          <a:p>
            <a:pPr lvl="1"/>
            <a:r>
              <a:rPr lang="en-US" i="1" dirty="0"/>
              <a:t>rabb</a:t>
            </a:r>
            <a:r>
              <a:rPr lang="en-US" i="1" u="sng" dirty="0"/>
              <a:t>it ea</a:t>
            </a:r>
            <a:r>
              <a:rPr lang="en-US" i="1" dirty="0"/>
              <a:t>rs</a:t>
            </a:r>
            <a:r>
              <a:rPr lang="en-US" dirty="0"/>
              <a:t> vs. </a:t>
            </a:r>
            <a:r>
              <a:rPr lang="en-US" i="1" dirty="0"/>
              <a:t>rabb</a:t>
            </a:r>
            <a:r>
              <a:rPr lang="en-US" i="1" u="sng" dirty="0"/>
              <a:t>it e</a:t>
            </a:r>
            <a:r>
              <a:rPr lang="en-US" i="1" dirty="0"/>
              <a:t>venings</a:t>
            </a:r>
          </a:p>
          <a:p>
            <a:pPr lvl="1"/>
            <a:r>
              <a:rPr lang="en-US" dirty="0"/>
              <a:t>(Kilbourn-</a:t>
            </a:r>
            <a:r>
              <a:rPr lang="en-US" dirty="0" err="1"/>
              <a:t>Ceron</a:t>
            </a:r>
            <a:r>
              <a:rPr lang="en-US" dirty="0"/>
              <a:t> &amp; al. 2020, Kilbourn-</a:t>
            </a:r>
            <a:r>
              <a:rPr lang="en-US" dirty="0" err="1"/>
              <a:t>Ceron</a:t>
            </a:r>
            <a:r>
              <a:rPr lang="en-US" dirty="0"/>
              <a:t> &amp; </a:t>
            </a:r>
            <a:r>
              <a:rPr lang="en-US" dirty="0" err="1"/>
              <a:t>Goldrick</a:t>
            </a:r>
            <a:r>
              <a:rPr lang="en-US" dirty="0"/>
              <a:t> 2021)</a:t>
            </a:r>
          </a:p>
          <a:p>
            <a:r>
              <a:rPr lang="en-US" dirty="0"/>
              <a:t>Infrequent and unpredictable words take longer to retrieve from the mental dictionary</a:t>
            </a:r>
          </a:p>
          <a:p>
            <a:pPr lvl="1"/>
            <a:endParaRPr lang="en-US" dirty="0"/>
          </a:p>
          <a:p>
            <a:endParaRPr lang="en-US" dirty="0"/>
          </a:p>
        </p:txBody>
      </p:sp>
    </p:spTree>
    <p:extLst>
      <p:ext uri="{BB962C8B-B14F-4D97-AF65-F5344CB8AC3E}">
        <p14:creationId xmlns:p14="http://schemas.microsoft.com/office/powerpoint/2010/main" val="247289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90"/>
            <a:ext cx="10515600" cy="1065513"/>
          </a:xfrm>
        </p:spPr>
        <p:txBody>
          <a:bodyPr>
            <a:normAutofit fontScale="90000"/>
          </a:bodyPr>
          <a:lstStyle/>
          <a:p>
            <a:br>
              <a:rPr lang="en-US" dirty="0">
                <a:solidFill>
                  <a:srgbClr val="FF0000"/>
                </a:solidFill>
              </a:rPr>
            </a:br>
            <a:br>
              <a:rPr lang="en-US" dirty="0">
                <a:solidFill>
                  <a:schemeClr val="accent5"/>
                </a:solidFill>
              </a:rPr>
            </a:br>
            <a:endParaRPr lang="en-US" dirty="0">
              <a:solidFill>
                <a:schemeClr val="accent5"/>
              </a:solidFill>
            </a:endParaRPr>
          </a:p>
        </p:txBody>
      </p:sp>
      <p:sp>
        <p:nvSpPr>
          <p:cNvPr id="3" name="Content Placeholder 2"/>
          <p:cNvSpPr>
            <a:spLocks noGrp="1"/>
          </p:cNvSpPr>
          <p:nvPr>
            <p:ph idx="1"/>
          </p:nvPr>
        </p:nvSpPr>
        <p:spPr>
          <a:xfrm>
            <a:off x="838200" y="501445"/>
            <a:ext cx="10515600" cy="5980318"/>
          </a:xfrm>
        </p:spPr>
        <p:txBody>
          <a:bodyPr>
            <a:normAutofit/>
          </a:bodyPr>
          <a:lstStyle/>
          <a:p>
            <a:pPr marL="0" indent="0" algn="ctr">
              <a:buNone/>
            </a:pPr>
            <a:r>
              <a:rPr lang="en-US" sz="4800" dirty="0">
                <a:solidFill>
                  <a:schemeClr val="accent2">
                    <a:lumMod val="75000"/>
                  </a:schemeClr>
                </a:solidFill>
              </a:rPr>
              <a:t>start</a:t>
            </a:r>
            <a:r>
              <a:rPr lang="en-US" sz="4800" dirty="0">
                <a:solidFill>
                  <a:schemeClr val="accent5">
                    <a:lumMod val="75000"/>
                  </a:schemeClr>
                </a:solidFill>
              </a:rPr>
              <a:t>er</a:t>
            </a:r>
            <a:r>
              <a:rPr lang="en-US" sz="4800" dirty="0"/>
              <a:t> ≠ </a:t>
            </a:r>
            <a:r>
              <a:rPr lang="en-US" sz="4800" dirty="0">
                <a:solidFill>
                  <a:schemeClr val="accent5">
                    <a:lumMod val="75000"/>
                  </a:schemeClr>
                </a:solidFill>
              </a:rPr>
              <a:t>commencer</a:t>
            </a:r>
            <a:r>
              <a:rPr lang="en-US" sz="4800" dirty="0">
                <a:solidFill>
                  <a:schemeClr val="accent5"/>
                </a:solidFill>
              </a:rPr>
              <a:t> </a:t>
            </a:r>
            <a:br>
              <a:rPr lang="en-US" sz="4800" dirty="0">
                <a:solidFill>
                  <a:schemeClr val="accent5"/>
                </a:solidFill>
              </a:rPr>
            </a:br>
            <a:r>
              <a:rPr lang="en-US" sz="4800" dirty="0">
                <a:solidFill>
                  <a:schemeClr val="accent2">
                    <a:lumMod val="75000"/>
                  </a:schemeClr>
                </a:solidFill>
              </a:rPr>
              <a:t>start</a:t>
            </a:r>
            <a:r>
              <a:rPr lang="en-US" sz="4800" dirty="0">
                <a:solidFill>
                  <a:schemeClr val="accent5">
                    <a:lumMod val="75000"/>
                  </a:schemeClr>
                </a:solidFill>
              </a:rPr>
              <a:t>er</a:t>
            </a:r>
            <a:r>
              <a:rPr lang="en-US" sz="4800" dirty="0"/>
              <a:t> ≠ </a:t>
            </a:r>
            <a:r>
              <a:rPr lang="en-US" sz="4800" dirty="0">
                <a:solidFill>
                  <a:schemeClr val="accent2">
                    <a:lumMod val="75000"/>
                  </a:schemeClr>
                </a:solidFill>
              </a:rPr>
              <a:t>start</a:t>
            </a:r>
          </a:p>
          <a:p>
            <a:pPr marL="0" indent="0">
              <a:buNone/>
            </a:pPr>
            <a:endParaRPr lang="en-US" dirty="0">
              <a:solidFill>
                <a:srgbClr val="FF0000"/>
              </a:solidFill>
            </a:endParaRPr>
          </a:p>
          <a:p>
            <a:pPr marL="0" indent="0">
              <a:buNone/>
            </a:pPr>
            <a:endParaRPr lang="en-US" dirty="0"/>
          </a:p>
          <a:p>
            <a:r>
              <a:rPr lang="en-US" i="1" dirty="0">
                <a:solidFill>
                  <a:schemeClr val="accent2">
                    <a:lumMod val="75000"/>
                  </a:schemeClr>
                </a:solidFill>
              </a:rPr>
              <a:t>start</a:t>
            </a:r>
            <a:r>
              <a:rPr lang="en-US" i="1" dirty="0">
                <a:solidFill>
                  <a:schemeClr val="accent5">
                    <a:lumMod val="75000"/>
                  </a:schemeClr>
                </a:solidFill>
              </a:rPr>
              <a:t>er</a:t>
            </a:r>
            <a:r>
              <a:rPr lang="en-US" dirty="0"/>
              <a:t> connotes…</a:t>
            </a:r>
          </a:p>
          <a:p>
            <a:pPr lvl="1"/>
            <a:r>
              <a:rPr lang="en-US" dirty="0"/>
              <a:t>Starting with a special infusion of energy needed to start</a:t>
            </a:r>
          </a:p>
          <a:p>
            <a:pPr lvl="1"/>
            <a:r>
              <a:rPr lang="en-US" dirty="0"/>
              <a:t>starting in the right way</a:t>
            </a:r>
          </a:p>
          <a:p>
            <a:pPr marL="0" indent="0">
              <a:buNone/>
            </a:pPr>
            <a:r>
              <a:rPr lang="en-US" dirty="0"/>
              <a:t>Somewhat similar to…</a:t>
            </a:r>
          </a:p>
          <a:p>
            <a:pPr lvl="1"/>
            <a:r>
              <a:rPr lang="en-US" dirty="0"/>
              <a:t>English </a:t>
            </a:r>
            <a:r>
              <a:rPr lang="en-US" i="1" dirty="0"/>
              <a:t>start off</a:t>
            </a:r>
            <a:r>
              <a:rPr lang="en-US" dirty="0"/>
              <a:t>, </a:t>
            </a:r>
            <a:r>
              <a:rPr lang="en-US" i="1" dirty="0"/>
              <a:t>start up</a:t>
            </a:r>
            <a:r>
              <a:rPr lang="en-US" dirty="0"/>
              <a:t>, </a:t>
            </a:r>
            <a:r>
              <a:rPr lang="en-US" i="1" dirty="0"/>
              <a:t>get started</a:t>
            </a:r>
          </a:p>
          <a:p>
            <a:pPr lvl="1"/>
            <a:r>
              <a:rPr lang="en-US" dirty="0"/>
              <a:t>French </a:t>
            </a:r>
            <a:r>
              <a:rPr lang="en-US" i="1" dirty="0" err="1"/>
              <a:t>démarrer</a:t>
            </a:r>
            <a:endParaRPr lang="en-US" i="1" dirty="0"/>
          </a:p>
        </p:txBody>
      </p:sp>
    </p:spTree>
    <p:extLst>
      <p:ext uri="{BB962C8B-B14F-4D97-AF65-F5344CB8AC3E}">
        <p14:creationId xmlns:p14="http://schemas.microsoft.com/office/powerpoint/2010/main" val="275507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planning</a:t>
            </a:r>
          </a:p>
        </p:txBody>
      </p:sp>
      <p:sp>
        <p:nvSpPr>
          <p:cNvPr id="7" name="Content Placeholder 6"/>
          <p:cNvSpPr>
            <a:spLocks noGrp="1"/>
          </p:cNvSpPr>
          <p:nvPr>
            <p:ph idx="1"/>
          </p:nvPr>
        </p:nvSpPr>
        <p:spPr>
          <a:xfrm>
            <a:off x="205740" y="1089061"/>
            <a:ext cx="11148060" cy="5014559"/>
          </a:xfrm>
        </p:spPr>
        <p:txBody>
          <a:bodyPr>
            <a:normAutofit/>
          </a:bodyPr>
          <a:lstStyle/>
          <a:p>
            <a:r>
              <a:rPr lang="en-US" dirty="0"/>
              <a:t>What could this have to do with language dominance?</a:t>
            </a:r>
          </a:p>
          <a:p>
            <a:r>
              <a:rPr lang="en-US" dirty="0"/>
              <a:t>For people who use English for more of their day and week…</a:t>
            </a:r>
          </a:p>
          <a:p>
            <a:pPr lvl="1"/>
            <a:r>
              <a:rPr lang="en-US" dirty="0"/>
              <a:t>Spanish words are effectively lower frequency</a:t>
            </a:r>
          </a:p>
          <a:p>
            <a:pPr lvl="1"/>
            <a:r>
              <a:rPr lang="en-US" dirty="0"/>
              <a:t>Lower-frequency words take longer to access from the mental dictionary</a:t>
            </a:r>
          </a:p>
          <a:p>
            <a:pPr lvl="1"/>
            <a:r>
              <a:rPr lang="en-US" dirty="0"/>
              <a:t>So, more English-dominant participants could be less likely to get </a:t>
            </a:r>
            <a:r>
              <a:rPr lang="en-US" i="1" dirty="0" err="1"/>
              <a:t>abejas</a:t>
            </a:r>
            <a:r>
              <a:rPr lang="en-US" dirty="0"/>
              <a:t> cued up fast enough to plan a tap in </a:t>
            </a:r>
            <a:r>
              <a:rPr lang="en-US" i="1" dirty="0"/>
              <a:t>got</a:t>
            </a:r>
            <a:endParaRPr lang="en-US" dirty="0"/>
          </a:p>
        </p:txBody>
      </p:sp>
    </p:spTree>
    <p:extLst>
      <p:ext uri="{BB962C8B-B14F-4D97-AF65-F5344CB8AC3E}">
        <p14:creationId xmlns:p14="http://schemas.microsoft.com/office/powerpoint/2010/main" val="1448964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1491-F410-D25E-51A6-6CC93B7E12AA}"/>
              </a:ext>
            </a:extLst>
          </p:cNvPr>
          <p:cNvSpPr>
            <a:spLocks noGrp="1"/>
          </p:cNvSpPr>
          <p:nvPr>
            <p:ph type="title"/>
          </p:nvPr>
        </p:nvSpPr>
        <p:spPr>
          <a:xfrm>
            <a:off x="838200" y="53119"/>
            <a:ext cx="10515600" cy="734210"/>
          </a:xfrm>
        </p:spPr>
        <p:txBody>
          <a:bodyPr>
            <a:normAutofit/>
          </a:bodyPr>
          <a:lstStyle/>
          <a:p>
            <a:r>
              <a:rPr lang="en-US" dirty="0"/>
              <a:t>Further support for the delayed-access theory</a:t>
            </a:r>
          </a:p>
        </p:txBody>
      </p:sp>
      <p:sp>
        <p:nvSpPr>
          <p:cNvPr id="3" name="Content Placeholder 2">
            <a:extLst>
              <a:ext uri="{FF2B5EF4-FFF2-40B4-BE49-F238E27FC236}">
                <a16:creationId xmlns:a16="http://schemas.microsoft.com/office/drawing/2014/main" id="{B2233D3C-A0D9-C095-27B7-089AE73C4ACB}"/>
              </a:ext>
            </a:extLst>
          </p:cNvPr>
          <p:cNvSpPr>
            <a:spLocks noGrp="1"/>
          </p:cNvSpPr>
          <p:nvPr>
            <p:ph idx="1"/>
          </p:nvPr>
        </p:nvSpPr>
        <p:spPr>
          <a:xfrm>
            <a:off x="838200" y="849966"/>
            <a:ext cx="10515600" cy="1962749"/>
          </a:xfrm>
        </p:spPr>
        <p:txBody>
          <a:bodyPr/>
          <a:lstStyle/>
          <a:p>
            <a:r>
              <a:rPr lang="en-US" dirty="0"/>
              <a:t>Participants read all the sentences through once (“1</a:t>
            </a:r>
            <a:r>
              <a:rPr lang="en-US" baseline="30000" dirty="0"/>
              <a:t>st</a:t>
            </a:r>
            <a:r>
              <a:rPr lang="en-US" dirty="0"/>
              <a:t>” block), took a short break, then read them all again (“2</a:t>
            </a:r>
            <a:r>
              <a:rPr lang="en-US" baseline="30000" dirty="0"/>
              <a:t>nd</a:t>
            </a:r>
            <a:r>
              <a:rPr lang="en-US" dirty="0"/>
              <a:t>” block)</a:t>
            </a:r>
          </a:p>
          <a:p>
            <a:r>
              <a:rPr lang="en-US" dirty="0"/>
              <a:t>The effect is the very strongest in Block 1, when the sentences are all brand-new to the participants</a:t>
            </a:r>
          </a:p>
        </p:txBody>
      </p:sp>
      <p:pic>
        <p:nvPicPr>
          <p:cNvPr id="4" name="image12.png">
            <a:extLst>
              <a:ext uri="{FF2B5EF4-FFF2-40B4-BE49-F238E27FC236}">
                <a16:creationId xmlns:a16="http://schemas.microsoft.com/office/drawing/2014/main" id="{E460BF41-520B-2273-8F76-D3ED89838D16}"/>
              </a:ext>
            </a:extLst>
          </p:cNvPr>
          <p:cNvPicPr>
            <a:picLocks noChangeAspect="1"/>
          </p:cNvPicPr>
          <p:nvPr/>
        </p:nvPicPr>
        <p:blipFill>
          <a:blip r:embed="rId2"/>
          <a:srcRect/>
          <a:stretch>
            <a:fillRect/>
          </a:stretch>
        </p:blipFill>
        <p:spPr>
          <a:xfrm>
            <a:off x="3440431" y="2542150"/>
            <a:ext cx="8203742" cy="4315850"/>
          </a:xfrm>
          <a:prstGeom prst="rect">
            <a:avLst/>
          </a:prstGeom>
          <a:ln/>
        </p:spPr>
      </p:pic>
      <p:sp>
        <p:nvSpPr>
          <p:cNvPr id="5" name="Left Brace 4">
            <a:extLst>
              <a:ext uri="{FF2B5EF4-FFF2-40B4-BE49-F238E27FC236}">
                <a16:creationId xmlns:a16="http://schemas.microsoft.com/office/drawing/2014/main" id="{2919A844-7E60-D822-8D15-2A30C6ED91D9}"/>
              </a:ext>
            </a:extLst>
          </p:cNvPr>
          <p:cNvSpPr/>
          <p:nvPr/>
        </p:nvSpPr>
        <p:spPr>
          <a:xfrm rot="5400000">
            <a:off x="4436745" y="3549986"/>
            <a:ext cx="377190" cy="990600"/>
          </a:xfrm>
          <a:prstGeom prst="leftBrace">
            <a:avLst>
              <a:gd name="adj1" fmla="val 25200"/>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1CE2399-1C26-D741-5511-ADA5F703FFD6}"/>
              </a:ext>
            </a:extLst>
          </p:cNvPr>
          <p:cNvCxnSpPr>
            <a:cxnSpLocks/>
          </p:cNvCxnSpPr>
          <p:nvPr/>
        </p:nvCxnSpPr>
        <p:spPr>
          <a:xfrm flipH="1">
            <a:off x="4800600" y="2329192"/>
            <a:ext cx="756327" cy="12941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28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AAB9-FADD-9905-CF97-DB31CE7833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3E24C4-F75D-94C2-C939-70EC31CA07C2}"/>
              </a:ext>
            </a:extLst>
          </p:cNvPr>
          <p:cNvSpPr>
            <a:spLocks noGrp="1"/>
          </p:cNvSpPr>
          <p:nvPr>
            <p:ph idx="1"/>
          </p:nvPr>
        </p:nvSpPr>
        <p:spPr/>
        <p:txBody>
          <a:bodyPr/>
          <a:lstStyle/>
          <a:p>
            <a:pPr>
              <a:buFont typeface="Wingdings" panose="05000000000000000000" pitchFamily="2" charset="2"/>
              <a:buChar char="è"/>
            </a:pPr>
            <a:r>
              <a:rPr lang="en-US" dirty="0">
                <a:sym typeface="Wingdings" panose="05000000000000000000" pitchFamily="2" charset="2"/>
              </a:rPr>
              <a:t>Proposal III: Switching languages can produce a discontinuity in speech planning, which can cause the pronunciation of a word to also be set apart</a:t>
            </a:r>
          </a:p>
          <a:p>
            <a:pPr>
              <a:buFont typeface="Wingdings" panose="05000000000000000000" pitchFamily="2" charset="2"/>
              <a:buChar char="è"/>
            </a:pPr>
            <a:endParaRPr lang="en-US" dirty="0">
              <a:sym typeface="Wingdings" panose="05000000000000000000" pitchFamily="2" charset="2"/>
            </a:endParaRPr>
          </a:p>
          <a:p>
            <a:r>
              <a:rPr lang="en-US" dirty="0">
                <a:sym typeface="Wingdings" panose="05000000000000000000" pitchFamily="2" charset="2"/>
              </a:rPr>
              <a:t>Especially, avoid processes that merge the switched word with a previous word</a:t>
            </a:r>
          </a:p>
          <a:p>
            <a:pPr lvl="1"/>
            <a:r>
              <a:rPr lang="en-US" dirty="0">
                <a:sym typeface="Wingdings" panose="05000000000000000000" pitchFamily="2" charset="2"/>
              </a:rPr>
              <a:t>like English tapping or French liaison/elision</a:t>
            </a:r>
            <a:endParaRPr lang="en-US" dirty="0"/>
          </a:p>
        </p:txBody>
      </p:sp>
    </p:spTree>
    <p:extLst>
      <p:ext uri="{BB962C8B-B14F-4D97-AF65-F5344CB8AC3E}">
        <p14:creationId xmlns:p14="http://schemas.microsoft.com/office/powerpoint/2010/main" val="2058211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78D9-30E0-F928-BFD4-6C8DBE406DB3}"/>
              </a:ext>
            </a:extLst>
          </p:cNvPr>
          <p:cNvSpPr>
            <a:spLocks noGrp="1"/>
          </p:cNvSpPr>
          <p:nvPr>
            <p:ph type="title"/>
          </p:nvPr>
        </p:nvSpPr>
        <p:spPr/>
        <p:txBody>
          <a:bodyPr/>
          <a:lstStyle/>
          <a:p>
            <a:r>
              <a:rPr lang="en-US" dirty="0"/>
              <a:t>Current experiment, if you’re curious</a:t>
            </a:r>
          </a:p>
        </p:txBody>
      </p:sp>
      <p:sp>
        <p:nvSpPr>
          <p:cNvPr id="3" name="Content Placeholder 2">
            <a:extLst>
              <a:ext uri="{FF2B5EF4-FFF2-40B4-BE49-F238E27FC236}">
                <a16:creationId xmlns:a16="http://schemas.microsoft.com/office/drawing/2014/main" id="{03BF5F0C-B45C-266C-EFA8-7A9B020331D7}"/>
              </a:ext>
            </a:extLst>
          </p:cNvPr>
          <p:cNvSpPr>
            <a:spLocks noGrp="1"/>
          </p:cNvSpPr>
          <p:nvPr>
            <p:ph idx="1"/>
          </p:nvPr>
        </p:nvSpPr>
        <p:spPr/>
        <p:txBody>
          <a:bodyPr/>
          <a:lstStyle/>
          <a:p>
            <a:r>
              <a:rPr lang="en-US" dirty="0"/>
              <a:t>Four sound rules instead of just one</a:t>
            </a:r>
          </a:p>
          <a:p>
            <a:pPr lvl="1"/>
            <a:r>
              <a:rPr lang="en-US" dirty="0"/>
              <a:t>both English and Spanish rules</a:t>
            </a:r>
          </a:p>
          <a:p>
            <a:pPr lvl="1"/>
            <a:r>
              <a:rPr lang="en-US" dirty="0"/>
              <a:t>rules that change both the word before the switch and the word after the switch</a:t>
            </a:r>
          </a:p>
          <a:p>
            <a:r>
              <a:rPr lang="en-US" dirty="0"/>
              <a:t>Longer sentences that change in the middle instead of at the end</a:t>
            </a:r>
          </a:p>
          <a:p>
            <a:r>
              <a:rPr lang="en-US" dirty="0"/>
              <a:t>Administering not just the Bilingual Language Profile (Birdsong &amp; al. 2012) but also…</a:t>
            </a:r>
          </a:p>
          <a:p>
            <a:pPr lvl="1"/>
            <a:r>
              <a:rPr lang="en-US" dirty="0"/>
              <a:t>Bilingual Code-Switching Profile (Olson 2024)</a:t>
            </a:r>
          </a:p>
          <a:p>
            <a:pPr lvl="1"/>
            <a:r>
              <a:rPr lang="en-US" dirty="0"/>
              <a:t>MINT sprint (Gollan 2024: 3-minute vocabulary test, for both English and Spanish)</a:t>
            </a:r>
          </a:p>
          <a:p>
            <a:endParaRPr lang="en-US" dirty="0"/>
          </a:p>
        </p:txBody>
      </p:sp>
    </p:spTree>
    <p:extLst>
      <p:ext uri="{BB962C8B-B14F-4D97-AF65-F5344CB8AC3E}">
        <p14:creationId xmlns:p14="http://schemas.microsoft.com/office/powerpoint/2010/main" val="4222905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French vowel-initial words</a:t>
            </a:r>
          </a:p>
        </p:txBody>
      </p:sp>
      <p:sp>
        <p:nvSpPr>
          <p:cNvPr id="3" name="Content Placeholder 2"/>
          <p:cNvSpPr>
            <a:spLocks noGrp="1"/>
          </p:cNvSpPr>
          <p:nvPr>
            <p:ph idx="1"/>
          </p:nvPr>
        </p:nvSpPr>
        <p:spPr/>
        <p:txBody>
          <a:bodyPr>
            <a:normAutofit/>
          </a:bodyPr>
          <a:lstStyle/>
          <a:p>
            <a:r>
              <a:rPr lang="en-US" dirty="0"/>
              <a:t>French really doesn’t like a syllable to begin with a vowel sound, and sometimes there are ways to avoid it</a:t>
            </a:r>
          </a:p>
          <a:p>
            <a:r>
              <a:rPr lang="en-US" dirty="0"/>
              <a:t>The simplest way is to delete a vowel</a:t>
            </a:r>
          </a:p>
          <a:p>
            <a:pPr lvl="1"/>
            <a:r>
              <a:rPr lang="en-US" dirty="0"/>
              <a:t>‘the boy’ is </a:t>
            </a:r>
            <a:r>
              <a:rPr lang="en-US" i="1" dirty="0"/>
              <a:t>le garçon</a:t>
            </a:r>
          </a:p>
          <a:p>
            <a:pPr lvl="2"/>
            <a:r>
              <a:rPr lang="en-US" dirty="0"/>
              <a:t>3 syllables, all start with consonants: </a:t>
            </a:r>
            <a:r>
              <a:rPr lang="en-US" i="1" dirty="0"/>
              <a:t>le – gar – </a:t>
            </a:r>
            <a:r>
              <a:rPr lang="en-US" i="1" dirty="0" err="1"/>
              <a:t>çon</a:t>
            </a:r>
            <a:endParaRPr lang="en-US" dirty="0"/>
          </a:p>
          <a:p>
            <a:pPr lvl="1"/>
            <a:r>
              <a:rPr lang="en-US" dirty="0"/>
              <a:t>‘the child’ is not *</a:t>
            </a:r>
            <a:r>
              <a:rPr lang="en-US" i="1" dirty="0"/>
              <a:t>le enfant</a:t>
            </a:r>
            <a:r>
              <a:rPr lang="en-US" dirty="0"/>
              <a:t>, but </a:t>
            </a:r>
            <a:r>
              <a:rPr lang="en-US" i="1" dirty="0" err="1"/>
              <a:t>l’enfant</a:t>
            </a:r>
            <a:endParaRPr lang="en-US" i="1" dirty="0"/>
          </a:p>
          <a:p>
            <a:pPr lvl="2"/>
            <a:r>
              <a:rPr lang="en-US" dirty="0"/>
              <a:t>2 syllables, both start with consonants: </a:t>
            </a:r>
            <a:r>
              <a:rPr lang="en-US" i="1" dirty="0" err="1"/>
              <a:t>l’en</a:t>
            </a:r>
            <a:r>
              <a:rPr lang="en-US" i="1" dirty="0"/>
              <a:t> – </a:t>
            </a:r>
            <a:r>
              <a:rPr lang="en-US" i="1" dirty="0" err="1"/>
              <a:t>fant</a:t>
            </a:r>
            <a:endParaRPr lang="en-US" i="1" dirty="0"/>
          </a:p>
          <a:p>
            <a:pPr lvl="1"/>
            <a:r>
              <a:rPr lang="en-US" dirty="0"/>
              <a:t>Same goes for words spelled with </a:t>
            </a:r>
            <a:r>
              <a:rPr lang="en-US" i="1" dirty="0"/>
              <a:t>h</a:t>
            </a:r>
            <a:r>
              <a:rPr lang="en-US" dirty="0"/>
              <a:t>, which is silent in French</a:t>
            </a:r>
          </a:p>
          <a:p>
            <a:pPr lvl="2"/>
            <a:r>
              <a:rPr lang="en-US" dirty="0"/>
              <a:t>Not </a:t>
            </a:r>
            <a:r>
              <a:rPr lang="en-US" i="1" dirty="0"/>
              <a:t>*le </a:t>
            </a:r>
            <a:r>
              <a:rPr lang="en-US" i="1" dirty="0" err="1"/>
              <a:t>héritage</a:t>
            </a:r>
            <a:r>
              <a:rPr lang="en-US" dirty="0"/>
              <a:t>, but </a:t>
            </a:r>
            <a:r>
              <a:rPr lang="en-US" i="1" dirty="0" err="1"/>
              <a:t>l’hé</a:t>
            </a:r>
            <a:r>
              <a:rPr lang="en-US" i="1" dirty="0"/>
              <a:t> – </a:t>
            </a:r>
            <a:r>
              <a:rPr lang="en-US" i="1" dirty="0" err="1"/>
              <a:t>ri</a:t>
            </a:r>
            <a:r>
              <a:rPr lang="en-US" i="1" dirty="0"/>
              <a:t> – </a:t>
            </a:r>
            <a:r>
              <a:rPr lang="en-US" i="1" dirty="0" err="1"/>
              <a:t>tage</a:t>
            </a:r>
            <a:r>
              <a:rPr lang="en-US" i="1" dirty="0"/>
              <a:t> </a:t>
            </a:r>
            <a:r>
              <a:rPr lang="en-US" dirty="0"/>
              <a:t>‘the heritage’</a:t>
            </a:r>
          </a:p>
          <a:p>
            <a:r>
              <a:rPr lang="en-US" dirty="0"/>
              <a:t>(There are also cases where a consonant gets inserted, or a different form of a word is used.)</a:t>
            </a:r>
          </a:p>
          <a:p>
            <a:pPr lvl="2"/>
            <a:endParaRPr lang="en-US" i="1" dirty="0"/>
          </a:p>
          <a:p>
            <a:pPr lvl="1"/>
            <a:endParaRPr lang="en-US" dirty="0"/>
          </a:p>
          <a:p>
            <a:pPr lvl="2"/>
            <a:endParaRPr lang="en-US" dirty="0"/>
          </a:p>
        </p:txBody>
      </p:sp>
    </p:spTree>
    <p:extLst>
      <p:ext uri="{BB962C8B-B14F-4D97-AF65-F5344CB8AC3E}">
        <p14:creationId xmlns:p14="http://schemas.microsoft.com/office/powerpoint/2010/main" val="3458866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French vowel-initial words</a:t>
            </a:r>
          </a:p>
        </p:txBody>
      </p:sp>
      <p:sp>
        <p:nvSpPr>
          <p:cNvPr id="3" name="Content Placeholder 2"/>
          <p:cNvSpPr>
            <a:spLocks noGrp="1"/>
          </p:cNvSpPr>
          <p:nvPr>
            <p:ph idx="1"/>
          </p:nvPr>
        </p:nvSpPr>
        <p:spPr/>
        <p:txBody>
          <a:bodyPr>
            <a:normAutofit fontScale="92500" lnSpcReduction="10000"/>
          </a:bodyPr>
          <a:lstStyle/>
          <a:p>
            <a:r>
              <a:rPr lang="en-US" dirty="0"/>
              <a:t>But there’s a set of exceptions where this doesn’t happen</a:t>
            </a:r>
          </a:p>
          <a:p>
            <a:pPr lvl="1"/>
            <a:r>
              <a:rPr lang="en-US" dirty="0"/>
              <a:t>le </a:t>
            </a:r>
            <a:r>
              <a:rPr lang="en-US" dirty="0" err="1"/>
              <a:t>hérisson</a:t>
            </a:r>
            <a:r>
              <a:rPr lang="en-US" dirty="0"/>
              <a:t> ‘the hedgehog’</a:t>
            </a:r>
          </a:p>
          <a:p>
            <a:pPr lvl="1"/>
            <a:r>
              <a:rPr lang="en-US" dirty="0"/>
              <a:t>le </a:t>
            </a:r>
            <a:r>
              <a:rPr lang="en-US" dirty="0" err="1"/>
              <a:t>houblon</a:t>
            </a:r>
            <a:r>
              <a:rPr lang="en-US" dirty="0"/>
              <a:t> ‘the hops’</a:t>
            </a:r>
          </a:p>
          <a:p>
            <a:r>
              <a:rPr lang="en-US" dirty="0"/>
              <a:t>You mostly have to memorize these</a:t>
            </a:r>
          </a:p>
          <a:p>
            <a:r>
              <a:rPr lang="en-US" dirty="0"/>
              <a:t>But there are types of words that you can guess will likely be exceptions</a:t>
            </a:r>
          </a:p>
          <a:p>
            <a:pPr lvl="1"/>
            <a:r>
              <a:rPr lang="en-US" dirty="0"/>
              <a:t>Proper names: </a:t>
            </a:r>
            <a:r>
              <a:rPr lang="en-US" i="1" dirty="0"/>
              <a:t>Hugo, Octave</a:t>
            </a:r>
            <a:r>
              <a:rPr lang="en-US" dirty="0"/>
              <a:t> (varies)</a:t>
            </a:r>
          </a:p>
          <a:p>
            <a:pPr lvl="1"/>
            <a:r>
              <a:rPr lang="en-US" dirty="0"/>
              <a:t>Verlan words: </a:t>
            </a:r>
            <a:r>
              <a:rPr lang="en-US" i="1" dirty="0" err="1"/>
              <a:t>ouf</a:t>
            </a:r>
            <a:r>
              <a:rPr lang="en-US" i="1" dirty="0"/>
              <a:t> </a:t>
            </a:r>
            <a:r>
              <a:rPr lang="en-US" dirty="0"/>
              <a:t>(from </a:t>
            </a:r>
            <a:r>
              <a:rPr lang="en-US" i="1" dirty="0" err="1"/>
              <a:t>fou</a:t>
            </a:r>
            <a:r>
              <a:rPr lang="en-US" dirty="0"/>
              <a:t>)</a:t>
            </a:r>
          </a:p>
          <a:p>
            <a:pPr lvl="1"/>
            <a:r>
              <a:rPr lang="en-US" dirty="0"/>
              <a:t>Initialisms: </a:t>
            </a:r>
            <a:r>
              <a:rPr lang="en-US" i="1" dirty="0"/>
              <a:t>H.L.M. </a:t>
            </a:r>
            <a:r>
              <a:rPr lang="en-US" dirty="0"/>
              <a:t>(varies)</a:t>
            </a:r>
          </a:p>
          <a:p>
            <a:pPr lvl="1"/>
            <a:r>
              <a:rPr lang="en-US" dirty="0"/>
              <a:t>Mentioning a word or part of a word: </a:t>
            </a:r>
            <a:r>
              <a:rPr lang="en-US" i="1" dirty="0"/>
              <a:t>le </a:t>
            </a:r>
            <a:r>
              <a:rPr lang="en-US" i="1" dirty="0" err="1"/>
              <a:t>oui</a:t>
            </a:r>
            <a:r>
              <a:rPr lang="en-US" dirty="0"/>
              <a:t> “the ‘yes’”</a:t>
            </a:r>
          </a:p>
          <a:p>
            <a:pPr lvl="1"/>
            <a:r>
              <a:rPr lang="en-US" dirty="0"/>
              <a:t>And…loanwords!: </a:t>
            </a:r>
            <a:r>
              <a:rPr lang="en-US" i="1" dirty="0" err="1"/>
              <a:t>ukulélé</a:t>
            </a:r>
            <a:r>
              <a:rPr lang="en-US" i="1" dirty="0"/>
              <a:t> </a:t>
            </a:r>
            <a:r>
              <a:rPr lang="en-US" dirty="0"/>
              <a:t>(varies)</a:t>
            </a:r>
          </a:p>
          <a:p>
            <a:r>
              <a:rPr lang="en-US" dirty="0"/>
              <a:t>Authors have long noted that making one of these words an exception, and thus having it start its own syllable, helps to “conserve its individuality” (</a:t>
            </a:r>
            <a:r>
              <a:rPr lang="en-US" dirty="0" err="1"/>
              <a:t>Malmberg</a:t>
            </a:r>
            <a:r>
              <a:rPr lang="en-US" dirty="0"/>
              <a:t> 1943)</a:t>
            </a:r>
          </a:p>
        </p:txBody>
      </p:sp>
      <p:sp>
        <p:nvSpPr>
          <p:cNvPr id="4" name="TextBox 3">
            <a:extLst>
              <a:ext uri="{FF2B5EF4-FFF2-40B4-BE49-F238E27FC236}">
                <a16:creationId xmlns:a16="http://schemas.microsoft.com/office/drawing/2014/main" id="{8514D3DD-F862-F089-7507-6D11953A7AFC}"/>
              </a:ext>
            </a:extLst>
          </p:cNvPr>
          <p:cNvSpPr txBox="1"/>
          <p:nvPr/>
        </p:nvSpPr>
        <p:spPr>
          <a:xfrm>
            <a:off x="8732520" y="2971800"/>
            <a:ext cx="2788919" cy="1754326"/>
          </a:xfrm>
          <a:prstGeom prst="rect">
            <a:avLst/>
          </a:prstGeom>
          <a:noFill/>
        </p:spPr>
        <p:txBody>
          <a:bodyPr wrap="square" rtlCol="0">
            <a:spAutoFit/>
          </a:bodyPr>
          <a:lstStyle/>
          <a:p>
            <a:r>
              <a:rPr lang="en-US" i="1" dirty="0">
                <a:solidFill>
                  <a:schemeClr val="accent5"/>
                </a:solidFill>
              </a:rPr>
              <a:t>This set of words should look familiar—it overlaps a lot with the “special words” that tend to get put in quotes or italics, tend to avoid suffixation in French</a:t>
            </a:r>
          </a:p>
        </p:txBody>
      </p:sp>
      <p:sp>
        <p:nvSpPr>
          <p:cNvPr id="5" name="Right Brace 4">
            <a:extLst>
              <a:ext uri="{FF2B5EF4-FFF2-40B4-BE49-F238E27FC236}">
                <a16:creationId xmlns:a16="http://schemas.microsoft.com/office/drawing/2014/main" id="{AE2D1EE9-5787-7079-F7B7-E471F9A12CC6}"/>
              </a:ext>
            </a:extLst>
          </p:cNvPr>
          <p:cNvSpPr/>
          <p:nvPr/>
        </p:nvSpPr>
        <p:spPr>
          <a:xfrm>
            <a:off x="7818120" y="3063240"/>
            <a:ext cx="537210" cy="1497330"/>
          </a:xfrm>
          <a:prstGeom prst="rightBrace">
            <a:avLst>
              <a:gd name="adj1" fmla="val 1684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7650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16BA-F0DC-A6D4-EE6F-7DB3D603EE6E}"/>
              </a:ext>
            </a:extLst>
          </p:cNvPr>
          <p:cNvSpPr>
            <a:spLocks noGrp="1"/>
          </p:cNvSpPr>
          <p:nvPr>
            <p:ph type="title"/>
          </p:nvPr>
        </p:nvSpPr>
        <p:spPr/>
        <p:txBody>
          <a:bodyPr/>
          <a:lstStyle/>
          <a:p>
            <a:r>
              <a:rPr lang="en-US" dirty="0"/>
              <a:t>Language switch </a:t>
            </a:r>
            <a:r>
              <a:rPr lang="en-US" dirty="0">
                <a:sym typeface="Wingdings" panose="05000000000000000000" pitchFamily="2" charset="2"/>
              </a:rPr>
              <a:t> break in pronunciation</a:t>
            </a:r>
            <a:endParaRPr lang="en-US" dirty="0"/>
          </a:p>
        </p:txBody>
      </p:sp>
      <p:sp>
        <p:nvSpPr>
          <p:cNvPr id="3" name="Content Placeholder 2">
            <a:extLst>
              <a:ext uri="{FF2B5EF4-FFF2-40B4-BE49-F238E27FC236}">
                <a16:creationId xmlns:a16="http://schemas.microsoft.com/office/drawing/2014/main" id="{4B6F5311-AE83-F7EB-FF25-9DFCFCE2770F}"/>
              </a:ext>
            </a:extLst>
          </p:cNvPr>
          <p:cNvSpPr>
            <a:spLocks noGrp="1"/>
          </p:cNvSpPr>
          <p:nvPr>
            <p:ph idx="1"/>
          </p:nvPr>
        </p:nvSpPr>
        <p:spPr>
          <a:xfrm>
            <a:off x="838200" y="1089060"/>
            <a:ext cx="10515600" cy="5403179"/>
          </a:xfrm>
        </p:spPr>
        <p:txBody>
          <a:bodyPr>
            <a:normAutofit fontScale="92500" lnSpcReduction="10000"/>
          </a:bodyPr>
          <a:lstStyle/>
          <a:p>
            <a:r>
              <a:rPr lang="en-US" dirty="0"/>
              <a:t>For both English tapping and French vowel-initial words, there are a number of possible mechanisms</a:t>
            </a:r>
          </a:p>
          <a:p>
            <a:pPr lvl="1"/>
            <a:r>
              <a:rPr lang="en-US" dirty="0"/>
              <a:t>Slight delay in accessing word</a:t>
            </a:r>
          </a:p>
          <a:p>
            <a:pPr lvl="2">
              <a:buFont typeface="Wingdings" panose="05000000000000000000" pitchFamily="2" charset="2"/>
              <a:buChar char="à"/>
            </a:pPr>
            <a:r>
              <a:rPr lang="en-US" dirty="0">
                <a:sym typeface="Wingdings" panose="05000000000000000000" pitchFamily="2" charset="2"/>
              </a:rPr>
              <a:t>it’s not ready in time to be planned with the preceding word</a:t>
            </a:r>
          </a:p>
          <a:p>
            <a:pPr lvl="2">
              <a:buFont typeface="Wingdings" panose="05000000000000000000" pitchFamily="2" charset="2"/>
              <a:buChar char="à"/>
            </a:pPr>
            <a:r>
              <a:rPr lang="en-US" dirty="0">
                <a:sym typeface="Wingdings" panose="05000000000000000000" pitchFamily="2" charset="2"/>
              </a:rPr>
              <a:t>Can’t apply rules like the English tap rule, or French rules that move a consonant from the end of one word into the same syllable as the beginning of the next word</a:t>
            </a:r>
          </a:p>
          <a:p>
            <a:pPr lvl="1"/>
            <a:r>
              <a:rPr lang="en-US" dirty="0">
                <a:sym typeface="Wingdings" panose="05000000000000000000" pitchFamily="2" charset="2"/>
              </a:rPr>
              <a:t>Default speech posture </a:t>
            </a:r>
          </a:p>
          <a:p>
            <a:pPr lvl="2"/>
            <a:r>
              <a:rPr lang="en-US" dirty="0">
                <a:sym typeface="Wingdings" panose="05000000000000000000" pitchFamily="2" charset="2"/>
              </a:rPr>
              <a:t>= the “speech-ready” posture that your lips, tongue, etc. adopt before/between actually speaking</a:t>
            </a:r>
          </a:p>
          <a:p>
            <a:pPr lvl="2"/>
            <a:r>
              <a:rPr lang="en-US" dirty="0">
                <a:sym typeface="Wingdings" panose="05000000000000000000" pitchFamily="2" charset="2"/>
              </a:rPr>
              <a:t>varies from language to language</a:t>
            </a:r>
          </a:p>
          <a:p>
            <a:pPr lvl="2"/>
            <a:r>
              <a:rPr lang="en-US" dirty="0">
                <a:sym typeface="Wingdings" panose="05000000000000000000" pitchFamily="2" charset="2"/>
              </a:rPr>
              <a:t>The most proficient bilinguals have distinct default postures for each language (Wilson &amp; </a:t>
            </a:r>
            <a:r>
              <a:rPr lang="en-US" dirty="0" err="1">
                <a:sym typeface="Wingdings" panose="05000000000000000000" pitchFamily="2" charset="2"/>
              </a:rPr>
              <a:t>Gick</a:t>
            </a:r>
            <a:r>
              <a:rPr lang="en-US" dirty="0">
                <a:sym typeface="Wingdings" panose="05000000000000000000" pitchFamily="2" charset="2"/>
              </a:rPr>
              <a:t> 2013)</a:t>
            </a:r>
          </a:p>
          <a:p>
            <a:pPr lvl="2"/>
            <a:r>
              <a:rPr lang="en-US" dirty="0">
                <a:sym typeface="Wingdings" panose="05000000000000000000" pitchFamily="2" charset="2"/>
              </a:rPr>
              <a:t>Switching from one posture to the other might be hard to do without a clean syllable boundary</a:t>
            </a:r>
          </a:p>
          <a:p>
            <a:pPr lvl="1"/>
            <a:r>
              <a:rPr lang="en-US" dirty="0">
                <a:sym typeface="Wingdings" panose="05000000000000000000" pitchFamily="2" charset="2"/>
              </a:rPr>
              <a:t>Deliberate signal to the listener</a:t>
            </a:r>
          </a:p>
          <a:p>
            <a:pPr lvl="2"/>
            <a:r>
              <a:rPr lang="en-US" dirty="0">
                <a:sym typeface="Wingdings" panose="05000000000000000000" pitchFamily="2" charset="2"/>
              </a:rPr>
              <a:t>“pay extra attention to this unexpected word”</a:t>
            </a:r>
          </a:p>
          <a:p>
            <a:pPr lvl="2"/>
            <a:r>
              <a:rPr lang="en-US" dirty="0">
                <a:sym typeface="Wingdings" panose="05000000000000000000" pitchFamily="2" charset="2"/>
              </a:rPr>
              <a:t>Or just keeping the unexpected word more distinct so it’s easier to perceive</a:t>
            </a:r>
          </a:p>
          <a:p>
            <a:pPr lvl="1"/>
            <a:endParaRPr lang="en-US" dirty="0">
              <a:sym typeface="Wingdings" panose="05000000000000000000" pitchFamily="2" charset="2"/>
            </a:endParaRPr>
          </a:p>
          <a:p>
            <a:pPr lvl="1"/>
            <a:endParaRPr lang="en-US" dirty="0">
              <a:sym typeface="Wingdings" panose="05000000000000000000" pitchFamily="2" charset="2"/>
            </a:endParaRPr>
          </a:p>
        </p:txBody>
      </p:sp>
    </p:spTree>
    <p:extLst>
      <p:ext uri="{BB962C8B-B14F-4D97-AF65-F5344CB8AC3E}">
        <p14:creationId xmlns:p14="http://schemas.microsoft.com/office/powerpoint/2010/main" val="414016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Emotional charge</a:t>
            </a:r>
          </a:p>
        </p:txBody>
      </p:sp>
      <p:sp>
        <p:nvSpPr>
          <p:cNvPr id="3" name="Content Placeholder 2"/>
          <p:cNvSpPr>
            <a:spLocks noGrp="1"/>
          </p:cNvSpPr>
          <p:nvPr>
            <p:ph idx="1"/>
          </p:nvPr>
        </p:nvSpPr>
        <p:spPr/>
        <p:txBody>
          <a:bodyPr>
            <a:normAutofit fontScale="92500" lnSpcReduction="10000"/>
          </a:bodyPr>
          <a:lstStyle/>
          <a:p>
            <a:r>
              <a:rPr lang="en-US" dirty="0"/>
              <a:t>I’ve talked up till now about how and why certain words are special, but their specialness hasn’t carried much emotional charge. </a:t>
            </a:r>
          </a:p>
          <a:p>
            <a:r>
              <a:rPr lang="en-US" dirty="0"/>
              <a:t>I’m personally very interested in—but won’t have time to talk about today—cases where code-switched words carry a strong emotional charge</a:t>
            </a:r>
          </a:p>
          <a:p>
            <a:r>
              <a:rPr lang="en-US" b="1" dirty="0"/>
              <a:t>Childhood words</a:t>
            </a:r>
          </a:p>
          <a:p>
            <a:pPr lvl="1"/>
            <a:r>
              <a:rPr lang="en-US" dirty="0"/>
              <a:t>In multilingual families, endearments, scoldings, and general childhood words may remain associated with the heritage language, even for generations that have mostly switched to the majority language</a:t>
            </a:r>
          </a:p>
          <a:p>
            <a:r>
              <a:rPr lang="en-US" dirty="0"/>
              <a:t>These words can carry strong emotional charge for both the speaker and the hearer</a:t>
            </a:r>
          </a:p>
          <a:p>
            <a:pPr lvl="1"/>
            <a:r>
              <a:rPr lang="en-US" dirty="0"/>
              <a:t>For obvious social and cultural reasons</a:t>
            </a:r>
          </a:p>
          <a:p>
            <a:pPr lvl="1"/>
            <a:r>
              <a:rPr lang="en-US" dirty="0"/>
              <a:t>But maybe also because early-learned words seem to have different brain representation</a:t>
            </a:r>
          </a:p>
          <a:p>
            <a:pPr lvl="2"/>
            <a:r>
              <a:rPr lang="en-US" dirty="0"/>
              <a:t>Possibly more diffuse</a:t>
            </a:r>
          </a:p>
          <a:p>
            <a:pPr lvl="2"/>
            <a:r>
              <a:rPr lang="en-US" dirty="0"/>
              <a:t>Possibly more linked to sensory information (see </a:t>
            </a:r>
            <a:r>
              <a:rPr lang="en-US" dirty="0" err="1"/>
              <a:t>Brysbaert</a:t>
            </a:r>
            <a:r>
              <a:rPr lang="en-US" dirty="0"/>
              <a:t> &amp; Ellis 2016 for a review)</a:t>
            </a:r>
          </a:p>
          <a:p>
            <a:pPr marL="0" indent="0">
              <a:buNone/>
            </a:pPr>
            <a:endParaRPr lang="en-US" dirty="0"/>
          </a:p>
        </p:txBody>
      </p:sp>
    </p:spTree>
    <p:extLst>
      <p:ext uri="{BB962C8B-B14F-4D97-AF65-F5344CB8AC3E}">
        <p14:creationId xmlns:p14="http://schemas.microsoft.com/office/powerpoint/2010/main" val="210759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Emotional charge</a:t>
            </a:r>
          </a:p>
        </p:txBody>
      </p:sp>
      <p:sp>
        <p:nvSpPr>
          <p:cNvPr id="3" name="Content Placeholder 2"/>
          <p:cNvSpPr>
            <a:spLocks noGrp="1"/>
          </p:cNvSpPr>
          <p:nvPr>
            <p:ph idx="1"/>
          </p:nvPr>
        </p:nvSpPr>
        <p:spPr/>
        <p:txBody>
          <a:bodyPr>
            <a:normAutofit/>
          </a:bodyPr>
          <a:lstStyle/>
          <a:p>
            <a:r>
              <a:rPr lang="en-US" b="1" dirty="0"/>
              <a:t>Swearing</a:t>
            </a:r>
          </a:p>
          <a:p>
            <a:pPr lvl="1"/>
            <a:r>
              <a:rPr lang="en-US" dirty="0"/>
              <a:t>There’s lots of research on how swearing feels (to the swearer and the swear-</a:t>
            </a:r>
            <a:r>
              <a:rPr lang="en-US" dirty="0" err="1"/>
              <a:t>ee</a:t>
            </a:r>
            <a:r>
              <a:rPr lang="en-US" dirty="0"/>
              <a:t>) and why</a:t>
            </a:r>
          </a:p>
          <a:p>
            <a:pPr lvl="2"/>
            <a:r>
              <a:rPr lang="en-US" dirty="0"/>
              <a:t>Distinctive sounds (Lev-Ari &amp; McKay 2023)</a:t>
            </a:r>
          </a:p>
          <a:p>
            <a:pPr lvl="2"/>
            <a:r>
              <a:rPr lang="en-US" dirty="0"/>
              <a:t>Distinctive neurolinguistics (Stephens 2018 review)</a:t>
            </a:r>
          </a:p>
          <a:p>
            <a:pPr lvl="2"/>
            <a:r>
              <a:rPr lang="en-US" dirty="0"/>
              <a:t>Experience of inhibiting and disinhibiting these words</a:t>
            </a:r>
          </a:p>
          <a:p>
            <a:pPr lvl="1"/>
            <a:r>
              <a:rPr lang="en-US" dirty="0"/>
              <a:t>Especially in bilinguals (e.g., Sulpizio &amp; al. 2019)</a:t>
            </a:r>
          </a:p>
          <a:p>
            <a:pPr lvl="1"/>
            <a:r>
              <a:rPr lang="en-US" dirty="0"/>
              <a:t>A recurrent finding—which I bet will match your own experience—is that swear words in a second language feel less strong</a:t>
            </a:r>
          </a:p>
        </p:txBody>
      </p:sp>
    </p:spTree>
    <p:extLst>
      <p:ext uri="{BB962C8B-B14F-4D97-AF65-F5344CB8AC3E}">
        <p14:creationId xmlns:p14="http://schemas.microsoft.com/office/powerpoint/2010/main" val="638650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code-mixing make you feel?</a:t>
            </a:r>
          </a:p>
        </p:txBody>
      </p:sp>
      <p:sp>
        <p:nvSpPr>
          <p:cNvPr id="3" name="Content Placeholder 2"/>
          <p:cNvSpPr>
            <a:spLocks noGrp="1"/>
          </p:cNvSpPr>
          <p:nvPr>
            <p:ph idx="1"/>
          </p:nvPr>
        </p:nvSpPr>
        <p:spPr/>
        <p:txBody>
          <a:bodyPr>
            <a:normAutofit fontScale="92500" lnSpcReduction="10000"/>
          </a:bodyPr>
          <a:lstStyle/>
          <a:p>
            <a:r>
              <a:rPr lang="en-US" dirty="0"/>
              <a:t>How does code-mixing make you </a:t>
            </a:r>
            <a:r>
              <a:rPr lang="en-US" b="1" dirty="0"/>
              <a:t>feel</a:t>
            </a:r>
            <a:r>
              <a:rPr lang="en-US" dirty="0"/>
              <a:t>?</a:t>
            </a:r>
          </a:p>
          <a:p>
            <a:pPr lvl="1"/>
            <a:r>
              <a:rPr lang="en-US" dirty="0"/>
              <a:t>Meaning, what feelings does it give you? </a:t>
            </a:r>
          </a:p>
          <a:p>
            <a:r>
              <a:rPr lang="en-US" b="1" dirty="0"/>
              <a:t>How</a:t>
            </a:r>
            <a:r>
              <a:rPr lang="en-US" dirty="0"/>
              <a:t> does code-mixing make you feel?</a:t>
            </a:r>
          </a:p>
          <a:p>
            <a:pPr lvl="1"/>
            <a:r>
              <a:rPr lang="en-US" dirty="0"/>
              <a:t>What are the mechanisms by which it makes you feel something?</a:t>
            </a:r>
          </a:p>
          <a:p>
            <a:pPr lvl="1"/>
            <a:endParaRPr lang="en-US" dirty="0"/>
          </a:p>
          <a:p>
            <a:r>
              <a:rPr lang="en-US" dirty="0"/>
              <a:t>How do these feelings and mechanisms affect code-switched words’ linguistic properties?</a:t>
            </a:r>
          </a:p>
          <a:p>
            <a:pPr lvl="1"/>
            <a:r>
              <a:rPr lang="en-US" dirty="0"/>
              <a:t>Switch signals unexpectedness </a:t>
            </a:r>
            <a:r>
              <a:rPr lang="en-US" dirty="0">
                <a:sym typeface="Wingdings" panose="05000000000000000000" pitchFamily="2" charset="2"/>
              </a:rPr>
              <a:t> can force listener to impute extra meaning  switched words can gain additional meaning</a:t>
            </a:r>
          </a:p>
          <a:p>
            <a:pPr lvl="1"/>
            <a:r>
              <a:rPr lang="en-US" dirty="0"/>
              <a:t>Switch can feel distinct from what came before it in the sentence </a:t>
            </a:r>
            <a:r>
              <a:rPr lang="en-US" dirty="0">
                <a:sym typeface="Wingdings" panose="05000000000000000000" pitchFamily="2" charset="2"/>
              </a:rPr>
              <a:t> special word structure</a:t>
            </a:r>
          </a:p>
          <a:p>
            <a:pPr lvl="1"/>
            <a:r>
              <a:rPr lang="en-US" dirty="0">
                <a:sym typeface="Wingdings" panose="05000000000000000000" pitchFamily="2" charset="2"/>
              </a:rPr>
              <a:t>Switch can disrupt speech planning  avoid applying certain sound rules</a:t>
            </a:r>
          </a:p>
          <a:p>
            <a:r>
              <a:rPr lang="en-US" dirty="0">
                <a:sym typeface="Wingdings" panose="05000000000000000000" pitchFamily="2" charset="2"/>
              </a:rPr>
              <a:t>Something to think about: how do you and other bilinguals exploit all this to enrich your communication?</a:t>
            </a:r>
            <a:endParaRPr lang="en-US" dirty="0"/>
          </a:p>
          <a:p>
            <a:endParaRPr lang="en-US" dirty="0"/>
          </a:p>
        </p:txBody>
      </p:sp>
    </p:spTree>
    <p:extLst>
      <p:ext uri="{BB962C8B-B14F-4D97-AF65-F5344CB8AC3E}">
        <p14:creationId xmlns:p14="http://schemas.microsoft.com/office/powerpoint/2010/main" val="357957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90"/>
            <a:ext cx="10515600" cy="1065513"/>
          </a:xfrm>
        </p:spPr>
        <p:txBody>
          <a:bodyPr>
            <a:normAutofit fontScale="90000"/>
          </a:bodyPr>
          <a:lstStyle/>
          <a:p>
            <a:br>
              <a:rPr lang="en-US" dirty="0">
                <a:solidFill>
                  <a:srgbClr val="FF0000"/>
                </a:solidFill>
              </a:rPr>
            </a:br>
            <a:br>
              <a:rPr lang="en-US" dirty="0">
                <a:solidFill>
                  <a:schemeClr val="accent5"/>
                </a:solidFill>
              </a:rPr>
            </a:br>
            <a:endParaRPr lang="en-US" dirty="0">
              <a:solidFill>
                <a:schemeClr val="accent5"/>
              </a:solidFill>
            </a:endParaRPr>
          </a:p>
        </p:txBody>
      </p:sp>
      <p:sp>
        <p:nvSpPr>
          <p:cNvPr id="3" name="Content Placeholder 2"/>
          <p:cNvSpPr>
            <a:spLocks noGrp="1"/>
          </p:cNvSpPr>
          <p:nvPr>
            <p:ph idx="1"/>
          </p:nvPr>
        </p:nvSpPr>
        <p:spPr>
          <a:xfrm>
            <a:off x="838200" y="457200"/>
            <a:ext cx="10515600" cy="6024563"/>
          </a:xfrm>
        </p:spPr>
        <p:txBody>
          <a:bodyPr>
            <a:normAutofit/>
          </a:bodyPr>
          <a:lstStyle/>
          <a:p>
            <a:pPr marL="457200" lvl="1" indent="0">
              <a:buNone/>
            </a:pPr>
            <a:endParaRPr lang="en-US" dirty="0"/>
          </a:p>
          <a:p>
            <a:pPr marL="52388" lvl="1" indent="0">
              <a:buNone/>
            </a:pPr>
            <a:r>
              <a:rPr lang="en-US" i="1" dirty="0"/>
              <a:t>Some examples found on French-language (Canadian) internet forums</a:t>
            </a:r>
          </a:p>
          <a:p>
            <a:pPr lvl="1"/>
            <a:r>
              <a:rPr lang="en-US" dirty="0"/>
              <a:t>Going to a party to </a:t>
            </a:r>
            <a:r>
              <a:rPr lang="en-US" i="1" dirty="0"/>
              <a:t>starter</a:t>
            </a:r>
            <a:r>
              <a:rPr lang="en-US" dirty="0"/>
              <a:t> your weekend</a:t>
            </a:r>
          </a:p>
          <a:p>
            <a:pPr lvl="2"/>
            <a:r>
              <a:rPr lang="fr-FR" dirty="0"/>
              <a:t>«  </a:t>
            </a:r>
            <a:r>
              <a:rPr lang="en-US" dirty="0" err="1"/>
              <a:t>Viens</a:t>
            </a:r>
            <a:r>
              <a:rPr lang="en-US" dirty="0"/>
              <a:t> </a:t>
            </a:r>
            <a:r>
              <a:rPr lang="en-US" dirty="0" err="1"/>
              <a:t>te</a:t>
            </a:r>
            <a:r>
              <a:rPr lang="en-US" dirty="0"/>
              <a:t> </a:t>
            </a:r>
            <a:r>
              <a:rPr lang="en-US" b="1" dirty="0">
                <a:solidFill>
                  <a:schemeClr val="accent2">
                    <a:lumMod val="75000"/>
                  </a:schemeClr>
                </a:solidFill>
              </a:rPr>
              <a:t>start</a:t>
            </a:r>
            <a:r>
              <a:rPr lang="en-US" b="1" dirty="0">
                <a:solidFill>
                  <a:schemeClr val="accent5">
                    <a:lumMod val="75000"/>
                  </a:schemeClr>
                </a:solidFill>
              </a:rPr>
              <a:t>er</a:t>
            </a:r>
            <a:r>
              <a:rPr lang="en-US" dirty="0"/>
              <a:t> le weekend avec nous!</a:t>
            </a:r>
            <a:r>
              <a:rPr lang="fr-FR" dirty="0"/>
              <a:t>  »</a:t>
            </a:r>
            <a:endParaRPr lang="en-US" dirty="0"/>
          </a:p>
          <a:p>
            <a:pPr lvl="1"/>
            <a:r>
              <a:rPr lang="en-US" i="1" dirty="0"/>
              <a:t>Starter</a:t>
            </a:r>
            <a:r>
              <a:rPr lang="en-US" dirty="0"/>
              <a:t> a fantasy hockey league, with an emphasis on the effort required</a:t>
            </a:r>
          </a:p>
          <a:p>
            <a:pPr lvl="2"/>
            <a:r>
              <a:rPr lang="fr-FR" dirty="0"/>
              <a:t>«  mettons, je veux me </a:t>
            </a:r>
            <a:r>
              <a:rPr lang="en-US" b="1" dirty="0">
                <a:solidFill>
                  <a:schemeClr val="accent2">
                    <a:lumMod val="75000"/>
                  </a:schemeClr>
                </a:solidFill>
              </a:rPr>
              <a:t>start</a:t>
            </a:r>
            <a:r>
              <a:rPr lang="en-US" b="1" dirty="0">
                <a:solidFill>
                  <a:schemeClr val="accent5">
                    <a:lumMod val="75000"/>
                  </a:schemeClr>
                </a:solidFill>
              </a:rPr>
              <a:t>er</a:t>
            </a:r>
            <a:r>
              <a:rPr lang="en-US" dirty="0">
                <a:solidFill>
                  <a:schemeClr val="accent5"/>
                </a:solidFill>
              </a:rPr>
              <a:t> </a:t>
            </a:r>
            <a:r>
              <a:rPr lang="fr-FR" dirty="0"/>
              <a:t>ma ligue pi je me sert de ton beta, quand tu va le fermer je vais tout perdre ?  »</a:t>
            </a:r>
            <a:endParaRPr lang="en-US" dirty="0"/>
          </a:p>
          <a:p>
            <a:pPr lvl="1"/>
            <a:r>
              <a:rPr lang="en-US" dirty="0"/>
              <a:t>An obstetrician will give medication to </a:t>
            </a:r>
            <a:r>
              <a:rPr lang="en-US" i="1" dirty="0"/>
              <a:t>starter</a:t>
            </a:r>
            <a:r>
              <a:rPr lang="en-US" dirty="0"/>
              <a:t> (induce) labor</a:t>
            </a:r>
          </a:p>
          <a:p>
            <a:pPr lvl="2"/>
            <a:r>
              <a:rPr lang="fr-FR" dirty="0"/>
              <a:t>«  mais a cause du </a:t>
            </a:r>
            <a:r>
              <a:rPr lang="fr-FR" dirty="0" err="1"/>
              <a:t>diabete</a:t>
            </a:r>
            <a:r>
              <a:rPr lang="fr-FR" dirty="0"/>
              <a:t> ma doc va (dépendamment de mon col) me </a:t>
            </a:r>
            <a:r>
              <a:rPr lang="en-US" b="1" dirty="0">
                <a:solidFill>
                  <a:schemeClr val="accent2">
                    <a:lumMod val="75000"/>
                  </a:schemeClr>
                </a:solidFill>
              </a:rPr>
              <a:t>start</a:t>
            </a:r>
            <a:r>
              <a:rPr lang="en-US" b="1" dirty="0">
                <a:solidFill>
                  <a:schemeClr val="accent5">
                    <a:lumMod val="75000"/>
                  </a:schemeClr>
                </a:solidFill>
              </a:rPr>
              <a:t>er</a:t>
            </a:r>
            <a:r>
              <a:rPr lang="en-US" dirty="0"/>
              <a:t> </a:t>
            </a:r>
            <a:r>
              <a:rPr lang="fr-FR" dirty="0"/>
              <a:t>le 9 au soir pour que </a:t>
            </a:r>
            <a:r>
              <a:rPr lang="fr-FR" dirty="0" err="1"/>
              <a:t>jaccouche</a:t>
            </a:r>
            <a:r>
              <a:rPr lang="fr-FR" dirty="0"/>
              <a:t> le 10 février  »</a:t>
            </a:r>
          </a:p>
          <a:p>
            <a:pPr marL="0" indent="0">
              <a:buNone/>
            </a:pPr>
            <a:endParaRPr lang="fr-FR" sz="3200" dirty="0"/>
          </a:p>
          <a:p>
            <a:r>
              <a:rPr lang="fr-FR" sz="3200" dirty="0" err="1"/>
              <a:t>Variety</a:t>
            </a:r>
            <a:r>
              <a:rPr lang="fr-FR" sz="3200" dirty="0"/>
              <a:t> of </a:t>
            </a:r>
            <a:r>
              <a:rPr lang="fr-FR" sz="3200" dirty="0" err="1"/>
              <a:t>meanings</a:t>
            </a:r>
            <a:r>
              <a:rPr lang="fr-FR" sz="3200" dirty="0"/>
              <a:t> </a:t>
            </a:r>
          </a:p>
          <a:p>
            <a:pPr marL="0" indent="0">
              <a:buNone/>
            </a:pPr>
            <a:r>
              <a:rPr lang="fr-FR" sz="3200" dirty="0">
                <a:sym typeface="Wingdings" panose="05000000000000000000" pitchFamily="2" charset="2"/>
              </a:rPr>
              <a:t> </a:t>
            </a:r>
            <a:r>
              <a:rPr lang="fr-FR" sz="3200" dirty="0" err="1">
                <a:sym typeface="Wingdings" panose="05000000000000000000" pitchFamily="2" charset="2"/>
              </a:rPr>
              <a:t>even</a:t>
            </a:r>
            <a:r>
              <a:rPr lang="fr-FR" sz="3200" dirty="0">
                <a:sym typeface="Wingdings" panose="05000000000000000000" pitchFamily="2" charset="2"/>
              </a:rPr>
              <a:t> if </a:t>
            </a:r>
            <a:r>
              <a:rPr lang="fr-FR" sz="3200" i="1" dirty="0">
                <a:sym typeface="Wingdings" panose="05000000000000000000" pitchFamily="2" charset="2"/>
              </a:rPr>
              <a:t>starter</a:t>
            </a:r>
            <a:r>
              <a:rPr lang="fr-FR" sz="3200" dirty="0">
                <a:sym typeface="Wingdings" panose="05000000000000000000" pitchFamily="2" charset="2"/>
              </a:rPr>
              <a:t> </a:t>
            </a:r>
            <a:r>
              <a:rPr lang="fr-FR" sz="3200" dirty="0" err="1">
                <a:sym typeface="Wingdings" panose="05000000000000000000" pitchFamily="2" charset="2"/>
              </a:rPr>
              <a:t>is</a:t>
            </a:r>
            <a:r>
              <a:rPr lang="fr-FR" sz="3200" dirty="0">
                <a:sym typeface="Wingdings" panose="05000000000000000000" pitchFamily="2" charset="2"/>
              </a:rPr>
              <a:t> </a:t>
            </a:r>
            <a:r>
              <a:rPr lang="fr-FR" sz="3200" dirty="0" err="1">
                <a:sym typeface="Wingdings" panose="05000000000000000000" pitchFamily="2" charset="2"/>
              </a:rPr>
              <a:t>partly</a:t>
            </a:r>
            <a:r>
              <a:rPr lang="fr-FR" sz="3200" dirty="0">
                <a:sym typeface="Wingdings" panose="05000000000000000000" pitchFamily="2" charset="2"/>
              </a:rPr>
              <a:t> </a:t>
            </a:r>
            <a:r>
              <a:rPr lang="fr-FR" sz="3200" dirty="0" err="1">
                <a:sym typeface="Wingdings" panose="05000000000000000000" pitchFamily="2" charset="2"/>
              </a:rPr>
              <a:t>conventionalized</a:t>
            </a:r>
            <a:r>
              <a:rPr lang="fr-FR" sz="3200" dirty="0">
                <a:sym typeface="Wingdings" panose="05000000000000000000" pitchFamily="2" charset="2"/>
              </a:rPr>
              <a:t>, </a:t>
            </a:r>
            <a:r>
              <a:rPr lang="fr-FR" sz="3200" dirty="0" err="1">
                <a:sym typeface="Wingdings" panose="05000000000000000000" pitchFamily="2" charset="2"/>
              </a:rPr>
              <a:t>individuals</a:t>
            </a:r>
            <a:r>
              <a:rPr lang="fr-FR" sz="3200" dirty="0">
                <a:sym typeface="Wingdings" panose="05000000000000000000" pitchFamily="2" charset="2"/>
              </a:rPr>
              <a:t> are </a:t>
            </a:r>
            <a:r>
              <a:rPr lang="fr-FR" sz="3200" dirty="0" err="1">
                <a:sym typeface="Wingdings" panose="05000000000000000000" pitchFamily="2" charset="2"/>
              </a:rPr>
              <a:t>still</a:t>
            </a:r>
            <a:r>
              <a:rPr lang="fr-FR" sz="3200" dirty="0">
                <a:sym typeface="Wingdings" panose="05000000000000000000" pitchFamily="2" charset="2"/>
              </a:rPr>
              <a:t> </a:t>
            </a:r>
            <a:r>
              <a:rPr lang="fr-FR" sz="3200" dirty="0" err="1">
                <a:sym typeface="Wingdings" panose="05000000000000000000" pitchFamily="2" charset="2"/>
              </a:rPr>
              <a:t>deciding</a:t>
            </a:r>
            <a:r>
              <a:rPr lang="fr-FR" sz="3200" dirty="0">
                <a:sym typeface="Wingdings" panose="05000000000000000000" pitchFamily="2" charset="2"/>
              </a:rPr>
              <a:t> </a:t>
            </a:r>
            <a:r>
              <a:rPr lang="fr-FR" sz="3200" dirty="0" err="1">
                <a:sym typeface="Wingdings" panose="05000000000000000000" pitchFamily="2" charset="2"/>
              </a:rPr>
              <a:t>what</a:t>
            </a:r>
            <a:r>
              <a:rPr lang="fr-FR" sz="3200" dirty="0">
                <a:sym typeface="Wingdings" panose="05000000000000000000" pitchFamily="2" charset="2"/>
              </a:rPr>
              <a:t> </a:t>
            </a:r>
            <a:r>
              <a:rPr lang="fr-FR" sz="3200" dirty="0" err="1">
                <a:sym typeface="Wingdings" panose="05000000000000000000" pitchFamily="2" charset="2"/>
              </a:rPr>
              <a:t>meanings</a:t>
            </a:r>
            <a:r>
              <a:rPr lang="fr-FR" sz="3200" dirty="0">
                <a:sym typeface="Wingdings" panose="05000000000000000000" pitchFamily="2" charset="2"/>
              </a:rPr>
              <a:t> to </a:t>
            </a:r>
            <a:r>
              <a:rPr lang="fr-FR" sz="3200" dirty="0" err="1">
                <a:sym typeface="Wingdings" panose="05000000000000000000" pitchFamily="2" charset="2"/>
              </a:rPr>
              <a:t>give</a:t>
            </a:r>
            <a:r>
              <a:rPr lang="fr-FR" sz="3200" dirty="0">
                <a:sym typeface="Wingdings" panose="05000000000000000000" pitchFamily="2" charset="2"/>
              </a:rPr>
              <a:t> </a:t>
            </a:r>
            <a:r>
              <a:rPr lang="fr-FR" sz="3200" dirty="0" err="1">
                <a:sym typeface="Wingdings" panose="05000000000000000000" pitchFamily="2" charset="2"/>
              </a:rPr>
              <a:t>it</a:t>
            </a:r>
            <a:endParaRPr lang="fr-FR" sz="3200" dirty="0"/>
          </a:p>
          <a:p>
            <a:pPr marL="914400" lvl="2" indent="0">
              <a:buNone/>
            </a:pPr>
            <a:endParaRPr lang="fr-FR" dirty="0"/>
          </a:p>
        </p:txBody>
      </p:sp>
    </p:spTree>
    <p:extLst>
      <p:ext uri="{BB962C8B-B14F-4D97-AF65-F5344CB8AC3E}">
        <p14:creationId xmlns:p14="http://schemas.microsoft.com/office/powerpoint/2010/main" val="373517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start</a:t>
            </a:r>
            <a:r>
              <a:rPr lang="en-US">
                <a:solidFill>
                  <a:schemeClr val="accent5"/>
                </a:solidFill>
              </a:rPr>
              <a:t>er</a:t>
            </a:r>
            <a:r>
              <a:rPr lang="en-US"/>
              <a:t> ≠ </a:t>
            </a:r>
            <a:r>
              <a:rPr lang="en-US">
                <a:solidFill>
                  <a:srgbClr val="FF0000"/>
                </a:solidFill>
              </a:rPr>
              <a:t>start</a:t>
            </a:r>
            <a:r>
              <a:rPr lang="en-US"/>
              <a:t>, </a:t>
            </a:r>
            <a:r>
              <a:rPr lang="en-US">
                <a:solidFill>
                  <a:schemeClr val="accent5"/>
                </a:solidFill>
              </a:rPr>
              <a:t>commencer</a:t>
            </a:r>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lvl="1"/>
            <a:r>
              <a:rPr lang="fr-FR"/>
              <a:t>« À la dose que je le prends ca me fait comme un café ben fort, ca m'aide à me </a:t>
            </a:r>
            <a:r>
              <a:rPr lang="en-US" b="1">
                <a:solidFill>
                  <a:srgbClr val="FF0000"/>
                </a:solidFill>
              </a:rPr>
              <a:t>start</a:t>
            </a:r>
            <a:r>
              <a:rPr lang="en-US" b="1">
                <a:solidFill>
                  <a:schemeClr val="accent5"/>
                </a:solidFill>
              </a:rPr>
              <a:t>er</a:t>
            </a:r>
            <a:r>
              <a:rPr lang="en-US">
                <a:solidFill>
                  <a:schemeClr val="accent5"/>
                </a:solidFill>
              </a:rPr>
              <a:t> </a:t>
            </a:r>
            <a:r>
              <a:rPr lang="fr-FR"/>
              <a:t>ma journée pis ca aide pour mon mood aussi. »</a:t>
            </a:r>
          </a:p>
          <a:p>
            <a:pPr lvl="1"/>
            <a:r>
              <a:rPr lang="fr-FR"/>
              <a:t>‘At the dose I take, it affects me like a good strong coffee; it helps me </a:t>
            </a:r>
            <a:r>
              <a:rPr lang="fr-FR" b="1"/>
              <a:t>start off</a:t>
            </a:r>
            <a:r>
              <a:rPr lang="fr-FR"/>
              <a:t> my day and it helps my mood too.’ </a:t>
            </a:r>
          </a:p>
        </p:txBody>
      </p:sp>
      <p:sp>
        <p:nvSpPr>
          <p:cNvPr id="4" name="TextBox 3"/>
          <p:cNvSpPr txBox="1"/>
          <p:nvPr/>
        </p:nvSpPr>
        <p:spPr>
          <a:xfrm>
            <a:off x="304800" y="6159062"/>
            <a:ext cx="11708524" cy="369332"/>
          </a:xfrm>
          <a:prstGeom prst="rect">
            <a:avLst/>
          </a:prstGeom>
          <a:noFill/>
        </p:spPr>
        <p:txBody>
          <a:bodyPr wrap="square" rtlCol="0">
            <a:spAutoFit/>
          </a:bodyPr>
          <a:lstStyle/>
          <a:p>
            <a:r>
              <a:rPr lang="en-US">
                <a:hlinkClick r:id="rId2"/>
              </a:rPr>
              <a:t>www.reddit.com/r/montreal/comments/mqqnr6/une_plante_nomm%C3%A9e_kratom_fait_une_premi%C3%A8re/</a:t>
            </a:r>
            <a:r>
              <a:rPr lang="en-US"/>
              <a:t> </a:t>
            </a:r>
          </a:p>
        </p:txBody>
      </p:sp>
    </p:spTree>
    <p:extLst>
      <p:ext uri="{BB962C8B-B14F-4D97-AF65-F5344CB8AC3E}">
        <p14:creationId xmlns:p14="http://schemas.microsoft.com/office/powerpoint/2010/main" val="408333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start</a:t>
            </a:r>
            <a:r>
              <a:rPr lang="en-US">
                <a:solidFill>
                  <a:schemeClr val="accent5"/>
                </a:solidFill>
              </a:rPr>
              <a:t>er</a:t>
            </a:r>
            <a:r>
              <a:rPr lang="en-US"/>
              <a:t> ≠ </a:t>
            </a:r>
            <a:r>
              <a:rPr lang="en-US">
                <a:solidFill>
                  <a:srgbClr val="FF0000"/>
                </a:solidFill>
              </a:rPr>
              <a:t>start</a:t>
            </a:r>
            <a:r>
              <a:rPr lang="en-US"/>
              <a:t>, </a:t>
            </a:r>
            <a:r>
              <a:rPr lang="en-US">
                <a:solidFill>
                  <a:schemeClr val="accent5"/>
                </a:solidFill>
              </a:rPr>
              <a:t>commencer</a:t>
            </a:r>
          </a:p>
        </p:txBody>
      </p:sp>
      <p:sp>
        <p:nvSpPr>
          <p:cNvPr id="3" name="Content Placeholder 2"/>
          <p:cNvSpPr>
            <a:spLocks noGrp="1"/>
          </p:cNvSpPr>
          <p:nvPr>
            <p:ph idx="1"/>
          </p:nvPr>
        </p:nvSpPr>
        <p:spPr/>
        <p:txBody>
          <a:bodyPr/>
          <a:lstStyle/>
          <a:p>
            <a:pPr marL="0" indent="0">
              <a:buNone/>
            </a:pPr>
            <a:endParaRPr lang="fr-FR"/>
          </a:p>
          <a:p>
            <a:pPr marL="0" indent="0">
              <a:buNone/>
            </a:pPr>
            <a:endParaRPr lang="fr-FR"/>
          </a:p>
          <a:p>
            <a:pPr marL="0" indent="0">
              <a:buNone/>
            </a:pPr>
            <a:endParaRPr lang="fr-FR"/>
          </a:p>
          <a:p>
            <a:pPr lvl="1"/>
            <a:r>
              <a:rPr lang="fr-FR"/>
              <a:t>« D'ailleurs je pense bientôt me </a:t>
            </a:r>
            <a:r>
              <a:rPr lang="en-US" b="1">
                <a:solidFill>
                  <a:srgbClr val="FF0000"/>
                </a:solidFill>
              </a:rPr>
              <a:t>start</a:t>
            </a:r>
            <a:r>
              <a:rPr lang="en-US" b="1">
                <a:solidFill>
                  <a:schemeClr val="accent5"/>
                </a:solidFill>
              </a:rPr>
              <a:t>er</a:t>
            </a:r>
            <a:r>
              <a:rPr lang="en-US">
                <a:solidFill>
                  <a:schemeClr val="accent5"/>
                </a:solidFill>
              </a:rPr>
              <a:t> </a:t>
            </a:r>
            <a:r>
              <a:rPr lang="fr-FR"/>
              <a:t>mon propre one man show de jokes de vieux joueurs de hockey »</a:t>
            </a:r>
          </a:p>
          <a:p>
            <a:pPr lvl="1"/>
            <a:r>
              <a:rPr lang="fr-FR"/>
              <a:t>‘Besides, I’m thinking about </a:t>
            </a:r>
            <a:r>
              <a:rPr lang="fr-FR" b="1"/>
              <a:t>starting up</a:t>
            </a:r>
            <a:r>
              <a:rPr lang="fr-FR"/>
              <a:t> my own one-man show soon of jokes about old hockey players’</a:t>
            </a:r>
            <a:endParaRPr lang="en-US"/>
          </a:p>
        </p:txBody>
      </p:sp>
      <p:sp>
        <p:nvSpPr>
          <p:cNvPr id="4" name="TextBox 3"/>
          <p:cNvSpPr txBox="1"/>
          <p:nvPr/>
        </p:nvSpPr>
        <p:spPr>
          <a:xfrm>
            <a:off x="304800" y="6159062"/>
            <a:ext cx="11708524" cy="369332"/>
          </a:xfrm>
          <a:prstGeom prst="rect">
            <a:avLst/>
          </a:prstGeom>
          <a:noFill/>
        </p:spPr>
        <p:txBody>
          <a:bodyPr wrap="square" rtlCol="0">
            <a:spAutoFit/>
          </a:bodyPr>
          <a:lstStyle/>
          <a:p>
            <a:r>
              <a:rPr lang="en-US">
                <a:hlinkClick r:id="rId2"/>
              </a:rPr>
              <a:t>pucktavie.blogspot.com/2011/06/separes-la-naissance.html</a:t>
            </a:r>
            <a:r>
              <a:rPr lang="en-US"/>
              <a:t> </a:t>
            </a:r>
          </a:p>
        </p:txBody>
      </p:sp>
    </p:spTree>
    <p:extLst>
      <p:ext uri="{BB962C8B-B14F-4D97-AF65-F5344CB8AC3E}">
        <p14:creationId xmlns:p14="http://schemas.microsoft.com/office/powerpoint/2010/main" val="87106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start</a:t>
            </a:r>
            <a:r>
              <a:rPr lang="en-US">
                <a:solidFill>
                  <a:schemeClr val="accent5"/>
                </a:solidFill>
              </a:rPr>
              <a:t>er</a:t>
            </a:r>
            <a:r>
              <a:rPr lang="en-US"/>
              <a:t> ≠ </a:t>
            </a:r>
            <a:r>
              <a:rPr lang="en-US">
                <a:solidFill>
                  <a:srgbClr val="FF0000"/>
                </a:solidFill>
              </a:rPr>
              <a:t>start</a:t>
            </a:r>
            <a:r>
              <a:rPr lang="en-US"/>
              <a:t>, </a:t>
            </a:r>
            <a:r>
              <a:rPr lang="en-US">
                <a:solidFill>
                  <a:schemeClr val="accent5"/>
                </a:solidFill>
              </a:rPr>
              <a:t>commencer</a:t>
            </a:r>
          </a:p>
        </p:txBody>
      </p:sp>
      <p:sp>
        <p:nvSpPr>
          <p:cNvPr id="3" name="Content Placeholder 2"/>
          <p:cNvSpPr>
            <a:spLocks noGrp="1"/>
          </p:cNvSpPr>
          <p:nvPr>
            <p:ph idx="1"/>
          </p:nvPr>
        </p:nvSpPr>
        <p:spPr/>
        <p:txBody>
          <a:bodyPr/>
          <a:lstStyle/>
          <a:p>
            <a:pPr marL="0" indent="0">
              <a:buNone/>
            </a:pPr>
            <a:endParaRPr lang="fr-FR" dirty="0"/>
          </a:p>
          <a:p>
            <a:pPr marL="0" indent="0">
              <a:buNone/>
            </a:pPr>
            <a:endParaRPr lang="fr-FR" dirty="0"/>
          </a:p>
          <a:p>
            <a:pPr marL="0" indent="0">
              <a:buNone/>
            </a:pPr>
            <a:endParaRPr lang="fr-FR" dirty="0"/>
          </a:p>
          <a:p>
            <a:pPr lvl="1"/>
            <a:r>
              <a:rPr lang="fr-FR" dirty="0"/>
              <a:t>«  mettons, je veux me </a:t>
            </a:r>
            <a:r>
              <a:rPr lang="en-US" b="1" dirty="0">
                <a:solidFill>
                  <a:srgbClr val="FF0000"/>
                </a:solidFill>
              </a:rPr>
              <a:t>start</a:t>
            </a:r>
            <a:r>
              <a:rPr lang="en-US" b="1" dirty="0">
                <a:solidFill>
                  <a:schemeClr val="accent5"/>
                </a:solidFill>
              </a:rPr>
              <a:t>er</a:t>
            </a:r>
            <a:r>
              <a:rPr lang="en-US" dirty="0">
                <a:solidFill>
                  <a:schemeClr val="accent5"/>
                </a:solidFill>
              </a:rPr>
              <a:t> </a:t>
            </a:r>
            <a:r>
              <a:rPr lang="fr-FR" dirty="0"/>
              <a:t>ma ligue pi je me sert de ton beta, quand tu va le fermer je vais tout perdre ?  »</a:t>
            </a:r>
          </a:p>
          <a:p>
            <a:pPr lvl="1"/>
            <a:r>
              <a:rPr lang="fr-FR" dirty="0"/>
              <a:t>‘Say I </a:t>
            </a:r>
            <a:r>
              <a:rPr lang="fr-FR" dirty="0" err="1"/>
              <a:t>want</a:t>
            </a:r>
            <a:r>
              <a:rPr lang="fr-FR" dirty="0"/>
              <a:t> to </a:t>
            </a:r>
            <a:r>
              <a:rPr lang="fr-FR" b="1" dirty="0"/>
              <a:t>start up</a:t>
            </a:r>
            <a:r>
              <a:rPr lang="fr-FR" dirty="0"/>
              <a:t> </a:t>
            </a:r>
            <a:r>
              <a:rPr lang="fr-FR" dirty="0" err="1"/>
              <a:t>my</a:t>
            </a:r>
            <a:r>
              <a:rPr lang="fr-FR" dirty="0"/>
              <a:t> [</a:t>
            </a:r>
            <a:r>
              <a:rPr lang="fr-FR" dirty="0" err="1"/>
              <a:t>virtual</a:t>
            </a:r>
            <a:r>
              <a:rPr lang="fr-FR"/>
              <a:t> hockey] </a:t>
            </a:r>
            <a:r>
              <a:rPr lang="fr-FR" dirty="0" err="1"/>
              <a:t>league</a:t>
            </a:r>
            <a:r>
              <a:rPr lang="fr-FR" dirty="0"/>
              <a:t> and I use </a:t>
            </a:r>
            <a:r>
              <a:rPr lang="fr-FR" dirty="0" err="1"/>
              <a:t>your</a:t>
            </a:r>
            <a:r>
              <a:rPr lang="fr-FR" dirty="0"/>
              <a:t> beta, </a:t>
            </a:r>
            <a:r>
              <a:rPr lang="fr-FR" dirty="0" err="1"/>
              <a:t>when</a:t>
            </a:r>
            <a:r>
              <a:rPr lang="fr-FR" dirty="0"/>
              <a:t> </a:t>
            </a:r>
            <a:r>
              <a:rPr lang="fr-FR" dirty="0" err="1"/>
              <a:t>you</a:t>
            </a:r>
            <a:r>
              <a:rPr lang="fr-FR" dirty="0"/>
              <a:t> close </a:t>
            </a:r>
            <a:r>
              <a:rPr lang="fr-FR" dirty="0" err="1"/>
              <a:t>it</a:t>
            </a:r>
            <a:r>
              <a:rPr lang="fr-FR" dirty="0"/>
              <a:t> </a:t>
            </a:r>
            <a:r>
              <a:rPr lang="fr-FR" dirty="0" err="1"/>
              <a:t>I’ll</a:t>
            </a:r>
            <a:r>
              <a:rPr lang="fr-FR" dirty="0"/>
              <a:t> lose </a:t>
            </a:r>
            <a:r>
              <a:rPr lang="fr-FR" dirty="0" err="1"/>
              <a:t>everything</a:t>
            </a:r>
            <a:r>
              <a:rPr lang="fr-FR" dirty="0"/>
              <a:t>?’</a:t>
            </a:r>
            <a:endParaRPr lang="en-US" dirty="0"/>
          </a:p>
        </p:txBody>
      </p:sp>
      <p:sp>
        <p:nvSpPr>
          <p:cNvPr id="4" name="TextBox 3"/>
          <p:cNvSpPr txBox="1"/>
          <p:nvPr/>
        </p:nvSpPr>
        <p:spPr>
          <a:xfrm>
            <a:off x="304800" y="6159062"/>
            <a:ext cx="11708524" cy="369332"/>
          </a:xfrm>
          <a:prstGeom prst="rect">
            <a:avLst/>
          </a:prstGeom>
          <a:noFill/>
        </p:spPr>
        <p:txBody>
          <a:bodyPr wrap="square" rtlCol="0">
            <a:spAutoFit/>
          </a:bodyPr>
          <a:lstStyle/>
          <a:p>
            <a:r>
              <a:rPr lang="en-US">
                <a:hlinkClick r:id="rId2"/>
              </a:rPr>
              <a:t>www.hockeyvirtuel.ca/threads/simulated-hockey-manager-plateforme-web-de-gestion-du-logiciel-ehm.2669/</a:t>
            </a:r>
            <a:r>
              <a:rPr lang="en-US"/>
              <a:t>  </a:t>
            </a:r>
          </a:p>
        </p:txBody>
      </p:sp>
    </p:spTree>
    <p:extLst>
      <p:ext uri="{BB962C8B-B14F-4D97-AF65-F5344CB8AC3E}">
        <p14:creationId xmlns:p14="http://schemas.microsoft.com/office/powerpoint/2010/main" val="344249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start</a:t>
            </a:r>
            <a:r>
              <a:rPr lang="en-US">
                <a:solidFill>
                  <a:schemeClr val="accent5"/>
                </a:solidFill>
              </a:rPr>
              <a:t>er</a:t>
            </a:r>
            <a:r>
              <a:rPr lang="en-US"/>
              <a:t> ≠ </a:t>
            </a:r>
            <a:r>
              <a:rPr lang="en-US">
                <a:solidFill>
                  <a:srgbClr val="FF0000"/>
                </a:solidFill>
              </a:rPr>
              <a:t>start</a:t>
            </a:r>
            <a:r>
              <a:rPr lang="en-US"/>
              <a:t>, </a:t>
            </a:r>
            <a:r>
              <a:rPr lang="en-US">
                <a:solidFill>
                  <a:schemeClr val="accent5"/>
                </a:solidFill>
              </a:rPr>
              <a:t>commencer</a:t>
            </a:r>
          </a:p>
        </p:txBody>
      </p:sp>
      <p:sp>
        <p:nvSpPr>
          <p:cNvPr id="3" name="Content Placeholder 2"/>
          <p:cNvSpPr>
            <a:spLocks noGrp="1"/>
          </p:cNvSpPr>
          <p:nvPr>
            <p:ph idx="1"/>
          </p:nvPr>
        </p:nvSpPr>
        <p:spPr/>
        <p:txBody>
          <a:bodyPr/>
          <a:lstStyle/>
          <a:p>
            <a:endParaRPr lang="en-US"/>
          </a:p>
          <a:p>
            <a:pPr marL="0" indent="0">
              <a:buNone/>
            </a:pPr>
            <a:endParaRPr lang="en-US"/>
          </a:p>
          <a:p>
            <a:pPr marL="0" indent="0">
              <a:buNone/>
            </a:pPr>
            <a:endParaRPr lang="fr-FR"/>
          </a:p>
          <a:p>
            <a:pPr lvl="1"/>
            <a:r>
              <a:rPr lang="fr-FR"/>
              <a:t>«  mais a cause du diabete ma doc va (dépendamment de mon col) me </a:t>
            </a:r>
            <a:r>
              <a:rPr lang="en-US" b="1">
                <a:solidFill>
                  <a:srgbClr val="FF0000"/>
                </a:solidFill>
              </a:rPr>
              <a:t>start</a:t>
            </a:r>
            <a:r>
              <a:rPr lang="en-US" b="1">
                <a:solidFill>
                  <a:schemeClr val="accent5"/>
                </a:solidFill>
              </a:rPr>
              <a:t>er</a:t>
            </a:r>
            <a:r>
              <a:rPr lang="en-US"/>
              <a:t> </a:t>
            </a:r>
            <a:r>
              <a:rPr lang="fr-FR"/>
              <a:t>le 9 au soir pour que jaccouche le 10 février  »</a:t>
            </a:r>
          </a:p>
          <a:p>
            <a:pPr lvl="1"/>
            <a:r>
              <a:rPr lang="fr-FR"/>
              <a:t>‘but because of diabetes my doctor will (depending on my cervix) </a:t>
            </a:r>
            <a:r>
              <a:rPr lang="fr-FR" b="1"/>
              <a:t>induce</a:t>
            </a:r>
            <a:r>
              <a:rPr lang="fr-FR"/>
              <a:t> me the evening of the 9th so I give birth on February 10th’</a:t>
            </a:r>
            <a:endParaRPr lang="en-US"/>
          </a:p>
        </p:txBody>
      </p:sp>
      <p:sp>
        <p:nvSpPr>
          <p:cNvPr id="4" name="TextBox 3"/>
          <p:cNvSpPr txBox="1"/>
          <p:nvPr/>
        </p:nvSpPr>
        <p:spPr>
          <a:xfrm>
            <a:off x="304800" y="6159062"/>
            <a:ext cx="11708524" cy="369332"/>
          </a:xfrm>
          <a:prstGeom prst="rect">
            <a:avLst/>
          </a:prstGeom>
          <a:noFill/>
        </p:spPr>
        <p:txBody>
          <a:bodyPr wrap="square" rtlCol="0">
            <a:spAutoFit/>
          </a:bodyPr>
          <a:lstStyle/>
          <a:p>
            <a:r>
              <a:rPr lang="en-US">
                <a:hlinkClick r:id="rId2"/>
              </a:rPr>
              <a:t>www.mamanpourlavie.com/forum/post/milady087/page/108</a:t>
            </a:r>
            <a:r>
              <a:rPr lang="en-US"/>
              <a:t>   </a:t>
            </a:r>
          </a:p>
        </p:txBody>
      </p:sp>
    </p:spTree>
    <p:extLst>
      <p:ext uri="{BB962C8B-B14F-4D97-AF65-F5344CB8AC3E}">
        <p14:creationId xmlns:p14="http://schemas.microsoft.com/office/powerpoint/2010/main" val="1327846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3747</TotalTime>
  <Words>4589</Words>
  <Application>Microsoft Office PowerPoint</Application>
  <PresentationFormat>Widescreen</PresentationFormat>
  <Paragraphs>379</Paragraphs>
  <Slides>49</Slides>
  <Notes>7</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Times New Roman</vt:lpstr>
      <vt:lpstr>Wingdings</vt:lpstr>
      <vt:lpstr>Office Theme</vt:lpstr>
      <vt:lpstr>The feeling of code-mixing</vt:lpstr>
      <vt:lpstr>PowerPoint Presentation</vt:lpstr>
      <vt:lpstr>PowerPoint Presentation</vt:lpstr>
      <vt:lpstr>  </vt:lpstr>
      <vt:lpstr>  </vt:lpstr>
      <vt:lpstr>starter ≠ start, commencer</vt:lpstr>
      <vt:lpstr>starter ≠ start, commencer</vt:lpstr>
      <vt:lpstr>starter ≠ start, commencer</vt:lpstr>
      <vt:lpstr>starter ≠ start, commencer</vt:lpstr>
      <vt:lpstr>starter ≠ start, commencer</vt:lpstr>
      <vt:lpstr>starter ≠ start, commencer</vt:lpstr>
      <vt:lpstr>starter ≠ start starter ≠ commencer</vt:lpstr>
      <vt:lpstr>Predictable vs. unpredictable words</vt:lpstr>
      <vt:lpstr>An illuminating experiment</vt:lpstr>
      <vt:lpstr>How to measure unpredictability?</vt:lpstr>
      <vt:lpstr>Myslín &amp; Levy’s result</vt:lpstr>
      <vt:lpstr>But wait, how can a listener prepare to pay more attention, if the word has already started? </vt:lpstr>
      <vt:lpstr>Aside: does code-switching always work this way?</vt:lpstr>
      <vt:lpstr>Back to starter</vt:lpstr>
      <vt:lpstr>Back to starter</vt:lpstr>
      <vt:lpstr>Back to starter</vt:lpstr>
      <vt:lpstr>PowerPoint Presentation</vt:lpstr>
      <vt:lpstr>Word structure</vt:lpstr>
      <vt:lpstr>Word structure</vt:lpstr>
      <vt:lpstr>Intentionally funny Reddit post (by a Canadian)</vt:lpstr>
      <vt:lpstr>French verbs that don’t take any suffixes</vt:lpstr>
      <vt:lpstr>Code-switched words, loans, abbreviations, initialisms, verlan and other slang</vt:lpstr>
      <vt:lpstr>Code-switched words, loans, abbreviations, initialisms, verlan and other slang</vt:lpstr>
      <vt:lpstr>By the way, when are loans italicized and when not?</vt:lpstr>
      <vt:lpstr>PowerPoint Presentation</vt:lpstr>
      <vt:lpstr>PowerPoint Presentation</vt:lpstr>
      <vt:lpstr>How about pronunciation?</vt:lpstr>
      <vt:lpstr>Katsuda, Repiso-Puigdelliura &amp; Zuraw</vt:lpstr>
      <vt:lpstr>PowerPoint Presentation</vt:lpstr>
      <vt:lpstr>Acoustic analysis</vt:lpstr>
      <vt:lpstr>Results</vt:lpstr>
      <vt:lpstr>But wait…</vt:lpstr>
      <vt:lpstr>But wait</vt:lpstr>
      <vt:lpstr>Speech planning</vt:lpstr>
      <vt:lpstr>Speech planning</vt:lpstr>
      <vt:lpstr>Further support for the delayed-access theory</vt:lpstr>
      <vt:lpstr>PowerPoint Presentation</vt:lpstr>
      <vt:lpstr>Current experiment, if you’re curious</vt:lpstr>
      <vt:lpstr>French vowel-initial words</vt:lpstr>
      <vt:lpstr>French vowel-initial words</vt:lpstr>
      <vt:lpstr>Language switch  break in pronunciation</vt:lpstr>
      <vt:lpstr>Emotional charge</vt:lpstr>
      <vt:lpstr>Emotional charge</vt:lpstr>
      <vt:lpstr>How does code-mixing make you feel?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feeling of code-switching</dc:title>
  <dc:creator>Kie</dc:creator>
  <cp:lastModifiedBy>Zuraw, Kie</cp:lastModifiedBy>
  <cp:revision>263</cp:revision>
  <dcterms:created xsi:type="dcterms:W3CDTF">2024-02-13T19:43:27Z</dcterms:created>
  <dcterms:modified xsi:type="dcterms:W3CDTF">2025-03-05T19:04:19Z</dcterms:modified>
</cp:coreProperties>
</file>