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3"/>
  </p:notesMasterIdLst>
  <p:sldIdLst>
    <p:sldId id="258" r:id="rId2"/>
    <p:sldId id="259" r:id="rId3"/>
    <p:sldId id="285" r:id="rId4"/>
    <p:sldId id="287" r:id="rId5"/>
    <p:sldId id="289" r:id="rId6"/>
    <p:sldId id="302" r:id="rId7"/>
    <p:sldId id="298" r:id="rId8"/>
    <p:sldId id="290" r:id="rId9"/>
    <p:sldId id="303" r:id="rId10"/>
    <p:sldId id="304" r:id="rId11"/>
    <p:sldId id="305" r:id="rId12"/>
    <p:sldId id="300" r:id="rId13"/>
    <p:sldId id="301" r:id="rId14"/>
    <p:sldId id="306" r:id="rId15"/>
    <p:sldId id="299" r:id="rId16"/>
    <p:sldId id="307" r:id="rId17"/>
    <p:sldId id="309" r:id="rId18"/>
    <p:sldId id="308" r:id="rId19"/>
    <p:sldId id="310" r:id="rId20"/>
    <p:sldId id="311" r:id="rId21"/>
    <p:sldId id="28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99E1"/>
    <a:srgbClr val="B899E1"/>
    <a:srgbClr val="CC99FF"/>
    <a:srgbClr val="FFE0FF"/>
    <a:srgbClr val="FFEAFF"/>
    <a:srgbClr val="FFCCFF"/>
    <a:srgbClr val="CC00CC"/>
    <a:srgbClr val="990099"/>
    <a:srgbClr val="80008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4" autoAdjust="0"/>
    <p:restoredTop sz="93582" autoAdjust="0"/>
  </p:normalViewPr>
  <p:slideViewPr>
    <p:cSldViewPr snapToGrid="0" showGuides="1">
      <p:cViewPr varScale="1">
        <p:scale>
          <a:sx n="88" d="100"/>
          <a:sy n="88" d="100"/>
        </p:scale>
        <p:origin x="234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2800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9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40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021C5C-EA6D-42CA-B72B-F702E13C73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9350" name="Rectangle 2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457202" y="228600"/>
            <a:ext cx="111905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099E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defRPr>
            </a:lvl5pPr>
            <a:lvl6pPr marL="457178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2" charset="0"/>
                <a:ea typeface="楷体_GB2312" pitchFamily="49" charset="-122"/>
                <a:cs typeface="楷体_GB2312" pitchFamily="49" charset="-122"/>
              </a:defRPr>
            </a:lvl6pPr>
            <a:lvl7pPr marL="914354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2" charset="0"/>
                <a:ea typeface="楷体_GB2312" pitchFamily="49" charset="-122"/>
                <a:cs typeface="楷体_GB2312" pitchFamily="49" charset="-122"/>
              </a:defRPr>
            </a:lvl7pPr>
            <a:lvl8pPr marL="1371532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2" charset="0"/>
                <a:ea typeface="楷体_GB2312" pitchFamily="49" charset="-122"/>
                <a:cs typeface="楷体_GB2312" pitchFamily="49" charset="-122"/>
              </a:defRPr>
            </a:lvl8pPr>
            <a:lvl9pPr marL="1828709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2" charset="0"/>
                <a:ea typeface="楷体_GB2312" pitchFamily="49" charset="-122"/>
                <a:cs typeface="楷体_GB2312" pitchFamily="49" charset="-122"/>
              </a:defRPr>
            </a:lvl9pPr>
          </a:lstStyle>
          <a:p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99351" name="Rectangle 2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457201" y="1600200"/>
            <a:ext cx="1119051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82" indent="-34288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FF"/>
              </a:buClr>
              <a:buChar char="•"/>
              <a:defRPr sz="3200" b="1">
                <a:solidFill>
                  <a:srgbClr val="FFE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13" indent="-285737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 b="1">
                <a:solidFill>
                  <a:srgbClr val="FFE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942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 b="1">
                <a:solidFill>
                  <a:srgbClr val="FFE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120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rgbClr val="FFE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298" indent="-2285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rgbClr val="FFE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474" indent="-228589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Rectangle 24">
            <a:extLst>
              <a:ext uri="{FF2B5EF4-FFF2-40B4-BE49-F238E27FC236}">
                <a16:creationId xmlns:a16="http://schemas.microsoft.com/office/drawing/2014/main" id="{CE63ED39-E961-4180-9F62-574DD870F1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  <a:cs typeface="+mn-cs"/>
              </a:defRPr>
            </a:lvl1pPr>
            <a:lvl2pPr marL="45717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354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532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709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5886" algn="l" defTabSz="914354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062" algn="l" defTabSz="914354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240" algn="l" defTabSz="914354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418" algn="l" defTabSz="914354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10834D09-2161-4884-BA13-EE151B36E2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  <a:cs typeface="+mn-cs"/>
              </a:defRPr>
            </a:lvl1pPr>
            <a:lvl2pPr marL="45717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354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532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709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5886" algn="l" defTabSz="914354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062" algn="l" defTabSz="914354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240" algn="l" defTabSz="914354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418" algn="l" defTabSz="914354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>
            <a:extLst>
              <a:ext uri="{FF2B5EF4-FFF2-40B4-BE49-F238E27FC236}">
                <a16:creationId xmlns:a16="http://schemas.microsoft.com/office/drawing/2014/main" id="{97CB31EB-1E6C-40A3-AFC9-87BDD9FE42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514115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17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354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532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709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5886" algn="l" defTabSz="914354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062" algn="l" defTabSz="914354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240" algn="l" defTabSz="914354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418" algn="l" defTabSz="914354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758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82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90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8" r:id="rId2"/>
    <p:sldLayoutId id="2147483660" r:id="rId3"/>
  </p:sldLayoutIdLst>
  <p:hf hdr="0" ftr="0" dt="0"/>
  <p:txStyles>
    <p:titleStyle>
      <a:lvl1pPr algn="l" defTabSz="91403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89" indent="-228589" algn="l" defTabSz="91403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766" indent="-228589" algn="l" defTabSz="9140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626" indent="-228589" algn="l" defTabSz="9140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03" indent="-228589" algn="l" defTabSz="9140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79" indent="-228589" algn="l" defTabSz="9140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840" indent="-228589" algn="l" defTabSz="9140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16" indent="-228589" algn="l" defTabSz="9140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94" indent="-228589" algn="l" defTabSz="9140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71" indent="-228589" algn="l" defTabSz="9140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0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7" algn="l" defTabSz="9140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4" algn="l" defTabSz="9140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2" algn="l" defTabSz="9140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0" algn="l" defTabSz="9140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9" algn="l" defTabSz="9140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5" algn="l" defTabSz="9140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83" algn="l" defTabSz="91403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3437239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矩形 6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821377" y="3874640"/>
            <a:ext cx="4549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CCFF"/>
                </a:solidFill>
                <a:cs typeface="+mn-ea"/>
                <a:sym typeface="+mn-lt"/>
              </a:rPr>
              <a:t>产品简介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3886916" y="2797956"/>
            <a:ext cx="44117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E099E1"/>
                </a:solidFill>
                <a:latin typeface="+mn-ea"/>
                <a:cs typeface="+mn-ea"/>
                <a:sym typeface="+mn-lt"/>
              </a:rPr>
              <a:t>产 程 管 理 系 统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5107815" y="4667535"/>
            <a:ext cx="2190131" cy="491319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中联研发中心：张永康</a:t>
            </a: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13" y="3532983"/>
            <a:ext cx="3782383" cy="44424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9" y="3659171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7" y="975195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9227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9CD36-156F-4907-A4B9-D75A8BC7AC9A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入房交接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E23B3B-AFF3-46FB-B4CB-A91607FD46AD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B95D20-4626-4C15-9842-DBB64C79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BA3706-B234-4F92-8197-234F89783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84" y="1504950"/>
            <a:ext cx="6862763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3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D19AD-D6C1-4024-8E64-81C0F547B9F6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临产记录（产前检查登记）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945F6D-87DB-4E7C-8203-1A8C64ABFACD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E1B0C0-1EA0-40D6-826F-455A5E1E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3FF9AC-066D-4E63-A867-C3A14B75E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" y="1204912"/>
            <a:ext cx="11863388" cy="565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9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A14AE-783E-40AB-BE01-5F1A4A3DF1D5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产程经过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7121D-C174-43AE-BFC1-1EC7CD93AA7F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787E65-E596-4155-AAEF-32AD670F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0F5EDE-914A-4E22-95E2-32D682D96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" y="1132152"/>
            <a:ext cx="11949113" cy="56435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21EE28-38D4-44A7-9792-1BD1F9803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617" y="2109787"/>
            <a:ext cx="6862763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8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C4D0E-9F64-44D7-BFE5-C8078F4AD93D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根据产程经过自动生成产程图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BD543E-9E95-4D5A-BF38-CD75CEC99FF0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DDD6D2-F6BB-4641-84FF-3068C57E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80EC6C-2E39-4417-A6F4-1CA4E25E9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381" y="1671637"/>
            <a:ext cx="6853238" cy="503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333CC-1CB9-4CA2-A3A3-144A7AE20093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药物引产记录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846EAD-436D-4F12-8964-ABF49FEEE63F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11D8C9-8471-4405-9381-D26ADF09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53D0C2-E8CA-4ED6-B195-DD101B83E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1700212"/>
            <a:ext cx="12001500" cy="51577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54E3CA-B590-45AD-8728-E63DF8203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852" y="2500312"/>
            <a:ext cx="6872288" cy="420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2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01B60-6013-4786-97FD-CF4AA912DF7F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分娩记录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83A899-C73C-49EC-AB3B-022F59CB4AD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CB3BE-9BC2-4905-894B-672228D1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C1335D-5B49-4830-AD6D-93284040C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0" y="1238250"/>
            <a:ext cx="118776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E7F63-96B8-4DB2-9F81-02C7B0E85597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新生儿记录（支持多胞胎）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FCB31B-FC2F-4CA1-838B-419D69DF3B4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0996D2-206E-468D-870E-06F568F1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B8414F-8BF2-426A-8B4E-7DDD61724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5" y="1381125"/>
            <a:ext cx="118967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1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94456-3E22-42C8-BC8C-50A159C95114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产后观察记录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0AB192-5323-443D-B5CE-6D413172098D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5706E-F443-487E-B3E2-26622355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42B777-1261-4A42-90A3-F295DA5E5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" y="1481137"/>
            <a:ext cx="11972925" cy="53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4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5554A-51F2-4E12-B156-6AB7AEF84EBE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出房交接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D98B38-BD0D-441A-9563-D607DF3B8135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4E33F3-9021-459B-B5D7-D7397255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EFA297-8DB4-4BAE-81B5-88099FE0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26" y="1304925"/>
            <a:ext cx="6881813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3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0944E967-E3EB-40D2-B520-3FE1A7879C7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A71493-DB96-4D32-8B4A-D51712D4546E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ZLHIS</a:t>
            </a:r>
            <a:r>
              <a:rPr lang="zh-CN" altLang="en-US" dirty="0">
                <a:latin typeface="+mn-ea"/>
                <a:ea typeface="+mn-ea"/>
              </a:rPr>
              <a:t>住院护士站打印记录单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B18502-74F7-4177-AFF2-93D5AEF93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784" y="1574560"/>
            <a:ext cx="7086964" cy="467384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23B285-1F7A-49B3-9F95-7853B145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669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>
            <a:spLocks/>
          </p:cNvSpPr>
          <p:nvPr/>
        </p:nvSpPr>
        <p:spPr bwMode="auto">
          <a:xfrm>
            <a:off x="1890049" y="2258267"/>
            <a:ext cx="2315911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7" y="1325273"/>
            <a:ext cx="550607" cy="5506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cs typeface="+mn-ea"/>
                <a:sym typeface="+mn-lt"/>
              </a:rPr>
              <a:t>01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7" y="2564137"/>
            <a:ext cx="550607" cy="5506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cs typeface="+mn-ea"/>
                <a:sym typeface="+mn-lt"/>
              </a:rPr>
              <a:t>02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792307" y="3734140"/>
            <a:ext cx="550607" cy="5506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cs typeface="+mn-ea"/>
                <a:sym typeface="+mn-lt"/>
              </a:rPr>
              <a:t>03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792307" y="4937905"/>
            <a:ext cx="550607" cy="5506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cs typeface="+mn-ea"/>
                <a:sym typeface="+mn-lt"/>
              </a:rPr>
              <a:t>04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92" y="132526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cs typeface="+mn-ea"/>
                <a:sym typeface="+mn-lt"/>
              </a:rPr>
              <a:t>概况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49389" y="255430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cs typeface="+mn-ea"/>
                <a:sym typeface="+mn-lt"/>
              </a:rPr>
              <a:t>产品价值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549388" y="368497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cs typeface="+mn-ea"/>
                <a:sym typeface="+mn-lt"/>
              </a:rPr>
              <a:t>产品范围说明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49388" y="493790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cs typeface="+mn-ea"/>
                <a:sym typeface="+mn-lt"/>
              </a:rPr>
              <a:t>产品功能及特性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545305" y="283906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E099E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3" y="3532981"/>
            <a:ext cx="3782383" cy="44424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9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1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21103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582DF-60A3-46CB-AA66-A4E7B52618FA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集成到</a:t>
            </a:r>
            <a:r>
              <a:rPr lang="en-US" altLang="zh-CN" dirty="0"/>
              <a:t>ZLHIS</a:t>
            </a:r>
            <a:r>
              <a:rPr lang="zh-CN" altLang="en-US" dirty="0"/>
              <a:t>护士工作站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D67983-503A-419C-9CA8-560D6678DE6A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9CAD4B-7495-46A1-965B-AA826A2A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EBBF0C-FCA1-45E8-8482-2CDD9EACB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157" y="1575767"/>
            <a:ext cx="8811685" cy="512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8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3441979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282324" y="2797952"/>
            <a:ext cx="1620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结</a:t>
            </a: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		</a:t>
            </a:r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束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5105477" y="4180546"/>
            <a:ext cx="1987400" cy="491319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2019-07-22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13" y="3532983"/>
            <a:ext cx="3782383" cy="44424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9" y="3659171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7" y="975195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49787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334CC-5B22-4AFB-9650-698F30B8AD71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一、概况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4EB472-CFBC-4EA9-9997-FF8EF6CBF7D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基于网页技术开发，无需安装客户端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单独的业务域，与</a:t>
            </a:r>
            <a:r>
              <a:rPr lang="en-US" altLang="zh-CN" dirty="0"/>
              <a:t>ZHIS</a:t>
            </a:r>
            <a:r>
              <a:rPr lang="zh-CN" altLang="en-US" dirty="0"/>
              <a:t>数据库独立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可与</a:t>
            </a:r>
            <a:r>
              <a:rPr lang="en-US" altLang="zh-CN" dirty="0"/>
              <a:t>ZLHIS</a:t>
            </a:r>
            <a:r>
              <a:rPr lang="zh-CN" altLang="en-US" dirty="0"/>
              <a:t>医护工作站进行界面集成、数据交互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FE8CE8-87E9-4240-85E3-B79B8C17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361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CD734-E6E9-4C77-92EA-55E6324E4076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二、产品价值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5FDFCA-E7C7-4456-ACCD-BB3DD428648A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0" dirty="0"/>
              <a:t>通过对产程观察记录的电子化，方便相关环节联机查阅</a:t>
            </a:r>
            <a:endParaRPr lang="en-US" altLang="zh-CN" b="0" dirty="0"/>
          </a:p>
          <a:p>
            <a:pPr marL="514350" indent="-514350">
              <a:buFont typeface="+mj-lt"/>
              <a:buAutoNum type="arabicPeriod"/>
            </a:pPr>
            <a:endParaRPr lang="en-US" altLang="zh-CN" b="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0" dirty="0"/>
              <a:t>减少手工在不同表单上的重复数据填写，提高工作效率</a:t>
            </a:r>
            <a:endParaRPr lang="en-US" altLang="zh-CN" b="0" dirty="0"/>
          </a:p>
          <a:p>
            <a:pPr marL="514350" indent="-514350">
              <a:buFont typeface="+mj-lt"/>
              <a:buAutoNum type="arabicPeriod"/>
            </a:pPr>
            <a:endParaRPr lang="en-US" altLang="zh-CN" b="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0" dirty="0"/>
              <a:t>对不同记录单上的相同数据项进行</a:t>
            </a:r>
            <a:r>
              <a:rPr lang="zh-CN" altLang="en-US" dirty="0"/>
              <a:t>质控检查</a:t>
            </a:r>
            <a:r>
              <a:rPr lang="zh-CN" altLang="en-US" b="0" dirty="0"/>
              <a:t>，降低因数据填写</a:t>
            </a:r>
            <a:r>
              <a:rPr lang="zh-CN" altLang="en-US" dirty="0">
                <a:solidFill>
                  <a:srgbClr val="E099E1"/>
                </a:solidFill>
              </a:rPr>
              <a:t>不一致、前后矛盾</a:t>
            </a:r>
            <a:r>
              <a:rPr lang="zh-CN" altLang="en-US" b="0" dirty="0"/>
              <a:t>而可能导致的</a:t>
            </a:r>
            <a:r>
              <a:rPr lang="zh-CN" altLang="en-US" dirty="0">
                <a:solidFill>
                  <a:srgbClr val="E099E1"/>
                </a:solidFill>
              </a:rPr>
              <a:t>医疗纠纷</a:t>
            </a:r>
            <a:endParaRPr lang="en-US" altLang="zh-CN" dirty="0">
              <a:solidFill>
                <a:srgbClr val="E099E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b="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0" dirty="0"/>
              <a:t>为其他系统提供数据打下基础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    </a:t>
            </a:r>
            <a:r>
              <a:rPr lang="zh-CN" altLang="en-US" sz="2200" b="0" dirty="0"/>
              <a:t>例如：电子病历共享文档规范 </a:t>
            </a:r>
            <a:br>
              <a:rPr lang="en-US" altLang="zh-CN" sz="2200" b="0" dirty="0"/>
            </a:br>
            <a:r>
              <a:rPr lang="en-US" altLang="zh-CN" sz="2200" b="0" dirty="0"/>
              <a:t>	   《WST 500.14-2016 </a:t>
            </a:r>
            <a:r>
              <a:rPr lang="zh-CN" altLang="en-US" sz="2200" b="0" dirty="0"/>
              <a:t>待产记录</a:t>
            </a:r>
            <a:r>
              <a:rPr lang="en-US" altLang="zh-CN" sz="2200" b="0" dirty="0"/>
              <a:t>》</a:t>
            </a:r>
            <a:r>
              <a:rPr lang="zh-CN" altLang="en-US" sz="2200" b="0" dirty="0"/>
              <a:t>，</a:t>
            </a:r>
            <a:r>
              <a:rPr lang="en-US" altLang="zh-CN" sz="2200" b="0" dirty="0"/>
              <a:t>《WST 500.15-2016 </a:t>
            </a:r>
            <a:r>
              <a:rPr lang="zh-CN" altLang="en-US" sz="2200" b="0" dirty="0"/>
              <a:t>阴道分娩记录</a:t>
            </a:r>
            <a:r>
              <a:rPr lang="en-US" altLang="zh-CN" sz="2200" b="0" dirty="0"/>
              <a:t>》</a:t>
            </a:r>
            <a:endParaRPr lang="zh-CN" altLang="en-US" sz="2200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0DA8B2-71D5-438E-BB21-F1309996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802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68D7D-F830-4D71-BA43-00B60F9A929E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3D9204-E081-475A-81CE-485A39DC784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EA07E8-AB23-403C-9971-9270E9F9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5AE3C0-BC35-41D6-A050-660AFFD4C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944" y="1734336"/>
            <a:ext cx="4003911" cy="48950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5B659D-4899-48B3-8E07-B7886CDB2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732" y="1793049"/>
            <a:ext cx="4003911" cy="4850527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D4576558-F86A-4EFF-BE3C-234016BBC297}"/>
              </a:ext>
            </a:extLst>
          </p:cNvPr>
          <p:cNvSpPr txBox="1">
            <a:spLocks/>
          </p:cNvSpPr>
          <p:nvPr/>
        </p:nvSpPr>
        <p:spPr bwMode="auto">
          <a:xfrm>
            <a:off x="715927" y="554751"/>
            <a:ext cx="11190515" cy="1352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82" indent="-342882" algn="l" defTabSz="914037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FF"/>
              </a:buClr>
              <a:buFont typeface="Arial" panose="020B0604020202020204" pitchFamily="34" charset="0"/>
              <a:buChar char="•"/>
              <a:defRPr lang="en-US" sz="3200" b="1" kern="1200">
                <a:solidFill>
                  <a:srgbClr val="FFE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13" indent="-285737" algn="l" defTabSz="914037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en-US" sz="2600" b="1" kern="1200">
                <a:solidFill>
                  <a:srgbClr val="FFE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942" indent="-228589" algn="l" defTabSz="914037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2400" b="1" kern="1200">
                <a:solidFill>
                  <a:srgbClr val="FFE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120" indent="-228589" algn="l" defTabSz="914037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en-US" sz="2200" b="1" kern="1200">
                <a:solidFill>
                  <a:srgbClr val="FFE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298" indent="-228589" algn="l" defTabSz="914037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2000" b="1" kern="1200">
                <a:solidFill>
                  <a:srgbClr val="FFE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474" indent="-228589" algn="l" defTabSz="914037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037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037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037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zh-CN" sz="2200" dirty="0"/>
              <a:t>《</a:t>
            </a:r>
            <a:r>
              <a:rPr lang="zh-CN" altLang="en-US" sz="2200" dirty="0"/>
              <a:t>分娩记录</a:t>
            </a:r>
            <a:r>
              <a:rPr lang="en-US" altLang="zh-CN" sz="2200" dirty="0"/>
              <a:t>》</a:t>
            </a:r>
            <a:r>
              <a:rPr lang="zh-CN" altLang="en-US" sz="2200" dirty="0"/>
              <a:t>中的新生儿基础信息、新生儿评分，在</a:t>
            </a:r>
            <a:r>
              <a:rPr lang="en-US" altLang="zh-CN" sz="2200" dirty="0"/>
              <a:t>《</a:t>
            </a:r>
            <a:r>
              <a:rPr lang="zh-CN" altLang="en-US" sz="2200" dirty="0"/>
              <a:t>新生儿记录</a:t>
            </a:r>
            <a:r>
              <a:rPr lang="en-US" altLang="zh-CN" sz="2200" dirty="0"/>
              <a:t>》</a:t>
            </a:r>
            <a:r>
              <a:rPr lang="zh-CN" altLang="en-US" sz="2200" dirty="0"/>
              <a:t>表单上重复填写</a:t>
            </a:r>
            <a:endParaRPr lang="en-US" altLang="zh-CN" sz="22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200" dirty="0"/>
              <a:t>《</a:t>
            </a:r>
            <a:r>
              <a:rPr lang="zh-CN" altLang="en-US" sz="2200" dirty="0"/>
              <a:t>新生儿记录</a:t>
            </a:r>
            <a:r>
              <a:rPr lang="en-US" altLang="zh-CN" sz="2200" dirty="0"/>
              <a:t>》</a:t>
            </a:r>
            <a:r>
              <a:rPr lang="zh-CN" altLang="en-US" sz="2200" dirty="0"/>
              <a:t>中的分娩信息在</a:t>
            </a:r>
            <a:r>
              <a:rPr lang="en-US" altLang="zh-CN" sz="2200" dirty="0"/>
              <a:t>《</a:t>
            </a:r>
            <a:r>
              <a:rPr lang="zh-CN" altLang="en-US" sz="2200" dirty="0"/>
              <a:t>分娩记录</a:t>
            </a:r>
            <a:r>
              <a:rPr lang="en-US" altLang="zh-CN" sz="2200" dirty="0"/>
              <a:t>》</a:t>
            </a:r>
            <a:r>
              <a:rPr lang="zh-CN" altLang="en-US" sz="2200" dirty="0"/>
              <a:t>中已填写</a:t>
            </a:r>
            <a:endParaRPr lang="en-US" altLang="zh-CN" sz="2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200" dirty="0"/>
              <a:t>使用产程管理系统后，只需填写一份数据，可按手工样式读取共用数据来打印</a:t>
            </a:r>
            <a:endParaRPr lang="en-US" altLang="zh-CN" sz="2200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31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28241-4BDB-489B-A0E4-69E6D8EF58D2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逻辑检查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390430-3F1C-480D-BAEE-14337C9080A1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破膜情况，在待产记录、临产记录、产程经过、入房交接等单据上都有登记，前面环节填了“已破”，后续环节不应登记为“未破”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产程经过，不同时间点填写的数据，按时间先后校验：先露从负到正，宫口从小到大，避免手工填写情况下可能出现的笔误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血压、脉博、胎心、宫缩持续及间隔、宫口、先露等数据类型、数据有效范围的检查，避免误填。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96AFE7-5FD5-452A-B2A5-4F5A5DC0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99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CA9EF70-3A4A-4E90-831D-B4354DC57205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zh-CN" altLang="en-US" sz="2200" dirty="0"/>
              <a:t>本系统用于助产士在产妇的自然分娩过程中，记录各类观察及处理信息</a:t>
            </a:r>
            <a:endParaRPr lang="en-US" altLang="zh-CN" sz="2200" dirty="0"/>
          </a:p>
          <a:p>
            <a:r>
              <a:rPr lang="zh-CN" altLang="en-US" sz="2200" dirty="0"/>
              <a:t>病区护士仍使用</a:t>
            </a:r>
            <a:r>
              <a:rPr lang="en-US" altLang="zh-CN" sz="2200" dirty="0"/>
              <a:t>ZLHIS</a:t>
            </a:r>
            <a:r>
              <a:rPr lang="zh-CN" altLang="en-US" sz="2200" dirty="0"/>
              <a:t>系统的护理记录单、体温单，以及使用中联整体护理系统</a:t>
            </a:r>
            <a:endParaRPr lang="en-US" altLang="zh-CN" sz="2200" dirty="0"/>
          </a:p>
          <a:p>
            <a:r>
              <a:rPr lang="zh-CN" altLang="en-US" sz="2200" dirty="0"/>
              <a:t>这些系统可以统一集成到</a:t>
            </a:r>
            <a:r>
              <a:rPr lang="en-US" altLang="zh-CN" sz="2200" dirty="0"/>
              <a:t>ZLHIS</a:t>
            </a:r>
            <a:r>
              <a:rPr lang="zh-CN" altLang="en-US" sz="2200" dirty="0"/>
              <a:t>的住院护士工作站</a:t>
            </a:r>
            <a:endParaRPr lang="en-US" altLang="zh-CN" sz="2200" dirty="0"/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770CC37-AF11-42C9-B790-934616D2D08B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三、产品范围说明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4CB37F-A282-4AD1-B101-FCEBEE98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955344-0C3B-4CB6-B75B-68C93163D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75" y="3041183"/>
            <a:ext cx="8143935" cy="34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5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806E90B-A95F-40B0-8489-56351BC0BC77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zh-CN" altLang="en-US" sz="2200" dirty="0"/>
              <a:t>主界面及功能导航，在</a:t>
            </a:r>
            <a:r>
              <a:rPr lang="en-US" altLang="zh-CN" sz="2200" dirty="0"/>
              <a:t>ZLHIS</a:t>
            </a:r>
            <a:r>
              <a:rPr lang="zh-CN" altLang="en-US" sz="2200" dirty="0"/>
              <a:t>系统中入科、出院操作后自动同步产妇清单</a:t>
            </a:r>
            <a:endParaRPr lang="en-US" altLang="zh-CN" sz="22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7B1831A-971A-4D3F-8148-A3CB2F20BCD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四、产品功能及特性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A11B05-5C2E-487B-8FAD-E391E8E8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98C53E-BDDD-4738-91EB-903DC38EE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612" y="2275113"/>
            <a:ext cx="8159738" cy="4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2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C10F3-5636-4C92-B0A5-39337AEF774E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待产记录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FBFA3C-832D-4EDD-AE7A-3805FE56FA42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F662DD-8BC9-40F2-A1F1-75403674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B1423-9542-4E1B-9BBF-DB396332639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3769B2-A73C-42CB-A8B8-A34BDAE2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225550"/>
            <a:ext cx="11925300" cy="563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6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1326</TotalTime>
  <Words>463</Words>
  <Application>Microsoft Office PowerPoint</Application>
  <PresentationFormat>宽屏</PresentationFormat>
  <Paragraphs>82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Lato</vt:lpstr>
      <vt:lpstr>等线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一、概况</vt:lpstr>
      <vt:lpstr>二、产品价值</vt:lpstr>
      <vt:lpstr> </vt:lpstr>
      <vt:lpstr>逻辑检查</vt:lpstr>
      <vt:lpstr>三、产品范围说明</vt:lpstr>
      <vt:lpstr>四、产品功能及特性</vt:lpstr>
      <vt:lpstr>待产记录</vt:lpstr>
      <vt:lpstr>入房交接</vt:lpstr>
      <vt:lpstr>临产记录（产前检查登记）</vt:lpstr>
      <vt:lpstr> 产程经过</vt:lpstr>
      <vt:lpstr> 根据产程经过自动生成产程图</vt:lpstr>
      <vt:lpstr>药物引产记录</vt:lpstr>
      <vt:lpstr> 分娩记录</vt:lpstr>
      <vt:lpstr>新生儿记录（支持多胞胎）</vt:lpstr>
      <vt:lpstr>产后观察记录</vt:lpstr>
      <vt:lpstr>出房交接</vt:lpstr>
      <vt:lpstr>ZLHIS住院护士站打印记录单</vt:lpstr>
      <vt:lpstr>集成到ZLHIS护士工作站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张永康</cp:lastModifiedBy>
  <cp:revision>194</cp:revision>
  <dcterms:created xsi:type="dcterms:W3CDTF">2016-12-13T08:41:51Z</dcterms:created>
  <dcterms:modified xsi:type="dcterms:W3CDTF">2019-08-15T06:07:02Z</dcterms:modified>
</cp:coreProperties>
</file>