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9"/>
  </p:notesMasterIdLst>
  <p:sldIdLst>
    <p:sldId id="258" r:id="rId2"/>
    <p:sldId id="259" r:id="rId3"/>
    <p:sldId id="285" r:id="rId4"/>
    <p:sldId id="286" r:id="rId5"/>
    <p:sldId id="287" r:id="rId6"/>
    <p:sldId id="298" r:id="rId7"/>
    <p:sldId id="297" r:id="rId8"/>
    <p:sldId id="290" r:id="rId9"/>
    <p:sldId id="288" r:id="rId10"/>
    <p:sldId id="289" r:id="rId11"/>
    <p:sldId id="291" r:id="rId12"/>
    <p:sldId id="293" r:id="rId13"/>
    <p:sldId id="292" r:id="rId14"/>
    <p:sldId id="294" r:id="rId15"/>
    <p:sldId id="295" r:id="rId16"/>
    <p:sldId id="296" r:id="rId17"/>
    <p:sldId id="28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FF"/>
    <a:srgbClr val="FFCCFF"/>
    <a:srgbClr val="CC00CC"/>
    <a:srgbClr val="990099"/>
    <a:srgbClr val="800080"/>
    <a:srgbClr val="CCCCFF"/>
    <a:srgbClr val="FF99FF"/>
    <a:srgbClr val="F3644B"/>
    <a:srgbClr val="FDFDFD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3582" autoAdjust="0"/>
  </p:normalViewPr>
  <p:slideViewPr>
    <p:cSldViewPr snapToGrid="0" showGuides="1">
      <p:cViewPr varScale="1">
        <p:scale>
          <a:sx n="60" d="100"/>
          <a:sy n="60" d="100"/>
        </p:scale>
        <p:origin x="88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9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40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021C5C-EA6D-42CA-B72B-F702E13C73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9350" name="Rectangle 2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457202" y="228600"/>
            <a:ext cx="111905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457178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2" charset="0"/>
                <a:ea typeface="楷体_GB2312" pitchFamily="49" charset="-122"/>
                <a:cs typeface="楷体_GB2312" pitchFamily="49" charset="-122"/>
              </a:defRPr>
            </a:lvl6pPr>
            <a:lvl7pPr marL="914354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2" charset="0"/>
                <a:ea typeface="楷体_GB2312" pitchFamily="49" charset="-122"/>
                <a:cs typeface="楷体_GB2312" pitchFamily="49" charset="-122"/>
              </a:defRPr>
            </a:lvl7pPr>
            <a:lvl8pPr marL="1371532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2" charset="0"/>
                <a:ea typeface="楷体_GB2312" pitchFamily="49" charset="-122"/>
                <a:cs typeface="楷体_GB2312" pitchFamily="49" charset="-122"/>
              </a:defRPr>
            </a:lvl8pPr>
            <a:lvl9pPr marL="1828709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2" charset="0"/>
                <a:ea typeface="楷体_GB2312" pitchFamily="49" charset="-122"/>
                <a:cs typeface="楷体_GB2312" pitchFamily="49" charset="-122"/>
              </a:defRPr>
            </a:lvl9pPr>
          </a:lstStyle>
          <a:p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99351" name="Rectangle 2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457201" y="1600200"/>
            <a:ext cx="1119051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82" indent="-34288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 b="1">
                <a:solidFill>
                  <a:srgbClr val="FFEA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13" indent="-285737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 b="1">
                <a:solidFill>
                  <a:srgbClr val="FFEA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942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 b="1">
                <a:solidFill>
                  <a:srgbClr val="FFEA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120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rgbClr val="FFEA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298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rgbClr val="FFEA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474" indent="-228589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Rectangle 24">
            <a:extLst>
              <a:ext uri="{FF2B5EF4-FFF2-40B4-BE49-F238E27FC236}">
                <a16:creationId xmlns:a16="http://schemas.microsoft.com/office/drawing/2014/main" id="{CE63ED39-E961-4180-9F62-574DD870F1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  <a:cs typeface="+mn-cs"/>
              </a:defRPr>
            </a:lvl1pPr>
            <a:lvl2pPr marL="45717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354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532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709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5886" algn="l" defTabSz="914354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062" algn="l" defTabSz="914354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240" algn="l" defTabSz="914354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418" algn="l" defTabSz="914354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10834D09-2161-4884-BA13-EE151B36E2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  <a:cs typeface="+mn-cs"/>
              </a:defRPr>
            </a:lvl1pPr>
            <a:lvl2pPr marL="45717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354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532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709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5886" algn="l" defTabSz="914354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062" algn="l" defTabSz="914354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240" algn="l" defTabSz="914354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418" algn="l" defTabSz="914354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>
            <a:extLst>
              <a:ext uri="{FF2B5EF4-FFF2-40B4-BE49-F238E27FC236}">
                <a16:creationId xmlns:a16="http://schemas.microsoft.com/office/drawing/2014/main" id="{97CB31EB-1E6C-40A3-AFC9-87BDD9FE42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514115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17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354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532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709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5886" algn="l" defTabSz="914354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062" algn="l" defTabSz="914354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240" algn="l" defTabSz="914354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418" algn="l" defTabSz="914354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758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82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90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8" r:id="rId2"/>
    <p:sldLayoutId id="2147483660" r:id="rId3"/>
  </p:sldLayoutIdLst>
  <p:hf hdr="0" ftr="0" dt="0"/>
  <p:txStyles>
    <p:titleStyle>
      <a:lvl1pPr algn="l" defTabSz="91403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89" indent="-228589" algn="l" defTabSz="91403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766" indent="-228589" algn="l" defTabSz="9140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626" indent="-228589" algn="l" defTabSz="9140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03" indent="-228589" algn="l" defTabSz="9140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79" indent="-228589" algn="l" defTabSz="9140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840" indent="-228589" algn="l" defTabSz="9140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16" indent="-228589" algn="l" defTabSz="9140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94" indent="-228589" algn="l" defTabSz="9140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71" indent="-228589" algn="l" defTabSz="9140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0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7" algn="l" defTabSz="9140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4" algn="l" defTabSz="9140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2" algn="l" defTabSz="9140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0" algn="l" defTabSz="9140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9" algn="l" defTabSz="9140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5" algn="l" defTabSz="9140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83" algn="l" defTabSz="9140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3441979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2" name="矩形 6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821377" y="3874640"/>
            <a:ext cx="4549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CCFF"/>
                </a:solidFill>
                <a:cs typeface="+mn-ea"/>
                <a:sym typeface="+mn-lt"/>
              </a:rPr>
              <a:t>产品介绍及开发感受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3987104" y="2797956"/>
            <a:ext cx="4211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CCFF"/>
                </a:solidFill>
                <a:cs typeface="+mn-ea"/>
                <a:sym typeface="+mn-lt"/>
              </a:rPr>
              <a:t>产 程 管 理 系 统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5107816" y="4667535"/>
            <a:ext cx="1987400" cy="491319"/>
          </a:xfrm>
          <a:prstGeom prst="round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汇报人：张永康</a:t>
            </a: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13" y="3532983"/>
            <a:ext cx="3782383" cy="44424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9" y="3659171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7" y="975195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9227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68D7D-F830-4D71-BA43-00B60F9A929E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3D9204-E081-475A-81CE-485A39DC784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EA07E8-AB23-403C-9971-9270E9F9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5AE3C0-BC35-41D6-A050-660AFFD4C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14" y="614548"/>
            <a:ext cx="4919841" cy="60148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5B659D-4899-48B3-8E07-B7886CDB2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323" y="563775"/>
            <a:ext cx="5006925" cy="606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9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DA62D-05C9-41FD-BEC8-A7B4D7D6EDD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功能特性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12D25-9389-4866-B3A0-081AAFC2B47B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输入项的布局合理性</a:t>
            </a:r>
            <a:endParaRPr lang="en-US" altLang="zh-CN" dirty="0"/>
          </a:p>
          <a:p>
            <a:pPr lvl="2"/>
            <a:r>
              <a:rPr lang="zh-CN" altLang="en-US" dirty="0"/>
              <a:t>分组、顺序、样式选择（例：单选项，单位名称后缀）</a:t>
            </a:r>
            <a:endParaRPr lang="en-US" altLang="zh-CN" dirty="0"/>
          </a:p>
          <a:p>
            <a:pPr lvl="2"/>
            <a:r>
              <a:rPr lang="zh-CN" altLang="en-US" dirty="0"/>
              <a:t>统一风格：配色，按钮位置、名称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输入项的各种细节处理</a:t>
            </a:r>
            <a:endParaRPr lang="en-US" altLang="zh-CN" dirty="0"/>
          </a:p>
          <a:p>
            <a:pPr marL="457176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长度，值类型验证，值域验证，</a:t>
            </a:r>
            <a:endParaRPr lang="en-US" altLang="zh-CN" dirty="0"/>
          </a:p>
          <a:p>
            <a:pPr marL="457176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输入项的业务含义（单位名称的合规性）</a:t>
            </a:r>
            <a:endParaRPr lang="en-US" altLang="zh-CN" dirty="0"/>
          </a:p>
          <a:p>
            <a:pPr marL="457176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必填项，缺省值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489EE6-1832-4847-9CB9-8600EA36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86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3FBFF-9B60-4FDD-ADDA-E8F1C1E1A6C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ZLHIS</a:t>
            </a:r>
            <a:r>
              <a:rPr lang="zh-CN" altLang="en-US" dirty="0"/>
              <a:t>的溶合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223D86-69A6-4F07-9031-8F94A514DA4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zh-CN" altLang="en-US" dirty="0"/>
              <a:t>入科，出院时病人自动同步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表单打印（自定义报表挂接到住院护士站）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后续：增加一种嵌入式主界面布局，即可像整体护理系统一样集成到桌面端的护士工作站。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E1B8A1-6E19-4B9D-80A5-521184BB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45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A45AF-FC2C-4DEF-93CD-5CC53647C0FF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产品功能演示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6C88D5-00DA-438F-BD98-5D7C59A65E2D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457200" y="1562100"/>
            <a:ext cx="11190515" cy="4495800"/>
          </a:xfrm>
        </p:spPr>
        <p:txBody>
          <a:bodyPr/>
          <a:lstStyle/>
          <a:p>
            <a:r>
              <a:rPr lang="zh-CN" altLang="en-US" dirty="0"/>
              <a:t>操作要点</a:t>
            </a:r>
            <a:endParaRPr lang="en-US" altLang="zh-CN" dirty="0"/>
          </a:p>
          <a:p>
            <a:endParaRPr lang="en-US" altLang="zh-CN" dirty="0"/>
          </a:p>
          <a:p>
            <a:pPr lvl="2"/>
            <a:r>
              <a:rPr lang="zh-CN" altLang="en-US" dirty="0"/>
              <a:t>局部数据刷新：产房状态</a:t>
            </a:r>
          </a:p>
          <a:p>
            <a:pPr lvl="2"/>
            <a:r>
              <a:rPr lang="zh-CN" altLang="en-US" dirty="0"/>
              <a:t>新生儿记录：支持多胞胎</a:t>
            </a:r>
          </a:p>
          <a:p>
            <a:pPr lvl="2"/>
            <a:r>
              <a:rPr lang="zh-CN" altLang="en-US" dirty="0"/>
              <a:t>出房交接：根据输入项，级联展现相关输入项</a:t>
            </a:r>
          </a:p>
          <a:p>
            <a:pPr lvl="2"/>
            <a:r>
              <a:rPr lang="zh-CN" altLang="en-US" dirty="0"/>
              <a:t>	提交前的数据验证：必填项</a:t>
            </a:r>
            <a:endParaRPr lang="en-US" altLang="zh-CN" dirty="0"/>
          </a:p>
          <a:p>
            <a:pPr lvl="2"/>
            <a:r>
              <a:rPr lang="zh-CN" altLang="en-US" dirty="0"/>
              <a:t>产程图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2F4255-3A91-4474-863E-8DB6A3B7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473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AAC91-A79E-4198-B7D0-27311DA8D191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APEX</a:t>
            </a:r>
            <a:r>
              <a:rPr lang="zh-CN" altLang="en-US" dirty="0"/>
              <a:t>开发的感受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12C159-7D8E-45FF-93D7-6D8B74914CE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适合场景</a:t>
            </a:r>
            <a:endParaRPr lang="en-US" altLang="zh-CN" dirty="0"/>
          </a:p>
          <a:p>
            <a:pPr lvl="2"/>
            <a:r>
              <a:rPr lang="zh-CN" altLang="en-US" dirty="0"/>
              <a:t>无需与设备</a:t>
            </a:r>
            <a:r>
              <a:rPr lang="zh-CN" altLang="en-US"/>
              <a:t>进行交互、业务逻辑不太复杂的</a:t>
            </a:r>
            <a:r>
              <a:rPr lang="zh-CN" altLang="en-US" dirty="0"/>
              <a:t>应用系统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低代码开发的感受</a:t>
            </a:r>
            <a:endParaRPr lang="en-US" altLang="zh-CN" dirty="0"/>
          </a:p>
          <a:p>
            <a:pPr lvl="2"/>
            <a:r>
              <a:rPr lang="zh-CN" altLang="en-US" dirty="0"/>
              <a:t>开发效率高</a:t>
            </a:r>
            <a:endParaRPr lang="en-US" altLang="zh-CN" dirty="0"/>
          </a:p>
          <a:p>
            <a:pPr lvl="2"/>
            <a:r>
              <a:rPr lang="zh-CN" altLang="en-US" dirty="0"/>
              <a:t>学习成本低</a:t>
            </a:r>
            <a:endParaRPr lang="en-US" altLang="zh-CN" dirty="0"/>
          </a:p>
          <a:p>
            <a:pPr lvl="2"/>
            <a:r>
              <a:rPr lang="zh-CN" altLang="en-US" dirty="0"/>
              <a:t>产品质量更高</a:t>
            </a:r>
            <a:endParaRPr lang="en-US" altLang="zh-CN" dirty="0"/>
          </a:p>
          <a:p>
            <a:pPr lvl="2"/>
            <a:r>
              <a:rPr lang="zh-CN" altLang="en-US" dirty="0"/>
              <a:t>未来可能取代大量的传统开发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D18DCF-67F3-48FC-94CF-5F8D290A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851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73885-ED35-418B-968B-2A5277E155CC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五、项目开发感受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EF6B77-F793-425D-8344-BF02F786724B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457201" y="1600200"/>
            <a:ext cx="11190515" cy="5029200"/>
          </a:xfrm>
        </p:spPr>
        <p:txBody>
          <a:bodyPr/>
          <a:lstStyle/>
          <a:p>
            <a:r>
              <a:rPr lang="zh-CN" altLang="en-US" dirty="0"/>
              <a:t>以开放的心态对待自己不熟悉的“新事物”</a:t>
            </a:r>
            <a:endParaRPr lang="en-US" altLang="zh-CN" dirty="0"/>
          </a:p>
          <a:p>
            <a:pPr marL="457176" lvl="1" indent="0">
              <a:buNone/>
            </a:pPr>
            <a:r>
              <a:rPr lang="zh-CN" altLang="en-US" dirty="0"/>
              <a:t>    刚开始接触时，对大量陌生的东西，找不到在哪里</a:t>
            </a:r>
            <a:endParaRPr lang="en-US" altLang="zh-CN" dirty="0"/>
          </a:p>
          <a:p>
            <a:pPr marL="457176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熟悉了几天之后，效率就会大大提高</a:t>
            </a:r>
            <a:endParaRPr lang="en-US" altLang="zh-CN" dirty="0"/>
          </a:p>
          <a:p>
            <a:pPr marL="457176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在心理上突破对陌生事物和不确定性的天然畏惧感</a:t>
            </a:r>
            <a:endParaRPr lang="en-US" altLang="zh-CN" dirty="0"/>
          </a:p>
          <a:p>
            <a:endParaRPr lang="en-US" altLang="zh-CN" dirty="0"/>
          </a:p>
          <a:p>
            <a:pPr marL="342882" lvl="1" indent="-342882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3200" dirty="0"/>
              <a:t>沉浸式开发的高效率</a:t>
            </a:r>
            <a:endParaRPr lang="en-US" altLang="zh-CN" sz="3200" dirty="0"/>
          </a:p>
          <a:p>
            <a:pPr marL="457176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每天比常规工作日多半天的时间，基本上都是</a:t>
            </a:r>
            <a:r>
              <a:rPr lang="en-US" altLang="zh-CN" dirty="0"/>
              <a:t>13</a:t>
            </a:r>
            <a:r>
              <a:rPr lang="zh-CN" altLang="en-US" dirty="0"/>
              <a:t>小时以上</a:t>
            </a:r>
            <a:endParaRPr lang="en-US" altLang="zh-CN" dirty="0"/>
          </a:p>
          <a:p>
            <a:pPr marL="457176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早上</a:t>
            </a:r>
            <a:r>
              <a:rPr lang="en-US" altLang="zh-CN" dirty="0"/>
              <a:t>6</a:t>
            </a:r>
            <a:r>
              <a:rPr lang="zh-CN" altLang="en-US" dirty="0"/>
              <a:t>点醒来想的都是项目相关的事</a:t>
            </a:r>
            <a:endParaRPr lang="en-US" altLang="zh-CN" dirty="0"/>
          </a:p>
          <a:p>
            <a:pPr marL="457176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基本没有其他事情的干扰</a:t>
            </a:r>
            <a:r>
              <a:rPr lang="en-US" altLang="zh-CN" dirty="0"/>
              <a:t>	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84FD37-0AFC-470D-98D3-AFE0B9D6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011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0A5AE-3F10-4F2C-948F-EC38BB8FB217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B4C296-2B94-412D-B09F-5DB2C9E4C3A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zh-CN" altLang="en-US" dirty="0"/>
              <a:t>充分发挥团队协作的力量</a:t>
            </a:r>
            <a:endParaRPr lang="en-US" altLang="zh-CN" dirty="0"/>
          </a:p>
          <a:p>
            <a:pPr marL="457176" lvl="1" indent="0">
              <a:buNone/>
            </a:pPr>
            <a:r>
              <a:rPr lang="zh-CN" altLang="en-US" dirty="0"/>
              <a:t>    共同的目标，劲往一处使</a:t>
            </a:r>
            <a:endParaRPr lang="en-US" altLang="zh-CN" dirty="0"/>
          </a:p>
          <a:p>
            <a:pPr marL="457176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互相帮助，各有所长：模仿能力强、工作细致、技术突破能力强</a:t>
            </a:r>
            <a:endParaRPr lang="en-US" altLang="zh-CN" dirty="0"/>
          </a:p>
          <a:p>
            <a:pPr marL="457176" lvl="1" indent="0">
              <a:buNone/>
            </a:pPr>
            <a:endParaRPr lang="en-US" altLang="zh-CN" dirty="0"/>
          </a:p>
          <a:p>
            <a:pPr marL="457176" lvl="1" indent="0">
              <a:buNone/>
            </a:pPr>
            <a:endParaRPr lang="en-US" altLang="zh-CN" dirty="0"/>
          </a:p>
          <a:p>
            <a:pPr marL="514345" indent="-457200"/>
            <a:r>
              <a:rPr lang="zh-CN" altLang="en-US" dirty="0"/>
              <a:t>充分用好项目的可用资源</a:t>
            </a:r>
            <a:endParaRPr lang="en-US" altLang="zh-CN" dirty="0"/>
          </a:p>
          <a:p>
            <a:pPr marL="457176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前人躺过的坑不要再跳进去</a:t>
            </a:r>
            <a:endParaRPr lang="en-US" altLang="zh-CN" dirty="0"/>
          </a:p>
          <a:p>
            <a:pPr marL="457176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如果没有罗虹的大力支持，不可能完成项目。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8D0A10-CF19-4425-954F-0E557D62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964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3441979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487508" y="2797952"/>
            <a:ext cx="1210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结束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5105477" y="4180546"/>
            <a:ext cx="1987400" cy="491319"/>
          </a:xfrm>
          <a:prstGeom prst="round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汇报人：张永康</a:t>
            </a: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13" y="3532983"/>
            <a:ext cx="3782383" cy="44424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9" y="3659171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7" y="975195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49787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>
            <a:spLocks/>
          </p:cNvSpPr>
          <p:nvPr/>
        </p:nvSpPr>
        <p:spPr bwMode="auto">
          <a:xfrm>
            <a:off x="1890049" y="2258267"/>
            <a:ext cx="2315911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7" y="1325273"/>
            <a:ext cx="550607" cy="5506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cs typeface="+mn-ea"/>
                <a:sym typeface="+mn-lt"/>
              </a:rPr>
              <a:t>01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7" y="2564137"/>
            <a:ext cx="550607" cy="5506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cs typeface="+mn-ea"/>
                <a:sym typeface="+mn-lt"/>
              </a:rPr>
              <a:t>02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792307" y="3734140"/>
            <a:ext cx="550607" cy="5506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cs typeface="+mn-ea"/>
                <a:sym typeface="+mn-lt"/>
              </a:rPr>
              <a:t>03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792307" y="4937905"/>
            <a:ext cx="550607" cy="5506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cs typeface="+mn-ea"/>
                <a:sym typeface="+mn-lt"/>
              </a:rPr>
              <a:t>04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392" y="132526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cs typeface="+mn-ea"/>
                <a:sym typeface="+mn-lt"/>
              </a:rPr>
              <a:t>概况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49389" y="255430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cs typeface="+mn-ea"/>
                <a:sym typeface="+mn-lt"/>
              </a:rPr>
              <a:t>产品功能及特性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549388" y="3684976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cs typeface="+mn-ea"/>
                <a:sym typeface="+mn-lt"/>
              </a:rPr>
              <a:t>对</a:t>
            </a:r>
            <a:r>
              <a:rPr lang="en-US" altLang="zh-CN" sz="2000" b="1" dirty="0">
                <a:solidFill>
                  <a:schemeClr val="tx2"/>
                </a:solidFill>
                <a:cs typeface="+mn-ea"/>
                <a:sym typeface="+mn-lt"/>
              </a:rPr>
              <a:t>APEX</a:t>
            </a:r>
            <a:r>
              <a:rPr lang="zh-CN" altLang="en-US" sz="2000" b="1" dirty="0">
                <a:solidFill>
                  <a:schemeClr val="tx2"/>
                </a:solidFill>
                <a:cs typeface="+mn-ea"/>
                <a:sym typeface="+mn-lt"/>
              </a:rPr>
              <a:t>开发的认识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49388" y="493790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cs typeface="+mn-ea"/>
                <a:sym typeface="+mn-lt"/>
              </a:rPr>
              <a:t>对开发项目的感受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545305" y="283906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3" y="3532981"/>
            <a:ext cx="3782383" cy="44424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9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1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21103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334CC-5B22-4AFB-9650-698F30B8AD71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一、概况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4EB472-CFBC-4EA9-9997-FF8EF6CBF7D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人员</a:t>
            </a:r>
            <a:endParaRPr lang="en-US" altLang="zh-CN" dirty="0"/>
          </a:p>
          <a:p>
            <a:pPr lvl="2"/>
            <a:r>
              <a:rPr lang="zh-CN" altLang="en-US" dirty="0"/>
              <a:t>研发中心基础组：张永康，杨周一，蒋敏，刘硕</a:t>
            </a:r>
            <a:endParaRPr lang="en-US" altLang="zh-CN" dirty="0"/>
          </a:p>
          <a:p>
            <a:pPr lvl="2"/>
            <a:r>
              <a:rPr lang="zh-CN" altLang="en-US" dirty="0"/>
              <a:t>基本上都没有做过基于网页的项目开发</a:t>
            </a:r>
            <a:endParaRPr lang="en-US" altLang="zh-CN" dirty="0"/>
          </a:p>
          <a:p>
            <a:pPr lvl="2"/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技术特点</a:t>
            </a:r>
            <a:endParaRPr lang="en-US" altLang="zh-CN" dirty="0"/>
          </a:p>
          <a:p>
            <a:pPr marL="457176" lvl="1" indent="0">
              <a:buNone/>
            </a:pPr>
            <a:r>
              <a:rPr lang="en-US" altLang="zh-CN" dirty="0"/>
              <a:t>	APEX+JSON</a:t>
            </a:r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项目范围</a:t>
            </a:r>
            <a:endParaRPr lang="en-US" altLang="zh-CN" dirty="0"/>
          </a:p>
          <a:p>
            <a:pPr marL="457176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产程管理：主要是产房的护理观察项目的登记及处理</a:t>
            </a:r>
            <a:endParaRPr lang="en-US" altLang="zh-CN" dirty="0"/>
          </a:p>
          <a:p>
            <a:pPr marL="457176" lvl="1" indent="0">
              <a:buNone/>
            </a:pPr>
            <a:r>
              <a:rPr lang="en-US" altLang="zh-CN" dirty="0"/>
              <a:t>	7</a:t>
            </a:r>
            <a:r>
              <a:rPr lang="zh-CN" altLang="en-US" dirty="0"/>
              <a:t>天时间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FE8CE8-87E9-4240-85E3-B79B8C17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361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F08D7-9091-417B-865F-5AB9FF831A0B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9192D2-23BB-46AC-AB0B-D7F6141E86C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一般性综合医院、妇产医院都有产程管理的需求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ZLHIS</a:t>
            </a:r>
            <a:r>
              <a:rPr lang="zh-CN" altLang="en-US" dirty="0"/>
              <a:t>护士工作站仅有“产程图”功能，其余表单，主要靠通过表格式电子病历来制作。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移动护理系统，也缺少产程管理的功能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F0401D-4F8C-4073-A1B2-7F9F5DF0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854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CD734-E6E9-4C77-92EA-55E6324E4076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产品价值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5FDFCA-E7C7-4456-ACCD-BB3DD428648A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通过对产妇、胎儿、新生儿的观察项记录的电子化，方便相关人员的查阅。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减少手工方式的重复数据填写，提高产房的工作效率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为新生儿管理系统类第三方软件提供数据接口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0DA8B2-71D5-438E-BB21-F1309996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802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CA9EF70-3A4A-4E90-831D-B4354DC57205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770CC37-AF11-42C9-B790-934616D2D08B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业务流程简介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4CB37F-A282-4AD1-B101-FCEBEE98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FC6ABB-11EA-4BC9-A2CB-41EE41C10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471" y="1600200"/>
            <a:ext cx="9975895" cy="519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5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4C440-79B9-47ED-B655-C06D4AC1B77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4B3039-AAA5-4109-8F21-0A4B638CA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273" y="1512297"/>
            <a:ext cx="7036449" cy="5193303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00BF1D5-9D1E-4BD0-AC09-EEE02636E29D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JSON</a:t>
            </a:r>
            <a:r>
              <a:rPr lang="zh-CN" altLang="en-US" dirty="0"/>
              <a:t>存储</a:t>
            </a:r>
            <a:endParaRPr lang="en-US" altLang="zh-CN" dirty="0"/>
          </a:p>
          <a:p>
            <a:r>
              <a:rPr lang="zh-CN" altLang="en-US" dirty="0"/>
              <a:t>快速适应结构改变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65FFC3-7E36-4B45-BB9D-F9E91D45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963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806E90B-A95F-40B0-8489-56351BC0BC77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zh-CN" altLang="en-US" dirty="0"/>
              <a:t>主界面及功能导航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7B1831A-971A-4D3F-8148-A3CB2F20BCD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二、产品功能及特性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A11B05-5C2E-487B-8FAD-E391E8E8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AD450F-EB3A-4095-AB3B-FB79327A8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73" y="2208297"/>
            <a:ext cx="9727125" cy="464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2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76C90-7F7A-4038-8B0E-1DC6AC96EDCE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业务分析转换为产品功能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2348F7-2354-497F-AA8F-42B93862B6F7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手工单据，输入项繁多（近</a:t>
            </a:r>
            <a:r>
              <a:rPr lang="en-US" altLang="zh-CN" dirty="0"/>
              <a:t>350</a:t>
            </a:r>
            <a:r>
              <a:rPr lang="zh-CN" altLang="en-US" dirty="0"/>
              <a:t>个）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有些可以直接从系统提取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有些在不同的单据上重复填写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不能照着手工单据做，需分析后进行合并</a:t>
            </a:r>
            <a:br>
              <a:rPr lang="en-US" altLang="zh-CN" dirty="0"/>
            </a:br>
            <a:r>
              <a:rPr lang="zh-CN" altLang="en-US" dirty="0"/>
              <a:t>以及电子化后，更合理的输入方式。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74C37B-AA72-4DB6-8BBF-97E3160E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12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891</TotalTime>
  <Words>448</Words>
  <Application>Microsoft Office PowerPoint</Application>
  <PresentationFormat>宽屏</PresentationFormat>
  <Paragraphs>122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Lato</vt:lpstr>
      <vt:lpstr>等线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一、概况</vt:lpstr>
      <vt:lpstr>项目背景</vt:lpstr>
      <vt:lpstr>产品价值</vt:lpstr>
      <vt:lpstr>业务流程简介</vt:lpstr>
      <vt:lpstr>数据结构</vt:lpstr>
      <vt:lpstr>二、产品功能及特性</vt:lpstr>
      <vt:lpstr>业务分析转换为产品功能</vt:lpstr>
      <vt:lpstr> </vt:lpstr>
      <vt:lpstr>功能特性</vt:lpstr>
      <vt:lpstr>与ZLHIS的溶合</vt:lpstr>
      <vt:lpstr>产品功能演示</vt:lpstr>
      <vt:lpstr>四、APEX开发的感受</vt:lpstr>
      <vt:lpstr>五、项目开发感受</vt:lpstr>
      <vt:lpstr>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张永康</cp:lastModifiedBy>
  <cp:revision>114</cp:revision>
  <dcterms:created xsi:type="dcterms:W3CDTF">2016-12-13T08:41:51Z</dcterms:created>
  <dcterms:modified xsi:type="dcterms:W3CDTF">2019-07-19T09:53:12Z</dcterms:modified>
</cp:coreProperties>
</file>