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326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27" r:id="rId26"/>
    <p:sldId id="304" r:id="rId27"/>
    <p:sldId id="305" r:id="rId28"/>
    <p:sldId id="306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3" r:id="rId43"/>
    <p:sldId id="324" r:id="rId44"/>
    <p:sldId id="32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7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3"/>
    <p:restoredTop sz="88457"/>
  </p:normalViewPr>
  <p:slideViewPr>
    <p:cSldViewPr snapToGrid="0">
      <p:cViewPr varScale="1">
        <p:scale>
          <a:sx n="79" d="100"/>
          <a:sy n="79" d="100"/>
        </p:scale>
        <p:origin x="216" y="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0AA0F-7B4E-4FC6-9C8E-5806B838DA9E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17AAE-CE26-4FD3-A0A9-E9986BCA6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20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17AAE-CE26-4FD3-A0A9-E9986BCA65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00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AA820-1AFC-574B-8AC0-877924F9F6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46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17AAE-CE26-4FD3-A0A9-E9986BCA65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28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17AAE-CE26-4FD3-A0A9-E9986BCA65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9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17AAE-CE26-4FD3-A0A9-E9986BCA65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91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08A755A-C011-6F4E-8EF4-4680BC40313D}" type="datetime1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Recitation 5 - CS336 Fall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5AB2C36-E723-45CD-91AB-FA73FD371C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6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3EB9D-F248-5E4E-9464-9F9B3E5850EA}" type="datetime1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7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C271-6D3C-F84F-9F12-8ED84F3A306D}" type="datetime1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0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B457176-4A7D-E544-B441-04B2AF229FE3}" type="datetime1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Recitation 5 - CS336 Fall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5AB2C36-E723-45CD-91AB-FA73FD371C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6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74FE-CC9E-DF45-B543-9AFBC30C2D89}" type="datetime1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2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A93E-6C5C-7945-9D05-758CF4D471C2}" type="datetime1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5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EA18-2952-2147-AA6B-FD61C0056A0A}" type="datetime1">
              <a:rPr lang="en-US" smtClean="0"/>
              <a:t>3/8/21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1E71-93E1-4C44-B835-26EC8EA35E0C}" type="datetime1">
              <a:rPr lang="en-US" smtClean="0"/>
              <a:t>3/8/21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9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3F64-26AA-9C44-8F23-51B82D6D8C64}" type="datetime1">
              <a:rPr lang="en-US" smtClean="0"/>
              <a:t>3/8/21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5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A7E6-C04C-8749-9D34-25C4E3D96E76}" type="datetime1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2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E9F9-357E-314F-9C4A-89847531A625}" type="datetime1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1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0981A48-9C91-364A-A154-0C5F4C6F2F12}" type="datetime1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Recitation 5 - CS336 Fall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5AB2C36-E723-45CD-91AB-FA73FD371C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clipse.org/downloads/eclipse-package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tomcat.apache.org/download-70.cgi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Start Your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Environment setup and template project</a:t>
            </a:r>
          </a:p>
          <a:p>
            <a:r>
              <a:rPr lang="en-US" dirty="0"/>
              <a:t>Notes on Web DB Programming</a:t>
            </a:r>
          </a:p>
        </p:txBody>
      </p:sp>
    </p:spTree>
    <p:extLst>
      <p:ext uri="{BB962C8B-B14F-4D97-AF65-F5344CB8AC3E}">
        <p14:creationId xmlns:p14="http://schemas.microsoft.com/office/powerpoint/2010/main" val="2862509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HTML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07" y="1797034"/>
            <a:ext cx="7970724" cy="402272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903D3C-7EF3-8E46-AC9F-CE9BFED3686E}"/>
              </a:ext>
            </a:extLst>
          </p:cNvPr>
          <p:cNvSpPr txBox="1"/>
          <p:nvPr/>
        </p:nvSpPr>
        <p:spPr>
          <a:xfrm>
            <a:off x="528917" y="1876336"/>
            <a:ext cx="8005483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l-GR" dirty="0"/>
              <a:t>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html</a:t>
            </a:r>
            <a:r>
              <a:rPr lang="el-GR" dirty="0"/>
              <a:t>&gt;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body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	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div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	   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p</a:t>
            </a:r>
            <a:r>
              <a:rPr lang="en-US" dirty="0">
                <a:latin typeface="Courier" pitchFamily="2" charset="0"/>
              </a:rPr>
              <a:t>&gt;Here is some text&lt;/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p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	   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form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action</a:t>
            </a:r>
            <a:r>
              <a:rPr lang="en-US" dirty="0">
                <a:latin typeface="Courier" pitchFamily="2" charset="0"/>
              </a:rPr>
              <a:t>=“</a:t>
            </a:r>
            <a:r>
              <a:rPr lang="en-US" dirty="0" err="1">
                <a:latin typeface="Courier" pitchFamily="2" charset="0"/>
              </a:rPr>
              <a:t>submit.jsp</a:t>
            </a:r>
            <a:r>
              <a:rPr lang="en-US" dirty="0">
                <a:latin typeface="Courier" pitchFamily="2" charset="0"/>
              </a:rPr>
              <a:t>”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method</a:t>
            </a:r>
            <a:r>
              <a:rPr lang="en-US" dirty="0">
                <a:latin typeface="Courier" pitchFamily="2" charset="0"/>
              </a:rPr>
              <a:t>=“post”&gt;</a:t>
            </a:r>
          </a:p>
          <a:p>
            <a:r>
              <a:rPr lang="en-US" dirty="0">
                <a:latin typeface="Courier" pitchFamily="2" charset="0"/>
              </a:rPr>
              <a:t>		</a:t>
            </a:r>
            <a:r>
              <a:rPr lang="en-US" dirty="0" err="1">
                <a:latin typeface="Courier" pitchFamily="2" charset="0"/>
              </a:rPr>
              <a:t>myName</a:t>
            </a:r>
            <a:r>
              <a:rPr lang="en-US" dirty="0">
                <a:latin typeface="Courier" pitchFamily="2" charset="0"/>
              </a:rPr>
              <a:t>: 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input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name</a:t>
            </a:r>
            <a:r>
              <a:rPr lang="en-US" dirty="0">
                <a:latin typeface="Courier" pitchFamily="2" charset="0"/>
              </a:rPr>
              <a:t>=“</a:t>
            </a:r>
            <a:r>
              <a:rPr lang="en-US" dirty="0" err="1">
                <a:latin typeface="Courier" pitchFamily="2" charset="0"/>
              </a:rPr>
              <a:t>myInput</a:t>
            </a:r>
            <a:r>
              <a:rPr lang="en-US" dirty="0">
                <a:latin typeface="Courier" pitchFamily="2" charset="0"/>
              </a:rPr>
              <a:t>”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type</a:t>
            </a:r>
            <a:r>
              <a:rPr lang="en-US" dirty="0">
                <a:latin typeface="Courier" pitchFamily="2" charset="0"/>
              </a:rPr>
              <a:t>=“text”/&gt;</a:t>
            </a:r>
          </a:p>
          <a:p>
            <a:r>
              <a:rPr lang="en-US" dirty="0">
                <a:latin typeface="Courier" pitchFamily="2" charset="0"/>
              </a:rPr>
              <a:t>	   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form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	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div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   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body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html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584E8E-0043-2D4D-8D42-1F4456233E2C}"/>
              </a:ext>
            </a:extLst>
          </p:cNvPr>
          <p:cNvSpPr/>
          <p:nvPr/>
        </p:nvSpPr>
        <p:spPr>
          <a:xfrm>
            <a:off x="8830235" y="3397624"/>
            <a:ext cx="2523565" cy="788894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9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HTML Table 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029" y="1655381"/>
            <a:ext cx="8154725" cy="464770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CA3954-D15F-8841-964A-9E59DAE12BD4}"/>
              </a:ext>
            </a:extLst>
          </p:cNvPr>
          <p:cNvSpPr txBox="1"/>
          <p:nvPr/>
        </p:nvSpPr>
        <p:spPr>
          <a:xfrm>
            <a:off x="986118" y="1655381"/>
            <a:ext cx="5629836" cy="50783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l-GR" dirty="0"/>
              <a:t>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html</a:t>
            </a:r>
            <a:r>
              <a:rPr lang="el-GR" dirty="0"/>
              <a:t>&gt;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body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	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table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border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=‘1’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	   &lt;</a:t>
            </a:r>
            <a:r>
              <a:rPr lang="en-US" dirty="0" err="1">
                <a:solidFill>
                  <a:srgbClr val="2827B6"/>
                </a:solidFill>
                <a:latin typeface="Courier" pitchFamily="2" charset="0"/>
              </a:rPr>
              <a:t>tr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pPr lvl="2"/>
            <a:r>
              <a:rPr lang="en-US" dirty="0">
                <a:latin typeface="Courier" pitchFamily="2" charset="0"/>
              </a:rPr>
              <a:t>	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td</a:t>
            </a:r>
            <a:r>
              <a:rPr lang="en-US" dirty="0">
                <a:latin typeface="Courier" pitchFamily="2" charset="0"/>
              </a:rPr>
              <a:t>&gt;First Name&lt;/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td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pPr lvl="2"/>
            <a:r>
              <a:rPr lang="en-US" dirty="0">
                <a:latin typeface="Courier" pitchFamily="2" charset="0"/>
              </a:rPr>
              <a:t>	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td</a:t>
            </a:r>
            <a:r>
              <a:rPr lang="en-US" dirty="0">
                <a:latin typeface="Courier" pitchFamily="2" charset="0"/>
              </a:rPr>
              <a:t>&gt;Last Name&lt;/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td</a:t>
            </a:r>
            <a:r>
              <a:rPr lang="en-US" dirty="0">
                <a:latin typeface="Courier" pitchFamily="2" charset="0"/>
              </a:rPr>
              <a:t>&gt; </a:t>
            </a:r>
          </a:p>
          <a:p>
            <a:pPr lvl="2"/>
            <a:r>
              <a:rPr lang="en-US" dirty="0">
                <a:latin typeface="Courier" pitchFamily="2" charset="0"/>
              </a:rPr>
              <a:t>   &lt;/</a:t>
            </a:r>
            <a:r>
              <a:rPr lang="en-US" dirty="0" err="1">
                <a:solidFill>
                  <a:srgbClr val="2827B6"/>
                </a:solidFill>
                <a:latin typeface="Courier" pitchFamily="2" charset="0"/>
              </a:rPr>
              <a:t>tr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pPr lvl="2"/>
            <a:r>
              <a:rPr lang="en-US" dirty="0">
                <a:latin typeface="Courier" pitchFamily="2" charset="0"/>
              </a:rPr>
              <a:t>   &lt;</a:t>
            </a:r>
            <a:r>
              <a:rPr lang="en-US" dirty="0" err="1">
                <a:solidFill>
                  <a:srgbClr val="2827B6"/>
                </a:solidFill>
                <a:latin typeface="Courier" pitchFamily="2" charset="0"/>
              </a:rPr>
              <a:t>tr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		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td</a:t>
            </a:r>
            <a:r>
              <a:rPr lang="en-US" dirty="0">
                <a:latin typeface="Courier" pitchFamily="2" charset="0"/>
              </a:rPr>
              <a:t>&gt;Matt&lt;/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td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		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td</a:t>
            </a:r>
            <a:r>
              <a:rPr lang="en-US" dirty="0">
                <a:latin typeface="Courier" pitchFamily="2" charset="0"/>
              </a:rPr>
              <a:t>&gt;</a:t>
            </a:r>
            <a:r>
              <a:rPr lang="en-US" dirty="0" err="1">
                <a:latin typeface="Courier" pitchFamily="2" charset="0"/>
              </a:rPr>
              <a:t>Muscari</a:t>
            </a:r>
            <a:r>
              <a:rPr lang="en-US" dirty="0">
                <a:latin typeface="Courier" pitchFamily="2" charset="0"/>
              </a:rPr>
              <a:t>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td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	   &lt;/</a:t>
            </a:r>
            <a:r>
              <a:rPr lang="en-US" dirty="0" err="1">
                <a:solidFill>
                  <a:srgbClr val="2827B6"/>
                </a:solidFill>
                <a:latin typeface="Courier" pitchFamily="2" charset="0"/>
              </a:rPr>
              <a:t>tr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	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table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   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body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html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84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JSP (Java Server Pages)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1451"/>
            <a:ext cx="10515600" cy="470580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A technology for building web applications that serve </a:t>
            </a:r>
            <a:r>
              <a:rPr lang="en-US" b="1" dirty="0"/>
              <a:t>dynamic content </a:t>
            </a:r>
          </a:p>
          <a:p>
            <a:pPr>
              <a:buFont typeface="Wingdings" charset="2"/>
              <a:buChar char="Ø"/>
            </a:pPr>
            <a:r>
              <a:rPr lang="en-US" dirty="0"/>
              <a:t>A </a:t>
            </a:r>
            <a:r>
              <a:rPr lang="en-US" b="1" dirty="0"/>
              <a:t>JSP page</a:t>
            </a:r>
            <a:r>
              <a:rPr lang="en-US" dirty="0"/>
              <a:t> is a text document that contains two types of text: </a:t>
            </a:r>
          </a:p>
          <a:p>
            <a:pPr lvl="1">
              <a:buFont typeface="Wingdings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static data</a:t>
            </a:r>
            <a:r>
              <a:rPr lang="en-US" dirty="0"/>
              <a:t>, which can be expressed in any text-based format (e.g. HTML) 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JSP elements, which construct </a:t>
            </a:r>
            <a:r>
              <a:rPr lang="en-US" b="1" dirty="0">
                <a:solidFill>
                  <a:srgbClr val="FF0000"/>
                </a:solidFill>
              </a:rPr>
              <a:t>dynamic content</a:t>
            </a:r>
            <a:r>
              <a:rPr lang="en-US" dirty="0"/>
              <a:t>.</a:t>
            </a:r>
          </a:p>
          <a:p>
            <a:pPr>
              <a:buFont typeface="Wingdings" charset="2"/>
              <a:buChar char="Ø"/>
            </a:pPr>
            <a:r>
              <a:rPr lang="en-US" dirty="0"/>
              <a:t>The dynamic content in a </a:t>
            </a:r>
            <a:r>
              <a:rPr lang="en-US" b="1" dirty="0"/>
              <a:t>JSP</a:t>
            </a:r>
            <a:r>
              <a:rPr lang="en-US" dirty="0"/>
              <a:t> </a:t>
            </a:r>
            <a:r>
              <a:rPr lang="en-US" b="1" dirty="0"/>
              <a:t>page</a:t>
            </a:r>
            <a:r>
              <a:rPr lang="en-US" dirty="0"/>
              <a:t> is in specially marked Java code fragments (enclosed between </a:t>
            </a:r>
            <a:r>
              <a:rPr lang="en-US" dirty="0">
                <a:solidFill>
                  <a:srgbClr val="FF0000"/>
                </a:solidFill>
              </a:rPr>
              <a:t>&lt;%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%&gt;</a:t>
            </a:r>
            <a:r>
              <a:rPr lang="en-US" dirty="0"/>
              <a:t>). </a:t>
            </a:r>
          </a:p>
          <a:p>
            <a:pPr>
              <a:buFont typeface="Wingdings" charset="2"/>
              <a:buChar char="Ø"/>
            </a:pPr>
            <a:r>
              <a:rPr lang="en-US" dirty="0"/>
              <a:t>To deploy and run JSPs, a compatible web server with a servlet container, such as Apache Tomcat is required. </a:t>
            </a:r>
          </a:p>
          <a:p>
            <a:pPr>
              <a:buFont typeface="Wingdings" charset="2"/>
              <a:buChar char="Ø"/>
            </a:pPr>
            <a:r>
              <a:rPr lang="en-US" dirty="0"/>
              <a:t>When executed, the Java code fragments usually generate additional HTML into the page (in our case either accessing the database or processing parameters passed to HTTP requests) </a:t>
            </a:r>
            <a:endParaRPr lang="en-US" dirty="0">
              <a:effectLst/>
            </a:endParaRPr>
          </a:p>
          <a:p>
            <a:pPr>
              <a:buFont typeface="Wingdings" charset="2"/>
              <a:buChar char="Ø"/>
            </a:pPr>
            <a:r>
              <a:rPr lang="en-US" dirty="0"/>
              <a:t>At the end, the resulting HTML page is sent to the browser to be displayed. 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95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JSP Syntax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Ø"/>
            </a:pPr>
            <a:r>
              <a:rPr lang="en-US" b="1" dirty="0"/>
              <a:t>Comment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&lt;%-- </a:t>
            </a:r>
            <a:r>
              <a:rPr lang="en-US" dirty="0"/>
              <a:t>Comment--%&gt; </a:t>
            </a:r>
            <a:endParaRPr lang="en-US" dirty="0">
              <a:effectLst/>
            </a:endParaRPr>
          </a:p>
          <a:p>
            <a:pPr>
              <a:buFont typeface="Wingdings" charset="2"/>
              <a:buChar char="Ø"/>
            </a:pPr>
            <a:r>
              <a:rPr lang="en-US" b="1" dirty="0"/>
              <a:t>Expression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&lt;%=</a:t>
            </a:r>
            <a:r>
              <a:rPr lang="en-US" dirty="0"/>
              <a:t> Java expression %&gt; </a:t>
            </a:r>
          </a:p>
          <a:p>
            <a:pPr marL="457200" lvl="1" indent="0">
              <a:buNone/>
            </a:pPr>
            <a:r>
              <a:rPr lang="en-US" b="1" dirty="0"/>
              <a:t>Expression</a:t>
            </a:r>
            <a:r>
              <a:rPr lang="en-US" dirty="0"/>
              <a:t> tag evaluates the </a:t>
            </a:r>
            <a:r>
              <a:rPr lang="en-US" b="1" dirty="0"/>
              <a:t>expression</a:t>
            </a:r>
            <a:r>
              <a:rPr lang="en-US" dirty="0"/>
              <a:t> placed in it, converts the result into String and send the result back to the client through response object.</a:t>
            </a:r>
          </a:p>
          <a:p>
            <a:pPr marL="457200" lvl="1" indent="0">
              <a:buNone/>
            </a:pPr>
            <a:r>
              <a:rPr lang="en-US" b="1" dirty="0"/>
              <a:t>e.g. &lt;p&gt;Today is </a:t>
            </a:r>
            <a:r>
              <a:rPr lang="en-US" b="1" dirty="0">
                <a:solidFill>
                  <a:srgbClr val="FF0000"/>
                </a:solidFill>
              </a:rPr>
              <a:t>&lt;%=</a:t>
            </a:r>
            <a:r>
              <a:rPr lang="en-US" b="1" dirty="0"/>
              <a:t> new Date().</a:t>
            </a:r>
            <a:r>
              <a:rPr lang="en-US" b="1" dirty="0" err="1"/>
              <a:t>toString</a:t>
            </a:r>
            <a:r>
              <a:rPr lang="en-US" b="1" dirty="0"/>
              <a:t>(); %&gt; &lt;/p&gt;</a:t>
            </a:r>
            <a:endParaRPr lang="en-US" dirty="0"/>
          </a:p>
          <a:p>
            <a:pPr marL="457200" lvl="1" indent="0">
              <a:buNone/>
            </a:pPr>
            <a:endParaRPr lang="en-US" dirty="0">
              <a:effectLst/>
            </a:endParaRPr>
          </a:p>
          <a:p>
            <a:pPr>
              <a:buFont typeface="Wingdings" charset="2"/>
              <a:buChar char="Ø"/>
            </a:pPr>
            <a:r>
              <a:rPr lang="en-US" b="1" dirty="0" err="1"/>
              <a:t>Scriplet</a:t>
            </a:r>
            <a:r>
              <a:rPr lang="en-US" b="1" dirty="0"/>
              <a:t>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&lt;%</a:t>
            </a:r>
            <a:r>
              <a:rPr lang="en-US" dirty="0"/>
              <a:t> java code fragment%&gt; </a:t>
            </a:r>
          </a:p>
          <a:p>
            <a:pPr marL="457200" lvl="1" indent="0">
              <a:buNone/>
            </a:pPr>
            <a:r>
              <a:rPr lang="en-US" b="1" dirty="0"/>
              <a:t>e.g. </a:t>
            </a:r>
            <a:r>
              <a:rPr lang="en-US" b="1" dirty="0">
                <a:solidFill>
                  <a:srgbClr val="FF0000"/>
                </a:solidFill>
              </a:rPr>
              <a:t>&lt;% </a:t>
            </a:r>
            <a:r>
              <a:rPr lang="en-US" b="1" dirty="0" err="1">
                <a:solidFill>
                  <a:schemeClr val="tx1"/>
                </a:solidFill>
              </a:rPr>
              <a:t>person.</a:t>
            </a:r>
            <a:r>
              <a:rPr lang="en-US" b="1" dirty="0" err="1"/>
              <a:t>getFirstName</a:t>
            </a:r>
            <a:r>
              <a:rPr lang="en-US" b="1" dirty="0"/>
              <a:t>();%&gt; </a:t>
            </a:r>
          </a:p>
          <a:p>
            <a:pPr marL="457200" lvl="1" indent="0">
              <a:buNone/>
            </a:pPr>
            <a:endParaRPr lang="en-US" dirty="0">
              <a:effectLst/>
            </a:endParaRPr>
          </a:p>
          <a:p>
            <a:pPr>
              <a:buFont typeface="Wingdings" charset="2"/>
              <a:buChar char="Ø"/>
            </a:pPr>
            <a:r>
              <a:rPr lang="en-US" b="1" dirty="0"/>
              <a:t>Include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jsp:include</a:t>
            </a:r>
            <a:r>
              <a:rPr lang="en-US" dirty="0">
                <a:solidFill>
                  <a:srgbClr val="FF0000"/>
                </a:solidFill>
              </a:rPr>
              <a:t> page=</a:t>
            </a: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en-US" dirty="0" err="1"/>
              <a:t>relativeURL</a:t>
            </a:r>
            <a:r>
              <a:rPr lang="en-US" dirty="0"/>
              <a:t>"/&gt; 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7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JSP Implicit Objects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525478"/>
              </p:ext>
            </p:extLst>
          </p:nvPr>
        </p:nvGraphicFramePr>
        <p:xfrm>
          <a:off x="2062480" y="241922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HttpServletResponse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HttpSession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Writer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39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&lt;%@</a:t>
            </a:r>
            <a:r>
              <a:rPr lang="en-US" b="1" dirty="0"/>
              <a:t> </a:t>
            </a:r>
            <a:r>
              <a:rPr lang="en-US" b="1" dirty="0">
                <a:solidFill>
                  <a:srgbClr val="2827B6"/>
                </a:solidFill>
              </a:rPr>
              <a:t>page</a:t>
            </a:r>
            <a:r>
              <a:rPr lang="en-US" b="1" dirty="0"/>
              <a:t> </a:t>
            </a:r>
            <a:r>
              <a:rPr lang="en-US" b="1" dirty="0">
                <a:solidFill>
                  <a:srgbClr val="00B0F0"/>
                </a:solidFill>
              </a:rPr>
              <a:t>language</a:t>
            </a:r>
            <a:r>
              <a:rPr lang="en-US" b="1" dirty="0"/>
              <a:t>=“java” </a:t>
            </a:r>
            <a:r>
              <a:rPr lang="en-US" b="1" dirty="0" err="1">
                <a:solidFill>
                  <a:srgbClr val="00B0F0"/>
                </a:solidFill>
              </a:rPr>
              <a:t>contentType</a:t>
            </a:r>
            <a:r>
              <a:rPr lang="en-US" b="1" dirty="0"/>
              <a:t>=“text/html”</a:t>
            </a:r>
            <a:r>
              <a:rPr lang="en-US" b="1" dirty="0">
                <a:solidFill>
                  <a:srgbClr val="FF0000"/>
                </a:solidFill>
              </a:rPr>
              <a:t>%&gt; </a:t>
            </a:r>
            <a:br>
              <a:rPr lang="en-US" b="1" dirty="0"/>
            </a:br>
            <a:r>
              <a:rPr lang="en-US" sz="2400" b="1" dirty="0"/>
              <a:t>&lt;</a:t>
            </a:r>
            <a:r>
              <a:rPr lang="en-US" sz="2400" b="1" dirty="0">
                <a:solidFill>
                  <a:srgbClr val="2827B6"/>
                </a:solidFill>
              </a:rPr>
              <a:t>html</a:t>
            </a:r>
            <a:r>
              <a:rPr lang="en-US" sz="2400" b="1" dirty="0"/>
              <a:t>&gt; 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b="1" dirty="0"/>
              <a:t>&lt;</a:t>
            </a:r>
            <a:r>
              <a:rPr lang="en-US" sz="2400" b="1" dirty="0">
                <a:solidFill>
                  <a:srgbClr val="2827B6"/>
                </a:solidFill>
              </a:rPr>
              <a:t>head</a:t>
            </a:r>
            <a:r>
              <a:rPr lang="en-US" sz="2400" b="1" dirty="0"/>
              <a:t>&gt;</a:t>
            </a:r>
            <a:br>
              <a:rPr lang="en-US" sz="2400" b="1" dirty="0"/>
            </a:br>
            <a:r>
              <a:rPr lang="en-US" sz="2400" b="1" dirty="0"/>
              <a:t>		&lt;</a:t>
            </a:r>
            <a:r>
              <a:rPr lang="en-US" sz="2400" b="1" dirty="0">
                <a:solidFill>
                  <a:srgbClr val="2827B6"/>
                </a:solidFill>
              </a:rPr>
              <a:t>title</a:t>
            </a:r>
            <a:r>
              <a:rPr lang="en-US" sz="2400" b="1" dirty="0"/>
              <a:t>&gt;</a:t>
            </a:r>
            <a:r>
              <a:rPr lang="en-US" sz="2400" b="1" dirty="0" err="1"/>
              <a:t>RequestExamplePage</a:t>
            </a:r>
            <a:r>
              <a:rPr lang="en-US" sz="2400" b="1" dirty="0"/>
              <a:t>&lt;/</a:t>
            </a:r>
            <a:r>
              <a:rPr lang="en-US" sz="2400" b="1" dirty="0">
                <a:solidFill>
                  <a:srgbClr val="2827B6"/>
                </a:solidFill>
              </a:rPr>
              <a:t>title</a:t>
            </a:r>
            <a:r>
              <a:rPr lang="en-US" sz="2400" b="1" dirty="0"/>
              <a:t>&gt; </a:t>
            </a:r>
            <a:endParaRPr lang="en-US" sz="2400" dirty="0"/>
          </a:p>
          <a:p>
            <a:r>
              <a:rPr lang="en-US" sz="2400" b="1" dirty="0"/>
              <a:t>	&lt;/</a:t>
            </a:r>
            <a:r>
              <a:rPr lang="en-US" sz="2400" b="1" dirty="0">
                <a:solidFill>
                  <a:srgbClr val="2827B6"/>
                </a:solidFill>
              </a:rPr>
              <a:t>head</a:t>
            </a:r>
            <a:r>
              <a:rPr lang="en-US" sz="2400" b="1" dirty="0"/>
              <a:t>&gt;</a:t>
            </a:r>
          </a:p>
          <a:p>
            <a:pPr marL="201168" lvl="1" indent="0">
              <a:buNone/>
            </a:pPr>
            <a:r>
              <a:rPr lang="en-US" b="1" dirty="0"/>
              <a:t>	 &lt;</a:t>
            </a:r>
            <a:r>
              <a:rPr lang="en-US" b="1" dirty="0">
                <a:solidFill>
                  <a:srgbClr val="2827B6"/>
                </a:solidFill>
              </a:rPr>
              <a:t>body</a:t>
            </a:r>
            <a:r>
              <a:rPr lang="en-US" b="1" dirty="0"/>
              <a:t>&gt; </a:t>
            </a:r>
            <a:endParaRPr lang="en-US" dirty="0"/>
          </a:p>
          <a:p>
            <a:pPr marL="1471400" lvl="8" indent="0">
              <a:buNone/>
            </a:pPr>
            <a:r>
              <a:rPr lang="en-US" sz="2400" b="1" dirty="0"/>
              <a:t>	</a:t>
            </a:r>
            <a:r>
              <a:rPr lang="en-US" sz="2400" b="1" dirty="0">
                <a:solidFill>
                  <a:srgbClr val="FF0000"/>
                </a:solidFill>
              </a:rPr>
              <a:t>&lt;%</a:t>
            </a:r>
            <a:br>
              <a:rPr lang="en-US" sz="2400" b="1" dirty="0"/>
            </a:br>
            <a:r>
              <a:rPr lang="en-US" sz="2400" b="1" dirty="0"/>
              <a:t>	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// Get the User's Name from the request</a:t>
            </a:r>
            <a:br>
              <a:rPr lang="en-US" sz="2400" b="1" dirty="0"/>
            </a:br>
            <a:r>
              <a:rPr lang="en-US" sz="2400" b="1" dirty="0"/>
              <a:t>	</a:t>
            </a:r>
            <a:r>
              <a:rPr lang="en-US" sz="2400" b="1" dirty="0" err="1">
                <a:solidFill>
                  <a:srgbClr val="FF0000"/>
                </a:solidFill>
              </a:rPr>
              <a:t>out.println</a:t>
            </a:r>
            <a:r>
              <a:rPr lang="en-US" sz="2400" b="1" dirty="0"/>
              <a:t>("&lt;</a:t>
            </a:r>
            <a:r>
              <a:rPr lang="en-US" sz="2400" b="1" dirty="0">
                <a:solidFill>
                  <a:srgbClr val="2827B6"/>
                </a:solidFill>
              </a:rPr>
              <a:t>b</a:t>
            </a:r>
            <a:r>
              <a:rPr lang="en-US" sz="2400" b="1" dirty="0"/>
              <a:t>&gt;Hello: " + </a:t>
            </a:r>
            <a:r>
              <a:rPr lang="en-US" sz="2400" b="1" dirty="0" err="1">
                <a:solidFill>
                  <a:srgbClr val="FF0000"/>
                </a:solidFill>
              </a:rPr>
              <a:t>request.getParameter</a:t>
            </a:r>
            <a:r>
              <a:rPr lang="en-US" sz="2400" b="1" dirty="0"/>
              <a:t>(”</a:t>
            </a:r>
            <a:r>
              <a:rPr lang="en-US" sz="2400" b="1" dirty="0" err="1"/>
              <a:t>myInput</a:t>
            </a:r>
            <a:r>
              <a:rPr lang="en-US" sz="2400" b="1" dirty="0"/>
              <a:t>") + "&lt;/</a:t>
            </a:r>
            <a:r>
              <a:rPr lang="en-US" sz="2400" b="1" dirty="0">
                <a:solidFill>
                  <a:srgbClr val="2827B6"/>
                </a:solidFill>
              </a:rPr>
              <a:t>b</a:t>
            </a:r>
            <a:r>
              <a:rPr lang="en-US" sz="2400" b="1" dirty="0"/>
              <a:t>&gt;"); </a:t>
            </a:r>
            <a:endParaRPr lang="en-US" sz="2400" dirty="0"/>
          </a:p>
          <a:p>
            <a:pPr marL="1471400" lvl="8" indent="0">
              <a:buNone/>
            </a:pPr>
            <a:r>
              <a:rPr lang="en-US" sz="2400" b="1" dirty="0"/>
              <a:t>	</a:t>
            </a:r>
            <a:r>
              <a:rPr lang="en-US" sz="2400" b="1" dirty="0">
                <a:solidFill>
                  <a:srgbClr val="FF0000"/>
                </a:solidFill>
              </a:rPr>
              <a:t>%&gt; </a:t>
            </a:r>
          </a:p>
          <a:p>
            <a:pPr marL="871400" lvl="5" indent="0">
              <a:buNone/>
            </a:pPr>
            <a:r>
              <a:rPr lang="en-US" sz="2400" b="1" dirty="0"/>
              <a:t>&lt;/</a:t>
            </a:r>
            <a:r>
              <a:rPr lang="en-US" sz="2400" b="1" dirty="0">
                <a:solidFill>
                  <a:srgbClr val="2827B6"/>
                </a:solidFill>
              </a:rPr>
              <a:t>body</a:t>
            </a:r>
            <a:r>
              <a:rPr lang="en-US" sz="2400" b="1" dirty="0"/>
              <a:t>&gt; 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&lt;/</a:t>
            </a:r>
            <a:r>
              <a:rPr lang="en-US" sz="2400" b="1" dirty="0">
                <a:solidFill>
                  <a:srgbClr val="2827B6"/>
                </a:solidFill>
              </a:rPr>
              <a:t>html</a:t>
            </a:r>
            <a:r>
              <a:rPr lang="en-US" sz="2400" b="1" dirty="0"/>
              <a:t>&gt; 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98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71599"/>
            <a:ext cx="10058400" cy="5349875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&lt;%@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2827B6"/>
                </a:solidFill>
              </a:rPr>
              <a:t>page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00B0F0"/>
                </a:solidFill>
              </a:rPr>
              <a:t>language</a:t>
            </a:r>
            <a:r>
              <a:rPr lang="en-US" sz="1600" b="1" dirty="0"/>
              <a:t>=“java” </a:t>
            </a:r>
            <a:r>
              <a:rPr lang="en-US" sz="1600" b="1" dirty="0" err="1">
                <a:solidFill>
                  <a:srgbClr val="00B0F0"/>
                </a:solidFill>
              </a:rPr>
              <a:t>contentType</a:t>
            </a:r>
            <a:r>
              <a:rPr lang="en-US" sz="1600" b="1" dirty="0"/>
              <a:t>=“text/html”</a:t>
            </a:r>
            <a:r>
              <a:rPr lang="en-US" sz="1600" b="1" dirty="0">
                <a:solidFill>
                  <a:srgbClr val="FF0000"/>
                </a:solidFill>
              </a:rPr>
              <a:t>%&gt; </a:t>
            </a:r>
            <a:br>
              <a:rPr lang="en-US" sz="1600" b="1" dirty="0"/>
            </a:br>
            <a:r>
              <a:rPr lang="en-US" sz="1400" b="1" dirty="0"/>
              <a:t>&lt;</a:t>
            </a:r>
            <a:r>
              <a:rPr lang="en-US" sz="1400" b="1" dirty="0">
                <a:solidFill>
                  <a:srgbClr val="2827B6"/>
                </a:solidFill>
              </a:rPr>
              <a:t>html</a:t>
            </a:r>
            <a:r>
              <a:rPr lang="en-US" sz="1400" b="1" dirty="0"/>
              <a:t>&gt; 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b="1" dirty="0"/>
              <a:t>&lt;</a:t>
            </a:r>
            <a:r>
              <a:rPr lang="en-US" sz="1400" b="1" dirty="0">
                <a:solidFill>
                  <a:srgbClr val="2827B6"/>
                </a:solidFill>
              </a:rPr>
              <a:t>head</a:t>
            </a:r>
            <a:r>
              <a:rPr lang="en-US" sz="1400" b="1" dirty="0"/>
              <a:t>&gt;</a:t>
            </a:r>
            <a:br>
              <a:rPr lang="en-US" sz="1400" b="1" dirty="0"/>
            </a:br>
            <a:r>
              <a:rPr lang="en-US" sz="1400" b="1" dirty="0"/>
              <a:t>		&lt;</a:t>
            </a:r>
            <a:r>
              <a:rPr lang="en-US" sz="1400" b="1" dirty="0">
                <a:solidFill>
                  <a:srgbClr val="2827B6"/>
                </a:solidFill>
              </a:rPr>
              <a:t>title</a:t>
            </a:r>
            <a:r>
              <a:rPr lang="en-US" sz="1400" b="1" dirty="0"/>
              <a:t>&gt;</a:t>
            </a:r>
            <a:r>
              <a:rPr lang="en-US" sz="1400" b="1" dirty="0" err="1"/>
              <a:t>SessionExamplePage</a:t>
            </a:r>
            <a:r>
              <a:rPr lang="en-US" sz="1400" b="1" dirty="0"/>
              <a:t>&lt;/</a:t>
            </a:r>
            <a:r>
              <a:rPr lang="en-US" sz="1400" b="1" dirty="0">
                <a:solidFill>
                  <a:srgbClr val="2827B6"/>
                </a:solidFill>
              </a:rPr>
              <a:t>title</a:t>
            </a:r>
            <a:r>
              <a:rPr lang="en-US" sz="1400" b="1" dirty="0"/>
              <a:t>&gt; 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	&lt;/</a:t>
            </a:r>
            <a:r>
              <a:rPr lang="en-US" sz="1400" b="1" dirty="0">
                <a:solidFill>
                  <a:srgbClr val="2827B6"/>
                </a:solidFill>
              </a:rPr>
              <a:t>head</a:t>
            </a:r>
            <a:r>
              <a:rPr lang="en-US" sz="1400" b="1" dirty="0"/>
              <a:t>&gt;</a:t>
            </a:r>
          </a:p>
          <a:p>
            <a:pPr marL="201168" lvl="1" indent="0">
              <a:buNone/>
            </a:pPr>
            <a:r>
              <a:rPr lang="en-US" sz="1400" b="1" dirty="0"/>
              <a:t>	 &lt;</a:t>
            </a:r>
            <a:r>
              <a:rPr lang="en-US" sz="1400" b="1" dirty="0">
                <a:solidFill>
                  <a:srgbClr val="2827B6"/>
                </a:solidFill>
              </a:rPr>
              <a:t>body</a:t>
            </a:r>
            <a:r>
              <a:rPr lang="en-US" sz="1400" b="1" dirty="0"/>
              <a:t>&gt; </a:t>
            </a:r>
            <a:endParaRPr lang="en-US" sz="1400" dirty="0"/>
          </a:p>
          <a:p>
            <a:pPr marL="1517120" lvl="8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&lt;%</a:t>
            </a:r>
          </a:p>
          <a:p>
            <a:pPr marL="1517120" lvl="8" indent="0">
              <a:buNone/>
            </a:pPr>
            <a:r>
              <a:rPr lang="en-US" sz="1400" b="1" dirty="0" err="1"/>
              <a:t>HttpSession</a:t>
            </a:r>
            <a:r>
              <a:rPr lang="en-US" sz="1400" b="1" dirty="0"/>
              <a:t> session = </a:t>
            </a:r>
            <a:r>
              <a:rPr lang="en-US" sz="1400" b="1" dirty="0" err="1"/>
              <a:t>request.getSession</a:t>
            </a:r>
            <a:r>
              <a:rPr lang="en-US" sz="1400" b="1" dirty="0"/>
              <a:t>();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//create a session object</a:t>
            </a:r>
            <a:br>
              <a:rPr lang="en-US" sz="1400" b="1" dirty="0"/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// Try and get the current count from the session</a:t>
            </a:r>
            <a:br>
              <a:rPr lang="en-US" sz="1400" dirty="0"/>
            </a:br>
            <a:r>
              <a:rPr lang="en-US" sz="1400" b="1" dirty="0"/>
              <a:t>Integer count = (Integer)</a:t>
            </a:r>
            <a:r>
              <a:rPr lang="en-US" sz="1400" b="1" dirty="0" err="1"/>
              <a:t>session.getAttribute</a:t>
            </a:r>
            <a:r>
              <a:rPr lang="en-US" sz="1400" b="1" dirty="0"/>
              <a:t>("COUNT");</a:t>
            </a:r>
            <a:b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// If COUNT is not found, create it and add it to the session </a:t>
            </a:r>
          </a:p>
          <a:p>
            <a:pPr marL="1517120" lvl="8" indent="0">
              <a:buNone/>
            </a:pPr>
            <a:r>
              <a:rPr lang="en-US" sz="1400" b="1" dirty="0"/>
              <a:t>if ( count == null ) { </a:t>
            </a:r>
            <a:endParaRPr lang="en-US" sz="1400" dirty="0"/>
          </a:p>
          <a:p>
            <a:pPr marL="1517120" lvl="8" indent="0">
              <a:buNone/>
            </a:pPr>
            <a:r>
              <a:rPr lang="en-US" sz="1400" b="1" dirty="0"/>
              <a:t>	count = new Integer(1); </a:t>
            </a:r>
            <a:endParaRPr lang="en-US" sz="1400" dirty="0"/>
          </a:p>
          <a:p>
            <a:pPr marL="1517120" lvl="8" indent="0">
              <a:buNone/>
            </a:pPr>
            <a:r>
              <a:rPr lang="en-US" sz="1400" b="1" dirty="0"/>
              <a:t>	</a:t>
            </a:r>
            <a:r>
              <a:rPr lang="en-US" sz="1400" b="1" dirty="0" err="1">
                <a:solidFill>
                  <a:srgbClr val="FF0000"/>
                </a:solidFill>
              </a:rPr>
              <a:t>session.setAttribute</a:t>
            </a:r>
            <a:r>
              <a:rPr lang="en-US" sz="1400" b="1" dirty="0">
                <a:solidFill>
                  <a:srgbClr val="FF0000"/>
                </a:solidFill>
              </a:rPr>
              <a:t>("COUNT", count); </a:t>
            </a:r>
          </a:p>
          <a:p>
            <a:pPr marL="1517120" lvl="8" indent="0">
              <a:buNone/>
            </a:pPr>
            <a:r>
              <a:rPr lang="en-US" sz="1400" b="1" dirty="0"/>
              <a:t>} else {</a:t>
            </a:r>
            <a:br>
              <a:rPr lang="en-US" sz="1400" b="1" dirty="0"/>
            </a:br>
            <a:r>
              <a:rPr lang="en-US" sz="1400" b="1" dirty="0"/>
              <a:t>	count = new Integer(</a:t>
            </a:r>
            <a:r>
              <a:rPr lang="en-US" sz="1400" b="1" dirty="0" err="1"/>
              <a:t>count.intValue</a:t>
            </a:r>
            <a:r>
              <a:rPr lang="en-US" sz="1400" b="1" dirty="0"/>
              <a:t>() + 1);</a:t>
            </a:r>
          </a:p>
          <a:p>
            <a:pPr marL="1517120" lvl="8" indent="0">
              <a:buNone/>
            </a:pPr>
            <a:r>
              <a:rPr lang="en-US" sz="1400" b="1" dirty="0"/>
              <a:t>	</a:t>
            </a:r>
            <a:r>
              <a:rPr lang="en-US" sz="1400" b="1" dirty="0" err="1">
                <a:solidFill>
                  <a:srgbClr val="FF0000"/>
                </a:solidFill>
              </a:rPr>
              <a:t>session.setAttribute</a:t>
            </a:r>
            <a:r>
              <a:rPr lang="en-US" sz="1400" b="1" dirty="0">
                <a:solidFill>
                  <a:srgbClr val="FF0000"/>
                </a:solidFill>
              </a:rPr>
              <a:t>("COUNT", count); </a:t>
            </a:r>
          </a:p>
          <a:p>
            <a:pPr marL="1517120" lvl="8" indent="0">
              <a:buNone/>
            </a:pPr>
            <a:r>
              <a:rPr lang="en-US" sz="1400" b="1" dirty="0"/>
              <a:t>}</a:t>
            </a:r>
            <a:br>
              <a:rPr lang="en-US" sz="1400" b="1" dirty="0"/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// Print the number of times the user has visited the site</a:t>
            </a:r>
          </a:p>
          <a:p>
            <a:pPr marL="1517120" lvl="8" indent="0">
              <a:buNone/>
            </a:pPr>
            <a:r>
              <a:rPr lang="en-US" sz="1400" b="1" dirty="0" err="1"/>
              <a:t>out.println</a:t>
            </a:r>
            <a:r>
              <a:rPr lang="en-US" sz="1400" b="1" dirty="0"/>
              <a:t>("&lt;b&gt;Hello you have visited this site: " + count + " times. &lt;/b&gt;"); </a:t>
            </a:r>
            <a:endParaRPr lang="en-US" sz="1400" dirty="0"/>
          </a:p>
          <a:p>
            <a:pPr marL="1517120" lvl="8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%&gt;</a:t>
            </a:r>
          </a:p>
          <a:p>
            <a:pPr marL="0">
              <a:buNone/>
            </a:pPr>
            <a:r>
              <a:rPr lang="en-US" sz="1600" b="1" dirty="0"/>
              <a:t>	&lt;/body&gt; &lt;/html&gt;</a:t>
            </a:r>
            <a:br>
              <a:rPr lang="en-US" sz="1600" b="1" dirty="0"/>
            </a:b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01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Java Database Connectivity (JDBC) </a:t>
            </a:r>
            <a:endParaRPr lang="en-US" dirty="0">
              <a:solidFill>
                <a:srgbClr val="00206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2400" dirty="0"/>
              <a:t>An </a:t>
            </a:r>
            <a:r>
              <a:rPr lang="en-US" sz="2400" dirty="0">
                <a:solidFill>
                  <a:srgbClr val="FF0000"/>
                </a:solidFill>
              </a:rPr>
              <a:t>interface</a:t>
            </a:r>
            <a:r>
              <a:rPr lang="en-US" sz="2400" dirty="0"/>
              <a:t> to communicate with a relational database 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Allows database agnostic Java code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Treat database tables/rows/columns as Java objects </a:t>
            </a:r>
          </a:p>
          <a:p>
            <a:pPr>
              <a:buFont typeface="Wingdings" charset="2"/>
              <a:buChar char="Ø"/>
            </a:pPr>
            <a:r>
              <a:rPr lang="en-US" sz="2400" dirty="0"/>
              <a:t>JDBC driver 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An implementation of the JDBC interface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 Communicates with a particular database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686300"/>
            <a:ext cx="10058400" cy="162602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62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JDBC steps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Connect to database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Query database (or insert/update/delete)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Process results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Close connection to database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5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1. Connect to database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600" dirty="0"/>
              <a:t>Load JDBC driver</a:t>
            </a:r>
          </a:p>
          <a:p>
            <a:pPr lvl="1">
              <a:buFont typeface="Wingdings" charset="2"/>
              <a:buChar char="§"/>
            </a:pP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Class.forName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com.mysql.jdbc.Driver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").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newInstance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();</a:t>
            </a:r>
          </a:p>
          <a:p>
            <a:pPr lvl="1">
              <a:buFont typeface="Wingdings" charset="2"/>
              <a:buChar char="§"/>
            </a:pPr>
            <a:r>
              <a:rPr lang="en-US" sz="2800" dirty="0"/>
              <a:t>Make connection </a:t>
            </a:r>
          </a:p>
          <a:p>
            <a:pPr lvl="2">
              <a:buFont typeface="Wingdings" charset="2"/>
              <a:buChar char="§"/>
            </a:pP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Connection conn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DriverManager.getConnection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000" b="1" dirty="0" err="1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url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); </a:t>
            </a:r>
          </a:p>
          <a:p>
            <a:pPr>
              <a:buFont typeface="Wingdings" charset="2"/>
              <a:buChar char="Ø"/>
            </a:pPr>
            <a:r>
              <a:rPr lang="en-US" sz="3200" dirty="0">
                <a:solidFill>
                  <a:srgbClr val="00B0F0"/>
                </a:solidFill>
              </a:rPr>
              <a:t>URL</a:t>
            </a:r>
          </a:p>
          <a:p>
            <a:pPr lvl="1">
              <a:buFont typeface="Wingdings" charset="2"/>
              <a:buChar char="§"/>
            </a:pPr>
            <a:r>
              <a:rPr lang="en-US" sz="2800" dirty="0"/>
              <a:t>Format: “</a:t>
            </a:r>
            <a:r>
              <a:rPr lang="en-US" sz="2800" dirty="0" err="1"/>
              <a:t>jdbc:mysql</a:t>
            </a:r>
            <a:r>
              <a:rPr lang="en-US" sz="2800" dirty="0"/>
              <a:t>//&lt;</a:t>
            </a:r>
            <a:r>
              <a:rPr lang="en-US" sz="2800" i="1" dirty="0"/>
              <a:t>hostname</a:t>
            </a:r>
            <a:r>
              <a:rPr lang="en-US" sz="2800" dirty="0"/>
              <a:t>&gt;:&lt;port&gt;/&lt;</a:t>
            </a:r>
            <a:r>
              <a:rPr lang="en-US" sz="2800" i="1" dirty="0" err="1"/>
              <a:t>databaseName</a:t>
            </a:r>
            <a:r>
              <a:rPr lang="en-US" sz="2800" dirty="0"/>
              <a:t>&gt;” </a:t>
            </a:r>
          </a:p>
          <a:p>
            <a:pPr lvl="1">
              <a:buFont typeface="Wingdings" charset="2"/>
              <a:buChar char="§"/>
            </a:pPr>
            <a:r>
              <a:rPr lang="en-US" sz="2000" dirty="0" err="1"/>
              <a:t>jdbc:mysql</a:t>
            </a:r>
            <a:r>
              <a:rPr lang="en-US" sz="2000" dirty="0"/>
              <a:t>://localhost:3036/</a:t>
            </a:r>
            <a:r>
              <a:rPr lang="en-US" sz="2000" dirty="0" err="1"/>
              <a:t>BarBeerDrinkerSample</a:t>
            </a:r>
            <a:endParaRPr lang="en-US" sz="20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5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Notes on Web DB Programming</a:t>
            </a:r>
          </a:p>
          <a:p>
            <a:r>
              <a:rPr lang="en-US"/>
              <a:t>Set </a:t>
            </a:r>
            <a:r>
              <a:rPr lang="en-US" dirty="0"/>
              <a:t>up Environment and Introduction of the template project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75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2. Query database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600" dirty="0"/>
              <a:t>Create statement </a:t>
            </a:r>
          </a:p>
          <a:p>
            <a:pPr lvl="1">
              <a:buFont typeface="Wingdings" charset="2"/>
              <a:buChar char="§"/>
            </a:pP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Statement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stmt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conn.createStatement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(); </a:t>
            </a:r>
          </a:p>
          <a:p>
            <a:pPr lvl="2">
              <a:buFont typeface="Wingdings" charset="2"/>
              <a:buChar char="§"/>
            </a:pPr>
            <a:r>
              <a:rPr lang="en-US" dirty="0" err="1"/>
              <a:t>stmt</a:t>
            </a:r>
            <a:r>
              <a:rPr lang="en-US" dirty="0"/>
              <a:t> object sends SQL commands to database</a:t>
            </a:r>
          </a:p>
          <a:p>
            <a:pPr lvl="1">
              <a:buFont typeface="Wingdings" charset="2"/>
              <a:buChar char="§"/>
            </a:pPr>
            <a:r>
              <a:rPr lang="en-US" sz="2800" dirty="0"/>
              <a:t>Methods </a:t>
            </a:r>
          </a:p>
          <a:p>
            <a:pPr lvl="2">
              <a:buFont typeface="Arial" charset="0"/>
              <a:buChar char="•"/>
            </a:pPr>
            <a:r>
              <a:rPr lang="en-US" sz="2800" dirty="0" err="1"/>
              <a:t>executeQuery</a:t>
            </a:r>
            <a:r>
              <a:rPr lang="en-US" sz="2800" dirty="0"/>
              <a:t>() for SELECT statements </a:t>
            </a:r>
          </a:p>
          <a:p>
            <a:pPr lvl="2">
              <a:buFont typeface="Arial" charset="0"/>
              <a:buChar char="•"/>
            </a:pPr>
            <a:r>
              <a:rPr lang="en-US" sz="2800" dirty="0" err="1"/>
              <a:t>executeUpdate</a:t>
            </a:r>
            <a:r>
              <a:rPr lang="en-US" sz="2800" dirty="0"/>
              <a:t>() for INSERT, UPDATE, DELETE, statements </a:t>
            </a:r>
          </a:p>
          <a:p>
            <a:pPr>
              <a:buFont typeface="Wingdings" charset="2"/>
              <a:buChar char="Ø"/>
            </a:pPr>
            <a:r>
              <a:rPr lang="en-US" sz="3600" dirty="0"/>
              <a:t>Send SQL statements</a:t>
            </a:r>
          </a:p>
          <a:p>
            <a:pPr lvl="1">
              <a:buFont typeface="Wingdings" charset="2"/>
              <a:buChar char="§"/>
            </a:pP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stmt.executeQuery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(“SELECT ...”); </a:t>
            </a:r>
          </a:p>
          <a:p>
            <a:pPr lvl="1">
              <a:buFont typeface="Wingdings" charset="2"/>
              <a:buChar char="§"/>
            </a:pP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stmt.executeUpdate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(“INSERT ...”);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3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2. Query database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lang="en-US" sz="3900" dirty="0"/>
              <a:t>Prepared Statements</a:t>
            </a:r>
          </a:p>
          <a:p>
            <a:pPr lvl="1">
              <a:buFont typeface="Wingdings" charset="2"/>
              <a:buChar char="§"/>
            </a:pPr>
            <a:r>
              <a:rPr lang="en-US" sz="3000" dirty="0"/>
              <a:t>If you want to execute </a:t>
            </a:r>
            <a:r>
              <a:rPr lang="en-US" sz="3200" dirty="0"/>
              <a:t>dynamic or parameterized SQL queries, </a:t>
            </a:r>
            <a:r>
              <a:rPr lang="en-US" sz="3000" dirty="0"/>
              <a:t>use a “</a:t>
            </a:r>
            <a:r>
              <a:rPr lang="en-US" sz="3000" dirty="0" err="1"/>
              <a:t>PreparedStatement</a:t>
            </a:r>
            <a:r>
              <a:rPr lang="en-US" sz="3000" dirty="0"/>
              <a:t>” object instead of a statement. </a:t>
            </a:r>
            <a:br>
              <a:rPr lang="en-US" sz="3000" dirty="0"/>
            </a:br>
            <a:endParaRPr lang="en-US" b="1" dirty="0"/>
          </a:p>
          <a:p>
            <a:pPr marL="292608" lvl="1" indent="0">
              <a:buNone/>
            </a:pPr>
            <a:r>
              <a:rPr lang="en-US" sz="2600" dirty="0" err="1">
                <a:latin typeface="Monaco" charset="0"/>
                <a:ea typeface="Monaco" charset="0"/>
                <a:cs typeface="Monaco" charset="0"/>
              </a:rPr>
              <a:t>PreparedStatement</a:t>
            </a:r>
            <a:r>
              <a:rPr lang="en-US" sz="2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600" dirty="0" err="1">
                <a:latin typeface="Monaco" charset="0"/>
                <a:ea typeface="Monaco" charset="0"/>
                <a:cs typeface="Monaco" charset="0"/>
              </a:rPr>
              <a:t>updateStud</a:t>
            </a:r>
            <a:r>
              <a:rPr lang="en-US" sz="2600" dirty="0"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sz="2600" dirty="0" err="1">
                <a:latin typeface="Monaco" charset="0"/>
                <a:ea typeface="Monaco" charset="0"/>
                <a:cs typeface="Monaco" charset="0"/>
              </a:rPr>
              <a:t>conn.prepareStatement</a:t>
            </a:r>
            <a:r>
              <a:rPr lang="en-US" sz="2600" dirty="0">
                <a:latin typeface="Monaco" charset="0"/>
                <a:ea typeface="Monaco" charset="0"/>
                <a:cs typeface="Monaco" charset="0"/>
              </a:rPr>
              <a:t>("UPDATE Student SET </a:t>
            </a:r>
          </a:p>
          <a:p>
            <a:pPr marL="292608" lvl="1" indent="0">
              <a:buNone/>
            </a:pPr>
            <a:r>
              <a:rPr lang="en-US" sz="2600" dirty="0" err="1">
                <a:latin typeface="Monaco" charset="0"/>
                <a:ea typeface="Monaco" charset="0"/>
                <a:cs typeface="Monaco" charset="0"/>
              </a:rPr>
              <a:t>fname</a:t>
            </a:r>
            <a:r>
              <a:rPr lang="en-US" sz="2600" dirty="0">
                <a:latin typeface="Monaco" charset="0"/>
                <a:ea typeface="Monaco" charset="0"/>
                <a:cs typeface="Monaco" charset="0"/>
              </a:rPr>
              <a:t>=? WHERE </a:t>
            </a:r>
            <a:r>
              <a:rPr lang="en-US" sz="2600" dirty="0" err="1">
                <a:latin typeface="Monaco" charset="0"/>
                <a:ea typeface="Monaco" charset="0"/>
                <a:cs typeface="Monaco" charset="0"/>
              </a:rPr>
              <a:t>lastname</a:t>
            </a:r>
            <a:r>
              <a:rPr lang="en-US" sz="2600" dirty="0">
                <a:latin typeface="Monaco" charset="0"/>
                <a:ea typeface="Monaco" charset="0"/>
                <a:cs typeface="Monaco" charset="0"/>
              </a:rPr>
              <a:t> LIKE?"); </a:t>
            </a:r>
          </a:p>
          <a:p>
            <a:pPr marL="292608" lvl="1" indent="0">
              <a:buNone/>
            </a:pPr>
            <a:endParaRPr lang="en-US" sz="2600" dirty="0">
              <a:effectLst/>
              <a:latin typeface="Monaco" charset="0"/>
              <a:ea typeface="Monaco" charset="0"/>
              <a:cs typeface="Monaco" charset="0"/>
            </a:endParaRPr>
          </a:p>
          <a:p>
            <a:pPr marL="292608" lvl="1" indent="0">
              <a:buNone/>
            </a:pPr>
            <a:r>
              <a:rPr lang="en-US" sz="2600" dirty="0" err="1">
                <a:latin typeface="Monaco" charset="0"/>
                <a:ea typeface="Monaco" charset="0"/>
                <a:cs typeface="Monaco" charset="0"/>
              </a:rPr>
              <a:t>updateStud.setString</a:t>
            </a:r>
            <a:r>
              <a:rPr lang="en-US" sz="2600" dirty="0">
                <a:latin typeface="Monaco" charset="0"/>
                <a:ea typeface="Monaco" charset="0"/>
                <a:cs typeface="Monaco" charset="0"/>
              </a:rPr>
              <a:t>(1,"John"); </a:t>
            </a:r>
            <a:endParaRPr lang="en-US" sz="2600" dirty="0">
              <a:effectLst/>
              <a:latin typeface="Monaco" charset="0"/>
              <a:ea typeface="Monaco" charset="0"/>
              <a:cs typeface="Monaco" charset="0"/>
            </a:endParaRPr>
          </a:p>
          <a:p>
            <a:pPr marL="292608" lvl="1" indent="0">
              <a:buNone/>
            </a:pPr>
            <a:r>
              <a:rPr lang="en-US" sz="2600" dirty="0" err="1">
                <a:latin typeface="Monaco" charset="0"/>
                <a:ea typeface="Monaco" charset="0"/>
                <a:cs typeface="Monaco" charset="0"/>
              </a:rPr>
              <a:t>updateStud.setString</a:t>
            </a:r>
            <a:r>
              <a:rPr lang="en-US" sz="2600" dirty="0">
                <a:latin typeface="Monaco" charset="0"/>
                <a:ea typeface="Monaco" charset="0"/>
                <a:cs typeface="Monaco" charset="0"/>
              </a:rPr>
              <a:t>(2,"Doe"); </a:t>
            </a:r>
            <a:endParaRPr lang="en-US" sz="2600" dirty="0">
              <a:effectLst/>
              <a:latin typeface="Monaco" charset="0"/>
              <a:ea typeface="Monaco" charset="0"/>
              <a:cs typeface="Monaco" charset="0"/>
            </a:endParaRPr>
          </a:p>
          <a:p>
            <a:pPr marL="292608" lvl="1" indent="0">
              <a:buNone/>
            </a:pPr>
            <a:r>
              <a:rPr lang="en-US" sz="2600" dirty="0" err="1">
                <a:latin typeface="Monaco" charset="0"/>
                <a:ea typeface="Monaco" charset="0"/>
                <a:cs typeface="Monaco" charset="0"/>
              </a:rPr>
              <a:t>updateStud.executeUpdate</a:t>
            </a:r>
            <a:r>
              <a:rPr lang="en-US" sz="2600" dirty="0">
                <a:latin typeface="Monaco" charset="0"/>
                <a:ea typeface="Monaco" charset="0"/>
                <a:cs typeface="Monaco" charset="0"/>
              </a:rPr>
              <a:t>(); </a:t>
            </a:r>
            <a:endParaRPr lang="en-US" sz="2600" dirty="0">
              <a:effectLst/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17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3. Process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200" dirty="0"/>
              <a:t>Result of a SELECT statement (rows/columns) returned as a </a:t>
            </a:r>
            <a:r>
              <a:rPr lang="en-US" sz="3200" dirty="0" err="1">
                <a:solidFill>
                  <a:srgbClr val="FF0000"/>
                </a:solidFill>
              </a:rPr>
              <a:t>ResultSet</a:t>
            </a:r>
            <a:r>
              <a:rPr lang="en-US" sz="3200" dirty="0"/>
              <a:t> object </a:t>
            </a:r>
          </a:p>
          <a:p>
            <a:pPr lvl="1">
              <a:buFont typeface="Wingdings" charset="2"/>
              <a:buChar char="§"/>
            </a:pP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ResultSet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</a:t>
            </a:r>
            <a:br>
              <a:rPr lang="en-US" sz="2200" dirty="0">
                <a:latin typeface="Monaco" charset="0"/>
                <a:ea typeface="Monaco" charset="0"/>
                <a:cs typeface="Monaco" charset="0"/>
              </a:rPr>
            </a:b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stmt.executeQuery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("SELECT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drinker,beer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from LIKES"); </a:t>
            </a:r>
            <a:endParaRPr lang="en-US" sz="3600" dirty="0"/>
          </a:p>
          <a:p>
            <a:pPr>
              <a:buFont typeface="Wingdings" charset="2"/>
              <a:buChar char="Ø"/>
            </a:pPr>
            <a:r>
              <a:rPr lang="en-US" sz="3200" dirty="0"/>
              <a:t>Step through each row in the result </a:t>
            </a:r>
          </a:p>
          <a:p>
            <a:pPr lvl="1">
              <a:buFont typeface="Wingdings" charset="2"/>
              <a:buChar char="§"/>
            </a:pP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rs.next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() </a:t>
            </a:r>
          </a:p>
          <a:p>
            <a:pPr>
              <a:buFont typeface="Wingdings" charset="2"/>
              <a:buChar char="Ø"/>
            </a:pPr>
            <a:r>
              <a:rPr lang="en-US" sz="3200" dirty="0"/>
              <a:t>Get column values in a row 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String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userid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rs.getString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(“drinker”);</a:t>
            </a:r>
          </a:p>
          <a:p>
            <a:pPr lvl="1">
              <a:buFont typeface="Wingdings" charset="2"/>
              <a:buChar char="§"/>
            </a:pP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type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rs.getInt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(“type”); </a:t>
            </a:r>
          </a:p>
          <a:p>
            <a:pPr lvl="1">
              <a:buFont typeface="Wingdings" charset="2"/>
              <a:buChar char="Ø"/>
            </a:pPr>
            <a:endParaRPr lang="en-US" sz="30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85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3. Process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200" dirty="0"/>
              <a:t>Add a row to the users table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String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str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"INSERT INTO LIKES VALUES('Bob', ‘Corona')”; </a:t>
            </a:r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sz="3200" dirty="0"/>
              <a:t>Returns number of rows in table </a:t>
            </a:r>
          </a:p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rows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stmt.executeUpdate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str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);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96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4. Close connection to database </a:t>
            </a:r>
            <a:endParaRPr lang="en-US" dirty="0">
              <a:solidFill>
                <a:srgbClr val="00206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200" dirty="0"/>
              <a:t>Close the </a:t>
            </a:r>
            <a:r>
              <a:rPr lang="en-US" sz="3200" dirty="0" err="1"/>
              <a:t>ResultSet</a:t>
            </a:r>
            <a:r>
              <a:rPr lang="en-US" sz="3200" dirty="0"/>
              <a:t> object</a:t>
            </a:r>
          </a:p>
          <a:p>
            <a:pPr lvl="1">
              <a:buFont typeface="Wingdings" charset="2"/>
              <a:buChar char="§"/>
            </a:pP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rs.close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(); </a:t>
            </a:r>
            <a:endParaRPr lang="en-US" sz="3000" dirty="0">
              <a:latin typeface="Monaco" charset="0"/>
              <a:ea typeface="Monaco" charset="0"/>
              <a:cs typeface="Monaco" charset="0"/>
            </a:endParaRPr>
          </a:p>
          <a:p>
            <a:pPr>
              <a:buFont typeface="Wingdings" charset="2"/>
              <a:buChar char="Ø"/>
            </a:pPr>
            <a:r>
              <a:rPr lang="en-US" sz="3200" dirty="0"/>
              <a:t>Close the Statement object</a:t>
            </a:r>
          </a:p>
          <a:p>
            <a:pPr lvl="1">
              <a:buFont typeface="Wingdings" charset="2"/>
              <a:buChar char="§"/>
            </a:pP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stmt.close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(); </a:t>
            </a:r>
          </a:p>
          <a:p>
            <a:pPr>
              <a:buFont typeface="Wingdings" charset="2"/>
              <a:buChar char="Ø"/>
            </a:pPr>
            <a:r>
              <a:rPr lang="en-US" sz="3200" dirty="0"/>
              <a:t>Close the connection</a:t>
            </a:r>
          </a:p>
          <a:p>
            <a:pPr lvl="1">
              <a:buFont typeface="Wingdings" charset="2"/>
              <a:buChar char="§"/>
            </a:pP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conn.close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();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16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Needed tools and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JRE, IDE </a:t>
            </a:r>
            <a:r>
              <a:rPr lang="en-US" sz="2400" dirty="0"/>
              <a:t>(JAVA, Eclipse for EE developers)</a:t>
            </a:r>
          </a:p>
          <a:p>
            <a:r>
              <a:rPr lang="en-US" sz="2800" b="1" dirty="0"/>
              <a:t>MySQL</a:t>
            </a:r>
            <a:r>
              <a:rPr lang="en-US" sz="2800" dirty="0"/>
              <a:t> </a:t>
            </a:r>
          </a:p>
          <a:p>
            <a:r>
              <a:rPr lang="en-US" sz="2800" b="1" dirty="0"/>
              <a:t>Apache Tomcat </a:t>
            </a:r>
            <a:r>
              <a:rPr lang="en-US" sz="2400" dirty="0"/>
              <a:t>(or any web server)</a:t>
            </a:r>
          </a:p>
          <a:p>
            <a:pPr lvl="1"/>
            <a:r>
              <a:rPr lang="en-US" dirty="0"/>
              <a:t>You will install it locally in your computer for development purposes.</a:t>
            </a:r>
            <a:endParaRPr lang="en-US" sz="2400" dirty="0"/>
          </a:p>
          <a:p>
            <a:r>
              <a:rPr lang="en-US" sz="2800" b="1" dirty="0"/>
              <a:t>JDBC </a:t>
            </a:r>
            <a:endParaRPr lang="en-US" sz="2800" b="1" dirty="0">
              <a:effectLst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00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726235"/>
            <a:ext cx="1123675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0.</a:t>
            </a:r>
            <a:r>
              <a:rPr lang="en-US" dirty="0"/>
              <a:t> import schema </a:t>
            </a:r>
            <a:r>
              <a:rPr lang="en-US" b="1" dirty="0" err="1"/>
              <a:t>BarBeerDrinkerSample</a:t>
            </a:r>
            <a:r>
              <a:rPr lang="en-US" b="1" dirty="0"/>
              <a:t> </a:t>
            </a:r>
            <a:r>
              <a:rPr lang="en-US" dirty="0"/>
              <a:t>in your DB instance using the provided script ”</a:t>
            </a:r>
            <a:r>
              <a:rPr lang="en-US" dirty="0" err="1"/>
              <a:t>BarBeerDrinkerSample.sql</a:t>
            </a:r>
            <a:r>
              <a:rPr lang="en-US" dirty="0"/>
              <a:t>”. Open the script and run it in your </a:t>
            </a:r>
            <a:r>
              <a:rPr lang="en-US" dirty="0" err="1"/>
              <a:t>MySqlWorkbench</a:t>
            </a:r>
            <a:r>
              <a:rPr lang="en-US" dirty="0"/>
              <a:t>. (File-&gt;Open SQL script)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894266" y="2991534"/>
            <a:ext cx="8403468" cy="3866466"/>
            <a:chOff x="1894266" y="2991534"/>
            <a:chExt cx="8403468" cy="386646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4266" y="2991534"/>
              <a:ext cx="8403468" cy="3866466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4389120" y="4037428"/>
              <a:ext cx="239151" cy="337624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1423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</a:t>
            </a:r>
            <a:r>
              <a:rPr lang="en-US" dirty="0"/>
              <a:t> Download Eclipse IDE for </a:t>
            </a:r>
            <a:r>
              <a:rPr lang="en-US" b="1" dirty="0">
                <a:solidFill>
                  <a:srgbClr val="FF0000"/>
                </a:solidFill>
              </a:rPr>
              <a:t>Java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EE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Developers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2"/>
              </a:rPr>
              <a:t>https://eclipse.org/downloads/eclipse-packages/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780823" y="3110788"/>
            <a:ext cx="6630353" cy="3719076"/>
            <a:chOff x="2780823" y="3110788"/>
            <a:chExt cx="6630353" cy="371907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0823" y="3110788"/>
              <a:ext cx="6630353" cy="3719076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3573194" y="4670475"/>
              <a:ext cx="2968283" cy="351692"/>
            </a:xfrm>
            <a:prstGeom prst="round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0190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2.</a:t>
            </a:r>
            <a:r>
              <a:rPr lang="en-US" dirty="0"/>
              <a:t> Open eclipse and import the template project (cs336Sample.war)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B0F0"/>
                </a:solidFill>
              </a:rPr>
              <a:t>File – Import – Web – WAR file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80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3.</a:t>
            </a:r>
            <a:r>
              <a:rPr lang="en-US" dirty="0"/>
              <a:t> Structure of the template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664383" y="2329503"/>
            <a:ext cx="5583409" cy="3937153"/>
            <a:chOff x="1664383" y="2329503"/>
            <a:chExt cx="5583409" cy="393715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4383" y="2329503"/>
              <a:ext cx="3188971" cy="393715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472332" y="3003452"/>
              <a:ext cx="1711568" cy="492370"/>
            </a:xfrm>
            <a:prstGeom prst="rect">
              <a:avLst/>
            </a:prstGeom>
            <a:noFill/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Java code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96071" y="3916322"/>
              <a:ext cx="1711569" cy="763514"/>
            </a:xfrm>
            <a:prstGeom prst="rect">
              <a:avLst/>
            </a:prstGeom>
            <a:noFill/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Meta data of your website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536222" y="5204762"/>
              <a:ext cx="1711570" cy="763514"/>
            </a:xfrm>
            <a:prstGeom prst="rect">
              <a:avLst/>
            </a:prstGeom>
            <a:noFill/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HTML, JSP, JS, CSS code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530991" y="3245697"/>
              <a:ext cx="1941341" cy="394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530991" y="4298079"/>
              <a:ext cx="194134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530991" y="5586519"/>
              <a:ext cx="196508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355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Notes on Web DB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Based on </a:t>
            </a:r>
            <a:r>
              <a:rPr lang="en-US" dirty="0" err="1"/>
              <a:t>M.Muscari</a:t>
            </a:r>
            <a:r>
              <a:rPr lang="en-US" dirty="0"/>
              <a:t> and UCSD (anon)</a:t>
            </a:r>
          </a:p>
        </p:txBody>
      </p:sp>
    </p:spTree>
    <p:extLst>
      <p:ext uri="{BB962C8B-B14F-4D97-AF65-F5344CB8AC3E}">
        <p14:creationId xmlns:p14="http://schemas.microsoft.com/office/powerpoint/2010/main" val="2136750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4.</a:t>
            </a:r>
            <a:r>
              <a:rPr lang="en-US" dirty="0"/>
              <a:t> Set your Tomcat server in eclipse</a:t>
            </a:r>
          </a:p>
          <a:p>
            <a:r>
              <a:rPr lang="en-US" dirty="0"/>
              <a:t>If you don’t have tomcat yet go to: </a:t>
            </a:r>
            <a:r>
              <a:rPr lang="en-US" dirty="0">
                <a:hlinkClick r:id="rId2"/>
              </a:rPr>
              <a:t>https://tomcat.apache.org/download-70.cgi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download the binary distribution for your OS.</a:t>
            </a:r>
          </a:p>
          <a:p>
            <a:r>
              <a:rPr lang="en-US" dirty="0"/>
              <a:t>After go back to eclipse: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Windows - Preference - Server - Runtime Environment - Add - Apache Tomcat v7.0 </a:t>
            </a:r>
            <a:r>
              <a:rPr lang="en-US" b="1" dirty="0"/>
              <a:t>or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Eclipse- Preferences - Server - Runtime Environments - Add - Apache Tomcat v7.0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48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23862"/>
            <a:ext cx="807720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16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261937"/>
            <a:ext cx="802957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05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5.</a:t>
            </a:r>
            <a:r>
              <a:rPr lang="en-US" dirty="0"/>
              <a:t> Run the project based on Tomcat 7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Right click on the project - Run as - Run on Server - Apache - Tomcat7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01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92475"/>
            <a:ext cx="906780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244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you can see your project home page, </a:t>
            </a:r>
            <a:r>
              <a:rPr lang="en-US" dirty="0" err="1"/>
              <a:t>HelloWorld.jsp</a:t>
            </a:r>
            <a:r>
              <a:rPr lang="en-US" dirty="0"/>
              <a:t> page.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964" y="2542381"/>
            <a:ext cx="90582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15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6.</a:t>
            </a:r>
            <a:r>
              <a:rPr lang="en-US" dirty="0"/>
              <a:t> The home page is set in web.xml, you can set your own page if you want.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2936704"/>
            <a:ext cx="103441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5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7.</a:t>
            </a:r>
            <a:r>
              <a:rPr lang="en-US" dirty="0"/>
              <a:t> Connect to your own </a:t>
            </a:r>
            <a:r>
              <a:rPr lang="en-US" dirty="0" err="1"/>
              <a:t>db</a:t>
            </a:r>
            <a:r>
              <a:rPr lang="en-US" dirty="0"/>
              <a:t> instance in Project</a:t>
            </a:r>
          </a:p>
          <a:p>
            <a:endParaRPr lang="en-US" dirty="0"/>
          </a:p>
          <a:p>
            <a:pPr lvl="1"/>
            <a:r>
              <a:rPr lang="en-US" dirty="0"/>
              <a:t>In order to interact with </a:t>
            </a:r>
            <a:r>
              <a:rPr lang="en-US" dirty="0" err="1"/>
              <a:t>db</a:t>
            </a:r>
            <a:r>
              <a:rPr lang="en-US" dirty="0"/>
              <a:t> instance (add, delete, update, select), you need to set your own database address in the project.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At the same time, the database username and password are both essential.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Replace the database information with your own database information as follows.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7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F34D9C7-0BDA-C84A-9366-5E4808BB0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38" y="1455410"/>
            <a:ext cx="9801879" cy="4900940"/>
          </a:xfrm>
        </p:spPr>
      </p:pic>
    </p:spTree>
    <p:extLst>
      <p:ext uri="{BB962C8B-B14F-4D97-AF65-F5344CB8AC3E}">
        <p14:creationId xmlns:p14="http://schemas.microsoft.com/office/powerpoint/2010/main" val="35937836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8.</a:t>
            </a:r>
            <a:r>
              <a:rPr lang="en-US" dirty="0"/>
              <a:t> Let’s have a beer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 Select the radio button and then click submit below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826" y="2800712"/>
            <a:ext cx="6322348" cy="404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86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Three-Tier Application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sz="2400" b="1" dirty="0"/>
              <a:t>Presentation Tier</a:t>
            </a:r>
            <a:r>
              <a:rPr lang="en-US" sz="2400" dirty="0"/>
              <a:t> : user interface to make requests, provide input and see results </a:t>
            </a:r>
          </a:p>
          <a:p>
            <a:pPr>
              <a:buFont typeface="Wingdings" charset="2"/>
              <a:buChar char="Ø"/>
            </a:pPr>
            <a:endParaRPr lang="en-US" sz="2400" dirty="0"/>
          </a:p>
          <a:p>
            <a:pPr>
              <a:buFont typeface="Wingdings" charset="2"/>
              <a:buChar char="Ø"/>
            </a:pPr>
            <a:r>
              <a:rPr lang="en-US" sz="2400" b="1" dirty="0"/>
              <a:t>Middle Tier</a:t>
            </a:r>
            <a:r>
              <a:rPr lang="en-US" sz="2400" dirty="0"/>
              <a:t>: application logic</a:t>
            </a:r>
          </a:p>
          <a:p>
            <a:pPr>
              <a:buFont typeface="Wingdings" charset="2"/>
              <a:buChar char="Ø"/>
            </a:pPr>
            <a:endParaRPr lang="en-US" sz="2400" dirty="0"/>
          </a:p>
          <a:p>
            <a:pPr>
              <a:buFont typeface="Wingdings" charset="2"/>
              <a:buChar char="Ø"/>
            </a:pPr>
            <a:r>
              <a:rPr lang="en-US" sz="2400" b="1" dirty="0"/>
              <a:t>Data Management Tier: </a:t>
            </a:r>
            <a:r>
              <a:rPr lang="en-US" sz="2400" dirty="0"/>
              <a:t>database management </a:t>
            </a:r>
            <a:endParaRPr lang="en-US" sz="2400" dirty="0">
              <a:effectLst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87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9.</a:t>
            </a:r>
            <a:r>
              <a:rPr lang="en-US" dirty="0"/>
              <a:t> Let’s go to a bar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Select the radio button and then click submit below 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871" y="2768304"/>
            <a:ext cx="5762258" cy="407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838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10.</a:t>
            </a:r>
            <a:r>
              <a:rPr lang="en-US" dirty="0"/>
              <a:t> Insert a tuple into sells table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800" dirty="0">
                <a:solidFill>
                  <a:srgbClr val="00B0F0"/>
                </a:solidFill>
              </a:rPr>
              <a:t>Input bar name, beer name and cost, then click submit.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You can find a new record inserted into your database after submitting this form.</a:t>
            </a:r>
          </a:p>
          <a:p>
            <a:pPr marL="457200" lvl="1" indent="0">
              <a:buNone/>
            </a:pPr>
            <a:r>
              <a:rPr lang="en-US" sz="2800" dirty="0"/>
              <a:t>-</a:t>
            </a:r>
            <a:r>
              <a:rPr lang="en-US" sz="2800" b="1" dirty="0"/>
              <a:t>NOTE</a:t>
            </a:r>
            <a:r>
              <a:rPr lang="en-US" sz="2800" dirty="0"/>
              <a:t>: since you insert a tuple in sells table which has FKs in the bar and beer table, make sure the beer and bar you insert already exist in these two tables.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705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11.</a:t>
            </a:r>
            <a:r>
              <a:rPr lang="en-US" dirty="0"/>
              <a:t> Query the beers with cost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Choose one option from the dropdown menu, then click submit.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31" y="3736049"/>
            <a:ext cx="4137608" cy="150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689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the beers with cost &lt;= 3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25" y="2583985"/>
            <a:ext cx="8041692" cy="307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971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the beers with cost&lt;= 5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19" y="2491273"/>
            <a:ext cx="9426813" cy="343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5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Three-Tier architecture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506" y="1914501"/>
            <a:ext cx="6138988" cy="40227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93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HTTP protocol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400" dirty="0"/>
              <a:t>Protocol that allows web servers and clients to </a:t>
            </a:r>
            <a:r>
              <a:rPr lang="en-US" sz="2400" b="1" dirty="0"/>
              <a:t>exchange data </a:t>
            </a:r>
            <a:r>
              <a:rPr lang="en-US" sz="2400" dirty="0"/>
              <a:t>over the web.</a:t>
            </a:r>
          </a:p>
          <a:p>
            <a:pPr>
              <a:buFont typeface="Wingdings" charset="2"/>
              <a:buChar char="Ø"/>
            </a:pPr>
            <a:r>
              <a:rPr lang="en-US" sz="2400" dirty="0"/>
              <a:t>It is a </a:t>
            </a:r>
            <a:r>
              <a:rPr lang="en-US" sz="2400" b="1" dirty="0"/>
              <a:t>request</a:t>
            </a:r>
            <a:r>
              <a:rPr lang="en-US" sz="2400" dirty="0"/>
              <a:t> - </a:t>
            </a:r>
            <a:r>
              <a:rPr lang="en-US" sz="2400" b="1" dirty="0"/>
              <a:t>response</a:t>
            </a:r>
            <a:r>
              <a:rPr lang="en-US" sz="2400" dirty="0"/>
              <a:t> </a:t>
            </a:r>
            <a:r>
              <a:rPr lang="en-US" sz="2400" b="1" dirty="0"/>
              <a:t>protocol</a:t>
            </a:r>
            <a:r>
              <a:rPr lang="en-US" sz="2400" dirty="0"/>
              <a:t>.</a:t>
            </a:r>
          </a:p>
          <a:p>
            <a:pPr>
              <a:buFont typeface="Wingdings" charset="2"/>
              <a:buChar char="Ø"/>
            </a:pPr>
            <a:r>
              <a:rPr lang="en-US" sz="2400" dirty="0"/>
              <a:t> Clients (web browsers) send requests to web servers </a:t>
            </a:r>
          </a:p>
          <a:p>
            <a:pPr lvl="1"/>
            <a:r>
              <a:rPr lang="en-US" dirty="0"/>
              <a:t>GET : ask for a resource</a:t>
            </a:r>
          </a:p>
          <a:p>
            <a:pPr lvl="1"/>
            <a:r>
              <a:rPr lang="en-US" dirty="0"/>
              <a:t>POST : send some data (e.g. HTML form) </a:t>
            </a:r>
            <a:endParaRPr lang="en-US" dirty="0">
              <a:effectLst/>
            </a:endParaRPr>
          </a:p>
          <a:p>
            <a:pPr>
              <a:buFont typeface="Wingdings" charset="2"/>
              <a:buChar char="Ø"/>
            </a:pPr>
            <a:r>
              <a:rPr lang="en-US" sz="2400" dirty="0"/>
              <a:t>Server sends response </a:t>
            </a:r>
          </a:p>
          <a:p>
            <a:pPr lvl="1"/>
            <a:r>
              <a:rPr lang="en-US" dirty="0"/>
              <a:t>Status code (200 OK, 404 Not Found!) </a:t>
            </a:r>
            <a:endParaRPr lang="en-US" sz="2800" dirty="0"/>
          </a:p>
          <a:p>
            <a:pPr>
              <a:buFont typeface="Wingdings" charset="2"/>
              <a:buChar char="Ø"/>
            </a:pPr>
            <a:r>
              <a:rPr lang="en-US" sz="2400" dirty="0"/>
              <a:t>HTTP is a "</a:t>
            </a:r>
            <a:r>
              <a:rPr lang="en-US" sz="2400" b="1" i="1" dirty="0"/>
              <a:t>stateless</a:t>
            </a:r>
            <a:r>
              <a:rPr lang="en-US" sz="2400" dirty="0"/>
              <a:t>" protocol; each time a client retrieves a Webpage, the client opens a separate connection to the Web server and the server automatically does not keep any record of previous client request.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8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Difference between GET/POST requests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9" y="2459420"/>
            <a:ext cx="6243979" cy="387831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472" y="2333298"/>
            <a:ext cx="6050550" cy="41936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4034" y="1749966"/>
            <a:ext cx="253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Anatomy of GET request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21664" y="1749963"/>
            <a:ext cx="312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Anatomy of POST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2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HTML (Hyper Text Markup Language)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Standard markup language for creating web pages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Language for creating </a:t>
            </a:r>
            <a:r>
              <a:rPr lang="en-US" b="1" dirty="0"/>
              <a:t>structured</a:t>
            </a:r>
            <a:r>
              <a:rPr lang="en-US" dirty="0"/>
              <a:t> </a:t>
            </a:r>
            <a:r>
              <a:rPr lang="en-US" b="1" dirty="0"/>
              <a:t>documents</a:t>
            </a:r>
          </a:p>
          <a:p>
            <a:pPr lvl="2">
              <a:buFont typeface="Wingdings" charset="2"/>
              <a:buChar char="§"/>
            </a:pPr>
            <a:r>
              <a:rPr lang="en-US" sz="1800" dirty="0"/>
              <a:t>It consists of elements which can be nested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The HTML standard specifies a number of universally supported elements (“tags”)</a:t>
            </a:r>
            <a:endParaRPr lang="en-US" sz="2800" dirty="0"/>
          </a:p>
          <a:p>
            <a:pPr>
              <a:buFont typeface="Wingdings" charset="2"/>
              <a:buChar char="Ø"/>
            </a:pPr>
            <a:r>
              <a:rPr lang="en-US" dirty="0"/>
              <a:t>Web browsers receive HTML documents from a webserver and render them into multimedia web pages. </a:t>
            </a:r>
          </a:p>
          <a:p>
            <a:pPr>
              <a:buFont typeface="Wingdings" charset="2"/>
              <a:buChar char="Ø"/>
            </a:pPr>
            <a:r>
              <a:rPr lang="en-US" dirty="0"/>
              <a:t>HTML is commonly delivered as part of an HTTP response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Tutorial: https://www.w3schools.com/html/</a:t>
            </a:r>
            <a:endParaRPr lang="en-US" sz="2400" dirty="0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07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HTML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Common HTML tags include: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&lt;div&gt;&lt;/div&gt;</a:t>
            </a:r>
            <a:r>
              <a:rPr lang="en-US" sz="2000" dirty="0"/>
              <a:t> - a logical division (section)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&lt;p&gt; &lt;/p&gt; </a:t>
            </a:r>
            <a:r>
              <a:rPr lang="en-US" sz="2000" dirty="0"/>
              <a:t>- a paragraph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&lt;table&gt; &lt;/table&gt;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-a table of values</a:t>
            </a:r>
          </a:p>
          <a:p>
            <a:pPr lvl="2"/>
            <a:r>
              <a:rPr lang="en-US" sz="2000" b="1" dirty="0">
                <a:solidFill>
                  <a:srgbClr val="FF0000"/>
                </a:solidFill>
              </a:rPr>
              <a:t>&lt;</a:t>
            </a:r>
            <a:r>
              <a:rPr lang="en-US" sz="2000" b="1" dirty="0" err="1">
                <a:solidFill>
                  <a:srgbClr val="FF0000"/>
                </a:solidFill>
              </a:rPr>
              <a:t>tr</a:t>
            </a:r>
            <a:r>
              <a:rPr lang="en-US" sz="2000" b="1" dirty="0">
                <a:solidFill>
                  <a:srgbClr val="FF0000"/>
                </a:solidFill>
              </a:rPr>
              <a:t>&gt; &lt;/</a:t>
            </a:r>
            <a:r>
              <a:rPr lang="en-US" sz="2000" b="1" dirty="0" err="1">
                <a:solidFill>
                  <a:srgbClr val="FF0000"/>
                </a:solidFill>
              </a:rPr>
              <a:t>tr</a:t>
            </a:r>
            <a:r>
              <a:rPr lang="en-US" sz="2000" b="1" dirty="0">
                <a:solidFill>
                  <a:srgbClr val="FF0000"/>
                </a:solidFill>
              </a:rPr>
              <a:t>&gt;</a:t>
            </a:r>
            <a:r>
              <a:rPr lang="en-US" sz="2000" b="1" dirty="0"/>
              <a:t> </a:t>
            </a:r>
            <a:r>
              <a:rPr lang="en-US" sz="2000" dirty="0"/>
              <a:t>- table row</a:t>
            </a:r>
          </a:p>
          <a:p>
            <a:pPr lvl="2"/>
            <a:r>
              <a:rPr lang="en-US" sz="2000" b="1" dirty="0">
                <a:solidFill>
                  <a:srgbClr val="FF0000"/>
                </a:solidFill>
              </a:rPr>
              <a:t>&lt;td&gt; &lt;/td&gt; </a:t>
            </a:r>
            <a:r>
              <a:rPr lang="en-US" sz="2000" dirty="0"/>
              <a:t>-table column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&lt;form&gt;&lt;/form&gt; </a:t>
            </a:r>
            <a:r>
              <a:rPr lang="en-US" sz="2000" dirty="0"/>
              <a:t>- a form enclosing input fields</a:t>
            </a:r>
          </a:p>
          <a:p>
            <a:pPr lvl="2"/>
            <a:r>
              <a:rPr lang="en-US" sz="2000" b="1" dirty="0">
                <a:solidFill>
                  <a:srgbClr val="FF0000"/>
                </a:solidFill>
              </a:rPr>
              <a:t>&lt;input&gt;&lt;/input&gt; </a:t>
            </a:r>
            <a:r>
              <a:rPr lang="en-US" sz="2000" dirty="0"/>
              <a:t>- an input field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0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</TotalTime>
  <Words>1423</Words>
  <Application>Microsoft Macintosh PowerPoint</Application>
  <PresentationFormat>Widescreen</PresentationFormat>
  <Paragraphs>309</Paragraphs>
  <Slides>44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Courier</vt:lpstr>
      <vt:lpstr>Monaco</vt:lpstr>
      <vt:lpstr>Times New Roman</vt:lpstr>
      <vt:lpstr>Wingdings</vt:lpstr>
      <vt:lpstr>Office Theme</vt:lpstr>
      <vt:lpstr>Start Your Project</vt:lpstr>
      <vt:lpstr>Outline</vt:lpstr>
      <vt:lpstr>Notes on Web DB Programming</vt:lpstr>
      <vt:lpstr>Three-Tier Application </vt:lpstr>
      <vt:lpstr>Three-Tier architecture</vt:lpstr>
      <vt:lpstr>HTTP protocol </vt:lpstr>
      <vt:lpstr>Difference between GET/POST requests</vt:lpstr>
      <vt:lpstr>HTML (Hyper Text Markup Language)</vt:lpstr>
      <vt:lpstr>HTML Tags</vt:lpstr>
      <vt:lpstr>HTML Example</vt:lpstr>
      <vt:lpstr>HTML Table Example</vt:lpstr>
      <vt:lpstr>JSP (Java Server Pages)</vt:lpstr>
      <vt:lpstr>JSP Syntax </vt:lpstr>
      <vt:lpstr>JSP Implicit Objects</vt:lpstr>
      <vt:lpstr>request</vt:lpstr>
      <vt:lpstr>session</vt:lpstr>
      <vt:lpstr>Java Database Connectivity (JDBC) </vt:lpstr>
      <vt:lpstr>JDBC steps </vt:lpstr>
      <vt:lpstr>1. Connect to database </vt:lpstr>
      <vt:lpstr>2. Query database </vt:lpstr>
      <vt:lpstr>2. Query database</vt:lpstr>
      <vt:lpstr>3. Process results</vt:lpstr>
      <vt:lpstr>3. Process results</vt:lpstr>
      <vt:lpstr>4. Close connection to database </vt:lpstr>
      <vt:lpstr>Needed tools and installation</vt:lpstr>
      <vt:lpstr>The Template Project</vt:lpstr>
      <vt:lpstr>The Template Project</vt:lpstr>
      <vt:lpstr>The Template Project</vt:lpstr>
      <vt:lpstr>The Template Project</vt:lpstr>
      <vt:lpstr>The Template Project</vt:lpstr>
      <vt:lpstr>PowerPoint Presentation</vt:lpstr>
      <vt:lpstr>PowerPoint Presentation</vt:lpstr>
      <vt:lpstr>The Template Project</vt:lpstr>
      <vt:lpstr>PowerPoint Presentation</vt:lpstr>
      <vt:lpstr>The Template Project</vt:lpstr>
      <vt:lpstr>The Template Project</vt:lpstr>
      <vt:lpstr>The Template Project</vt:lpstr>
      <vt:lpstr>The Template Project</vt:lpstr>
      <vt:lpstr>The Template Project</vt:lpstr>
      <vt:lpstr>The Template Project</vt:lpstr>
      <vt:lpstr>The Template Project</vt:lpstr>
      <vt:lpstr>The Template Project</vt:lpstr>
      <vt:lpstr>The Template Project</vt:lpstr>
      <vt:lpstr>The Template Project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Your Project</dc:title>
  <dc:creator>Qiong Hu</dc:creator>
  <cp:lastModifiedBy>Microsoft Office User</cp:lastModifiedBy>
  <cp:revision>204</cp:revision>
  <dcterms:created xsi:type="dcterms:W3CDTF">2016-10-06T19:15:34Z</dcterms:created>
  <dcterms:modified xsi:type="dcterms:W3CDTF">2021-03-08T20:52:21Z</dcterms:modified>
</cp:coreProperties>
</file>