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57" r:id="rId1"/>
  </p:sldMasterIdLst>
  <p:notesMasterIdLst>
    <p:notesMasterId r:id="rId11"/>
  </p:notesMasterIdLst>
  <p:sldIdLst>
    <p:sldId id="276" r:id="rId2"/>
    <p:sldId id="258" r:id="rId3"/>
    <p:sldId id="259" r:id="rId4"/>
    <p:sldId id="263" r:id="rId5"/>
    <p:sldId id="272" r:id="rId6"/>
    <p:sldId id="264" r:id="rId7"/>
    <p:sldId id="267" r:id="rId8"/>
    <p:sldId id="266" r:id="rId9"/>
    <p:sldId id="27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1B6DD9"/>
    <a:srgbClr val="5F809A"/>
    <a:srgbClr val="0066CC"/>
    <a:srgbClr val="D36156"/>
    <a:srgbClr val="4B6479"/>
    <a:srgbClr val="63849E"/>
    <a:srgbClr val="6B89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B4AC33-8CC3-480C-B015-B38867A8CFEA}" type="datetimeFigureOut">
              <a:rPr lang="en-IN" smtClean="0"/>
              <a:pPr/>
              <a:t>19-09-2022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954F3A-8D4B-49BC-9E35-27991DA3A76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2056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BFB30-6F6B-4A43-B33B-2E7867EA834F}" type="datetime1">
              <a:rPr lang="en-US" smtClean="0"/>
              <a:pPr/>
              <a:t>9/19/2022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3574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7D3BD-A1AD-4E4F-B877-B8AF2A8BAAB3}" type="datetime1">
              <a:rPr lang="en-US" smtClean="0"/>
              <a:pPr/>
              <a:t>9/19/2022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15034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7D3BD-A1AD-4E4F-B877-B8AF2A8BAAB3}" type="datetime1">
              <a:rPr lang="en-US" smtClean="0"/>
              <a:pPr/>
              <a:t>9/19/2022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209094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7D3BD-A1AD-4E4F-B877-B8AF2A8BAAB3}" type="datetime1">
              <a:rPr lang="en-US" smtClean="0"/>
              <a:pPr/>
              <a:t>9/19/2022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89253261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7D3BD-A1AD-4E4F-B877-B8AF2A8BAAB3}" type="datetime1">
              <a:rPr lang="en-US" smtClean="0"/>
              <a:pPr/>
              <a:t>9/19/2022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362238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7D3BD-A1AD-4E4F-B877-B8AF2A8BAAB3}" type="datetime1">
              <a:rPr lang="en-US" smtClean="0"/>
              <a:pPr/>
              <a:t>9/19/2022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70608222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7D3BD-A1AD-4E4F-B877-B8AF2A8BAAB3}" type="datetime1">
              <a:rPr lang="en-US" smtClean="0"/>
              <a:pPr/>
              <a:t>9/19/2022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046264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9E096-4439-4057-94A0-C504F0D704FA}" type="datetime1">
              <a:rPr lang="en-US" smtClean="0"/>
              <a:pPr/>
              <a:t>9/19/2022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1298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911FD-BC04-4949-BF5C-41366C5588D1}" type="datetime1">
              <a:rPr lang="en-US" smtClean="0"/>
              <a:pPr/>
              <a:t>9/19/2022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028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AFAD4-8171-40C1-97D2-9D039048AD71}" type="datetime1">
              <a:rPr lang="en-US" smtClean="0"/>
              <a:pPr/>
              <a:t>9/19/2022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422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93E79-7CAC-4D2D-9E53-65745F815BD1}" type="datetime1">
              <a:rPr lang="en-US" smtClean="0"/>
              <a:pPr/>
              <a:t>9/19/2022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736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EA41-C3A3-49AD-84E6-7A1D53235F81}" type="datetime1">
              <a:rPr lang="en-US" smtClean="0"/>
              <a:pPr/>
              <a:t>9/19/2022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34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FE7A8-72FC-4F4B-AEFF-7756AF924D01}" type="datetime1">
              <a:rPr lang="en-US" smtClean="0"/>
              <a:pPr/>
              <a:t>9/19/2022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433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0CB5C-4395-4950-9282-5C79742EA547}" type="datetime1">
              <a:rPr lang="en-US" smtClean="0"/>
              <a:pPr/>
              <a:t>9/19/2022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076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E6D2D-F4E5-45D0-A835-C96E48C60563}" type="datetime1">
              <a:rPr lang="en-US" smtClean="0"/>
              <a:pPr/>
              <a:t>9/19/2022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628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C99CB-68B4-42F9-9A6A-7CE3CF5F0270}" type="datetime1">
              <a:rPr lang="en-US" smtClean="0"/>
              <a:pPr/>
              <a:t>9/19/2022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830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D971A-0539-4DEB-8A06-ACCD0AF4C264}" type="datetime1">
              <a:rPr lang="en-US" smtClean="0"/>
              <a:pPr/>
              <a:t>9/19/2022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947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DD7D3BD-A1AD-4E4F-B877-B8AF2A8BAAB3}" type="datetime1">
              <a:rPr lang="en-US" smtClean="0"/>
              <a:pPr/>
              <a:t>9/19/2022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7527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58" r:id="rId1"/>
    <p:sldLayoutId id="2147483959" r:id="rId2"/>
    <p:sldLayoutId id="2147483960" r:id="rId3"/>
    <p:sldLayoutId id="2147483961" r:id="rId4"/>
    <p:sldLayoutId id="2147483962" r:id="rId5"/>
    <p:sldLayoutId id="2147483963" r:id="rId6"/>
    <p:sldLayoutId id="2147483964" r:id="rId7"/>
    <p:sldLayoutId id="2147483965" r:id="rId8"/>
    <p:sldLayoutId id="2147483966" r:id="rId9"/>
    <p:sldLayoutId id="2147483967" r:id="rId10"/>
    <p:sldLayoutId id="2147483968" r:id="rId11"/>
    <p:sldLayoutId id="2147483969" r:id="rId12"/>
    <p:sldLayoutId id="2147483970" r:id="rId13"/>
    <p:sldLayoutId id="2147483971" r:id="rId14"/>
    <p:sldLayoutId id="2147483972" r:id="rId15"/>
    <p:sldLayoutId id="2147483973" r:id="rId16"/>
    <p:sldLayoutId id="2147483974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21145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034" y="829733"/>
            <a:ext cx="10977411" cy="5377884"/>
          </a:xfrm>
        </p:spPr>
        <p:txBody>
          <a:bodyPr>
            <a:normAutofit fontScale="90000"/>
          </a:bodyPr>
          <a:lstStyle/>
          <a:p>
            <a:r>
              <a:rPr lang="en-US" sz="5400" b="1" dirty="0" smtClean="0">
                <a:latin typeface="Algerian" panose="04020705040A02060702" pitchFamily="82" charset="0"/>
              </a:rPr>
              <a:t/>
            </a:r>
            <a:br>
              <a:rPr lang="en-US" sz="5400" b="1" dirty="0" smtClean="0">
                <a:latin typeface="Algerian" panose="04020705040A02060702" pitchFamily="82" charset="0"/>
              </a:rPr>
            </a:br>
            <a:r>
              <a:rPr lang="en-US" sz="5400" b="1" dirty="0">
                <a:latin typeface="Algerian" panose="04020705040A02060702" pitchFamily="82" charset="0"/>
              </a:rPr>
              <a:t/>
            </a:r>
            <a:br>
              <a:rPr lang="en-US" sz="5400" b="1" dirty="0">
                <a:latin typeface="Algerian" panose="04020705040A02060702" pitchFamily="82" charset="0"/>
              </a:rPr>
            </a:br>
            <a:r>
              <a:rPr lang="en-US" sz="5400" b="1" dirty="0" smtClean="0">
                <a:latin typeface="Algerian" panose="04020705040A02060702" pitchFamily="82" charset="0"/>
              </a:rPr>
              <a:t>UNIVERSITY MANAGEMENT SYSTEM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3200" dirty="0" smtClean="0"/>
              <a:t>CREATED BY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SHARIQ ALI</a:t>
            </a:r>
            <a:br>
              <a:rPr lang="en-US" sz="2400" dirty="0" smtClean="0"/>
            </a:br>
            <a:r>
              <a:rPr lang="en-US" sz="2400" dirty="0" smtClean="0"/>
              <a:t>ZAINAB LAKHO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24214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1CEEAAC-C5F9-4300-94BF-B67C20D0A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778" y="1527896"/>
            <a:ext cx="10655470" cy="405079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This Project Titled “UNIVERSITY MANAGEMENT SYSTEM”     is Designed mainly for the purpose of managing All Activities like :</a:t>
            </a:r>
          </a:p>
          <a:p>
            <a:pPr lvl="1">
              <a:lnSpc>
                <a:spcPct val="150000"/>
              </a:lnSpc>
            </a:pPr>
            <a:r>
              <a:rPr lang="en-US" sz="3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ADMINISTRATION</a:t>
            </a:r>
            <a:r>
              <a:rPr lang="en-US" sz="1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endParaRPr lang="en-US" sz="30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sz="3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30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STAFF INFORMATION</a:t>
            </a:r>
            <a:endParaRPr lang="en-US" sz="30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sz="3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30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JOB </a:t>
            </a:r>
            <a:r>
              <a:rPr lang="en-US" sz="3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DETAILS</a:t>
            </a:r>
          </a:p>
          <a:p>
            <a:pPr marL="0" lvl="1" indent="0">
              <a:buNone/>
            </a:pPr>
            <a:r>
              <a:rPr lang="en-US" sz="3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</a:t>
            </a:r>
          </a:p>
          <a:p>
            <a:pPr marL="274320" lvl="1" indent="0">
              <a:buNone/>
            </a:pPr>
            <a:endParaRPr lang="en-US" sz="30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74320" lvl="1" indent="0">
              <a:buNone/>
            </a:pPr>
            <a:endParaRPr lang="en-US" sz="30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7048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3796EA1-D93E-42B7-BA04-FDF885077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4407" y="-193"/>
            <a:ext cx="10058400" cy="1403604"/>
          </a:xfrm>
        </p:spPr>
        <p:txBody>
          <a:bodyPr/>
          <a:lstStyle/>
          <a:p>
            <a:r>
              <a:rPr lang="en-US" sz="4400" b="1" u="sng" dirty="0"/>
              <a:t>MOTIVATION</a:t>
            </a: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792CBE7-FD93-4579-B79C-19182677A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89" y="1403604"/>
            <a:ext cx="9677311" cy="4050792"/>
          </a:xfrm>
        </p:spPr>
        <p:txBody>
          <a:bodyPr>
            <a:normAutofit fontScale="92500" lnSpcReduction="10000"/>
          </a:bodyPr>
          <a:lstStyle/>
          <a:p>
            <a:pPr marL="216000" algn="just">
              <a:lnSpc>
                <a:spcPct val="100000"/>
              </a:lnSpc>
              <a:spcBef>
                <a:spcPts val="600"/>
              </a:spcBef>
            </a:pPr>
            <a:r>
              <a:rPr lang="en-US" sz="28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 today’s time, it is very difficult to maintain the records of thousands of students manually.</a:t>
            </a:r>
          </a:p>
          <a:p>
            <a:pPr marL="216000" algn="just">
              <a:lnSpc>
                <a:spcPct val="100000"/>
              </a:lnSpc>
              <a:spcBef>
                <a:spcPts val="600"/>
              </a:spcBef>
            </a:pPr>
            <a:endParaRPr lang="en-US" sz="28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16000" algn="just">
              <a:lnSpc>
                <a:spcPct val="100000"/>
              </a:lnSpc>
              <a:spcBef>
                <a:spcPts val="600"/>
              </a:spcBef>
            </a:pPr>
            <a:r>
              <a:rPr lang="en-US" sz="28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Moreover Finding each &amp; every small details related to Students and Faculties Of Different Departments in a University is not at all an easy task.</a:t>
            </a:r>
          </a:p>
          <a:p>
            <a:pPr marL="216000" algn="just">
              <a:lnSpc>
                <a:spcPct val="100000"/>
              </a:lnSpc>
              <a:spcBef>
                <a:spcPts val="600"/>
              </a:spcBef>
            </a:pPr>
            <a:endParaRPr lang="en-US" sz="28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16000" algn="just">
              <a:lnSpc>
                <a:spcPct val="100000"/>
              </a:lnSpc>
              <a:spcBef>
                <a:spcPts val="600"/>
              </a:spcBef>
            </a:pPr>
            <a:r>
              <a:rPr lang="en-US" sz="28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So we designed this system which makes the work of an administrator easier and faster.</a:t>
            </a:r>
            <a:endParaRPr lang="en-IN" sz="28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6001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5C1A33F-A67B-4AB5-8F7C-2525D38E4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9440" y="-167620"/>
            <a:ext cx="10058400" cy="1609344"/>
          </a:xfrm>
        </p:spPr>
        <p:txBody>
          <a:bodyPr>
            <a:normAutofit/>
          </a:bodyPr>
          <a:lstStyle/>
          <a:p>
            <a:r>
              <a:rPr lang="en-US" sz="4000" b="1" u="sng" dirty="0"/>
              <a:t>APPLICATIONS OF PROJECT</a:t>
            </a:r>
            <a:endParaRPr lang="en-IN" sz="4000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05B7A97-0B9E-4AE8-8D0F-9E3034DEC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583" y="2043148"/>
            <a:ext cx="10455783" cy="498238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It can be implemented in each and every university in which access can be given to all the </a:t>
            </a:r>
            <a:r>
              <a:rPr lang="en-US" sz="32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ADMINS </a:t>
            </a:r>
            <a:r>
              <a:rPr lang="en-US" sz="3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and faculties.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This could help them to be updated with all the information regarding academics and fees / salaries etc.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Instead of finding </a:t>
            </a:r>
            <a:r>
              <a:rPr lang="en-US" sz="32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details of individuals in number of files , Now it is easy to access to required information within seconds</a:t>
            </a:r>
            <a:endParaRPr lang="en-US" sz="32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ct val="100000"/>
              </a:lnSpc>
            </a:pPr>
            <a:endParaRPr lang="en-IN" sz="32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74320" lvl="1" indent="0">
              <a:lnSpc>
                <a:spcPct val="100000"/>
              </a:lnSpc>
              <a:buNone/>
            </a:pPr>
            <a:endParaRPr lang="en-IN" sz="32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74320" lvl="1" indent="0">
              <a:lnSpc>
                <a:spcPct val="100000"/>
              </a:lnSpc>
              <a:buNone/>
            </a:pPr>
            <a:endParaRPr lang="en-IN" sz="32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686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DBBDF3F-F410-4C77-BB50-DC0651E6D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293" y="57084"/>
            <a:ext cx="10058400" cy="1609344"/>
          </a:xfrm>
        </p:spPr>
        <p:txBody>
          <a:bodyPr>
            <a:normAutofit/>
          </a:bodyPr>
          <a:lstStyle/>
          <a:p>
            <a:pPr algn="ctr"/>
            <a:r>
              <a:rPr lang="en-IN" sz="6000" b="1" u="sng" dirty="0"/>
              <a:t>FLOWCHARTS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="" xmlns:a16="http://schemas.microsoft.com/office/drawing/2014/main" id="{45B58D3F-DDED-449F-8EA6-25C5932F6F57}"/>
              </a:ext>
            </a:extLst>
          </p:cNvPr>
          <p:cNvSpPr/>
          <p:nvPr/>
        </p:nvSpPr>
        <p:spPr>
          <a:xfrm>
            <a:off x="1311564" y="1874983"/>
            <a:ext cx="2022764" cy="748146"/>
          </a:xfrm>
          <a:prstGeom prst="flowChartProcess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IN" sz="30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tart</a:t>
            </a:r>
            <a:endParaRPr lang="en-IN" sz="30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="" xmlns:a16="http://schemas.microsoft.com/office/drawing/2014/main" id="{59AAB633-F674-4841-878A-3A2C2ECEE1DD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2322945" y="2623129"/>
            <a:ext cx="1" cy="1316182"/>
          </a:xfrm>
          <a:prstGeom prst="straightConnector1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lowchart: Process 17">
            <a:extLst>
              <a:ext uri="{FF2B5EF4-FFF2-40B4-BE49-F238E27FC236}">
                <a16:creationId xmlns="" xmlns:a16="http://schemas.microsoft.com/office/drawing/2014/main" id="{5DEC7AE7-31A3-4DA1-A543-57C971AD842D}"/>
              </a:ext>
            </a:extLst>
          </p:cNvPr>
          <p:cNvSpPr/>
          <p:nvPr/>
        </p:nvSpPr>
        <p:spPr>
          <a:xfrm>
            <a:off x="1311563" y="3939311"/>
            <a:ext cx="2022764" cy="748146"/>
          </a:xfrm>
          <a:prstGeom prst="flowChartProcess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LOGIN</a:t>
            </a:r>
          </a:p>
        </p:txBody>
      </p:sp>
      <p:sp>
        <p:nvSpPr>
          <p:cNvPr id="20" name="Flowchart: Process 19">
            <a:extLst>
              <a:ext uri="{FF2B5EF4-FFF2-40B4-BE49-F238E27FC236}">
                <a16:creationId xmlns="" xmlns:a16="http://schemas.microsoft.com/office/drawing/2014/main" id="{320FBB3A-0AB6-4A51-9507-0BE51C94E7C8}"/>
              </a:ext>
            </a:extLst>
          </p:cNvPr>
          <p:cNvSpPr/>
          <p:nvPr/>
        </p:nvSpPr>
        <p:spPr>
          <a:xfrm>
            <a:off x="4345709" y="1865750"/>
            <a:ext cx="2022764" cy="748146"/>
          </a:xfrm>
          <a:prstGeom prst="flowChartProcess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en-IN" sz="30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dmin</a:t>
            </a:r>
            <a:endParaRPr lang="en-IN" sz="30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1" name="Flowchart: Process 20">
            <a:extLst>
              <a:ext uri="{FF2B5EF4-FFF2-40B4-BE49-F238E27FC236}">
                <a16:creationId xmlns="" xmlns:a16="http://schemas.microsoft.com/office/drawing/2014/main" id="{0E3D9CA5-C335-47BA-9668-398BFB7F56A8}"/>
              </a:ext>
            </a:extLst>
          </p:cNvPr>
          <p:cNvSpPr/>
          <p:nvPr/>
        </p:nvSpPr>
        <p:spPr>
          <a:xfrm>
            <a:off x="8769929" y="1865750"/>
            <a:ext cx="2022764" cy="748146"/>
          </a:xfrm>
          <a:prstGeom prst="flowChartProcess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</a:t>
            </a:r>
            <a:r>
              <a:rPr lang="en-IN" sz="30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ibrarian</a:t>
            </a:r>
            <a:endParaRPr lang="en-IN" sz="30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2" name="Flowchart: Process 21">
            <a:extLst>
              <a:ext uri="{FF2B5EF4-FFF2-40B4-BE49-F238E27FC236}">
                <a16:creationId xmlns="" xmlns:a16="http://schemas.microsoft.com/office/drawing/2014/main" id="{EF466D77-5E36-411D-AB3A-B59EAE12EA77}"/>
              </a:ext>
            </a:extLst>
          </p:cNvPr>
          <p:cNvSpPr/>
          <p:nvPr/>
        </p:nvSpPr>
        <p:spPr>
          <a:xfrm>
            <a:off x="6557819" y="1865750"/>
            <a:ext cx="2022764" cy="748146"/>
          </a:xfrm>
          <a:prstGeom prst="flowChartProcess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IN" sz="30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aculty</a:t>
            </a:r>
            <a:endParaRPr lang="en-IN" sz="30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3" name="Flowchart: Process 22">
            <a:extLst>
              <a:ext uri="{FF2B5EF4-FFF2-40B4-BE49-F238E27FC236}">
                <a16:creationId xmlns="" xmlns:a16="http://schemas.microsoft.com/office/drawing/2014/main" id="{22C2C6A6-4091-4199-8492-34392A4244E0}"/>
              </a:ext>
            </a:extLst>
          </p:cNvPr>
          <p:cNvSpPr/>
          <p:nvPr/>
        </p:nvSpPr>
        <p:spPr>
          <a:xfrm>
            <a:off x="5269345" y="4291265"/>
            <a:ext cx="2022764" cy="748146"/>
          </a:xfrm>
          <a:prstGeom prst="flowChartProcess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W</a:t>
            </a:r>
            <a:r>
              <a:rPr lang="en-IN" sz="30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arden</a:t>
            </a:r>
            <a:endParaRPr lang="en-IN" sz="30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4" name="Flowchart: Process 23">
            <a:extLst>
              <a:ext uri="{FF2B5EF4-FFF2-40B4-BE49-F238E27FC236}">
                <a16:creationId xmlns="" xmlns:a16="http://schemas.microsoft.com/office/drawing/2014/main" id="{24EB8C6C-AA14-4BCB-998C-AA3848D35288}"/>
              </a:ext>
            </a:extLst>
          </p:cNvPr>
          <p:cNvSpPr/>
          <p:nvPr/>
        </p:nvSpPr>
        <p:spPr>
          <a:xfrm>
            <a:off x="7897093" y="4291265"/>
            <a:ext cx="2022764" cy="748146"/>
          </a:xfrm>
          <a:prstGeom prst="flowChartProcess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J</a:t>
            </a:r>
            <a:r>
              <a:rPr lang="en-IN" sz="30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ob</a:t>
            </a:r>
            <a:endParaRPr lang="en-IN" sz="30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="" xmlns:a16="http://schemas.microsoft.com/office/drawing/2014/main" id="{121C2F9B-7526-4D83-AAB3-E60D8005B0BC}"/>
              </a:ext>
            </a:extLst>
          </p:cNvPr>
          <p:cNvCxnSpPr>
            <a:stCxn id="20" idx="2"/>
          </p:cNvCxnSpPr>
          <p:nvPr/>
        </p:nvCxnSpPr>
        <p:spPr>
          <a:xfrm>
            <a:off x="5357091" y="2613896"/>
            <a:ext cx="1" cy="757382"/>
          </a:xfrm>
          <a:prstGeom prst="line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="" xmlns:a16="http://schemas.microsoft.com/office/drawing/2014/main" id="{D20FA570-D666-418C-A8B8-E7A05FF1E46A}"/>
              </a:ext>
            </a:extLst>
          </p:cNvPr>
          <p:cNvCxnSpPr/>
          <p:nvPr/>
        </p:nvCxnSpPr>
        <p:spPr>
          <a:xfrm>
            <a:off x="7578437" y="2613896"/>
            <a:ext cx="1" cy="757382"/>
          </a:xfrm>
          <a:prstGeom prst="line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="" xmlns:a16="http://schemas.microsoft.com/office/drawing/2014/main" id="{2DCB7253-32A9-43E2-B1CB-D07D02606BD3}"/>
              </a:ext>
            </a:extLst>
          </p:cNvPr>
          <p:cNvCxnSpPr/>
          <p:nvPr/>
        </p:nvCxnSpPr>
        <p:spPr>
          <a:xfrm>
            <a:off x="9790547" y="2607339"/>
            <a:ext cx="1" cy="757382"/>
          </a:xfrm>
          <a:prstGeom prst="line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B43CA50A-3927-414A-99E7-B8CB1EA8098F}"/>
              </a:ext>
            </a:extLst>
          </p:cNvPr>
          <p:cNvCxnSpPr>
            <a:cxnSpLocks/>
          </p:cNvCxnSpPr>
          <p:nvPr/>
        </p:nvCxnSpPr>
        <p:spPr>
          <a:xfrm flipH="1">
            <a:off x="5334003" y="3375897"/>
            <a:ext cx="4456544" cy="0"/>
          </a:xfrm>
          <a:prstGeom prst="line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="" xmlns:a16="http://schemas.microsoft.com/office/drawing/2014/main" id="{A0A5F227-F7CA-4EFA-8C5D-F2B26E9BD52C}"/>
              </a:ext>
            </a:extLst>
          </p:cNvPr>
          <p:cNvCxnSpPr/>
          <p:nvPr/>
        </p:nvCxnSpPr>
        <p:spPr>
          <a:xfrm>
            <a:off x="7578437" y="3090304"/>
            <a:ext cx="1" cy="757382"/>
          </a:xfrm>
          <a:prstGeom prst="line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="" xmlns:a16="http://schemas.microsoft.com/office/drawing/2014/main" id="{48DF09DB-DF10-473C-855D-AE72379C4E11}"/>
              </a:ext>
            </a:extLst>
          </p:cNvPr>
          <p:cNvCxnSpPr>
            <a:cxnSpLocks/>
          </p:cNvCxnSpPr>
          <p:nvPr/>
        </p:nvCxnSpPr>
        <p:spPr>
          <a:xfrm flipH="1">
            <a:off x="6280727" y="3856923"/>
            <a:ext cx="2627748" cy="0"/>
          </a:xfrm>
          <a:prstGeom prst="line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="" xmlns:a16="http://schemas.microsoft.com/office/drawing/2014/main" id="{410006A0-DDD7-4CD6-812D-F94FC7F6DEFE}"/>
              </a:ext>
            </a:extLst>
          </p:cNvPr>
          <p:cNvCxnSpPr>
            <a:cxnSpLocks/>
          </p:cNvCxnSpPr>
          <p:nvPr/>
        </p:nvCxnSpPr>
        <p:spPr>
          <a:xfrm>
            <a:off x="6280727" y="3847686"/>
            <a:ext cx="0" cy="443579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="" xmlns:a16="http://schemas.microsoft.com/office/drawing/2014/main" id="{7BBBA2D5-38DA-4074-A71B-4498E55B289F}"/>
              </a:ext>
            </a:extLst>
          </p:cNvPr>
          <p:cNvCxnSpPr>
            <a:cxnSpLocks/>
          </p:cNvCxnSpPr>
          <p:nvPr/>
        </p:nvCxnSpPr>
        <p:spPr>
          <a:xfrm>
            <a:off x="8920020" y="3847686"/>
            <a:ext cx="0" cy="456465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2681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B9FF7F8-EA46-4D81-979B-71D46F2DB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1461" y="0"/>
            <a:ext cx="10058400" cy="1609344"/>
          </a:xfrm>
        </p:spPr>
        <p:txBody>
          <a:bodyPr>
            <a:normAutofit/>
          </a:bodyPr>
          <a:lstStyle/>
          <a:p>
            <a:r>
              <a:rPr lang="en-IN" sz="4000" b="1" u="sng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EAAFEBE-18D9-4309-A835-EC2202E4A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145" y="1198130"/>
            <a:ext cx="10058400" cy="4847563"/>
          </a:xfrm>
        </p:spPr>
        <p:txBody>
          <a:bodyPr>
            <a:normAutofit/>
          </a:bodyPr>
          <a:lstStyle/>
          <a:p>
            <a:pPr algn="just"/>
            <a:r>
              <a:rPr lang="en-IN" sz="28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It was difficult to merge different individual class into a single large program as it undergoes inheritance and also variable scope gave us error.</a:t>
            </a:r>
          </a:p>
          <a:p>
            <a:pPr algn="just"/>
            <a:r>
              <a:rPr lang="en-IN" sz="28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We </a:t>
            </a:r>
            <a:r>
              <a:rPr lang="en-IN" sz="28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also had File Handling as our biggest Challenge. For </a:t>
            </a:r>
            <a:r>
              <a:rPr lang="en-IN" sz="28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eg.</a:t>
            </a:r>
            <a:r>
              <a:rPr lang="en-IN" sz="28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While getting information  from file we had many errors like number of columns were not matching in File and Program.</a:t>
            </a:r>
          </a:p>
          <a:p>
            <a:pPr marL="0" indent="0">
              <a:buNone/>
            </a:pPr>
            <a:endParaRPr lang="en-IN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3553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B1E3581-4287-4CB8-87E0-B94E822A9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2843" y="0"/>
            <a:ext cx="10058400" cy="1547200"/>
          </a:xfrm>
        </p:spPr>
        <p:txBody>
          <a:bodyPr/>
          <a:lstStyle/>
          <a:p>
            <a:r>
              <a:rPr lang="en-IN" b="1" u="sng" dirty="0"/>
              <a:t>CONCLUSION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CCA3E2B4-6E41-42DC-A9AD-F5C7F0785FC0}"/>
              </a:ext>
            </a:extLst>
          </p:cNvPr>
          <p:cNvSpPr/>
          <p:nvPr/>
        </p:nvSpPr>
        <p:spPr>
          <a:xfrm>
            <a:off x="553427" y="1228428"/>
            <a:ext cx="9923703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3000" dirty="0">
                <a:latin typeface="Cambria Math" panose="02040503050406030204" pitchFamily="18" charset="0"/>
                <a:ea typeface="Cambria Math" panose="02040503050406030204" pitchFamily="18" charset="0"/>
              </a:rPr>
              <a:t> We Learnt How To Make Real Life Application with C++</a:t>
            </a:r>
          </a:p>
          <a:p>
            <a:pPr>
              <a:lnSpc>
                <a:spcPct val="150000"/>
              </a:lnSpc>
              <a:buClr>
                <a:schemeClr val="accent1">
                  <a:lumMod val="75000"/>
                </a:schemeClr>
              </a:buClr>
            </a:pPr>
            <a:r>
              <a:rPr lang="en-US" sz="3000" dirty="0">
                <a:latin typeface="Cambria Math" panose="02040503050406030204" pitchFamily="18" charset="0"/>
                <a:ea typeface="Cambria Math" panose="02040503050406030204" pitchFamily="18" charset="0"/>
              </a:rPr>
              <a:t>	Different concepts we learned are : </a:t>
            </a:r>
          </a:p>
          <a:p>
            <a:pPr marL="800100" lvl="1" indent="-34290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3000" dirty="0">
                <a:latin typeface="Cambria Math" panose="02040503050406030204" pitchFamily="18" charset="0"/>
                <a:ea typeface="Cambria Math" panose="02040503050406030204" pitchFamily="18" charset="0"/>
              </a:rPr>
              <a:t> INHERITANCE (Single &amp; Multiple Inheritance </a:t>
            </a:r>
            <a:r>
              <a:rPr lang="en-US" sz="3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endParaRPr lang="en-US" sz="3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3000" dirty="0">
                <a:latin typeface="Cambria Math" panose="02040503050406030204" pitchFamily="18" charset="0"/>
                <a:ea typeface="Cambria Math" panose="02040503050406030204" pitchFamily="18" charset="0"/>
              </a:rPr>
              <a:t> LOOPING STUCTURE ( FOR and WHILE )</a:t>
            </a:r>
          </a:p>
          <a:p>
            <a:pPr marL="800100" lvl="1" indent="-34290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3000" dirty="0">
                <a:latin typeface="Cambria Math" panose="02040503050406030204" pitchFamily="18" charset="0"/>
                <a:ea typeface="Cambria Math" panose="02040503050406030204" pitchFamily="18" charset="0"/>
              </a:rPr>
              <a:t> CLASSES &amp; OBJECTS</a:t>
            </a:r>
          </a:p>
          <a:p>
            <a:pPr marL="800100" lvl="1" indent="-34290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3000" dirty="0">
                <a:latin typeface="Cambria Math" panose="02040503050406030204" pitchFamily="18" charset="0"/>
                <a:ea typeface="Cambria Math" panose="02040503050406030204" pitchFamily="18" charset="0"/>
              </a:rPr>
              <a:t>Other Concepts Like SWITCH, GOTO, Simple IF…ELSE</a:t>
            </a:r>
          </a:p>
          <a:p>
            <a:pPr>
              <a:lnSpc>
                <a:spcPct val="150000"/>
              </a:lnSpc>
              <a:buClr>
                <a:schemeClr val="accent1">
                  <a:lumMod val="75000"/>
                </a:schemeClr>
              </a:buClr>
            </a:pPr>
            <a:endParaRPr lang="en-US" sz="3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ct val="150000"/>
              </a:lnSpc>
              <a:buClr>
                <a:schemeClr val="accent1">
                  <a:lumMod val="75000"/>
                </a:schemeClr>
              </a:buClr>
            </a:pPr>
            <a:endParaRPr lang="en-IN" sz="3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603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2E25FD3-3C31-4F7D-B6C2-E7965D0A6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8059" y="197311"/>
            <a:ext cx="10058400" cy="1609344"/>
          </a:xfrm>
        </p:spPr>
        <p:txBody>
          <a:bodyPr>
            <a:normAutofit/>
          </a:bodyPr>
          <a:lstStyle/>
          <a:p>
            <a:r>
              <a:rPr lang="en-IN" sz="4000" b="1" u="sng" dirty="0"/>
              <a:t>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75DF64F-6145-4B47-A986-ADDE2D9818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192" y="1492318"/>
            <a:ext cx="10058400" cy="405079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We can add Attendance Criteria which would be helpful for Teachers and Students as well.</a:t>
            </a:r>
          </a:p>
          <a:p>
            <a:pPr>
              <a:lnSpc>
                <a:spcPct val="100000"/>
              </a:lnSpc>
            </a:pPr>
            <a:r>
              <a:rPr lang="en-US" sz="3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We can also add </a:t>
            </a:r>
            <a:r>
              <a:rPr lang="en-US" sz="30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Student’s section in </a:t>
            </a:r>
            <a:r>
              <a:rPr lang="en-US" sz="30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which there will be Student’s personal and Academics </a:t>
            </a:r>
            <a:r>
              <a:rPr lang="en-US" sz="3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Section, after which students can access their subject related materials and can also submit Assignment</a:t>
            </a:r>
            <a:r>
              <a:rPr lang="en-US" sz="30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  <a:endParaRPr lang="en-US" sz="30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321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6FA3CA8-4433-446E-95A4-DA0CE9438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7401" y="2322310"/>
            <a:ext cx="9095084" cy="1609344"/>
          </a:xfrm>
        </p:spPr>
        <p:txBody>
          <a:bodyPr>
            <a:noAutofit/>
          </a:bodyPr>
          <a:lstStyle/>
          <a:p>
            <a:pPr algn="ctr"/>
            <a:r>
              <a:rPr lang="en-IN" sz="9600" b="1" dirty="0">
                <a:latin typeface="Adobe Garamond Pro Bold" panose="02020702060506020403" pitchFamily="18" charset="0"/>
              </a:rPr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1454394193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82EB108-EDE6-4B8E-957B-D4A69BF580E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27</TotalTime>
  <Words>289</Words>
  <Application>Microsoft Office PowerPoint</Application>
  <PresentationFormat>Widescreen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Adobe Garamond Pro Bold</vt:lpstr>
      <vt:lpstr>Algerian</vt:lpstr>
      <vt:lpstr>Calibri</vt:lpstr>
      <vt:lpstr>Cambria Math</vt:lpstr>
      <vt:lpstr>Century Gothic</vt:lpstr>
      <vt:lpstr>Wingdings</vt:lpstr>
      <vt:lpstr>Wingdings 3</vt:lpstr>
      <vt:lpstr>Slice</vt:lpstr>
      <vt:lpstr>  UNIVERSITY MANAGEMENT SYSTEM     CREATED BY SHARIQ ALI ZAINAB LAKHO</vt:lpstr>
      <vt:lpstr>PowerPoint Presentation</vt:lpstr>
      <vt:lpstr>MOTIVATION</vt:lpstr>
      <vt:lpstr>APPLICATIONS OF PROJECT</vt:lpstr>
      <vt:lpstr>FLOWCHARTS</vt:lpstr>
      <vt:lpstr>CHALLENGES</vt:lpstr>
      <vt:lpstr>CONCLUSION</vt:lpstr>
      <vt:lpstr>FUTURE SCOPE</vt:lpstr>
      <vt:lpstr>THANKYOU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OPERATORS</dc:title>
  <dc:creator>Jay Mandaviya</dc:creator>
  <cp:lastModifiedBy>Zainab Lakho</cp:lastModifiedBy>
  <cp:revision>84</cp:revision>
  <dcterms:created xsi:type="dcterms:W3CDTF">2018-09-30T15:13:27Z</dcterms:created>
  <dcterms:modified xsi:type="dcterms:W3CDTF">2022-09-20T06:26:07Z</dcterms:modified>
</cp:coreProperties>
</file>