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4" autoAdjust="0"/>
    <p:restoredTop sz="91529" autoAdjust="0"/>
  </p:normalViewPr>
  <p:slideViewPr>
    <p:cSldViewPr>
      <p:cViewPr varScale="1">
        <p:scale>
          <a:sx n="86" d="100"/>
          <a:sy n="86" d="100"/>
        </p:scale>
        <p:origin x="28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27/04/2018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26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54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49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86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Cấu trúc dữ liệu &amp; Giải thuật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duythanhcse@gmail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6" y="762000"/>
            <a:ext cx="8005764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vi-VN" sz="4400" kern="0">
                <a:solidFill>
                  <a:srgbClr val="002060"/>
                </a:solidFill>
                <a:latin typeface="Cambria" panose="02040503050406030204" pitchFamily="18" charset="0"/>
              </a:rPr>
              <a:t>Quick Sort</a:t>
            </a:r>
            <a:endParaRPr lang="en-US" sz="4400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Chạy tay từng b</a:t>
            </a:r>
            <a:r>
              <a:rPr lang="vi-VN" sz="4400" kern="0">
                <a:solidFill>
                  <a:srgbClr val="002060"/>
                </a:solidFill>
                <a:latin typeface="Cambria" panose="02040503050406030204" pitchFamily="18" charset="0"/>
              </a:rPr>
              <a:t>ư</a:t>
            </a: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ớc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CA8391-B1A4-4F85-B3EF-FB487B853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566989"/>
            <a:ext cx="47815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H="1">
            <a:off x="6061214" y="1066800"/>
            <a:ext cx="34787" cy="541020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276826" y="1093114"/>
            <a:ext cx="438806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ambria" panose="02040503050406030204" pitchFamily="18" charset="0"/>
                <a:sym typeface="Wingdings" panose="05000000000000000000" pitchFamily="2" charset="2"/>
              </a:rPr>
              <a:t>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ambria" panose="02040503050406030204" pitchFamily="18" charset="0"/>
              </a:rPr>
              <a:t>Hoán đổi vị trí 0 và 4, mảng mới: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43107" y="1524001"/>
            <a:ext cx="332538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 = {2,3,60,35,100}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47332" y="1905001"/>
            <a:ext cx="13276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ambria" panose="02040503050406030204" pitchFamily="18" charset="0"/>
              </a:rPr>
              <a:t>i++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ambria" panose="02040503050406030204" pitchFamily="18" charset="0"/>
                <a:sym typeface="Wingdings" panose="05000000000000000000" pitchFamily="2" charset="2"/>
              </a:rPr>
              <a:t>i=1</a:t>
            </a:r>
          </a:p>
          <a:p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ambria" panose="02040503050406030204" pitchFamily="18" charset="0"/>
                <a:sym typeface="Wingdings" panose="05000000000000000000" pitchFamily="2" charset="2"/>
              </a:rPr>
              <a:t> j--  j=3</a:t>
            </a:r>
            <a:endParaRPr lang="en-US" sz="2200">
              <a:solidFill>
                <a:srgbClr val="000000"/>
              </a:solidFill>
              <a:highlight>
                <a:srgbClr val="FFFFFF"/>
              </a:highlight>
              <a:latin typeface="Cambria" panose="020405030504060302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0" y="2667001"/>
            <a:ext cx="4509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>
                <a:latin typeface="Cambria" panose="02040503050406030204" pitchFamily="18" charset="0"/>
              </a:rPr>
              <a:t>While i&lt;j </a:t>
            </a:r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1&lt;3đúnglặp lại do</a:t>
            </a:r>
            <a:endParaRPr lang="en-US" sz="2200">
              <a:latin typeface="Cambria" panose="02040503050406030204" pitchFamily="18" charset="0"/>
            </a:endParaRPr>
          </a:p>
          <a:p>
            <a:pPr algn="just"/>
            <a:r>
              <a:rPr lang="en-US" sz="2200" u="sng">
                <a:latin typeface="Cambria" panose="02040503050406030204" pitchFamily="18" charset="0"/>
              </a:rPr>
              <a:t>Do –lần 2:</a:t>
            </a:r>
          </a:p>
          <a:p>
            <a:pPr algn="just"/>
            <a:r>
              <a:rPr lang="en-US" sz="2200">
                <a:latin typeface="Cambria" panose="02040503050406030204" pitchFamily="18" charset="0"/>
              </a:rPr>
              <a:t>  while 1:</a:t>
            </a:r>
          </a:p>
          <a:p>
            <a:pPr algn="just"/>
            <a:r>
              <a:rPr lang="en-US" sz="2200">
                <a:latin typeface="Cambria" panose="02040503050406030204" pitchFamily="18" charset="0"/>
              </a:rPr>
              <a:t>        Lần 1: M[i] &lt;pivot</a:t>
            </a:r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M[1] &lt;60   </a:t>
            </a:r>
          </a:p>
          <a:p>
            <a:pPr algn="just"/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             3&lt;60 đúngi++i=2</a:t>
            </a:r>
          </a:p>
          <a:p>
            <a:pPr algn="just"/>
            <a:r>
              <a:rPr lang="en-US" sz="2200">
                <a:latin typeface="Cambria" panose="02040503050406030204" pitchFamily="18" charset="0"/>
              </a:rPr>
              <a:t>        Lần 2: M[i] &lt;pivot</a:t>
            </a:r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M[2] &lt;60   </a:t>
            </a:r>
          </a:p>
          <a:p>
            <a:pPr algn="just"/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             60&lt;60 saidừng while 1</a:t>
            </a:r>
          </a:p>
          <a:p>
            <a:pPr algn="just"/>
            <a:r>
              <a:rPr lang="en-US" sz="2200">
                <a:latin typeface="Cambria" panose="02040503050406030204" pitchFamily="18" charset="0"/>
              </a:rPr>
              <a:t>  while 2:</a:t>
            </a:r>
          </a:p>
          <a:p>
            <a:pPr algn="just"/>
            <a:r>
              <a:rPr lang="en-US" sz="2200">
                <a:latin typeface="Cambria" panose="02040503050406030204" pitchFamily="18" charset="0"/>
              </a:rPr>
              <a:t>        Lần 1: M[j] &gt;pivot</a:t>
            </a:r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M[3] &gt;60   </a:t>
            </a:r>
          </a:p>
          <a:p>
            <a:pPr algn="just"/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             35&gt;60 saidừng while 2</a:t>
            </a:r>
            <a:endParaRPr lang="en-US" sz="2200">
              <a:latin typeface="Cambria" panose="0204050305040603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76826" y="6046114"/>
            <a:ext cx="29931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ambria" panose="02040503050406030204" pitchFamily="18" charset="0"/>
              </a:rPr>
              <a:t>If: i&lt;=j 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ambria" panose="02040503050406030204" pitchFamily="18" charset="0"/>
                <a:sym typeface="Wingdings" panose="05000000000000000000" pitchFamily="2" charset="2"/>
              </a:rPr>
              <a:t> 2&lt;=3đúng:</a:t>
            </a:r>
            <a:endParaRPr lang="en-US" sz="2200">
              <a:solidFill>
                <a:srgbClr val="000000"/>
              </a:solidFill>
              <a:highlight>
                <a:srgbClr val="FFFFFF"/>
              </a:highlight>
              <a:latin typeface="Cambria" panose="020405030504060302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10B594C-D6C9-4379-9291-BA1CF11DBAD6}"/>
              </a:ext>
            </a:extLst>
          </p:cNvPr>
          <p:cNvGrpSpPr/>
          <p:nvPr/>
        </p:nvGrpSpPr>
        <p:grpSpPr>
          <a:xfrm>
            <a:off x="304800" y="482600"/>
            <a:ext cx="6477000" cy="508000"/>
            <a:chOff x="789624" y="1191463"/>
            <a:chExt cx="6477000" cy="508000"/>
          </a:xfrm>
        </p:grpSpPr>
        <p:sp>
          <p:nvSpPr>
            <p:cNvPr id="21" name="AutoShape 52">
              <a:extLst>
                <a:ext uri="{FF2B5EF4-FFF2-40B4-BE49-F238E27FC236}">
                  <a16:creationId xmlns:a16="http://schemas.microsoft.com/office/drawing/2014/main" id="{8E50E0B4-398B-47B1-B0BD-DC51AC86E21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276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fontAlgn="base">
                <a:spcBef>
                  <a:spcPct val="20000"/>
                </a:spcBef>
                <a:spcAft>
                  <a:spcPct val="0"/>
                </a:spcAft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Giải thuật sắp xếp nhanh (Quick Sort)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30E4173-9DE7-47DB-A67D-AB3EB9D6A4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3" name="AutoShape 18">
                <a:extLst>
                  <a:ext uri="{FF2B5EF4-FFF2-40B4-BE49-F238E27FC236}">
                    <a16:creationId xmlns:a16="http://schemas.microsoft.com/office/drawing/2014/main" id="{9D934F13-371C-4FA8-9FB2-429E65BE67E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4" name="AutoShape 19">
                <a:extLst>
                  <a:ext uri="{FF2B5EF4-FFF2-40B4-BE49-F238E27FC236}">
                    <a16:creationId xmlns:a16="http://schemas.microsoft.com/office/drawing/2014/main" id="{A9B8A0DE-29F3-4E64-9857-85BDB95E6BE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5" name="AutoShape 20">
                <a:extLst>
                  <a:ext uri="{FF2B5EF4-FFF2-40B4-BE49-F238E27FC236}">
                    <a16:creationId xmlns:a16="http://schemas.microsoft.com/office/drawing/2014/main" id="{4A3E54CF-C12C-468D-B156-CD66CE79AE8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B21288F-2636-4D18-BCC9-DF4A135F16B0}"/>
              </a:ext>
            </a:extLst>
          </p:cNvPr>
          <p:cNvSpPr/>
          <p:nvPr/>
        </p:nvSpPr>
        <p:spPr>
          <a:xfrm>
            <a:off x="505775" y="1145300"/>
            <a:ext cx="537461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QuickSort(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[]M,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left,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right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(left &gt;= right)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pivot = M[(left + right) / 2]; 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left, j = right 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(M[i] &lt; pivot) i++;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(M[j] &gt; pivot) j--;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&lt;= j){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 = M[i];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M[i] = M[j];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M[j] = temp;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i++;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j--;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&lt; j);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QuickSort(M,left, j);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QuickSort(M,i,right);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29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H="1">
            <a:off x="6061214" y="1066800"/>
            <a:ext cx="34787" cy="541020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276826" y="1093114"/>
            <a:ext cx="438806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ambria" panose="02040503050406030204" pitchFamily="18" charset="0"/>
                <a:sym typeface="Wingdings" panose="05000000000000000000" pitchFamily="2" charset="2"/>
              </a:rPr>
              <a:t>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ambria" panose="02040503050406030204" pitchFamily="18" charset="0"/>
              </a:rPr>
              <a:t>Hoán đổi vị trí 2 và 3, mảng mới: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43107" y="1524001"/>
            <a:ext cx="332538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 = {2,3,35,60,100}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47332" y="1905001"/>
            <a:ext cx="13276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ambria" panose="02040503050406030204" pitchFamily="18" charset="0"/>
              </a:rPr>
              <a:t>i++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ambria" panose="02040503050406030204" pitchFamily="18" charset="0"/>
                <a:sym typeface="Wingdings" panose="05000000000000000000" pitchFamily="2" charset="2"/>
              </a:rPr>
              <a:t>i=3</a:t>
            </a:r>
          </a:p>
          <a:p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ambria" panose="02040503050406030204" pitchFamily="18" charset="0"/>
                <a:sym typeface="Wingdings" panose="05000000000000000000" pitchFamily="2" charset="2"/>
              </a:rPr>
              <a:t> j--  j=2</a:t>
            </a:r>
            <a:endParaRPr lang="en-US" sz="2200">
              <a:solidFill>
                <a:srgbClr val="000000"/>
              </a:solidFill>
              <a:highlight>
                <a:srgbClr val="FFFFFF"/>
              </a:highlight>
              <a:latin typeface="Cambria" panose="020405030504060302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0" y="2667001"/>
            <a:ext cx="4509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>
                <a:latin typeface="Cambria" panose="02040503050406030204" pitchFamily="18" charset="0"/>
              </a:rPr>
              <a:t>While i&lt;j </a:t>
            </a:r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3&lt;2saidừng do</a:t>
            </a:r>
            <a:endParaRPr lang="en-US" sz="2200">
              <a:latin typeface="Cambria" panose="020405030504060302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23414" y="3455314"/>
            <a:ext cx="307077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QuickSort(M</a:t>
            </a:r>
            <a:r>
              <a:rPr lang="en-US" sz="2200"/>
              <a:t>, left, j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</a:t>
            </a:r>
            <a:endParaRPr lang="en-US" sz="2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50827" y="3048001"/>
            <a:ext cx="40719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u="sng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Quicksort lần 2 (đệ qui):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41293" y="3836314"/>
            <a:ext cx="276389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QuickSort(M</a:t>
            </a:r>
            <a:r>
              <a:rPr lang="en-US" sz="2200"/>
              <a:t>, 0,2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91600" y="3836314"/>
            <a:ext cx="1600200" cy="14214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10400" y="4267200"/>
            <a:ext cx="19050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ambria" panose="02040503050406030204" pitchFamily="18" charset="0"/>
                <a:sym typeface="Wingdings" panose="05000000000000000000" pitchFamily="2" charset="2"/>
              </a:rPr>
              <a:t>Lưu Stack cho dòng lệnh cuối cùng</a:t>
            </a:r>
            <a:endParaRPr lang="en-US" sz="2200">
              <a:solidFill>
                <a:srgbClr val="000000"/>
              </a:solidFill>
              <a:highlight>
                <a:srgbClr val="FFFFFF"/>
              </a:highlight>
              <a:latin typeface="Cambria" panose="020405030504060302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067800" y="4495800"/>
            <a:ext cx="1447800" cy="6858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i=3,right=4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23413" y="5292804"/>
            <a:ext cx="4509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>
                <a:latin typeface="Cambria" panose="02040503050406030204" pitchFamily="18" charset="0"/>
              </a:rPr>
              <a:t>left =0, right=2</a:t>
            </a:r>
          </a:p>
          <a:p>
            <a:pPr algn="just"/>
            <a:r>
              <a:rPr lang="en-US" sz="2200">
                <a:latin typeface="Cambria" panose="02040503050406030204" pitchFamily="18" charset="0"/>
              </a:rPr>
              <a:t>pivot=M[(left+right)/2]=M[1]=3</a:t>
            </a:r>
          </a:p>
          <a:p>
            <a:pPr algn="just"/>
            <a:r>
              <a:rPr lang="en-US" sz="2200">
                <a:latin typeface="Cambria" panose="02040503050406030204" pitchFamily="18" charset="0"/>
              </a:rPr>
              <a:t>i=0, j=2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C5B38C3-595F-4DB9-8756-35F0D1B6BFC2}"/>
              </a:ext>
            </a:extLst>
          </p:cNvPr>
          <p:cNvGrpSpPr/>
          <p:nvPr/>
        </p:nvGrpSpPr>
        <p:grpSpPr>
          <a:xfrm>
            <a:off x="304800" y="482600"/>
            <a:ext cx="6477000" cy="508000"/>
            <a:chOff x="789624" y="1191463"/>
            <a:chExt cx="6477000" cy="508000"/>
          </a:xfrm>
        </p:grpSpPr>
        <p:sp>
          <p:nvSpPr>
            <p:cNvPr id="26" name="AutoShape 52">
              <a:extLst>
                <a:ext uri="{FF2B5EF4-FFF2-40B4-BE49-F238E27FC236}">
                  <a16:creationId xmlns:a16="http://schemas.microsoft.com/office/drawing/2014/main" id="{A9AAAE0D-1039-4F03-B9CA-68F3670A002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276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fontAlgn="base">
                <a:spcBef>
                  <a:spcPct val="20000"/>
                </a:spcBef>
                <a:spcAft>
                  <a:spcPct val="0"/>
                </a:spcAft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Giải thuật sắp xếp nhanh (Quick Sort)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7CDC723-B9BB-414B-A501-FE725541F6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8" name="AutoShape 18">
                <a:extLst>
                  <a:ext uri="{FF2B5EF4-FFF2-40B4-BE49-F238E27FC236}">
                    <a16:creationId xmlns:a16="http://schemas.microsoft.com/office/drawing/2014/main" id="{13B1B1B4-267F-4844-ACB4-6E2B7AA3FC9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" name="AutoShape 19">
                <a:extLst>
                  <a:ext uri="{FF2B5EF4-FFF2-40B4-BE49-F238E27FC236}">
                    <a16:creationId xmlns:a16="http://schemas.microsoft.com/office/drawing/2014/main" id="{1D0C1EB7-14A7-4E22-910D-CB21E99B51B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0" name="AutoShape 20">
                <a:extLst>
                  <a:ext uri="{FF2B5EF4-FFF2-40B4-BE49-F238E27FC236}">
                    <a16:creationId xmlns:a16="http://schemas.microsoft.com/office/drawing/2014/main" id="{786A8BCB-958F-4D9E-8A2A-B02ABDCFFF1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2B2C544-AF70-4B77-92F6-D98EB0020795}"/>
              </a:ext>
            </a:extLst>
          </p:cNvPr>
          <p:cNvSpPr/>
          <p:nvPr/>
        </p:nvSpPr>
        <p:spPr>
          <a:xfrm>
            <a:off x="505775" y="1145300"/>
            <a:ext cx="537461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QuickSort(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[]M,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left,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right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(left &gt;= right)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pivot = M[(left + right) / 2]; 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left, j = right 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(M[i] &lt; pivot) i++;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(M[j] &gt; pivot) j--;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&lt;= j){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 = M[i];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M[i] = M[j];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M[j] = temp;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i++;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j--;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&lt; j);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QuickSort(M,left, j);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QuickSort(M,i,right);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63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H="1">
            <a:off x="6061214" y="1066800"/>
            <a:ext cx="34787" cy="541020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079959" y="407314"/>
            <a:ext cx="1600200" cy="14214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156159" y="1066800"/>
            <a:ext cx="1447800" cy="6858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i=3,right=4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28630" y="1066801"/>
            <a:ext cx="45098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u="sng">
                <a:latin typeface="Cambria" panose="02040503050406030204" pitchFamily="18" charset="0"/>
              </a:rPr>
              <a:t>Do –lần 1:</a:t>
            </a:r>
          </a:p>
          <a:p>
            <a:pPr algn="just"/>
            <a:r>
              <a:rPr lang="en-US" sz="2200">
                <a:latin typeface="Cambria" panose="02040503050406030204" pitchFamily="18" charset="0"/>
              </a:rPr>
              <a:t>  while 1:</a:t>
            </a:r>
          </a:p>
          <a:p>
            <a:pPr algn="just"/>
            <a:r>
              <a:rPr lang="en-US" sz="2200">
                <a:latin typeface="Cambria" panose="02040503050406030204" pitchFamily="18" charset="0"/>
              </a:rPr>
              <a:t>        Lần 1: M[i] &lt;pivot</a:t>
            </a:r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M[0] &lt;3   </a:t>
            </a:r>
          </a:p>
          <a:p>
            <a:pPr algn="just"/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             2&lt;3 đúngi++i=1</a:t>
            </a:r>
          </a:p>
          <a:p>
            <a:pPr algn="just"/>
            <a:r>
              <a:rPr lang="en-US" sz="2200">
                <a:latin typeface="Cambria" panose="02040503050406030204" pitchFamily="18" charset="0"/>
              </a:rPr>
              <a:t>        Lần 2: M[i] &lt;pivot</a:t>
            </a:r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M[1] &lt;3   </a:t>
            </a:r>
          </a:p>
          <a:p>
            <a:pPr algn="just"/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             3&lt;3 saidừng while 1</a:t>
            </a:r>
          </a:p>
          <a:p>
            <a:pPr algn="just"/>
            <a:r>
              <a:rPr lang="en-US" sz="2000">
                <a:latin typeface="Cambria" panose="02040503050406030204" pitchFamily="18" charset="0"/>
              </a:rPr>
              <a:t>  while 2:</a:t>
            </a:r>
          </a:p>
          <a:p>
            <a:pPr algn="just"/>
            <a:r>
              <a:rPr lang="en-US" sz="2000">
                <a:latin typeface="Cambria" panose="02040503050406030204" pitchFamily="18" charset="0"/>
              </a:rPr>
              <a:t>        Lần 1: M[j] &gt;pivot</a:t>
            </a:r>
            <a:r>
              <a:rPr lang="en-US" sz="2000">
                <a:latin typeface="Cambria" panose="02040503050406030204" pitchFamily="18" charset="0"/>
                <a:sym typeface="Wingdings" panose="05000000000000000000" pitchFamily="2" charset="2"/>
              </a:rPr>
              <a:t>M[2] &gt;3   </a:t>
            </a:r>
          </a:p>
          <a:p>
            <a:pPr algn="just"/>
            <a:r>
              <a:rPr lang="en-US" sz="2000">
                <a:latin typeface="Cambria" panose="02040503050406030204" pitchFamily="18" charset="0"/>
                <a:sym typeface="Wingdings" panose="05000000000000000000" pitchFamily="2" charset="2"/>
              </a:rPr>
              <a:t>             35&gt;3 đúngj--j=1</a:t>
            </a:r>
          </a:p>
          <a:p>
            <a:pPr algn="just"/>
            <a:r>
              <a:rPr lang="en-US" sz="2000">
                <a:latin typeface="Cambria" panose="02040503050406030204" pitchFamily="18" charset="0"/>
              </a:rPr>
              <a:t>        Lần 2: M[j] &gt;pivot</a:t>
            </a:r>
            <a:r>
              <a:rPr lang="en-US" sz="2000">
                <a:latin typeface="Cambria" panose="02040503050406030204" pitchFamily="18" charset="0"/>
                <a:sym typeface="Wingdings" panose="05000000000000000000" pitchFamily="2" charset="2"/>
              </a:rPr>
              <a:t>M[1] &gt;3   </a:t>
            </a:r>
          </a:p>
          <a:p>
            <a:pPr algn="just"/>
            <a:r>
              <a:rPr lang="en-US" sz="2000">
                <a:latin typeface="Cambria" panose="02040503050406030204" pitchFamily="18" charset="0"/>
                <a:sym typeface="Wingdings" panose="05000000000000000000" pitchFamily="2" charset="2"/>
              </a:rPr>
              <a:t>             3&gt;3 saidừng while 2</a:t>
            </a:r>
            <a:endParaRPr lang="en-US" sz="2000">
              <a:latin typeface="Cambria" panose="020405030504060302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03274" y="4629090"/>
            <a:ext cx="27430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mbria" panose="02040503050406030204" pitchFamily="18" charset="0"/>
              </a:rPr>
              <a:t>If: i&lt;=j 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mbria" panose="02040503050406030204" pitchFamily="18" charset="0"/>
                <a:sym typeface="Wingdings" panose="05000000000000000000" pitchFamily="2" charset="2"/>
              </a:rPr>
              <a:t> 1&lt;=1đúng:</a:t>
            </a: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ambria" panose="020405030504060302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76825" y="4953000"/>
            <a:ext cx="4235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mbria" panose="02040503050406030204" pitchFamily="18" charset="0"/>
                <a:sym typeface="Wingdings" panose="05000000000000000000" pitchFamily="2" charset="2"/>
              </a:rPr>
              <a:t>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mbria" panose="02040503050406030204" pitchFamily="18" charset="0"/>
              </a:rPr>
              <a:t>Hoán đổi vị trí 1 và 1, mảng ko đổi: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643107" y="5257800"/>
            <a:ext cx="33253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 = {2,3,35,60,100}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547332" y="5562600"/>
            <a:ext cx="12266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mbria" panose="02040503050406030204" pitchFamily="18" charset="0"/>
              </a:rPr>
              <a:t>i++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mbria" panose="02040503050406030204" pitchFamily="18" charset="0"/>
                <a:sym typeface="Wingdings" panose="05000000000000000000" pitchFamily="2" charset="2"/>
              </a:rPr>
              <a:t>i=2</a:t>
            </a:r>
          </a:p>
          <a:p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mbria" panose="02040503050406030204" pitchFamily="18" charset="0"/>
                <a:sym typeface="Wingdings" panose="05000000000000000000" pitchFamily="2" charset="2"/>
              </a:rPr>
              <a:t> j--  j=0</a:t>
            </a: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ambria" panose="0204050305040603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96000" y="6153090"/>
            <a:ext cx="45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>
                <a:latin typeface="Cambria" panose="02040503050406030204" pitchFamily="18" charset="0"/>
              </a:rPr>
              <a:t>While i&lt;j </a:t>
            </a:r>
            <a:r>
              <a:rPr lang="en-US" sz="2000">
                <a:latin typeface="Cambria" panose="02040503050406030204" pitchFamily="18" charset="0"/>
                <a:sym typeface="Wingdings" panose="05000000000000000000" pitchFamily="2" charset="2"/>
              </a:rPr>
              <a:t>2&lt;0saidừng do</a:t>
            </a:r>
            <a:endParaRPr lang="en-US" sz="2000">
              <a:latin typeface="Cambria" panose="020405030504060302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C0553F-3436-49AB-BD8F-4BE1DE592C9F}"/>
              </a:ext>
            </a:extLst>
          </p:cNvPr>
          <p:cNvGrpSpPr/>
          <p:nvPr/>
        </p:nvGrpSpPr>
        <p:grpSpPr>
          <a:xfrm>
            <a:off x="304800" y="482600"/>
            <a:ext cx="6477000" cy="508000"/>
            <a:chOff x="789624" y="1191463"/>
            <a:chExt cx="6477000" cy="508000"/>
          </a:xfrm>
        </p:grpSpPr>
        <p:sp>
          <p:nvSpPr>
            <p:cNvPr id="19" name="AutoShape 52">
              <a:extLst>
                <a:ext uri="{FF2B5EF4-FFF2-40B4-BE49-F238E27FC236}">
                  <a16:creationId xmlns:a16="http://schemas.microsoft.com/office/drawing/2014/main" id="{1CE2D46D-7E86-4868-ABBD-E7156544949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276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fontAlgn="base">
                <a:spcBef>
                  <a:spcPct val="20000"/>
                </a:spcBef>
                <a:spcAft>
                  <a:spcPct val="0"/>
                </a:spcAft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Giải thuật sắp xếp nhanh (Quick Sort)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0C1628-89DF-46B5-B535-B55109DD43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1" name="AutoShape 18">
                <a:extLst>
                  <a:ext uri="{FF2B5EF4-FFF2-40B4-BE49-F238E27FC236}">
                    <a16:creationId xmlns:a16="http://schemas.microsoft.com/office/drawing/2014/main" id="{15AD76DB-C939-42C1-8975-B21DBFAFDFD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2" name="AutoShape 19">
                <a:extLst>
                  <a:ext uri="{FF2B5EF4-FFF2-40B4-BE49-F238E27FC236}">
                    <a16:creationId xmlns:a16="http://schemas.microsoft.com/office/drawing/2014/main" id="{F46CB791-00F2-4D2E-AD7F-1EAE076CD45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3" name="AutoShape 20">
                <a:extLst>
                  <a:ext uri="{FF2B5EF4-FFF2-40B4-BE49-F238E27FC236}">
                    <a16:creationId xmlns:a16="http://schemas.microsoft.com/office/drawing/2014/main" id="{5E1BAAF3-17E3-4EB8-9E31-95CF53D34CE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F4F7BFAA-6ADC-48FB-939A-44B68EA72D98}"/>
              </a:ext>
            </a:extLst>
          </p:cNvPr>
          <p:cNvSpPr/>
          <p:nvPr/>
        </p:nvSpPr>
        <p:spPr>
          <a:xfrm>
            <a:off x="505775" y="1145300"/>
            <a:ext cx="537461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QuickSort(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[]M,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left,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right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(left &gt;= right)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pivot = M[(left + right) / 2]; 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left, j = right 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(M[i] &lt; pivot) i++;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(M[j] &gt; pivot) j--;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&lt;= j){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 = M[i];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M[i] = M[j];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M[j] = temp;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i++;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j--;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&lt; j);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QuickSort(M,left, j);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QuickSort(M,i,right);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56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H="1">
            <a:off x="6061214" y="1066800"/>
            <a:ext cx="34787" cy="541020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058034" y="1752601"/>
            <a:ext cx="1600200" cy="18257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134234" y="2816327"/>
            <a:ext cx="1447800" cy="6858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i=3,right=4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23414" y="1509118"/>
            <a:ext cx="307077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QuickSort(M</a:t>
            </a:r>
            <a:r>
              <a:rPr lang="en-US" sz="2200"/>
              <a:t>, left, j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</a:t>
            </a:r>
            <a:endParaRPr lang="en-US" sz="2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50827" y="1101805"/>
            <a:ext cx="40719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u="sng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Quicksort lần 3 (đệ qui):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41293" y="1890118"/>
            <a:ext cx="26965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QuickSort(M</a:t>
            </a:r>
            <a:r>
              <a:rPr lang="en-US" sz="2200"/>
              <a:t>, 0,0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10400" y="2209800"/>
            <a:ext cx="19050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ambria" panose="02040503050406030204" pitchFamily="18" charset="0"/>
                <a:sym typeface="Wingdings" panose="05000000000000000000" pitchFamily="2" charset="2"/>
              </a:rPr>
              <a:t>Lưu Stack cho dòng lệnh cuối cùng</a:t>
            </a:r>
            <a:endParaRPr lang="en-US" sz="2200">
              <a:solidFill>
                <a:srgbClr val="000000"/>
              </a:solidFill>
              <a:highlight>
                <a:srgbClr val="FFFFFF"/>
              </a:highlight>
              <a:latin typeface="Cambria" panose="02040503050406030204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134234" y="1995629"/>
            <a:ext cx="1447800" cy="6858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i=2,right=2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23413" y="3200400"/>
            <a:ext cx="4509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>
                <a:latin typeface="Cambria" panose="02040503050406030204" pitchFamily="18" charset="0"/>
              </a:rPr>
              <a:t>left =0, right=0</a:t>
            </a:r>
          </a:p>
          <a:p>
            <a:pPr algn="just"/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if: left&gt;=right 0&gt;=0 return ngừng đệ quigọi Stack</a:t>
            </a:r>
            <a:endParaRPr lang="en-US" sz="2200">
              <a:latin typeface="Cambria" panose="0204050305040603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23413" y="4267201"/>
            <a:ext cx="453842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u="sng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Quicksort lần 4 (gọi stack):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067800" y="5348287"/>
            <a:ext cx="1600200" cy="10743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9144000" y="5660633"/>
            <a:ext cx="1447800" cy="6858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i=3,right=4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114418" y="4674514"/>
            <a:ext cx="321812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QuickSort(M</a:t>
            </a:r>
            <a:r>
              <a:rPr lang="en-US" sz="2200"/>
              <a:t>, i, right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</a:t>
            </a:r>
            <a:endParaRPr lang="en-US" sz="2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132297" y="5029201"/>
            <a:ext cx="26965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QuickSort(M</a:t>
            </a:r>
            <a:r>
              <a:rPr lang="en-US" sz="2200"/>
              <a:t>, 2,2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30108" y="5486400"/>
            <a:ext cx="27755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>
                <a:latin typeface="Cambria" panose="02040503050406030204" pitchFamily="18" charset="0"/>
              </a:rPr>
              <a:t>left =2, right=2</a:t>
            </a:r>
          </a:p>
          <a:p>
            <a:pPr algn="just"/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If: 2&gt;=2  ngừng đệ quigọi Stack</a:t>
            </a:r>
            <a:endParaRPr lang="en-US" sz="2200">
              <a:latin typeface="Cambria" panose="020405030504060302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A8B87E7-CD04-44A3-93B0-1736DF27E60B}"/>
              </a:ext>
            </a:extLst>
          </p:cNvPr>
          <p:cNvGrpSpPr/>
          <p:nvPr/>
        </p:nvGrpSpPr>
        <p:grpSpPr>
          <a:xfrm>
            <a:off x="304800" y="482600"/>
            <a:ext cx="6477000" cy="508000"/>
            <a:chOff x="789624" y="1191463"/>
            <a:chExt cx="6477000" cy="508000"/>
          </a:xfrm>
        </p:grpSpPr>
        <p:sp>
          <p:nvSpPr>
            <p:cNvPr id="26" name="AutoShape 52">
              <a:extLst>
                <a:ext uri="{FF2B5EF4-FFF2-40B4-BE49-F238E27FC236}">
                  <a16:creationId xmlns:a16="http://schemas.microsoft.com/office/drawing/2014/main" id="{A8B5A011-B1A5-4805-AA19-988160D8A96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276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fontAlgn="base">
                <a:spcBef>
                  <a:spcPct val="20000"/>
                </a:spcBef>
                <a:spcAft>
                  <a:spcPct val="0"/>
                </a:spcAft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Giải thuật sắp xếp nhanh (Quick Sort)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BD22AAF-D913-4795-B09D-4716147B3F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8" name="AutoShape 18">
                <a:extLst>
                  <a:ext uri="{FF2B5EF4-FFF2-40B4-BE49-F238E27FC236}">
                    <a16:creationId xmlns:a16="http://schemas.microsoft.com/office/drawing/2014/main" id="{BBC1CCF2-9FBD-4E60-AA9E-47F59C749D6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" name="AutoShape 19">
                <a:extLst>
                  <a:ext uri="{FF2B5EF4-FFF2-40B4-BE49-F238E27FC236}">
                    <a16:creationId xmlns:a16="http://schemas.microsoft.com/office/drawing/2014/main" id="{BFBEB26D-60CF-4423-93C7-DA4A0E8D72A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0" name="AutoShape 20">
                <a:extLst>
                  <a:ext uri="{FF2B5EF4-FFF2-40B4-BE49-F238E27FC236}">
                    <a16:creationId xmlns:a16="http://schemas.microsoft.com/office/drawing/2014/main" id="{49C034F1-E296-46D8-8B16-B10C3A52AF9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843CE67B-21FA-4713-B3D0-AF999F558D24}"/>
              </a:ext>
            </a:extLst>
          </p:cNvPr>
          <p:cNvSpPr/>
          <p:nvPr/>
        </p:nvSpPr>
        <p:spPr>
          <a:xfrm>
            <a:off x="505775" y="1145300"/>
            <a:ext cx="537461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QuickSort(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[]M,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left,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right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(left &gt;= right)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pivot = M[(left + right) / 2]; 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left, j = right 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(M[i] &lt; pivot) i++;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(M[j] &gt; pivot) j--;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&lt;= j){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 = M[i];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M[i] = M[j];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M[j] = temp;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i++;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j--;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&lt; j);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QuickSort(M,left, j);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QuickSort(M,i,right);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9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H="1">
            <a:off x="6061214" y="1066800"/>
            <a:ext cx="34787" cy="541020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123413" y="1025605"/>
            <a:ext cx="453842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u="sng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Quicksort lần 5 (gọi stack):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296400" y="1447801"/>
            <a:ext cx="1349320" cy="10743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114418" y="1432918"/>
            <a:ext cx="321812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QuickSort(M</a:t>
            </a:r>
            <a:r>
              <a:rPr lang="en-US" sz="2200"/>
              <a:t>, i, right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</a:t>
            </a:r>
            <a:endParaRPr lang="en-US" sz="2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132297" y="1787605"/>
            <a:ext cx="26965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QuickSort(M</a:t>
            </a:r>
            <a:r>
              <a:rPr lang="en-US" sz="2200"/>
              <a:t>, 3,4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23413" y="2168604"/>
            <a:ext cx="4509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>
                <a:latin typeface="Cambria" panose="02040503050406030204" pitchFamily="18" charset="0"/>
              </a:rPr>
              <a:t>left =3, right=4</a:t>
            </a:r>
          </a:p>
          <a:p>
            <a:pPr algn="just"/>
            <a:r>
              <a:rPr lang="en-US" sz="2200">
                <a:latin typeface="Cambria" panose="02040503050406030204" pitchFamily="18" charset="0"/>
              </a:rPr>
              <a:t>pivot=M[(left+right)/2]=M[3]=60</a:t>
            </a:r>
          </a:p>
          <a:p>
            <a:pPr algn="just"/>
            <a:r>
              <a:rPr lang="en-US" sz="2200">
                <a:latin typeface="Cambria" panose="02040503050406030204" pitchFamily="18" charset="0"/>
              </a:rPr>
              <a:t>i=3, j=4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28630" y="3195460"/>
            <a:ext cx="45098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u="sng">
                <a:latin typeface="Cambria" panose="02040503050406030204" pitchFamily="18" charset="0"/>
              </a:rPr>
              <a:t>Do –lần 1:</a:t>
            </a:r>
          </a:p>
          <a:p>
            <a:pPr algn="just"/>
            <a:r>
              <a:rPr lang="en-US" sz="2200">
                <a:latin typeface="Cambria" panose="02040503050406030204" pitchFamily="18" charset="0"/>
              </a:rPr>
              <a:t>  while 1:</a:t>
            </a:r>
          </a:p>
          <a:p>
            <a:pPr algn="just"/>
            <a:r>
              <a:rPr lang="en-US" sz="2200">
                <a:latin typeface="Cambria" panose="02040503050406030204" pitchFamily="18" charset="0"/>
              </a:rPr>
              <a:t>        Lần 1: M[i] &lt;pivot</a:t>
            </a:r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M[3] &lt;60   </a:t>
            </a:r>
          </a:p>
          <a:p>
            <a:pPr algn="just"/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             60&lt;60 saidừng while 1</a:t>
            </a:r>
          </a:p>
          <a:p>
            <a:pPr algn="just"/>
            <a:r>
              <a:rPr lang="en-US" sz="2000">
                <a:latin typeface="Cambria" panose="02040503050406030204" pitchFamily="18" charset="0"/>
              </a:rPr>
              <a:t>  while 2:</a:t>
            </a:r>
          </a:p>
          <a:p>
            <a:pPr algn="just"/>
            <a:r>
              <a:rPr lang="en-US" sz="2000">
                <a:latin typeface="Cambria" panose="02040503050406030204" pitchFamily="18" charset="0"/>
              </a:rPr>
              <a:t>        Lần 1: M[j] &gt;pivot</a:t>
            </a:r>
            <a:r>
              <a:rPr lang="en-US" sz="2000">
                <a:latin typeface="Cambria" panose="02040503050406030204" pitchFamily="18" charset="0"/>
                <a:sym typeface="Wingdings" panose="05000000000000000000" pitchFamily="2" charset="2"/>
              </a:rPr>
              <a:t>M[4] &gt;60   </a:t>
            </a:r>
          </a:p>
          <a:p>
            <a:pPr algn="just"/>
            <a:r>
              <a:rPr lang="en-US" sz="2000">
                <a:latin typeface="Cambria" panose="02040503050406030204" pitchFamily="18" charset="0"/>
                <a:sym typeface="Wingdings" panose="05000000000000000000" pitchFamily="2" charset="2"/>
              </a:rPr>
              <a:t>             100&gt;60 đúngj--j=3</a:t>
            </a:r>
          </a:p>
          <a:p>
            <a:pPr algn="just"/>
            <a:r>
              <a:rPr lang="en-US" sz="2000">
                <a:latin typeface="Cambria" panose="02040503050406030204" pitchFamily="18" charset="0"/>
              </a:rPr>
              <a:t>        Lần 2: M[j] &gt;pivot</a:t>
            </a:r>
            <a:r>
              <a:rPr lang="en-US" sz="2000">
                <a:latin typeface="Cambria" panose="02040503050406030204" pitchFamily="18" charset="0"/>
                <a:sym typeface="Wingdings" panose="05000000000000000000" pitchFamily="2" charset="2"/>
              </a:rPr>
              <a:t>M[3] &gt;60</a:t>
            </a:r>
          </a:p>
          <a:p>
            <a:pPr algn="just"/>
            <a:r>
              <a:rPr lang="en-US" sz="2000">
                <a:latin typeface="Cambria" panose="02040503050406030204" pitchFamily="18" charset="0"/>
                <a:sym typeface="Wingdings" panose="05000000000000000000" pitchFamily="2" charset="2"/>
              </a:rPr>
              <a:t>             60&gt;60 saidừng while 2</a:t>
            </a:r>
            <a:endParaRPr lang="en-US" sz="2000">
              <a:latin typeface="Cambria" panose="020405030504060302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48401" y="6096000"/>
            <a:ext cx="27430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mbria" panose="02040503050406030204" pitchFamily="18" charset="0"/>
              </a:rPr>
              <a:t>If: i&lt;=j 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mbria" panose="02040503050406030204" pitchFamily="18" charset="0"/>
                <a:sym typeface="Wingdings" panose="05000000000000000000" pitchFamily="2" charset="2"/>
              </a:rPr>
              <a:t> 3&lt;=3đúng:</a:t>
            </a: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ambria" panose="02040503050406030204" pitchFamily="18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D9794E2-2258-4B30-BA2D-1E2471DD5545}"/>
              </a:ext>
            </a:extLst>
          </p:cNvPr>
          <p:cNvGrpSpPr/>
          <p:nvPr/>
        </p:nvGrpSpPr>
        <p:grpSpPr>
          <a:xfrm>
            <a:off x="304800" y="482600"/>
            <a:ext cx="6477000" cy="508000"/>
            <a:chOff x="789624" y="1191463"/>
            <a:chExt cx="6477000" cy="508000"/>
          </a:xfrm>
        </p:grpSpPr>
        <p:sp>
          <p:nvSpPr>
            <p:cNvPr id="18" name="AutoShape 52">
              <a:extLst>
                <a:ext uri="{FF2B5EF4-FFF2-40B4-BE49-F238E27FC236}">
                  <a16:creationId xmlns:a16="http://schemas.microsoft.com/office/drawing/2014/main" id="{9A4A6B82-BDF7-4520-99FE-3B002DD138E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276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fontAlgn="base">
                <a:spcBef>
                  <a:spcPct val="20000"/>
                </a:spcBef>
                <a:spcAft>
                  <a:spcPct val="0"/>
                </a:spcAft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Giải thuật sắp xếp nhanh (Quick Sort)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3A1BDA3-C6AE-4631-9ECE-1BC3492ACA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0" name="AutoShape 18">
                <a:extLst>
                  <a:ext uri="{FF2B5EF4-FFF2-40B4-BE49-F238E27FC236}">
                    <a16:creationId xmlns:a16="http://schemas.microsoft.com/office/drawing/2014/main" id="{886656FB-2954-48AA-8BD3-E238C923CFB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1" name="AutoShape 19">
                <a:extLst>
                  <a:ext uri="{FF2B5EF4-FFF2-40B4-BE49-F238E27FC236}">
                    <a16:creationId xmlns:a16="http://schemas.microsoft.com/office/drawing/2014/main" id="{C569E977-031D-4C34-B536-4F573CBEF34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2" name="AutoShape 20">
                <a:extLst>
                  <a:ext uri="{FF2B5EF4-FFF2-40B4-BE49-F238E27FC236}">
                    <a16:creationId xmlns:a16="http://schemas.microsoft.com/office/drawing/2014/main" id="{0669C7FD-E2EB-4C61-8C0A-56990193863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238D597-E87C-49F7-BE57-AE6E3E6CA57D}"/>
              </a:ext>
            </a:extLst>
          </p:cNvPr>
          <p:cNvSpPr/>
          <p:nvPr/>
        </p:nvSpPr>
        <p:spPr>
          <a:xfrm>
            <a:off x="505775" y="1145300"/>
            <a:ext cx="537461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QuickSort(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[]M,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left,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right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(left &gt;= right)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pivot = M[(left + right) / 2]; 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left, j = right 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(M[i] &lt; pivot) i++;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(M[j] &gt; pivot) j--;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&lt;= j){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 = M[i];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M[i] = M[j];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M[j] = temp;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i++;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j--;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&lt; j);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QuickSort(M,left, j);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QuickSort(M,i,right);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78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H="1">
            <a:off x="6061214" y="1066800"/>
            <a:ext cx="34787" cy="541020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098507" y="3886201"/>
            <a:ext cx="1534706" cy="10743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96000" y="1093114"/>
            <a:ext cx="464614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ambria" panose="02040503050406030204" pitchFamily="18" charset="0"/>
                <a:sym typeface="Wingdings" panose="05000000000000000000" pitchFamily="2" charset="2"/>
              </a:rPr>
              <a:t>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ambria" panose="02040503050406030204" pitchFamily="18" charset="0"/>
              </a:rPr>
              <a:t>Hoán đổi vị trí 3 và 3, mảng ko đổi: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43107" y="1524001"/>
            <a:ext cx="332538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 = {2,3,35,60,100}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47332" y="1905001"/>
            <a:ext cx="13276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ambria" panose="02040503050406030204" pitchFamily="18" charset="0"/>
              </a:rPr>
              <a:t>i++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ambria" panose="02040503050406030204" pitchFamily="18" charset="0"/>
                <a:sym typeface="Wingdings" panose="05000000000000000000" pitchFamily="2" charset="2"/>
              </a:rPr>
              <a:t>i=4</a:t>
            </a:r>
          </a:p>
          <a:p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ambria" panose="02040503050406030204" pitchFamily="18" charset="0"/>
                <a:sym typeface="Wingdings" panose="05000000000000000000" pitchFamily="2" charset="2"/>
              </a:rPr>
              <a:t> j--  j=2</a:t>
            </a:r>
            <a:endParaRPr lang="en-US" sz="2200">
              <a:solidFill>
                <a:srgbClr val="000000"/>
              </a:solidFill>
              <a:highlight>
                <a:srgbClr val="FFFFFF"/>
              </a:highlight>
              <a:latin typeface="Cambria" panose="0204050305040603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96000" y="2667001"/>
            <a:ext cx="4509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>
                <a:latin typeface="Cambria" panose="02040503050406030204" pitchFamily="18" charset="0"/>
              </a:rPr>
              <a:t>While i&lt;j </a:t>
            </a:r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4&lt;2saidừng do</a:t>
            </a:r>
            <a:endParaRPr lang="en-US" sz="2200">
              <a:latin typeface="Cambria" panose="0204050305040603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23414" y="3455314"/>
            <a:ext cx="307077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QuickSort(M</a:t>
            </a:r>
            <a:r>
              <a:rPr lang="en-US" sz="2200"/>
              <a:t>, left, j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</a:t>
            </a:r>
            <a:endParaRPr lang="en-US" sz="2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50827" y="3048001"/>
            <a:ext cx="40719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u="sng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Quicksort lần 6 (đệ qui):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41293" y="3836314"/>
            <a:ext cx="276389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QuickSort(M</a:t>
            </a:r>
            <a:r>
              <a:rPr lang="en-US" sz="2200"/>
              <a:t>, 3,2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010400" y="4267200"/>
            <a:ext cx="19050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ambria" panose="02040503050406030204" pitchFamily="18" charset="0"/>
                <a:sym typeface="Wingdings" panose="05000000000000000000" pitchFamily="2" charset="2"/>
              </a:rPr>
              <a:t>Lưu Stack cho dòng lệnh cuối cùng</a:t>
            </a:r>
            <a:endParaRPr lang="en-US" sz="2200">
              <a:solidFill>
                <a:srgbClr val="000000"/>
              </a:solidFill>
              <a:highlight>
                <a:srgbClr val="FFFFFF"/>
              </a:highlight>
              <a:latin typeface="Cambria" panose="0204050305040603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3413" y="5292804"/>
            <a:ext cx="4509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>
                <a:latin typeface="Cambria" panose="02040503050406030204" pitchFamily="18" charset="0"/>
              </a:rPr>
              <a:t>left =3, right=2</a:t>
            </a:r>
          </a:p>
          <a:p>
            <a:pPr algn="just"/>
            <a:r>
              <a:rPr lang="en-US" sz="2200">
                <a:latin typeface="Cambria" panose="02040503050406030204" pitchFamily="18" charset="0"/>
              </a:rPr>
              <a:t>If: left&gt;=right </a:t>
            </a:r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3&gt;=2ngừng đệ quigọi Stack</a:t>
            </a:r>
            <a:endParaRPr lang="en-US" sz="2200">
              <a:latin typeface="Cambria" panose="02040503050406030204" pitchFamily="18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144000" y="4267200"/>
            <a:ext cx="1447800" cy="6858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i=4,right=4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4496AAA-1502-41F4-8A87-32C908D02C5C}"/>
              </a:ext>
            </a:extLst>
          </p:cNvPr>
          <p:cNvGrpSpPr/>
          <p:nvPr/>
        </p:nvGrpSpPr>
        <p:grpSpPr>
          <a:xfrm>
            <a:off x="304800" y="482600"/>
            <a:ext cx="6477000" cy="508000"/>
            <a:chOff x="789624" y="1191463"/>
            <a:chExt cx="6477000" cy="508000"/>
          </a:xfrm>
        </p:grpSpPr>
        <p:sp>
          <p:nvSpPr>
            <p:cNvPr id="25" name="AutoShape 52">
              <a:extLst>
                <a:ext uri="{FF2B5EF4-FFF2-40B4-BE49-F238E27FC236}">
                  <a16:creationId xmlns:a16="http://schemas.microsoft.com/office/drawing/2014/main" id="{1F068579-1559-486D-93F1-76CCCA9500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276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fontAlgn="base">
                <a:spcBef>
                  <a:spcPct val="20000"/>
                </a:spcBef>
                <a:spcAft>
                  <a:spcPct val="0"/>
                </a:spcAft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Giải thuật sắp xếp nhanh (Quick Sort)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A21ACF4-2B6D-450E-BD94-7AA8889074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7" name="AutoShape 18">
                <a:extLst>
                  <a:ext uri="{FF2B5EF4-FFF2-40B4-BE49-F238E27FC236}">
                    <a16:creationId xmlns:a16="http://schemas.microsoft.com/office/drawing/2014/main" id="{F54AB0EC-06B6-43FA-B573-2A9F45DF067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2" name="AutoShape 19">
                <a:extLst>
                  <a:ext uri="{FF2B5EF4-FFF2-40B4-BE49-F238E27FC236}">
                    <a16:creationId xmlns:a16="http://schemas.microsoft.com/office/drawing/2014/main" id="{43E67638-2B81-4AAA-A57B-6187088A7F0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3" name="AutoShape 20">
                <a:extLst>
                  <a:ext uri="{FF2B5EF4-FFF2-40B4-BE49-F238E27FC236}">
                    <a16:creationId xmlns:a16="http://schemas.microsoft.com/office/drawing/2014/main" id="{1F6C32F0-522D-4523-BF73-BD6DDC8A072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CB6684B-37FB-43BF-BA02-B7D5ADBAC246}"/>
              </a:ext>
            </a:extLst>
          </p:cNvPr>
          <p:cNvSpPr/>
          <p:nvPr/>
        </p:nvSpPr>
        <p:spPr>
          <a:xfrm>
            <a:off x="505775" y="1145300"/>
            <a:ext cx="537461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QuickSort(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[]M,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left,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right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(left &gt;= right)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pivot = M[(left + right) / 2]; 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left, j = right 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(M[i] &lt; pivot) i++;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(M[j] &gt; pivot) j--;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&lt;= j){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 = M[i];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M[i] = M[j];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M[j] = temp;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i++;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j--;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&lt; j);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QuickSort(M,left, j);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QuickSort(M,i,right);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01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H="1">
            <a:off x="6061214" y="1066800"/>
            <a:ext cx="34787" cy="541020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096232" y="1897454"/>
            <a:ext cx="1534706" cy="10743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123413" y="1025605"/>
            <a:ext cx="453842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u="sng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Quicksort lần 7 (gọi stack):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14418" y="1432918"/>
            <a:ext cx="321812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QuickSort(M</a:t>
            </a:r>
            <a:r>
              <a:rPr lang="en-US" sz="2200"/>
              <a:t>, i, right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</a:t>
            </a:r>
            <a:endParaRPr lang="en-US" sz="2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32297" y="1787605"/>
            <a:ext cx="26965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QuickSort(M</a:t>
            </a:r>
            <a:r>
              <a:rPr lang="en-US" sz="2200"/>
              <a:t>, 4,4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25239" y="2703294"/>
            <a:ext cx="45098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>
                <a:latin typeface="Cambria" panose="02040503050406030204" pitchFamily="18" charset="0"/>
              </a:rPr>
              <a:t>left =4, right=4</a:t>
            </a:r>
          </a:p>
          <a:p>
            <a:pPr algn="just"/>
            <a:r>
              <a:rPr lang="en-US" sz="2200">
                <a:latin typeface="Cambria" panose="02040503050406030204" pitchFamily="18" charset="0"/>
              </a:rPr>
              <a:t>If: left&gt;=right </a:t>
            </a:r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4&gt;=4ngừng đệ quikiểm tra thấy Stack rỗngkết thúc giải thuật QuickSort</a:t>
            </a:r>
          </a:p>
          <a:p>
            <a:pPr algn="just"/>
            <a:endParaRPr lang="en-US" sz="2200">
              <a:latin typeface="Cambria" panose="02040503050406030204" pitchFamily="18" charset="0"/>
              <a:sym typeface="Wingdings" panose="05000000000000000000" pitchFamily="2" charset="2"/>
            </a:endParaRPr>
          </a:p>
          <a:p>
            <a:pPr algn="just"/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Kết thúc giải thuật QuickSort ta được mảng mới:</a:t>
            </a:r>
            <a:endParaRPr lang="en-US" sz="2200">
              <a:latin typeface="Cambria" panose="020405030504060302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643107" y="5334001"/>
            <a:ext cx="332538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 = {2,3,35,60,100}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A550FCA-8129-4688-995E-E37F2CAECA6D}"/>
              </a:ext>
            </a:extLst>
          </p:cNvPr>
          <p:cNvGrpSpPr/>
          <p:nvPr/>
        </p:nvGrpSpPr>
        <p:grpSpPr>
          <a:xfrm>
            <a:off x="304800" y="482600"/>
            <a:ext cx="6477000" cy="508000"/>
            <a:chOff x="789624" y="1191463"/>
            <a:chExt cx="6477000" cy="508000"/>
          </a:xfrm>
        </p:grpSpPr>
        <p:sp>
          <p:nvSpPr>
            <p:cNvPr id="17" name="AutoShape 52">
              <a:extLst>
                <a:ext uri="{FF2B5EF4-FFF2-40B4-BE49-F238E27FC236}">
                  <a16:creationId xmlns:a16="http://schemas.microsoft.com/office/drawing/2014/main" id="{11E511D2-E0CF-4166-B467-5208E8D6B3F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276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fontAlgn="base">
                <a:spcBef>
                  <a:spcPct val="20000"/>
                </a:spcBef>
                <a:spcAft>
                  <a:spcPct val="0"/>
                </a:spcAft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Giải thuật sắp xếp nhanh (Quick Sort)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FC8524C-570D-4DD2-A1A3-D9C0267968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9" name="AutoShape 18">
                <a:extLst>
                  <a:ext uri="{FF2B5EF4-FFF2-40B4-BE49-F238E27FC236}">
                    <a16:creationId xmlns:a16="http://schemas.microsoft.com/office/drawing/2014/main" id="{1CB927ED-FCAE-4AC2-B4D5-03431D46D9E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0" name="AutoShape 19">
                <a:extLst>
                  <a:ext uri="{FF2B5EF4-FFF2-40B4-BE49-F238E27FC236}">
                    <a16:creationId xmlns:a16="http://schemas.microsoft.com/office/drawing/2014/main" id="{0268D8BF-CC05-438C-A120-D21F5C5C2AB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1" name="AutoShape 20">
                <a:extLst>
                  <a:ext uri="{FF2B5EF4-FFF2-40B4-BE49-F238E27FC236}">
                    <a16:creationId xmlns:a16="http://schemas.microsoft.com/office/drawing/2014/main" id="{92B77EEE-95BC-411D-9272-0435D029D5A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5387CAA-E0AB-402F-B51D-E19887F42C66}"/>
              </a:ext>
            </a:extLst>
          </p:cNvPr>
          <p:cNvSpPr/>
          <p:nvPr/>
        </p:nvSpPr>
        <p:spPr>
          <a:xfrm>
            <a:off x="505775" y="1145300"/>
            <a:ext cx="537461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QuickSort(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[]M,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left,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right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(left &gt;= right)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pivot = M[(left + right) / 2]; 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left, j = right 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(M[i] &lt; pivot) i++;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(M[j] &gt; pivot) j--;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&lt;= j){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 = M[i];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M[i] = M[j];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M[j] = temp;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i++;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j--;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&lt; j);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QuickSort(M,left, j);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QuickSort(M,i,right);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55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755878" y="2438401"/>
            <a:ext cx="6477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M = {5,2,27,200,2};</a:t>
            </a:r>
          </a:p>
          <a:p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QuickSort(M,0,4);</a:t>
            </a:r>
            <a:endParaRPr 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2051910" y="1389455"/>
            <a:ext cx="8247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u="sng">
                <a:latin typeface="Cambria" panose="02040503050406030204" pitchFamily="18" charset="0"/>
              </a:rPr>
              <a:t>Bài tập :</a:t>
            </a:r>
            <a:r>
              <a:rPr lang="en-US" sz="2800">
                <a:latin typeface="Cambria" panose="02040503050406030204" pitchFamily="18" charset="0"/>
              </a:rPr>
              <a:t> Hãy giải thích từng bước quá trình  chạy Quick Sort cho danh sách dưới đây: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D904B6-AF42-47FA-9AE4-5ED158278A59}"/>
              </a:ext>
            </a:extLst>
          </p:cNvPr>
          <p:cNvGrpSpPr/>
          <p:nvPr/>
        </p:nvGrpSpPr>
        <p:grpSpPr>
          <a:xfrm>
            <a:off x="304800" y="482600"/>
            <a:ext cx="6477000" cy="508000"/>
            <a:chOff x="789624" y="1191463"/>
            <a:chExt cx="6477000" cy="508000"/>
          </a:xfrm>
        </p:grpSpPr>
        <p:sp>
          <p:nvSpPr>
            <p:cNvPr id="11" name="AutoShape 52">
              <a:extLst>
                <a:ext uri="{FF2B5EF4-FFF2-40B4-BE49-F238E27FC236}">
                  <a16:creationId xmlns:a16="http://schemas.microsoft.com/office/drawing/2014/main" id="{C2010292-DB63-4897-B490-EE982639BC5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276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fontAlgn="base">
                <a:spcBef>
                  <a:spcPct val="20000"/>
                </a:spcBef>
                <a:spcAft>
                  <a:spcPct val="0"/>
                </a:spcAft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Giải thuật sắp xếp nhanh (Quick Sort)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6E99675-738D-4E8B-8526-E1974D297F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3" name="AutoShape 18">
                <a:extLst>
                  <a:ext uri="{FF2B5EF4-FFF2-40B4-BE49-F238E27FC236}">
                    <a16:creationId xmlns:a16="http://schemas.microsoft.com/office/drawing/2014/main" id="{9497ECD8-E823-45F4-A709-E8602D5962F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" name="AutoShape 19">
                <a:extLst>
                  <a:ext uri="{FF2B5EF4-FFF2-40B4-BE49-F238E27FC236}">
                    <a16:creationId xmlns:a16="http://schemas.microsoft.com/office/drawing/2014/main" id="{AE01C434-7660-4DCC-ADDF-8087A433844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" name="AutoShape 20">
                <a:extLst>
                  <a:ext uri="{FF2B5EF4-FFF2-40B4-BE49-F238E27FC236}">
                    <a16:creationId xmlns:a16="http://schemas.microsoft.com/office/drawing/2014/main" id="{602F3282-7DA2-4C6C-BA79-E046EFB645F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1897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59A063-6F3C-4FC6-9772-1A414422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1E6139-0A70-4B86-9556-A68BBE1ED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1997"/>
            <a:ext cx="4922878" cy="50364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90ACD7-18E6-491F-96DD-7D103B3E12A4}"/>
              </a:ext>
            </a:extLst>
          </p:cNvPr>
          <p:cNvSpPr/>
          <p:nvPr/>
        </p:nvSpPr>
        <p:spPr>
          <a:xfrm>
            <a:off x="131955" y="381000"/>
            <a:ext cx="44278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/>
              <a:t>M=29      40      63      54      17, n=5</a:t>
            </a:r>
          </a:p>
          <a:p>
            <a:r>
              <a:rPr lang="en-US" sz="2400"/>
              <a:t>QuickSort(M,0,4);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CDFB9-0D71-45F6-826A-AFBECE2BC10F}"/>
              </a:ext>
            </a:extLst>
          </p:cNvPr>
          <p:cNvSpPr/>
          <p:nvPr/>
        </p:nvSpPr>
        <p:spPr>
          <a:xfrm>
            <a:off x="4724401" y="457200"/>
            <a:ext cx="7315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1. QuickSort(M,0,4);</a:t>
            </a:r>
          </a:p>
          <a:p>
            <a:r>
              <a:rPr lang="en-US" sz="2400"/>
              <a:t>  left=0, right=4</a:t>
            </a:r>
          </a:p>
          <a:p>
            <a:r>
              <a:rPr lang="en-US" sz="2400"/>
              <a:t>  pivot=M[(left+right)/2]=M[2]=63</a:t>
            </a:r>
          </a:p>
          <a:p>
            <a:r>
              <a:rPr lang="en-US" sz="2400"/>
              <a:t>  i=left=0, j=right=4</a:t>
            </a:r>
          </a:p>
          <a:p>
            <a:r>
              <a:rPr lang="en-US" sz="2400"/>
              <a:t>  </a:t>
            </a:r>
            <a:r>
              <a:rPr lang="en-US" sz="2400" u="sng"/>
              <a:t>do – lần 1:</a:t>
            </a:r>
          </a:p>
          <a:p>
            <a:r>
              <a:rPr lang="en-US" sz="2400"/>
              <a:t>      while 1:</a:t>
            </a:r>
          </a:p>
          <a:p>
            <a:r>
              <a:rPr lang="en-US" sz="2400"/>
              <a:t>               1. M[i]&lt;pivot</a:t>
            </a:r>
            <a:r>
              <a:rPr lang="en-US" sz="2400">
                <a:sym typeface="Wingdings" panose="05000000000000000000" pitchFamily="2" charset="2"/>
              </a:rPr>
              <a:t>M[0]&lt;6329&lt;63i++i=1</a:t>
            </a:r>
          </a:p>
          <a:p>
            <a:r>
              <a:rPr lang="en-US" sz="2400">
                <a:sym typeface="Wingdings" panose="05000000000000000000" pitchFamily="2" charset="2"/>
              </a:rPr>
              <a:t>               2. M[i]&lt;pivotM[1]&lt;6340&lt;63i++i=2</a:t>
            </a:r>
          </a:p>
          <a:p>
            <a:r>
              <a:rPr lang="en-US" sz="2400">
                <a:sym typeface="Wingdings" panose="05000000000000000000" pitchFamily="2" charset="2"/>
              </a:rPr>
              <a:t>               3. M[i]&lt;pivotM[2]&lt;6363&lt;63ngừng while1 </a:t>
            </a:r>
          </a:p>
          <a:p>
            <a:r>
              <a:rPr lang="en-US" sz="2400">
                <a:sym typeface="Wingdings" panose="05000000000000000000" pitchFamily="2" charset="2"/>
              </a:rPr>
              <a:t>       while 2:</a:t>
            </a:r>
          </a:p>
          <a:p>
            <a:r>
              <a:rPr lang="en-US" sz="2400">
                <a:sym typeface="Wingdings" panose="05000000000000000000" pitchFamily="2" charset="2"/>
              </a:rPr>
              <a:t>               1. M[j]&gt;pivotM[4]&gt;6317&gt;63ngừng while2</a:t>
            </a:r>
          </a:p>
          <a:p>
            <a:r>
              <a:rPr lang="en-US" sz="2400">
                <a:sym typeface="Wingdings" panose="05000000000000000000" pitchFamily="2" charset="2"/>
              </a:rPr>
              <a:t>        if i&lt;=j 2&lt;=4hoán đổi vị trí 2 và 4</a:t>
            </a:r>
          </a:p>
          <a:p>
            <a:r>
              <a:rPr lang="en-US" sz="2400"/>
              <a:t>              </a:t>
            </a:r>
            <a:r>
              <a:rPr lang="en-US" sz="2400">
                <a:sym typeface="Wingdings" panose="05000000000000000000" pitchFamily="2" charset="2"/>
              </a:rPr>
              <a:t></a:t>
            </a:r>
            <a:r>
              <a:rPr lang="en-US" sz="2400"/>
              <a:t>M=</a:t>
            </a:r>
            <a:r>
              <a:rPr lang="en-US" sz="2400">
                <a:solidFill>
                  <a:srgbClr val="FF0000"/>
                </a:solidFill>
              </a:rPr>
              <a:t>29      40      17      54      63</a:t>
            </a:r>
          </a:p>
          <a:p>
            <a:r>
              <a:rPr lang="en-US" sz="2400"/>
              <a:t>              i++</a:t>
            </a:r>
            <a:r>
              <a:rPr lang="en-US" sz="2400">
                <a:sym typeface="Wingdings" panose="05000000000000000000" pitchFamily="2" charset="2"/>
              </a:rPr>
              <a:t>i=3, j--j=3</a:t>
            </a:r>
          </a:p>
          <a:p>
            <a:r>
              <a:rPr lang="en-US" sz="2400">
                <a:sym typeface="Wingdings" panose="05000000000000000000" pitchFamily="2" charset="2"/>
              </a:rPr>
              <a:t>  gọi đệ qui: QuickSort(M,left,j)</a:t>
            </a:r>
          </a:p>
          <a:p>
            <a:r>
              <a:rPr lang="en-US" sz="2400">
                <a:sym typeface="Wingdings" panose="05000000000000000000" pitchFamily="2" charset="2"/>
              </a:rPr>
              <a:t>                    QuickSort(M,0,3)</a:t>
            </a:r>
            <a:endParaRPr lang="en-US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0F242C-93E2-46A1-90FB-F601948611C9}"/>
              </a:ext>
            </a:extLst>
          </p:cNvPr>
          <p:cNvSpPr/>
          <p:nvPr/>
        </p:nvSpPr>
        <p:spPr>
          <a:xfrm>
            <a:off x="10477500" y="4590156"/>
            <a:ext cx="1333500" cy="16582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2135B7-E0DC-4BB2-AA51-38DDC3823133}"/>
              </a:ext>
            </a:extLst>
          </p:cNvPr>
          <p:cNvSpPr/>
          <p:nvPr/>
        </p:nvSpPr>
        <p:spPr>
          <a:xfrm>
            <a:off x="10590873" y="5619528"/>
            <a:ext cx="1066800" cy="5624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i=3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Right=4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76BC5-319C-42E0-BA23-0D3674FD7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3364"/>
            <a:ext cx="4922878" cy="503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1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59A063-6F3C-4FC6-9772-1A414422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1E6139-0A70-4B86-9556-A68BBE1ED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1997"/>
            <a:ext cx="4922878" cy="50364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90ACD7-18E6-491F-96DD-7D103B3E12A4}"/>
              </a:ext>
            </a:extLst>
          </p:cNvPr>
          <p:cNvSpPr/>
          <p:nvPr/>
        </p:nvSpPr>
        <p:spPr>
          <a:xfrm>
            <a:off x="131955" y="381000"/>
            <a:ext cx="44278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/>
              <a:t>M=29      40      63      54      17, n=5</a:t>
            </a:r>
          </a:p>
          <a:p>
            <a:r>
              <a:rPr lang="en-US" sz="2400"/>
              <a:t>QuickSort(M,0,4);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CDFB9-0D71-45F6-826A-AFBECE2BC10F}"/>
              </a:ext>
            </a:extLst>
          </p:cNvPr>
          <p:cNvSpPr/>
          <p:nvPr/>
        </p:nvSpPr>
        <p:spPr>
          <a:xfrm>
            <a:off x="4724401" y="457200"/>
            <a:ext cx="7315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2. QuickSort(M,0,3);</a:t>
            </a:r>
          </a:p>
          <a:p>
            <a:r>
              <a:rPr lang="en-US" sz="2400"/>
              <a:t>  left=0, right=3</a:t>
            </a:r>
          </a:p>
          <a:p>
            <a:r>
              <a:rPr lang="en-US" sz="2400"/>
              <a:t>  pivot=M[(left+right)/2]=M[1]=40</a:t>
            </a:r>
          </a:p>
          <a:p>
            <a:r>
              <a:rPr lang="en-US" sz="2400"/>
              <a:t>  i=left=0, j=right=3</a:t>
            </a:r>
          </a:p>
          <a:p>
            <a:r>
              <a:rPr lang="en-US" sz="2400"/>
              <a:t>   do –lần 1:</a:t>
            </a:r>
          </a:p>
          <a:p>
            <a:r>
              <a:rPr lang="en-US" sz="2400"/>
              <a:t>        while 1:</a:t>
            </a:r>
          </a:p>
          <a:p>
            <a:r>
              <a:rPr lang="en-US" sz="2400"/>
              <a:t>            1. M[i]&lt;pivot </a:t>
            </a:r>
            <a:r>
              <a:rPr lang="en-US" sz="2400">
                <a:sym typeface="Wingdings" panose="05000000000000000000" pitchFamily="2" charset="2"/>
              </a:rPr>
              <a:t>M[0]&lt;4029&lt;40i++i=1</a:t>
            </a:r>
          </a:p>
          <a:p>
            <a:r>
              <a:rPr lang="en-US" sz="2400">
                <a:sym typeface="Wingdings" panose="05000000000000000000" pitchFamily="2" charset="2"/>
              </a:rPr>
              <a:t>            2. M[i]&lt;pivotM[1]&lt;4040&lt;40dừng while1</a:t>
            </a:r>
          </a:p>
          <a:p>
            <a:r>
              <a:rPr lang="en-US" sz="2400">
                <a:sym typeface="Wingdings" panose="05000000000000000000" pitchFamily="2" charset="2"/>
              </a:rPr>
              <a:t>         while 2:</a:t>
            </a:r>
          </a:p>
          <a:p>
            <a:r>
              <a:rPr lang="en-US" sz="2400">
                <a:sym typeface="Wingdings" panose="05000000000000000000" pitchFamily="2" charset="2"/>
              </a:rPr>
              <a:t>            1. M[j] &gt;pivotM[3]&gt;4054&gt;40j--j=2</a:t>
            </a:r>
          </a:p>
          <a:p>
            <a:r>
              <a:rPr lang="en-US" sz="2400">
                <a:sym typeface="Wingdings" panose="05000000000000000000" pitchFamily="2" charset="2"/>
              </a:rPr>
              <a:t>            2. M[j]&gt;pivotM[2]&gt;4017&gt;40dừng while2</a:t>
            </a:r>
          </a:p>
          <a:p>
            <a:r>
              <a:rPr lang="en-US" sz="2400">
                <a:sym typeface="Wingdings" panose="05000000000000000000" pitchFamily="2" charset="2"/>
              </a:rPr>
              <a:t>         if i&lt;=j1&lt;=2hoán đổi vị trí 1 và 2</a:t>
            </a:r>
          </a:p>
          <a:p>
            <a:endParaRPr lang="en-US" sz="2400">
              <a:sym typeface="Wingdings" panose="05000000000000000000" pitchFamily="2" charset="2"/>
            </a:endParaRPr>
          </a:p>
          <a:p>
            <a:r>
              <a:rPr lang="en-US" sz="2400">
                <a:sym typeface="Wingdings" panose="05000000000000000000" pitchFamily="2" charset="2"/>
              </a:rPr>
              <a:t>                 i++i=2, j--j=1     </a:t>
            </a:r>
          </a:p>
          <a:p>
            <a:r>
              <a:rPr lang="en-US" sz="2400">
                <a:sym typeface="Wingdings" panose="05000000000000000000" pitchFamily="2" charset="2"/>
              </a:rPr>
              <a:t>  gọi đệ quy: QuickSort(M,left,j)QuickSort(M,0,1)	</a:t>
            </a:r>
            <a:endParaRPr lang="en-US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0F242C-93E2-46A1-90FB-F601948611C9}"/>
              </a:ext>
            </a:extLst>
          </p:cNvPr>
          <p:cNvSpPr/>
          <p:nvPr/>
        </p:nvSpPr>
        <p:spPr>
          <a:xfrm>
            <a:off x="10704243" y="464634"/>
            <a:ext cx="1333500" cy="16582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2135B7-E0DC-4BB2-AA51-38DDC3823133}"/>
              </a:ext>
            </a:extLst>
          </p:cNvPr>
          <p:cNvSpPr/>
          <p:nvPr/>
        </p:nvSpPr>
        <p:spPr>
          <a:xfrm>
            <a:off x="10817616" y="1494006"/>
            <a:ext cx="1066800" cy="5624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i=3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Right=4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76BC5-319C-42E0-BA23-0D3674FD7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3364"/>
            <a:ext cx="4922878" cy="50364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DF6ED38-DA45-4E95-AA85-62BF5303CC81}"/>
              </a:ext>
            </a:extLst>
          </p:cNvPr>
          <p:cNvSpPr/>
          <p:nvPr/>
        </p:nvSpPr>
        <p:spPr>
          <a:xfrm>
            <a:off x="6902307" y="2056427"/>
            <a:ext cx="318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ym typeface="Wingdings" panose="05000000000000000000" pitchFamily="2" charset="2"/>
              </a:rPr>
              <a:t></a:t>
            </a:r>
            <a:r>
              <a:rPr lang="en-US"/>
              <a:t>M=</a:t>
            </a:r>
            <a:r>
              <a:rPr lang="en-US">
                <a:solidFill>
                  <a:srgbClr val="FF0000"/>
                </a:solidFill>
              </a:rPr>
              <a:t>29      40      17      54      63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BB45E3-4B02-4B38-AF22-528C5338B72A}"/>
              </a:ext>
            </a:extLst>
          </p:cNvPr>
          <p:cNvSpPr/>
          <p:nvPr/>
        </p:nvSpPr>
        <p:spPr>
          <a:xfrm>
            <a:off x="6400800" y="4981515"/>
            <a:ext cx="34323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ym typeface="Wingdings" panose="05000000000000000000" pitchFamily="2" charset="2"/>
              </a:rPr>
              <a:t></a:t>
            </a:r>
            <a:r>
              <a:rPr lang="en-US" sz="2000"/>
              <a:t>M=</a:t>
            </a:r>
            <a:r>
              <a:rPr lang="en-US" sz="2000">
                <a:solidFill>
                  <a:srgbClr val="FF0000"/>
                </a:solidFill>
              </a:rPr>
              <a:t>29      17     40      54      63</a:t>
            </a:r>
            <a:endParaRPr lang="en-US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704900-9211-494A-9961-F56AEC98462D}"/>
              </a:ext>
            </a:extLst>
          </p:cNvPr>
          <p:cNvSpPr/>
          <p:nvPr/>
        </p:nvSpPr>
        <p:spPr>
          <a:xfrm>
            <a:off x="10817616" y="865135"/>
            <a:ext cx="1066800" cy="5624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i=2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Right=3</a:t>
            </a:r>
          </a:p>
        </p:txBody>
      </p:sp>
    </p:spTree>
    <p:extLst>
      <p:ext uri="{BB962C8B-B14F-4D97-AF65-F5344CB8AC3E}">
        <p14:creationId xmlns:p14="http://schemas.microsoft.com/office/powerpoint/2010/main" val="21326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59A063-6F3C-4FC6-9772-1A414422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1E6139-0A70-4B86-9556-A68BBE1ED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1997"/>
            <a:ext cx="4922878" cy="50364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90ACD7-18E6-491F-96DD-7D103B3E12A4}"/>
              </a:ext>
            </a:extLst>
          </p:cNvPr>
          <p:cNvSpPr/>
          <p:nvPr/>
        </p:nvSpPr>
        <p:spPr>
          <a:xfrm>
            <a:off x="131955" y="381000"/>
            <a:ext cx="44278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/>
              <a:t>M=29      40      63      54      17, n=5</a:t>
            </a:r>
          </a:p>
          <a:p>
            <a:r>
              <a:rPr lang="en-US" sz="2400"/>
              <a:t>QuickSort(M,0,4);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CDFB9-0D71-45F6-826A-AFBECE2BC10F}"/>
              </a:ext>
            </a:extLst>
          </p:cNvPr>
          <p:cNvSpPr/>
          <p:nvPr/>
        </p:nvSpPr>
        <p:spPr>
          <a:xfrm>
            <a:off x="4724401" y="457200"/>
            <a:ext cx="7315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3. QuickSort(M,0,1);</a:t>
            </a:r>
          </a:p>
          <a:p>
            <a:r>
              <a:rPr lang="en-US" sz="2400"/>
              <a:t>  left=0, right=1</a:t>
            </a:r>
          </a:p>
          <a:p>
            <a:r>
              <a:rPr lang="en-US" sz="2400"/>
              <a:t>  pivot=M[(left+right)/2]=M[0]=29</a:t>
            </a:r>
          </a:p>
          <a:p>
            <a:r>
              <a:rPr lang="en-US" sz="2400"/>
              <a:t>  i=left=0, j=right=1</a:t>
            </a:r>
          </a:p>
          <a:p>
            <a:r>
              <a:rPr lang="en-US" sz="2400"/>
              <a:t>  do-lần 1:</a:t>
            </a:r>
          </a:p>
          <a:p>
            <a:r>
              <a:rPr lang="en-US" sz="2400"/>
              <a:t>        while 1:</a:t>
            </a:r>
          </a:p>
          <a:p>
            <a:r>
              <a:rPr lang="en-US" sz="2400"/>
              <a:t>             1. M[i]&lt;pivot </a:t>
            </a:r>
            <a:r>
              <a:rPr lang="en-US" sz="2400">
                <a:sym typeface="Wingdings" panose="05000000000000000000" pitchFamily="2" charset="2"/>
              </a:rPr>
              <a:t>M[0]&lt;2929&lt;29dừng while1</a:t>
            </a:r>
          </a:p>
          <a:p>
            <a:r>
              <a:rPr lang="en-US" sz="2400">
                <a:sym typeface="Wingdings" panose="05000000000000000000" pitchFamily="2" charset="2"/>
              </a:rPr>
              <a:t>         while 2:</a:t>
            </a:r>
          </a:p>
          <a:p>
            <a:r>
              <a:rPr lang="en-US" sz="2400">
                <a:sym typeface="Wingdings" panose="05000000000000000000" pitchFamily="2" charset="2"/>
              </a:rPr>
              <a:t>             1. M[j] &gt;pivotM[1]&gt;2917&gt;29dừng while2</a:t>
            </a:r>
          </a:p>
          <a:p>
            <a:r>
              <a:rPr lang="en-US" sz="2400">
                <a:sym typeface="Wingdings" panose="05000000000000000000" pitchFamily="2" charset="2"/>
              </a:rPr>
              <a:t>        if i&lt;=j 0 &lt;=1hoán đổi vị trí 0 và 1</a:t>
            </a:r>
          </a:p>
          <a:p>
            <a:r>
              <a:rPr lang="en-US" sz="2400">
                <a:sym typeface="Wingdings" panose="05000000000000000000" pitchFamily="2" charset="2"/>
              </a:rPr>
              <a:t>	</a:t>
            </a:r>
          </a:p>
          <a:p>
            <a:r>
              <a:rPr lang="en-US" sz="2400">
                <a:sym typeface="Wingdings" panose="05000000000000000000" pitchFamily="2" charset="2"/>
              </a:rPr>
              <a:t>              i++i=1, j--j=0</a:t>
            </a:r>
          </a:p>
          <a:p>
            <a:r>
              <a:rPr lang="en-US" sz="2400">
                <a:sym typeface="Wingdings" panose="05000000000000000000" pitchFamily="2" charset="2"/>
              </a:rPr>
              <a:t>  gọi đệ quy: QuickSort(M,left, j)</a:t>
            </a:r>
          </a:p>
          <a:p>
            <a:r>
              <a:rPr lang="en-US" sz="2400">
                <a:sym typeface="Wingdings" panose="05000000000000000000" pitchFamily="2" charset="2"/>
              </a:rPr>
              <a:t>           QuickSort(M,0,0)</a:t>
            </a:r>
            <a:endParaRPr lang="en-US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0F242C-93E2-46A1-90FB-F601948611C9}"/>
              </a:ext>
            </a:extLst>
          </p:cNvPr>
          <p:cNvSpPr/>
          <p:nvPr/>
        </p:nvSpPr>
        <p:spPr>
          <a:xfrm>
            <a:off x="10515600" y="4038601"/>
            <a:ext cx="1333500" cy="2362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2135B7-E0DC-4BB2-AA51-38DDC3823133}"/>
              </a:ext>
            </a:extLst>
          </p:cNvPr>
          <p:cNvSpPr/>
          <p:nvPr/>
        </p:nvSpPr>
        <p:spPr>
          <a:xfrm>
            <a:off x="10628973" y="5771929"/>
            <a:ext cx="1066800" cy="5624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i=3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Right=4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76BC5-319C-42E0-BA23-0D3674FD7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3364"/>
            <a:ext cx="4922878" cy="503640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9704900-9211-494A-9961-F56AEC98462D}"/>
              </a:ext>
            </a:extLst>
          </p:cNvPr>
          <p:cNvSpPr/>
          <p:nvPr/>
        </p:nvSpPr>
        <p:spPr>
          <a:xfrm>
            <a:off x="10628973" y="5143058"/>
            <a:ext cx="1066800" cy="5624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i=2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Right=3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604B1A-D06F-4002-A58F-33CD51754713}"/>
              </a:ext>
            </a:extLst>
          </p:cNvPr>
          <p:cNvSpPr/>
          <p:nvPr/>
        </p:nvSpPr>
        <p:spPr>
          <a:xfrm>
            <a:off x="7270035" y="596443"/>
            <a:ext cx="34323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ym typeface="Wingdings" panose="05000000000000000000" pitchFamily="2" charset="2"/>
              </a:rPr>
              <a:t></a:t>
            </a:r>
            <a:r>
              <a:rPr lang="en-US" sz="2000"/>
              <a:t>M=</a:t>
            </a:r>
            <a:r>
              <a:rPr lang="en-US" sz="2000">
                <a:solidFill>
                  <a:srgbClr val="FF0000"/>
                </a:solidFill>
              </a:rPr>
              <a:t>29      17     40      54      63</a:t>
            </a:r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14193A-2B30-4F5D-80AD-6BC5F98134ED}"/>
              </a:ext>
            </a:extLst>
          </p:cNvPr>
          <p:cNvSpPr/>
          <p:nvPr/>
        </p:nvSpPr>
        <p:spPr>
          <a:xfrm>
            <a:off x="6205636" y="4210215"/>
            <a:ext cx="3374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ym typeface="Wingdings" panose="05000000000000000000" pitchFamily="2" charset="2"/>
              </a:rPr>
              <a:t></a:t>
            </a:r>
            <a:r>
              <a:rPr lang="en-US" sz="2000"/>
              <a:t>M=</a:t>
            </a:r>
            <a:r>
              <a:rPr lang="en-US" sz="2000">
                <a:solidFill>
                  <a:srgbClr val="FF0000"/>
                </a:solidFill>
              </a:rPr>
              <a:t>17     29     40      54      63</a:t>
            </a:r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E0CD9F-B705-4A9E-879E-90F45EED0BAA}"/>
              </a:ext>
            </a:extLst>
          </p:cNvPr>
          <p:cNvSpPr/>
          <p:nvPr/>
        </p:nvSpPr>
        <p:spPr>
          <a:xfrm>
            <a:off x="10648950" y="4462436"/>
            <a:ext cx="1066800" cy="5624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i=1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Right=1</a:t>
            </a:r>
          </a:p>
        </p:txBody>
      </p:sp>
    </p:spTree>
    <p:extLst>
      <p:ext uri="{BB962C8B-B14F-4D97-AF65-F5344CB8AC3E}">
        <p14:creationId xmlns:p14="http://schemas.microsoft.com/office/powerpoint/2010/main" val="254930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59A063-6F3C-4FC6-9772-1A414422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1E6139-0A70-4B86-9556-A68BBE1ED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1997"/>
            <a:ext cx="4922878" cy="50364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90ACD7-18E6-491F-96DD-7D103B3E12A4}"/>
              </a:ext>
            </a:extLst>
          </p:cNvPr>
          <p:cNvSpPr/>
          <p:nvPr/>
        </p:nvSpPr>
        <p:spPr>
          <a:xfrm>
            <a:off x="131955" y="381000"/>
            <a:ext cx="44278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/>
              <a:t>M=29      40      63      54      17, n=5</a:t>
            </a:r>
          </a:p>
          <a:p>
            <a:r>
              <a:rPr lang="en-US" sz="2400"/>
              <a:t>QuickSort(M,0,4);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CDFB9-0D71-45F6-826A-AFBECE2BC10F}"/>
              </a:ext>
            </a:extLst>
          </p:cNvPr>
          <p:cNvSpPr/>
          <p:nvPr/>
        </p:nvSpPr>
        <p:spPr>
          <a:xfrm>
            <a:off x="4724401" y="246757"/>
            <a:ext cx="73152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  4. QuickSort(M,0,0);</a:t>
            </a:r>
          </a:p>
          <a:p>
            <a:r>
              <a:rPr lang="en-US" sz="2400"/>
              <a:t>   left=0, right=0</a:t>
            </a:r>
            <a:r>
              <a:rPr lang="en-US" sz="2400">
                <a:sym typeface="Wingdings" panose="05000000000000000000" pitchFamily="2" charset="2"/>
              </a:rPr>
              <a:t>dừng đệ quygọi Stack</a:t>
            </a:r>
            <a:endParaRPr lang="en-US" sz="2400"/>
          </a:p>
          <a:p>
            <a:r>
              <a:rPr lang="en-US" sz="2400"/>
              <a:t>  5. QuickSort(M,i,right)  </a:t>
            </a:r>
            <a:r>
              <a:rPr lang="en-US" sz="2400">
                <a:sym typeface="Wingdings" panose="05000000000000000000" pitchFamily="2" charset="2"/>
              </a:rPr>
              <a:t></a:t>
            </a:r>
            <a:r>
              <a:rPr lang="en-US" sz="2400"/>
              <a:t> QuickSort(M,1,1)</a:t>
            </a:r>
          </a:p>
          <a:p>
            <a:r>
              <a:rPr lang="en-US" sz="2400"/>
              <a:t>      left=1, right=1</a:t>
            </a:r>
            <a:r>
              <a:rPr lang="en-US" sz="2400">
                <a:sym typeface="Wingdings" panose="05000000000000000000" pitchFamily="2" charset="2"/>
              </a:rPr>
              <a:t>kết thúc đệ quygọi Stack</a:t>
            </a:r>
          </a:p>
          <a:p>
            <a:r>
              <a:rPr lang="en-US" sz="2400">
                <a:sym typeface="Wingdings" panose="05000000000000000000" pitchFamily="2" charset="2"/>
              </a:rPr>
              <a:t>  6. QuickSort(M,i,right)QuickSort(M,2,3)</a:t>
            </a:r>
          </a:p>
          <a:p>
            <a:r>
              <a:rPr lang="en-US" sz="2400">
                <a:sym typeface="Wingdings" panose="05000000000000000000" pitchFamily="2" charset="2"/>
              </a:rPr>
              <a:t>   left=2, right=3</a:t>
            </a:r>
          </a:p>
          <a:p>
            <a:r>
              <a:rPr lang="en-US" sz="2400">
                <a:sym typeface="Wingdings" panose="05000000000000000000" pitchFamily="2" charset="2"/>
              </a:rPr>
              <a:t>   pivot=M[(left+right)/2]=M[2]=40</a:t>
            </a:r>
          </a:p>
          <a:p>
            <a:r>
              <a:rPr lang="en-US" sz="2400">
                <a:sym typeface="Wingdings" panose="05000000000000000000" pitchFamily="2" charset="2"/>
              </a:rPr>
              <a:t>  i=left=2, j=right=3</a:t>
            </a:r>
          </a:p>
          <a:p>
            <a:r>
              <a:rPr lang="en-US" sz="2400">
                <a:sym typeface="Wingdings" panose="05000000000000000000" pitchFamily="2" charset="2"/>
              </a:rPr>
              <a:t>   do –lần 1:</a:t>
            </a:r>
          </a:p>
          <a:p>
            <a:r>
              <a:rPr lang="en-US" sz="2400">
                <a:sym typeface="Wingdings" panose="05000000000000000000" pitchFamily="2" charset="2"/>
              </a:rPr>
              <a:t>         while 1:</a:t>
            </a:r>
          </a:p>
          <a:p>
            <a:r>
              <a:rPr lang="en-US" sz="2400">
                <a:sym typeface="Wingdings" panose="05000000000000000000" pitchFamily="2" charset="2"/>
              </a:rPr>
              <a:t>             1. M[i]&lt;pivotM[2]&lt;4040&lt;40dừng while1</a:t>
            </a:r>
          </a:p>
          <a:p>
            <a:r>
              <a:rPr lang="en-US" sz="2400">
                <a:sym typeface="Wingdings" panose="05000000000000000000" pitchFamily="2" charset="2"/>
              </a:rPr>
              <a:t>         while 2:</a:t>
            </a:r>
          </a:p>
          <a:p>
            <a:r>
              <a:rPr lang="en-US" sz="2400">
                <a:sym typeface="Wingdings" panose="05000000000000000000" pitchFamily="2" charset="2"/>
              </a:rPr>
              <a:t>              1. M[j]&gt;pivotM[3]&gt;4054&gt;40j--j=2</a:t>
            </a:r>
          </a:p>
          <a:p>
            <a:r>
              <a:rPr lang="en-US" sz="2400">
                <a:sym typeface="Wingdings" panose="05000000000000000000" pitchFamily="2" charset="2"/>
              </a:rPr>
              <a:t>              2. M[j]&gt;pivotM[2]&gt;4040&gt;40dừng while2</a:t>
            </a:r>
          </a:p>
          <a:p>
            <a:r>
              <a:rPr lang="en-US" sz="2400">
                <a:sym typeface="Wingdings" panose="05000000000000000000" pitchFamily="2" charset="2"/>
              </a:rPr>
              <a:t>         if i&lt;=j2&lt;=2hoán đổi vị trí 2 và 2</a:t>
            </a:r>
          </a:p>
          <a:p>
            <a:r>
              <a:rPr lang="en-US" sz="2400">
                <a:sym typeface="Wingdings" panose="05000000000000000000" pitchFamily="2" charset="2"/>
              </a:rPr>
              <a:t>            i++i=3, j--j=1</a:t>
            </a:r>
          </a:p>
          <a:p>
            <a:r>
              <a:rPr lang="en-US" sz="2400">
                <a:sym typeface="Wingdings" panose="05000000000000000000" pitchFamily="2" charset="2"/>
              </a:rPr>
              <a:t>  Gọi đệ quy: QuickSort(M,left,j)QuickSort(M,2, 1)</a:t>
            </a:r>
            <a:endParaRPr lang="en-US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0F242C-93E2-46A1-90FB-F601948611C9}"/>
              </a:ext>
            </a:extLst>
          </p:cNvPr>
          <p:cNvSpPr/>
          <p:nvPr/>
        </p:nvSpPr>
        <p:spPr>
          <a:xfrm>
            <a:off x="10740327" y="781272"/>
            <a:ext cx="1333500" cy="2362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2135B7-E0DC-4BB2-AA51-38DDC3823133}"/>
              </a:ext>
            </a:extLst>
          </p:cNvPr>
          <p:cNvSpPr/>
          <p:nvPr/>
        </p:nvSpPr>
        <p:spPr>
          <a:xfrm>
            <a:off x="10853700" y="2514600"/>
            <a:ext cx="1066800" cy="5624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i=3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Right=4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76BC5-319C-42E0-BA23-0D3674FD7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3364"/>
            <a:ext cx="4922878" cy="503640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014193A-2B30-4F5D-80AD-6BC5F98134ED}"/>
              </a:ext>
            </a:extLst>
          </p:cNvPr>
          <p:cNvSpPr/>
          <p:nvPr/>
        </p:nvSpPr>
        <p:spPr>
          <a:xfrm>
            <a:off x="7596850" y="362141"/>
            <a:ext cx="3374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ym typeface="Wingdings" panose="05000000000000000000" pitchFamily="2" charset="2"/>
              </a:rPr>
              <a:t></a:t>
            </a:r>
            <a:r>
              <a:rPr lang="en-US" sz="2000"/>
              <a:t>M=</a:t>
            </a:r>
            <a:r>
              <a:rPr lang="en-US" sz="2000">
                <a:solidFill>
                  <a:srgbClr val="FF0000"/>
                </a:solidFill>
              </a:rPr>
              <a:t>17     29     40      54      63</a:t>
            </a:r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30816E-0A4F-457C-9BAF-2F8321F1E501}"/>
              </a:ext>
            </a:extLst>
          </p:cNvPr>
          <p:cNvSpPr/>
          <p:nvPr/>
        </p:nvSpPr>
        <p:spPr>
          <a:xfrm>
            <a:off x="8382001" y="5658182"/>
            <a:ext cx="3374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ym typeface="Wingdings" panose="05000000000000000000" pitchFamily="2" charset="2"/>
              </a:rPr>
              <a:t></a:t>
            </a:r>
            <a:r>
              <a:rPr lang="en-US" sz="2000"/>
              <a:t>M=</a:t>
            </a:r>
            <a:r>
              <a:rPr lang="en-US" sz="2000">
                <a:solidFill>
                  <a:srgbClr val="FF0000"/>
                </a:solidFill>
              </a:rPr>
              <a:t>17     29     40      54      63</a:t>
            </a:r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6C34E4-DE80-42B8-AC5F-9E144FD7C66D}"/>
              </a:ext>
            </a:extLst>
          </p:cNvPr>
          <p:cNvSpPr/>
          <p:nvPr/>
        </p:nvSpPr>
        <p:spPr>
          <a:xfrm>
            <a:off x="10853700" y="1861831"/>
            <a:ext cx="1066800" cy="5624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i=3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Right=3</a:t>
            </a:r>
          </a:p>
        </p:txBody>
      </p:sp>
    </p:spTree>
    <p:extLst>
      <p:ext uri="{BB962C8B-B14F-4D97-AF65-F5344CB8AC3E}">
        <p14:creationId xmlns:p14="http://schemas.microsoft.com/office/powerpoint/2010/main" val="160965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59A063-6F3C-4FC6-9772-1A414422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1E6139-0A70-4B86-9556-A68BBE1ED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1997"/>
            <a:ext cx="4922878" cy="50364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90ACD7-18E6-491F-96DD-7D103B3E12A4}"/>
              </a:ext>
            </a:extLst>
          </p:cNvPr>
          <p:cNvSpPr/>
          <p:nvPr/>
        </p:nvSpPr>
        <p:spPr>
          <a:xfrm>
            <a:off x="131955" y="381000"/>
            <a:ext cx="44278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/>
              <a:t>M=29      40      63      54      17, n=5</a:t>
            </a:r>
          </a:p>
          <a:p>
            <a:r>
              <a:rPr lang="en-US" sz="2400"/>
              <a:t>QuickSort(M,0,4);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CDFB9-0D71-45F6-826A-AFBECE2BC10F}"/>
              </a:ext>
            </a:extLst>
          </p:cNvPr>
          <p:cNvSpPr/>
          <p:nvPr/>
        </p:nvSpPr>
        <p:spPr>
          <a:xfrm>
            <a:off x="4880517" y="334263"/>
            <a:ext cx="73152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  7. QuickSort(M,2,1);</a:t>
            </a:r>
          </a:p>
          <a:p>
            <a:r>
              <a:rPr lang="en-US" sz="2400"/>
              <a:t> left=2, right=1</a:t>
            </a:r>
            <a:r>
              <a:rPr lang="en-US" sz="2400">
                <a:sym typeface="Wingdings" panose="05000000000000000000" pitchFamily="2" charset="2"/>
              </a:rPr>
              <a:t>kết thúc đệ quygọi Stack</a:t>
            </a:r>
          </a:p>
          <a:p>
            <a:r>
              <a:rPr lang="en-US" sz="2400">
                <a:sym typeface="Wingdings" panose="05000000000000000000" pitchFamily="2" charset="2"/>
              </a:rPr>
              <a:t>  8. QuickSort(M,i,right)QuickSort(M,3,3)</a:t>
            </a:r>
          </a:p>
          <a:p>
            <a:r>
              <a:rPr lang="en-US" sz="2400">
                <a:sym typeface="Wingdings" panose="05000000000000000000" pitchFamily="2" charset="2"/>
              </a:rPr>
              <a:t> left=3, right=3dừng đệ quygọi Stack</a:t>
            </a:r>
          </a:p>
          <a:p>
            <a:r>
              <a:rPr lang="en-US" sz="2400">
                <a:sym typeface="Wingdings" panose="05000000000000000000" pitchFamily="2" charset="2"/>
              </a:rPr>
              <a:t> 9. QuickSort(M,I,right)QuickSort(M,3,4)</a:t>
            </a:r>
          </a:p>
          <a:p>
            <a:r>
              <a:rPr lang="en-US" sz="2400">
                <a:sym typeface="Wingdings" panose="05000000000000000000" pitchFamily="2" charset="2"/>
              </a:rPr>
              <a:t>  left=3, right=4</a:t>
            </a:r>
          </a:p>
          <a:p>
            <a:r>
              <a:rPr lang="en-US" sz="2400">
                <a:sym typeface="Wingdings" panose="05000000000000000000" pitchFamily="2" charset="2"/>
              </a:rPr>
              <a:t>  pivot=M[(left+right)/2]=M[3]=54</a:t>
            </a:r>
          </a:p>
          <a:p>
            <a:r>
              <a:rPr lang="en-US" sz="2400">
                <a:sym typeface="Wingdings" panose="05000000000000000000" pitchFamily="2" charset="2"/>
              </a:rPr>
              <a:t>  i=left=3, j=right=4</a:t>
            </a:r>
          </a:p>
          <a:p>
            <a:r>
              <a:rPr lang="en-US" sz="2400">
                <a:sym typeface="Wingdings" panose="05000000000000000000" pitchFamily="2" charset="2"/>
              </a:rPr>
              <a:t>  do –lần 1:</a:t>
            </a:r>
          </a:p>
          <a:p>
            <a:r>
              <a:rPr lang="en-US" sz="2400">
                <a:sym typeface="Wingdings" panose="05000000000000000000" pitchFamily="2" charset="2"/>
              </a:rPr>
              <a:t>       while 1:</a:t>
            </a:r>
          </a:p>
          <a:p>
            <a:r>
              <a:rPr lang="en-US" sz="2400">
                <a:sym typeface="Wingdings" panose="05000000000000000000" pitchFamily="2" charset="2"/>
              </a:rPr>
              <a:t>           1. M[i]&lt;pivotM[3]&lt;5454&lt;54dừng while 1</a:t>
            </a:r>
          </a:p>
          <a:p>
            <a:r>
              <a:rPr lang="en-US" sz="2400">
                <a:sym typeface="Wingdings" panose="05000000000000000000" pitchFamily="2" charset="2"/>
              </a:rPr>
              <a:t>       while 2:</a:t>
            </a:r>
          </a:p>
          <a:p>
            <a:r>
              <a:rPr lang="en-US" sz="2400">
                <a:sym typeface="Wingdings" panose="05000000000000000000" pitchFamily="2" charset="2"/>
              </a:rPr>
              <a:t>            1. M[j]&gt;pivotM[4]&gt;5463&gt;54j--j=3</a:t>
            </a:r>
          </a:p>
          <a:p>
            <a:r>
              <a:rPr lang="en-US" sz="2400">
                <a:sym typeface="Wingdings" panose="05000000000000000000" pitchFamily="2" charset="2"/>
              </a:rPr>
              <a:t>            2. M[j]&gt;pivotM[3]&gt;5454&gt;54dừng while 2</a:t>
            </a:r>
          </a:p>
          <a:p>
            <a:r>
              <a:rPr lang="en-US" sz="2400">
                <a:sym typeface="Wingdings" panose="05000000000000000000" pitchFamily="2" charset="2"/>
              </a:rPr>
              <a:t>       if i&lt;=j3&lt;=3hoán đổi vị trí 3 và 3</a:t>
            </a:r>
          </a:p>
          <a:p>
            <a:r>
              <a:rPr lang="en-US" sz="2400">
                <a:sym typeface="Wingdings" panose="05000000000000000000" pitchFamily="2" charset="2"/>
              </a:rPr>
              <a:t>            i++i=4, j--j=2</a:t>
            </a:r>
          </a:p>
          <a:p>
            <a:r>
              <a:rPr lang="en-US" sz="2400">
                <a:sym typeface="Wingdings" panose="05000000000000000000" pitchFamily="2" charset="2"/>
              </a:rPr>
              <a:t>Gọi đệ quy: QuickSort(M,left,j)QuickSort(M,3,2)</a:t>
            </a:r>
            <a:endParaRPr lang="en-US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0F242C-93E2-46A1-90FB-F601948611C9}"/>
              </a:ext>
            </a:extLst>
          </p:cNvPr>
          <p:cNvSpPr/>
          <p:nvPr/>
        </p:nvSpPr>
        <p:spPr>
          <a:xfrm>
            <a:off x="10740327" y="781272"/>
            <a:ext cx="1333500" cy="2362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76BC5-319C-42E0-BA23-0D3674FD7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3364"/>
            <a:ext cx="4922878" cy="503640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014193A-2B30-4F5D-80AD-6BC5F98134ED}"/>
              </a:ext>
            </a:extLst>
          </p:cNvPr>
          <p:cNvSpPr/>
          <p:nvPr/>
        </p:nvSpPr>
        <p:spPr>
          <a:xfrm>
            <a:off x="7596850" y="362141"/>
            <a:ext cx="3374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ym typeface="Wingdings" panose="05000000000000000000" pitchFamily="2" charset="2"/>
              </a:rPr>
              <a:t></a:t>
            </a:r>
            <a:r>
              <a:rPr lang="en-US" sz="2000"/>
              <a:t>M=</a:t>
            </a:r>
            <a:r>
              <a:rPr lang="en-US" sz="2000">
                <a:solidFill>
                  <a:srgbClr val="FF0000"/>
                </a:solidFill>
              </a:rPr>
              <a:t>17     29     40      54      63</a:t>
            </a:r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08B70B-1CD2-4171-B892-6B39A0AE93EC}"/>
              </a:ext>
            </a:extLst>
          </p:cNvPr>
          <p:cNvSpPr/>
          <p:nvPr/>
        </p:nvSpPr>
        <p:spPr>
          <a:xfrm>
            <a:off x="8382000" y="5816915"/>
            <a:ext cx="3374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ym typeface="Wingdings" panose="05000000000000000000" pitchFamily="2" charset="2"/>
              </a:rPr>
              <a:t></a:t>
            </a:r>
            <a:r>
              <a:rPr lang="en-US" sz="2000"/>
              <a:t>M=</a:t>
            </a:r>
            <a:r>
              <a:rPr lang="en-US" sz="2000">
                <a:solidFill>
                  <a:srgbClr val="FF0000"/>
                </a:solidFill>
              </a:rPr>
              <a:t>17     29     40      54      63</a:t>
            </a:r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8A2730-EECB-44CF-9724-B83D755C2ACD}"/>
              </a:ext>
            </a:extLst>
          </p:cNvPr>
          <p:cNvSpPr/>
          <p:nvPr/>
        </p:nvSpPr>
        <p:spPr>
          <a:xfrm>
            <a:off x="10873677" y="2469098"/>
            <a:ext cx="1066800" cy="5624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i=4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Right=4</a:t>
            </a:r>
          </a:p>
        </p:txBody>
      </p:sp>
    </p:spTree>
    <p:extLst>
      <p:ext uri="{BB962C8B-B14F-4D97-AF65-F5344CB8AC3E}">
        <p14:creationId xmlns:p14="http://schemas.microsoft.com/office/powerpoint/2010/main" val="542526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59A063-6F3C-4FC6-9772-1A414422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1E6139-0A70-4B86-9556-A68BBE1ED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1997"/>
            <a:ext cx="4922878" cy="50364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90ACD7-18E6-491F-96DD-7D103B3E12A4}"/>
              </a:ext>
            </a:extLst>
          </p:cNvPr>
          <p:cNvSpPr/>
          <p:nvPr/>
        </p:nvSpPr>
        <p:spPr>
          <a:xfrm>
            <a:off x="131955" y="381000"/>
            <a:ext cx="44278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/>
              <a:t>M=29      40      63      54      17, n=5</a:t>
            </a:r>
          </a:p>
          <a:p>
            <a:r>
              <a:rPr lang="en-US" sz="2400"/>
              <a:t>QuickSort(M,0,4);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CDFB9-0D71-45F6-826A-AFBECE2BC10F}"/>
              </a:ext>
            </a:extLst>
          </p:cNvPr>
          <p:cNvSpPr/>
          <p:nvPr/>
        </p:nvSpPr>
        <p:spPr>
          <a:xfrm>
            <a:off x="4880517" y="334263"/>
            <a:ext cx="7315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  10. QuickSort(M,3,2);</a:t>
            </a:r>
          </a:p>
          <a:p>
            <a:r>
              <a:rPr lang="en-US" sz="2400"/>
              <a:t>   left=3, right=2</a:t>
            </a:r>
            <a:r>
              <a:rPr lang="en-US" sz="2400">
                <a:sym typeface="Wingdings" panose="05000000000000000000" pitchFamily="2" charset="2"/>
              </a:rPr>
              <a:t>dừng đệ quygọi Stack</a:t>
            </a:r>
          </a:p>
          <a:p>
            <a:r>
              <a:rPr lang="en-US" sz="2400"/>
              <a:t>  11. QuickSort(M,i,right)</a:t>
            </a:r>
            <a:r>
              <a:rPr lang="en-US" sz="2400">
                <a:sym typeface="Wingdings" panose="05000000000000000000" pitchFamily="2" charset="2"/>
              </a:rPr>
              <a:t>QuickSort(M,4,4)</a:t>
            </a:r>
          </a:p>
          <a:p>
            <a:r>
              <a:rPr lang="en-US" sz="2400">
                <a:sym typeface="Wingdings" panose="05000000000000000000" pitchFamily="2" charset="2"/>
              </a:rPr>
              <a:t>  left=4, right=4dừng đệ quy</a:t>
            </a:r>
          </a:p>
          <a:p>
            <a:r>
              <a:rPr lang="en-US" sz="2400">
                <a:sym typeface="Wingdings" panose="05000000000000000000" pitchFamily="2" charset="2"/>
              </a:rPr>
              <a:t>Và thấy Stack rỗng</a:t>
            </a:r>
          </a:p>
          <a:p>
            <a:r>
              <a:rPr lang="en-US" sz="2400">
                <a:sym typeface="Wingdings" panose="05000000000000000000" pitchFamily="2" charset="2"/>
              </a:rPr>
              <a:t>kết thúc giải thuật</a:t>
            </a:r>
          </a:p>
          <a:p>
            <a:endParaRPr lang="en-US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0F242C-93E2-46A1-90FB-F601948611C9}"/>
              </a:ext>
            </a:extLst>
          </p:cNvPr>
          <p:cNvSpPr/>
          <p:nvPr/>
        </p:nvSpPr>
        <p:spPr>
          <a:xfrm>
            <a:off x="10740327" y="781272"/>
            <a:ext cx="1333500" cy="2362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76BC5-319C-42E0-BA23-0D3674FD7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3364"/>
            <a:ext cx="4922878" cy="503640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014193A-2B30-4F5D-80AD-6BC5F98134ED}"/>
              </a:ext>
            </a:extLst>
          </p:cNvPr>
          <p:cNvSpPr/>
          <p:nvPr/>
        </p:nvSpPr>
        <p:spPr>
          <a:xfrm>
            <a:off x="7848600" y="381162"/>
            <a:ext cx="3374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ym typeface="Wingdings" panose="05000000000000000000" pitchFamily="2" charset="2"/>
              </a:rPr>
              <a:t></a:t>
            </a:r>
            <a:r>
              <a:rPr lang="en-US" sz="2000"/>
              <a:t>M=</a:t>
            </a:r>
            <a:r>
              <a:rPr lang="en-US" sz="2000">
                <a:solidFill>
                  <a:srgbClr val="FF0000"/>
                </a:solidFill>
              </a:rPr>
              <a:t>17     29     40      54      63</a:t>
            </a:r>
            <a:endParaRPr lang="en-US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60D851-8AD2-42AC-A03B-E264A431B9D4}"/>
              </a:ext>
            </a:extLst>
          </p:cNvPr>
          <p:cNvSpPr/>
          <p:nvPr/>
        </p:nvSpPr>
        <p:spPr>
          <a:xfrm>
            <a:off x="6006012" y="2811864"/>
            <a:ext cx="3374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ym typeface="Wingdings" panose="05000000000000000000" pitchFamily="2" charset="2"/>
              </a:rPr>
              <a:t></a:t>
            </a:r>
            <a:r>
              <a:rPr lang="en-US" sz="2000"/>
              <a:t>M=</a:t>
            </a:r>
            <a:r>
              <a:rPr lang="en-US" sz="2000">
                <a:solidFill>
                  <a:srgbClr val="FF0000"/>
                </a:solidFill>
              </a:rPr>
              <a:t>17     29     40      54      63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32410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81200"/>
            <a:ext cx="6477000" cy="508000"/>
            <a:chOff x="789624" y="1191463"/>
            <a:chExt cx="6477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276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fontAlgn="base">
                <a:spcBef>
                  <a:spcPct val="20000"/>
                </a:spcBef>
                <a:spcAft>
                  <a:spcPct val="0"/>
                </a:spcAft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Giải thuật sắp xếp nhanh (Quick Sort)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2667000" y="2185565"/>
            <a:ext cx="6477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M = {100,3,60,35,2};</a:t>
            </a:r>
          </a:p>
          <a:p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QuickSort(M,0,4);</a:t>
            </a:r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1963032" y="1136619"/>
            <a:ext cx="8247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>
                <a:latin typeface="Cambria" panose="02040503050406030204" pitchFamily="18" charset="0"/>
              </a:rPr>
              <a:t>Hãy giải thích từng bước quá trình  chạy QuickSort cho danh sách dưới đây: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DD69AB-60AE-4D6E-80F1-196F2800927B}"/>
              </a:ext>
            </a:extLst>
          </p:cNvPr>
          <p:cNvSpPr/>
          <p:nvPr/>
        </p:nvSpPr>
        <p:spPr>
          <a:xfrm>
            <a:off x="1219200" y="3581400"/>
            <a:ext cx="647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duythanhcse@gmail.com</a:t>
            </a:r>
            <a:endParaRPr lang="en-US" sz="240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Facebook.com/duythanhcse</a:t>
            </a:r>
          </a:p>
          <a:p>
            <a:r>
              <a:rPr lang="en-US" sz="2400"/>
              <a:t>0987773061</a:t>
            </a:r>
          </a:p>
        </p:txBody>
      </p:sp>
    </p:spTree>
    <p:extLst>
      <p:ext uri="{BB962C8B-B14F-4D97-AF65-F5344CB8AC3E}">
        <p14:creationId xmlns:p14="http://schemas.microsoft.com/office/powerpoint/2010/main" val="193773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H="1">
            <a:off x="6061214" y="1066800"/>
            <a:ext cx="34787" cy="541020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05775" y="1145300"/>
            <a:ext cx="537461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QuickSort(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[]M,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left,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right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(left &gt;= right)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pivot = M[(left + right) / 2]; 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left, j = right 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(M[i] &lt; pivot) i++;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(M[j] &gt; pivot) j--;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&lt;= j){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 = M[i];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M[i] = M[j];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M[j] = temp;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i++;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j--;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&lt; j);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QuickSort(M,left, j);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QuickSort(M,i,right);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23413" y="1066801"/>
            <a:ext cx="45098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M = {100,3,60,35,2};</a:t>
            </a:r>
          </a:p>
          <a:p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QuickSort(M</a:t>
            </a:r>
            <a:r>
              <a:rPr lang="en-US" sz="2400"/>
              <a:t>,0,4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200"/>
          </a:p>
        </p:txBody>
      </p:sp>
      <p:sp>
        <p:nvSpPr>
          <p:cNvPr id="11" name="TextBox 10"/>
          <p:cNvSpPr txBox="1"/>
          <p:nvPr/>
        </p:nvSpPr>
        <p:spPr>
          <a:xfrm>
            <a:off x="6123413" y="2514600"/>
            <a:ext cx="4509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>
                <a:latin typeface="Cambria" panose="02040503050406030204" pitchFamily="18" charset="0"/>
              </a:rPr>
              <a:t>left =0, right=4</a:t>
            </a:r>
          </a:p>
          <a:p>
            <a:pPr algn="just"/>
            <a:r>
              <a:rPr lang="en-US" sz="2200">
                <a:latin typeface="Cambria" panose="02040503050406030204" pitchFamily="18" charset="0"/>
              </a:rPr>
              <a:t>pivot=M[(left+right)/2]=M[2]=60</a:t>
            </a:r>
          </a:p>
          <a:p>
            <a:pPr algn="just"/>
            <a:r>
              <a:rPr lang="en-US" sz="2200">
                <a:latin typeface="Cambria" panose="02040503050406030204" pitchFamily="18" charset="0"/>
              </a:rPr>
              <a:t>i=0, j=4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23413" y="2186193"/>
            <a:ext cx="263245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QuickSort(M</a:t>
            </a:r>
            <a:r>
              <a:rPr lang="en-US" sz="2200"/>
              <a:t>,0,4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50826" y="1834175"/>
            <a:ext cx="267252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u="sng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Quicksort lần 1: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28630" y="3581401"/>
            <a:ext cx="45098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u="sng">
                <a:latin typeface="Cambria" panose="02040503050406030204" pitchFamily="18" charset="0"/>
              </a:rPr>
              <a:t>Do –lần 1:</a:t>
            </a:r>
          </a:p>
          <a:p>
            <a:pPr algn="just"/>
            <a:r>
              <a:rPr lang="en-US" sz="2200">
                <a:latin typeface="Cambria" panose="02040503050406030204" pitchFamily="18" charset="0"/>
              </a:rPr>
              <a:t>  while 1:</a:t>
            </a:r>
          </a:p>
          <a:p>
            <a:pPr algn="just"/>
            <a:r>
              <a:rPr lang="en-US" sz="2200">
                <a:latin typeface="Cambria" panose="02040503050406030204" pitchFamily="18" charset="0"/>
              </a:rPr>
              <a:t>        Lần 1: M[i] &lt;pivot</a:t>
            </a:r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M[0] &lt;60   </a:t>
            </a:r>
          </a:p>
          <a:p>
            <a:pPr algn="just"/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             100&lt;60 saidừng while 1</a:t>
            </a:r>
          </a:p>
          <a:p>
            <a:pPr algn="just"/>
            <a:r>
              <a:rPr lang="en-US" sz="2200">
                <a:latin typeface="Cambria" panose="02040503050406030204" pitchFamily="18" charset="0"/>
              </a:rPr>
              <a:t>  while 2:</a:t>
            </a:r>
          </a:p>
          <a:p>
            <a:pPr algn="just"/>
            <a:r>
              <a:rPr lang="en-US" sz="2200">
                <a:latin typeface="Cambria" panose="02040503050406030204" pitchFamily="18" charset="0"/>
              </a:rPr>
              <a:t>        Lần 1: M[j] &gt;pivot</a:t>
            </a:r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M[4] &gt;60   </a:t>
            </a:r>
          </a:p>
          <a:p>
            <a:pPr algn="just"/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             2&gt;60 saidừng while 2</a:t>
            </a:r>
            <a:endParaRPr lang="en-US" sz="2200">
              <a:latin typeface="Cambria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76826" y="5969914"/>
            <a:ext cx="29931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ambria" panose="02040503050406030204" pitchFamily="18" charset="0"/>
              </a:rPr>
              <a:t>If: i&lt;=j 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ambria" panose="02040503050406030204" pitchFamily="18" charset="0"/>
                <a:sym typeface="Wingdings" panose="05000000000000000000" pitchFamily="2" charset="2"/>
              </a:rPr>
              <a:t> 0&lt;=4đúng:</a:t>
            </a:r>
            <a:endParaRPr lang="en-US" sz="2200">
              <a:solidFill>
                <a:srgbClr val="000000"/>
              </a:solidFill>
              <a:highlight>
                <a:srgbClr val="FFFFFF"/>
              </a:highlight>
              <a:latin typeface="Cambria" panose="020405030504060302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40FB2ED-B42B-4958-A17A-5AAA3CB5BBE3}"/>
              </a:ext>
            </a:extLst>
          </p:cNvPr>
          <p:cNvGrpSpPr/>
          <p:nvPr/>
        </p:nvGrpSpPr>
        <p:grpSpPr>
          <a:xfrm>
            <a:off x="304800" y="482600"/>
            <a:ext cx="6477000" cy="508000"/>
            <a:chOff x="789624" y="1191463"/>
            <a:chExt cx="6477000" cy="508000"/>
          </a:xfrm>
        </p:grpSpPr>
        <p:sp>
          <p:nvSpPr>
            <p:cNvPr id="17" name="AutoShape 52">
              <a:extLst>
                <a:ext uri="{FF2B5EF4-FFF2-40B4-BE49-F238E27FC236}">
                  <a16:creationId xmlns:a16="http://schemas.microsoft.com/office/drawing/2014/main" id="{BD15AD03-6996-49B7-8FC3-F552E22926C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276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fontAlgn="base">
                <a:spcBef>
                  <a:spcPct val="20000"/>
                </a:spcBef>
                <a:spcAft>
                  <a:spcPct val="0"/>
                </a:spcAft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Giải thuật sắp xếp nhanh (Quick Sort)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51FC0BD-1240-4103-9BFC-AF05263A75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9" name="AutoShape 18">
                <a:extLst>
                  <a:ext uri="{FF2B5EF4-FFF2-40B4-BE49-F238E27FC236}">
                    <a16:creationId xmlns:a16="http://schemas.microsoft.com/office/drawing/2014/main" id="{00688A35-46BD-4CE8-B9CB-2670203CB0D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0" name="AutoShape 19">
                <a:extLst>
                  <a:ext uri="{FF2B5EF4-FFF2-40B4-BE49-F238E27FC236}">
                    <a16:creationId xmlns:a16="http://schemas.microsoft.com/office/drawing/2014/main" id="{ADF88894-8AE7-4D86-BEE2-B2DEE81681E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1" name="AutoShape 20">
                <a:extLst>
                  <a:ext uri="{FF2B5EF4-FFF2-40B4-BE49-F238E27FC236}">
                    <a16:creationId xmlns:a16="http://schemas.microsoft.com/office/drawing/2014/main" id="{22C373EF-8AC2-4CAF-9995-42B9BD0568C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9389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3626</Words>
  <Application>Microsoft Office PowerPoint</Application>
  <PresentationFormat>Widescreen</PresentationFormat>
  <Paragraphs>425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</vt:lpstr>
      <vt:lpstr>Consolas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704</cp:revision>
  <dcterms:created xsi:type="dcterms:W3CDTF">2011-04-06T04:04:31Z</dcterms:created>
  <dcterms:modified xsi:type="dcterms:W3CDTF">2018-04-26T23:08:21Z</dcterms:modified>
</cp:coreProperties>
</file>