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4"/>
    <p:sldMasterId id="2147483954" r:id="rId5"/>
  </p:sldMasterIdLst>
  <p:notesMasterIdLst>
    <p:notesMasterId r:id="rId19"/>
  </p:notesMasterIdLst>
  <p:handoutMasterIdLst>
    <p:handoutMasterId r:id="rId20"/>
  </p:handoutMasterIdLst>
  <p:sldIdLst>
    <p:sldId id="334" r:id="rId6"/>
    <p:sldId id="316" r:id="rId7"/>
    <p:sldId id="337" r:id="rId8"/>
    <p:sldId id="343" r:id="rId9"/>
    <p:sldId id="342" r:id="rId10"/>
    <p:sldId id="336" r:id="rId11"/>
    <p:sldId id="324" r:id="rId12"/>
    <p:sldId id="346" r:id="rId13"/>
    <p:sldId id="328" r:id="rId14"/>
    <p:sldId id="345" r:id="rId15"/>
    <p:sldId id="331" r:id="rId16"/>
    <p:sldId id="347" r:id="rId17"/>
    <p:sldId id="34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84967" autoAdjust="0"/>
  </p:normalViewPr>
  <p:slideViewPr>
    <p:cSldViewPr snapToGrid="0">
      <p:cViewPr varScale="1">
        <p:scale>
          <a:sx n="66" d="100"/>
          <a:sy n="66" d="100"/>
        </p:scale>
        <p:origin x="668" y="3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lvl ptCount="16"/>
        <cx:lvl ptCount="16">
          <cx:pt idx="0">Sooner discovery of illness</cx:pt>
          <cx:pt idx="1">Better decision making</cx:pt>
          <cx:pt idx="2">Help in treatment</cx:pt>
          <cx:pt idx="3">Robot aided surgery</cx:pt>
          <cx:pt idx="4">Better patient experience</cx:pt>
          <cx:pt idx="5">New drug development</cx:pt>
          <cx:pt idx="6">virtual nursing assistant</cx:pt>
          <cx:pt idx="7">Personalized medicine </cx:pt>
          <cx:pt idx="8">Medical Imaging analysis</cx:pt>
        </cx:lvl>
      </cx:strDim>
      <cx:numDim type="size">
        <cx:f>Sheet1!$D$2:$D$17</cx:f>
        <cx:lvl ptCount="16" formatCode="General">
          <cx:pt idx="0">22</cx:pt>
          <cx:pt idx="1">12</cx:pt>
          <cx:pt idx="2">18</cx:pt>
          <cx:pt idx="3">87</cx:pt>
          <cx:pt idx="4">88</cx:pt>
          <cx:pt idx="5">17</cx:pt>
          <cx:pt idx="6">9</cx:pt>
          <cx:pt idx="7">25</cx:pt>
          <cx:pt idx="8">23</cx:pt>
          <cx:pt idx="9">24</cx:pt>
          <cx:pt idx="10">89</cx:pt>
          <cx:pt idx="11">16</cx:pt>
          <cx:pt idx="12">19</cx:pt>
          <cx:pt idx="13">86</cx:pt>
          <cx:pt idx="14">10</cx:pt>
          <cx:pt idx="15">11</cx:pt>
        </cx:lvl>
      </cx:numDim>
    </cx:data>
  </cx:chartData>
  <cx:chart>
    <cx:plotArea>
      <cx:plotAreaRegion>
        <cx:series layoutId="treemap" uniqueId="{4A0E1FE4-57F8-480D-8E2D-1411D1F738FB}">
          <cx:tx>
            <cx:txData>
              <cx:f>Sheet1!$D$1</cx:f>
              <cx:v>Series1</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lvl ptCount="16"/>
        <cx:lvl ptCount="16">
          <cx:pt idx="0">Sooner discovery of illness</cx:pt>
          <cx:pt idx="1">Better decision making</cx:pt>
          <cx:pt idx="2">Help in treatment</cx:pt>
          <cx:pt idx="3">Robot aided surgery</cx:pt>
          <cx:pt idx="4">Better patient experience</cx:pt>
          <cx:pt idx="5">New drug development</cx:pt>
          <cx:pt idx="6">virtual nursing assistant</cx:pt>
          <cx:pt idx="7">Personalized medicine </cx:pt>
          <cx:pt idx="8">Medical Imaging analysis</cx:pt>
        </cx:lvl>
      </cx:strDim>
      <cx:numDim type="size">
        <cx:f>Sheet1!$D$2:$D$17</cx:f>
        <cx:lvl ptCount="16" formatCode="General">
          <cx:pt idx="0">22</cx:pt>
          <cx:pt idx="1">12</cx:pt>
          <cx:pt idx="2">18</cx:pt>
          <cx:pt idx="3">87</cx:pt>
          <cx:pt idx="4">88</cx:pt>
          <cx:pt idx="5">17</cx:pt>
          <cx:pt idx="6">9</cx:pt>
          <cx:pt idx="7">25</cx:pt>
          <cx:pt idx="8">23</cx:pt>
          <cx:pt idx="9">24</cx:pt>
          <cx:pt idx="10">89</cx:pt>
          <cx:pt idx="11">16</cx:pt>
          <cx:pt idx="12">19</cx:pt>
          <cx:pt idx="13">86</cx:pt>
          <cx:pt idx="14">10</cx:pt>
          <cx:pt idx="15">11</cx:pt>
        </cx:lvl>
      </cx:numDim>
    </cx:data>
  </cx:chartData>
  <cx:chart>
    <cx:plotArea>
      <cx:plotAreaRegion>
        <cx:series layoutId="treemap" uniqueId="{4A0E1FE4-57F8-480D-8E2D-1411D1F738FB}">
          <cx:tx>
            <cx:txData>
              <cx:f>Sheet1!$D$1</cx:f>
              <cx:v>Series1</cx:v>
            </cx:txData>
          </cx:tx>
          <cx:dataLabels pos="inEnd">
            <cx:visibility seriesName="0" categoryName="1" value="0"/>
          </cx:dataLabels>
          <cx:dataId val="0"/>
          <cx:layoutPr>
            <cx:parentLabelLayout val="overlapping"/>
          </cx:layoutPr>
        </cx:series>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1371FB-F570-4EF2-936F-7AAEF13E5AE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66B15DF-3CDE-4B79-8317-4CB98B4503D2}">
      <dgm:prSet phldrT="[Text]"/>
      <dgm:spPr/>
      <dgm:t>
        <a:bodyPr/>
        <a:lstStyle/>
        <a:p>
          <a:r>
            <a:rPr lang="en-US" dirty="0"/>
            <a:t>Data</a:t>
          </a:r>
        </a:p>
      </dgm:t>
    </dgm:pt>
    <dgm:pt modelId="{D945E22B-9E60-4C42-A2CD-41F50B47C443}" type="parTrans" cxnId="{799AB276-C445-44C4-A081-C1D221F2AD42}">
      <dgm:prSet/>
      <dgm:spPr/>
      <dgm:t>
        <a:bodyPr/>
        <a:lstStyle/>
        <a:p>
          <a:endParaRPr lang="en-US"/>
        </a:p>
      </dgm:t>
    </dgm:pt>
    <dgm:pt modelId="{6B6056AA-19AD-40BA-A9E6-C3FED29FDBFD}" type="sibTrans" cxnId="{799AB276-C445-44C4-A081-C1D221F2AD42}">
      <dgm:prSet/>
      <dgm:spPr/>
      <dgm:t>
        <a:bodyPr/>
        <a:lstStyle/>
        <a:p>
          <a:endParaRPr lang="en-US"/>
        </a:p>
      </dgm:t>
    </dgm:pt>
    <dgm:pt modelId="{31D3775B-54E7-4F44-BD9B-8561CEC3B481}">
      <dgm:prSet phldrT="[Text]"/>
      <dgm:spPr/>
      <dgm:t>
        <a:bodyPr/>
        <a:lstStyle/>
        <a:p>
          <a:r>
            <a:rPr lang="en-US" dirty="0"/>
            <a:t>Reporting analysis</a:t>
          </a:r>
        </a:p>
      </dgm:t>
    </dgm:pt>
    <dgm:pt modelId="{251EB596-4E3B-4DA7-8797-EA29C3E1B214}" type="parTrans" cxnId="{94E1583C-8F20-4E88-9E42-A630757EE757}">
      <dgm:prSet/>
      <dgm:spPr/>
      <dgm:t>
        <a:bodyPr/>
        <a:lstStyle/>
        <a:p>
          <a:endParaRPr lang="en-US"/>
        </a:p>
      </dgm:t>
    </dgm:pt>
    <dgm:pt modelId="{3D5DA96C-A9BF-459A-B36B-2A5A0FE56AB6}" type="sibTrans" cxnId="{94E1583C-8F20-4E88-9E42-A630757EE757}">
      <dgm:prSet/>
      <dgm:spPr/>
      <dgm:t>
        <a:bodyPr/>
        <a:lstStyle/>
        <a:p>
          <a:endParaRPr lang="en-US"/>
        </a:p>
      </dgm:t>
    </dgm:pt>
    <dgm:pt modelId="{C17D4B01-372D-4A4B-8351-C2C9243325E7}">
      <dgm:prSet phldrT="[Text]"/>
      <dgm:spPr/>
      <dgm:t>
        <a:bodyPr/>
        <a:lstStyle/>
        <a:p>
          <a:r>
            <a:rPr lang="en-US" dirty="0"/>
            <a:t>Monitoring</a:t>
          </a:r>
        </a:p>
      </dgm:t>
    </dgm:pt>
    <dgm:pt modelId="{93842145-3680-44AC-B0BE-12F297A0DA28}" type="parTrans" cxnId="{65DAEC7A-ED94-4835-BFBA-A38F634BCB78}">
      <dgm:prSet/>
      <dgm:spPr/>
      <dgm:t>
        <a:bodyPr/>
        <a:lstStyle/>
        <a:p>
          <a:endParaRPr lang="en-US"/>
        </a:p>
      </dgm:t>
    </dgm:pt>
    <dgm:pt modelId="{2E05886C-89AE-4EB4-B72F-4B729F2A4212}" type="sibTrans" cxnId="{65DAEC7A-ED94-4835-BFBA-A38F634BCB78}">
      <dgm:prSet/>
      <dgm:spPr/>
      <dgm:t>
        <a:bodyPr/>
        <a:lstStyle/>
        <a:p>
          <a:endParaRPr lang="en-US"/>
        </a:p>
      </dgm:t>
    </dgm:pt>
    <dgm:pt modelId="{C9C312A8-A5DB-44C2-B36D-5F4E4C2EE13B}">
      <dgm:prSet phldrT="[Text]"/>
      <dgm:spPr/>
      <dgm:t>
        <a:bodyPr/>
        <a:lstStyle/>
        <a:p>
          <a:r>
            <a:rPr lang="en-US" dirty="0"/>
            <a:t>Predictive analytics </a:t>
          </a:r>
        </a:p>
      </dgm:t>
    </dgm:pt>
    <dgm:pt modelId="{2C09731F-51C1-40F3-A730-36595A5BC709}" type="parTrans" cxnId="{6AC84748-DA94-46F0-A835-836DD9515CCD}">
      <dgm:prSet/>
      <dgm:spPr/>
      <dgm:t>
        <a:bodyPr/>
        <a:lstStyle/>
        <a:p>
          <a:endParaRPr lang="en-US"/>
        </a:p>
      </dgm:t>
    </dgm:pt>
    <dgm:pt modelId="{E160DA3D-19BA-4F50-BF01-7BA56F312EDA}" type="sibTrans" cxnId="{6AC84748-DA94-46F0-A835-836DD9515CCD}">
      <dgm:prSet/>
      <dgm:spPr/>
      <dgm:t>
        <a:bodyPr/>
        <a:lstStyle/>
        <a:p>
          <a:endParaRPr lang="en-US"/>
        </a:p>
      </dgm:t>
    </dgm:pt>
    <dgm:pt modelId="{C52119AF-B6FF-4B5B-950C-E7128F0C0F86}">
      <dgm:prSet phldrT="[Text]"/>
      <dgm:spPr/>
      <dgm:t>
        <a:bodyPr/>
        <a:lstStyle/>
        <a:p>
          <a:r>
            <a:rPr lang="en-US" dirty="0"/>
            <a:t>Action</a:t>
          </a:r>
        </a:p>
      </dgm:t>
    </dgm:pt>
    <dgm:pt modelId="{8475872F-7125-4197-B6B8-DC61CC20B3E4}" type="parTrans" cxnId="{94C1F592-DCAB-4A66-8419-9B7B7859B4A0}">
      <dgm:prSet/>
      <dgm:spPr/>
      <dgm:t>
        <a:bodyPr/>
        <a:lstStyle/>
        <a:p>
          <a:endParaRPr lang="en-US"/>
        </a:p>
      </dgm:t>
    </dgm:pt>
    <dgm:pt modelId="{5669FE4E-9290-428E-8D6A-C7132DFA6EA9}" type="sibTrans" cxnId="{94C1F592-DCAB-4A66-8419-9B7B7859B4A0}">
      <dgm:prSet/>
      <dgm:spPr/>
      <dgm:t>
        <a:bodyPr/>
        <a:lstStyle/>
        <a:p>
          <a:endParaRPr lang="en-US"/>
        </a:p>
      </dgm:t>
    </dgm:pt>
    <dgm:pt modelId="{FE168B59-295E-4F6D-A9A9-18FDB6F927C9}" type="pres">
      <dgm:prSet presAssocID="{A01371FB-F570-4EF2-936F-7AAEF13E5AEC}" presName="cycle" presStyleCnt="0">
        <dgm:presLayoutVars>
          <dgm:dir/>
          <dgm:resizeHandles val="exact"/>
        </dgm:presLayoutVars>
      </dgm:prSet>
      <dgm:spPr/>
    </dgm:pt>
    <dgm:pt modelId="{BD549D82-C86F-4E52-BE38-8D7282E1D6AD}" type="pres">
      <dgm:prSet presAssocID="{366B15DF-3CDE-4B79-8317-4CB98B4503D2}" presName="node" presStyleLbl="node1" presStyleIdx="0" presStyleCnt="5">
        <dgm:presLayoutVars>
          <dgm:bulletEnabled val="1"/>
        </dgm:presLayoutVars>
      </dgm:prSet>
      <dgm:spPr/>
    </dgm:pt>
    <dgm:pt modelId="{2F02A89C-31E3-4411-BEA2-7270384357DA}" type="pres">
      <dgm:prSet presAssocID="{6B6056AA-19AD-40BA-A9E6-C3FED29FDBFD}" presName="sibTrans" presStyleLbl="sibTrans2D1" presStyleIdx="0" presStyleCnt="5"/>
      <dgm:spPr/>
    </dgm:pt>
    <dgm:pt modelId="{F80D23D4-86D6-4550-A57E-B3D357200665}" type="pres">
      <dgm:prSet presAssocID="{6B6056AA-19AD-40BA-A9E6-C3FED29FDBFD}" presName="connectorText" presStyleLbl="sibTrans2D1" presStyleIdx="0" presStyleCnt="5"/>
      <dgm:spPr/>
    </dgm:pt>
    <dgm:pt modelId="{260FCDC2-72E4-43BA-A603-CC08633FD77C}" type="pres">
      <dgm:prSet presAssocID="{31D3775B-54E7-4F44-BD9B-8561CEC3B481}" presName="node" presStyleLbl="node1" presStyleIdx="1" presStyleCnt="5">
        <dgm:presLayoutVars>
          <dgm:bulletEnabled val="1"/>
        </dgm:presLayoutVars>
      </dgm:prSet>
      <dgm:spPr/>
    </dgm:pt>
    <dgm:pt modelId="{E7600A60-FFDC-43A7-BA6A-FEA86B09EF19}" type="pres">
      <dgm:prSet presAssocID="{3D5DA96C-A9BF-459A-B36B-2A5A0FE56AB6}" presName="sibTrans" presStyleLbl="sibTrans2D1" presStyleIdx="1" presStyleCnt="5"/>
      <dgm:spPr/>
    </dgm:pt>
    <dgm:pt modelId="{6E5A0898-4976-4C35-BC80-66C275551C4C}" type="pres">
      <dgm:prSet presAssocID="{3D5DA96C-A9BF-459A-B36B-2A5A0FE56AB6}" presName="connectorText" presStyleLbl="sibTrans2D1" presStyleIdx="1" presStyleCnt="5"/>
      <dgm:spPr/>
    </dgm:pt>
    <dgm:pt modelId="{4DBB91BF-639E-4914-ACCA-0C9DD6B90C0E}" type="pres">
      <dgm:prSet presAssocID="{C17D4B01-372D-4A4B-8351-C2C9243325E7}" presName="node" presStyleLbl="node1" presStyleIdx="2" presStyleCnt="5">
        <dgm:presLayoutVars>
          <dgm:bulletEnabled val="1"/>
        </dgm:presLayoutVars>
      </dgm:prSet>
      <dgm:spPr/>
    </dgm:pt>
    <dgm:pt modelId="{56939641-E5CD-4363-AE53-204EE56F257C}" type="pres">
      <dgm:prSet presAssocID="{2E05886C-89AE-4EB4-B72F-4B729F2A4212}" presName="sibTrans" presStyleLbl="sibTrans2D1" presStyleIdx="2" presStyleCnt="5"/>
      <dgm:spPr/>
    </dgm:pt>
    <dgm:pt modelId="{6AB92903-B66A-4539-A04E-20587A4BB98C}" type="pres">
      <dgm:prSet presAssocID="{2E05886C-89AE-4EB4-B72F-4B729F2A4212}" presName="connectorText" presStyleLbl="sibTrans2D1" presStyleIdx="2" presStyleCnt="5"/>
      <dgm:spPr/>
    </dgm:pt>
    <dgm:pt modelId="{26943A58-9235-49CF-B86F-1AD8F4558756}" type="pres">
      <dgm:prSet presAssocID="{C9C312A8-A5DB-44C2-B36D-5F4E4C2EE13B}" presName="node" presStyleLbl="node1" presStyleIdx="3" presStyleCnt="5">
        <dgm:presLayoutVars>
          <dgm:bulletEnabled val="1"/>
        </dgm:presLayoutVars>
      </dgm:prSet>
      <dgm:spPr/>
    </dgm:pt>
    <dgm:pt modelId="{7E53266C-9AD0-4227-A053-DA4784F1CE83}" type="pres">
      <dgm:prSet presAssocID="{E160DA3D-19BA-4F50-BF01-7BA56F312EDA}" presName="sibTrans" presStyleLbl="sibTrans2D1" presStyleIdx="3" presStyleCnt="5"/>
      <dgm:spPr/>
    </dgm:pt>
    <dgm:pt modelId="{C7ED67F6-E652-419C-880F-FE43D5D3534D}" type="pres">
      <dgm:prSet presAssocID="{E160DA3D-19BA-4F50-BF01-7BA56F312EDA}" presName="connectorText" presStyleLbl="sibTrans2D1" presStyleIdx="3" presStyleCnt="5"/>
      <dgm:spPr/>
    </dgm:pt>
    <dgm:pt modelId="{F8B038F4-56F1-40AF-AB75-7D2BB5329EB1}" type="pres">
      <dgm:prSet presAssocID="{C52119AF-B6FF-4B5B-950C-E7128F0C0F86}" presName="node" presStyleLbl="node1" presStyleIdx="4" presStyleCnt="5">
        <dgm:presLayoutVars>
          <dgm:bulletEnabled val="1"/>
        </dgm:presLayoutVars>
      </dgm:prSet>
      <dgm:spPr/>
    </dgm:pt>
    <dgm:pt modelId="{B2C15988-D543-4BC5-B622-0A5F1FC9E5EC}" type="pres">
      <dgm:prSet presAssocID="{5669FE4E-9290-428E-8D6A-C7132DFA6EA9}" presName="sibTrans" presStyleLbl="sibTrans2D1" presStyleIdx="4" presStyleCnt="5"/>
      <dgm:spPr/>
    </dgm:pt>
    <dgm:pt modelId="{99C250CE-427F-4B7E-81A6-BF30709D90AD}" type="pres">
      <dgm:prSet presAssocID="{5669FE4E-9290-428E-8D6A-C7132DFA6EA9}" presName="connectorText" presStyleLbl="sibTrans2D1" presStyleIdx="4" presStyleCnt="5"/>
      <dgm:spPr/>
    </dgm:pt>
  </dgm:ptLst>
  <dgm:cxnLst>
    <dgm:cxn modelId="{C92D6310-39AA-4086-A9CA-6F7A4ED654F1}" type="presOf" srcId="{2E05886C-89AE-4EB4-B72F-4B729F2A4212}" destId="{6AB92903-B66A-4539-A04E-20587A4BB98C}" srcOrd="1" destOrd="0" presId="urn:microsoft.com/office/officeart/2005/8/layout/cycle2"/>
    <dgm:cxn modelId="{3DBF7038-AB7D-4C87-92A5-BD5F22830E39}" type="presOf" srcId="{5669FE4E-9290-428E-8D6A-C7132DFA6EA9}" destId="{B2C15988-D543-4BC5-B622-0A5F1FC9E5EC}" srcOrd="0" destOrd="0" presId="urn:microsoft.com/office/officeart/2005/8/layout/cycle2"/>
    <dgm:cxn modelId="{94E1583C-8F20-4E88-9E42-A630757EE757}" srcId="{A01371FB-F570-4EF2-936F-7AAEF13E5AEC}" destId="{31D3775B-54E7-4F44-BD9B-8561CEC3B481}" srcOrd="1" destOrd="0" parTransId="{251EB596-4E3B-4DA7-8797-EA29C3E1B214}" sibTransId="{3D5DA96C-A9BF-459A-B36B-2A5A0FE56AB6}"/>
    <dgm:cxn modelId="{99A16D41-354B-4371-A026-2B929EE9FC63}" type="presOf" srcId="{5669FE4E-9290-428E-8D6A-C7132DFA6EA9}" destId="{99C250CE-427F-4B7E-81A6-BF30709D90AD}" srcOrd="1" destOrd="0" presId="urn:microsoft.com/office/officeart/2005/8/layout/cycle2"/>
    <dgm:cxn modelId="{97B5C161-C80B-405F-840D-C7293FE38D68}" type="presOf" srcId="{E160DA3D-19BA-4F50-BF01-7BA56F312EDA}" destId="{C7ED67F6-E652-419C-880F-FE43D5D3534D}" srcOrd="1" destOrd="0" presId="urn:microsoft.com/office/officeart/2005/8/layout/cycle2"/>
    <dgm:cxn modelId="{6AC84748-DA94-46F0-A835-836DD9515CCD}" srcId="{A01371FB-F570-4EF2-936F-7AAEF13E5AEC}" destId="{C9C312A8-A5DB-44C2-B36D-5F4E4C2EE13B}" srcOrd="3" destOrd="0" parTransId="{2C09731F-51C1-40F3-A730-36595A5BC709}" sibTransId="{E160DA3D-19BA-4F50-BF01-7BA56F312EDA}"/>
    <dgm:cxn modelId="{957C564C-8679-4E97-968D-7F04F27FFA4B}" type="presOf" srcId="{6B6056AA-19AD-40BA-A9E6-C3FED29FDBFD}" destId="{F80D23D4-86D6-4550-A57E-B3D357200665}" srcOrd="1" destOrd="0" presId="urn:microsoft.com/office/officeart/2005/8/layout/cycle2"/>
    <dgm:cxn modelId="{CB2C0F76-1BC4-4C55-809F-7AC5F2612A17}" type="presOf" srcId="{C17D4B01-372D-4A4B-8351-C2C9243325E7}" destId="{4DBB91BF-639E-4914-ACCA-0C9DD6B90C0E}" srcOrd="0" destOrd="0" presId="urn:microsoft.com/office/officeart/2005/8/layout/cycle2"/>
    <dgm:cxn modelId="{799AB276-C445-44C4-A081-C1D221F2AD42}" srcId="{A01371FB-F570-4EF2-936F-7AAEF13E5AEC}" destId="{366B15DF-3CDE-4B79-8317-4CB98B4503D2}" srcOrd="0" destOrd="0" parTransId="{D945E22B-9E60-4C42-A2CD-41F50B47C443}" sibTransId="{6B6056AA-19AD-40BA-A9E6-C3FED29FDBFD}"/>
    <dgm:cxn modelId="{81FD3C58-2163-4E43-9FAE-A7882D586B3F}" type="presOf" srcId="{E160DA3D-19BA-4F50-BF01-7BA56F312EDA}" destId="{7E53266C-9AD0-4227-A053-DA4784F1CE83}" srcOrd="0" destOrd="0" presId="urn:microsoft.com/office/officeart/2005/8/layout/cycle2"/>
    <dgm:cxn modelId="{65DAEC7A-ED94-4835-BFBA-A38F634BCB78}" srcId="{A01371FB-F570-4EF2-936F-7AAEF13E5AEC}" destId="{C17D4B01-372D-4A4B-8351-C2C9243325E7}" srcOrd="2" destOrd="0" parTransId="{93842145-3680-44AC-B0BE-12F297A0DA28}" sibTransId="{2E05886C-89AE-4EB4-B72F-4B729F2A4212}"/>
    <dgm:cxn modelId="{DDD67E8C-0897-4117-8BE8-A28B091F4D4A}" type="presOf" srcId="{3D5DA96C-A9BF-459A-B36B-2A5A0FE56AB6}" destId="{6E5A0898-4976-4C35-BC80-66C275551C4C}" srcOrd="1" destOrd="0" presId="urn:microsoft.com/office/officeart/2005/8/layout/cycle2"/>
    <dgm:cxn modelId="{94C1F592-DCAB-4A66-8419-9B7B7859B4A0}" srcId="{A01371FB-F570-4EF2-936F-7AAEF13E5AEC}" destId="{C52119AF-B6FF-4B5B-950C-E7128F0C0F86}" srcOrd="4" destOrd="0" parTransId="{8475872F-7125-4197-B6B8-DC61CC20B3E4}" sibTransId="{5669FE4E-9290-428E-8D6A-C7132DFA6EA9}"/>
    <dgm:cxn modelId="{6A2756A8-3E0A-4A79-A022-749804ED9869}" type="presOf" srcId="{A01371FB-F570-4EF2-936F-7AAEF13E5AEC}" destId="{FE168B59-295E-4F6D-A9A9-18FDB6F927C9}" srcOrd="0" destOrd="0" presId="urn:microsoft.com/office/officeart/2005/8/layout/cycle2"/>
    <dgm:cxn modelId="{C98B06AD-97B3-4FB4-B195-651161A04046}" type="presOf" srcId="{C9C312A8-A5DB-44C2-B36D-5F4E4C2EE13B}" destId="{26943A58-9235-49CF-B86F-1AD8F4558756}" srcOrd="0" destOrd="0" presId="urn:microsoft.com/office/officeart/2005/8/layout/cycle2"/>
    <dgm:cxn modelId="{C98883C2-45B1-47C7-ADAE-E66E3504E777}" type="presOf" srcId="{C52119AF-B6FF-4B5B-950C-E7128F0C0F86}" destId="{F8B038F4-56F1-40AF-AB75-7D2BB5329EB1}" srcOrd="0" destOrd="0" presId="urn:microsoft.com/office/officeart/2005/8/layout/cycle2"/>
    <dgm:cxn modelId="{331314C3-EF53-41A6-9188-13800E758CF3}" type="presOf" srcId="{6B6056AA-19AD-40BA-A9E6-C3FED29FDBFD}" destId="{2F02A89C-31E3-4411-BEA2-7270384357DA}" srcOrd="0" destOrd="0" presId="urn:microsoft.com/office/officeart/2005/8/layout/cycle2"/>
    <dgm:cxn modelId="{79DDD3DD-DF3D-44E5-8529-7CC38C161A0B}" type="presOf" srcId="{31D3775B-54E7-4F44-BD9B-8561CEC3B481}" destId="{260FCDC2-72E4-43BA-A603-CC08633FD77C}" srcOrd="0" destOrd="0" presId="urn:microsoft.com/office/officeart/2005/8/layout/cycle2"/>
    <dgm:cxn modelId="{5AB329F3-78DF-4848-BF2C-306FBA6A6E45}" type="presOf" srcId="{366B15DF-3CDE-4B79-8317-4CB98B4503D2}" destId="{BD549D82-C86F-4E52-BE38-8D7282E1D6AD}" srcOrd="0" destOrd="0" presId="urn:microsoft.com/office/officeart/2005/8/layout/cycle2"/>
    <dgm:cxn modelId="{5AE1A7FD-9551-4EA3-8347-69F5141BCB9C}" type="presOf" srcId="{3D5DA96C-A9BF-459A-B36B-2A5A0FE56AB6}" destId="{E7600A60-FFDC-43A7-BA6A-FEA86B09EF19}" srcOrd="0" destOrd="0" presId="urn:microsoft.com/office/officeart/2005/8/layout/cycle2"/>
    <dgm:cxn modelId="{FCAB4FFE-5D7B-4CCE-9FFD-5A6DBC353C90}" type="presOf" srcId="{2E05886C-89AE-4EB4-B72F-4B729F2A4212}" destId="{56939641-E5CD-4363-AE53-204EE56F257C}" srcOrd="0" destOrd="0" presId="urn:microsoft.com/office/officeart/2005/8/layout/cycle2"/>
    <dgm:cxn modelId="{E62E9859-A6EB-4CB3-B69D-DD51276C7CCE}" type="presParOf" srcId="{FE168B59-295E-4F6D-A9A9-18FDB6F927C9}" destId="{BD549D82-C86F-4E52-BE38-8D7282E1D6AD}" srcOrd="0" destOrd="0" presId="urn:microsoft.com/office/officeart/2005/8/layout/cycle2"/>
    <dgm:cxn modelId="{F3633E84-1F78-4D0B-A72F-CE4550EC8E8A}" type="presParOf" srcId="{FE168B59-295E-4F6D-A9A9-18FDB6F927C9}" destId="{2F02A89C-31E3-4411-BEA2-7270384357DA}" srcOrd="1" destOrd="0" presId="urn:microsoft.com/office/officeart/2005/8/layout/cycle2"/>
    <dgm:cxn modelId="{0E4B9452-6BC6-4808-8238-9117830EB82E}" type="presParOf" srcId="{2F02A89C-31E3-4411-BEA2-7270384357DA}" destId="{F80D23D4-86D6-4550-A57E-B3D357200665}" srcOrd="0" destOrd="0" presId="urn:microsoft.com/office/officeart/2005/8/layout/cycle2"/>
    <dgm:cxn modelId="{501F5A62-5498-4DBB-8E3E-261D8B094084}" type="presParOf" srcId="{FE168B59-295E-4F6D-A9A9-18FDB6F927C9}" destId="{260FCDC2-72E4-43BA-A603-CC08633FD77C}" srcOrd="2" destOrd="0" presId="urn:microsoft.com/office/officeart/2005/8/layout/cycle2"/>
    <dgm:cxn modelId="{C60B5C4C-4119-44FE-84ED-C4A30A89C91C}" type="presParOf" srcId="{FE168B59-295E-4F6D-A9A9-18FDB6F927C9}" destId="{E7600A60-FFDC-43A7-BA6A-FEA86B09EF19}" srcOrd="3" destOrd="0" presId="urn:microsoft.com/office/officeart/2005/8/layout/cycle2"/>
    <dgm:cxn modelId="{7A484A4B-4B14-46C4-A2BE-9A4009C86CEE}" type="presParOf" srcId="{E7600A60-FFDC-43A7-BA6A-FEA86B09EF19}" destId="{6E5A0898-4976-4C35-BC80-66C275551C4C}" srcOrd="0" destOrd="0" presId="urn:microsoft.com/office/officeart/2005/8/layout/cycle2"/>
    <dgm:cxn modelId="{B74D7CBA-BB02-4DFC-A04D-38A2B93DA0D7}" type="presParOf" srcId="{FE168B59-295E-4F6D-A9A9-18FDB6F927C9}" destId="{4DBB91BF-639E-4914-ACCA-0C9DD6B90C0E}" srcOrd="4" destOrd="0" presId="urn:microsoft.com/office/officeart/2005/8/layout/cycle2"/>
    <dgm:cxn modelId="{3199DF3A-3481-4809-975D-FE19DADB43FA}" type="presParOf" srcId="{FE168B59-295E-4F6D-A9A9-18FDB6F927C9}" destId="{56939641-E5CD-4363-AE53-204EE56F257C}" srcOrd="5" destOrd="0" presId="urn:microsoft.com/office/officeart/2005/8/layout/cycle2"/>
    <dgm:cxn modelId="{3227E2A7-938C-477C-AC6C-9C33E388E55D}" type="presParOf" srcId="{56939641-E5CD-4363-AE53-204EE56F257C}" destId="{6AB92903-B66A-4539-A04E-20587A4BB98C}" srcOrd="0" destOrd="0" presId="urn:microsoft.com/office/officeart/2005/8/layout/cycle2"/>
    <dgm:cxn modelId="{7E34F87D-651C-45A9-A2C0-400F7608DBFF}" type="presParOf" srcId="{FE168B59-295E-4F6D-A9A9-18FDB6F927C9}" destId="{26943A58-9235-49CF-B86F-1AD8F4558756}" srcOrd="6" destOrd="0" presId="urn:microsoft.com/office/officeart/2005/8/layout/cycle2"/>
    <dgm:cxn modelId="{1A6DE8B1-3B62-47E4-9F10-94694D63E0D1}" type="presParOf" srcId="{FE168B59-295E-4F6D-A9A9-18FDB6F927C9}" destId="{7E53266C-9AD0-4227-A053-DA4784F1CE83}" srcOrd="7" destOrd="0" presId="urn:microsoft.com/office/officeart/2005/8/layout/cycle2"/>
    <dgm:cxn modelId="{82E5AC02-9204-4C38-A0D2-76E313F9E6DC}" type="presParOf" srcId="{7E53266C-9AD0-4227-A053-DA4784F1CE83}" destId="{C7ED67F6-E652-419C-880F-FE43D5D3534D}" srcOrd="0" destOrd="0" presId="urn:microsoft.com/office/officeart/2005/8/layout/cycle2"/>
    <dgm:cxn modelId="{1701623C-05B2-4B2E-B8CC-7E5BE763D7E5}" type="presParOf" srcId="{FE168B59-295E-4F6D-A9A9-18FDB6F927C9}" destId="{F8B038F4-56F1-40AF-AB75-7D2BB5329EB1}" srcOrd="8" destOrd="0" presId="urn:microsoft.com/office/officeart/2005/8/layout/cycle2"/>
    <dgm:cxn modelId="{1A7BB0B1-35BC-4D8D-A414-A38DFA5DE2ED}" type="presParOf" srcId="{FE168B59-295E-4F6D-A9A9-18FDB6F927C9}" destId="{B2C15988-D543-4BC5-B622-0A5F1FC9E5EC}" srcOrd="9" destOrd="0" presId="urn:microsoft.com/office/officeart/2005/8/layout/cycle2"/>
    <dgm:cxn modelId="{D7C992CC-EDA7-4907-965B-6E3341A835F6}" type="presParOf" srcId="{B2C15988-D543-4BC5-B622-0A5F1FC9E5EC}" destId="{99C250CE-427F-4B7E-81A6-BF30709D90AD}"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49D82-C86F-4E52-BE38-8D7282E1D6AD}">
      <dsp:nvSpPr>
        <dsp:cNvPr id="0" name=""/>
        <dsp:cNvSpPr/>
      </dsp:nvSpPr>
      <dsp:spPr>
        <a:xfrm>
          <a:off x="3061164" y="816"/>
          <a:ext cx="827112" cy="8271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Data</a:t>
          </a:r>
        </a:p>
      </dsp:txBody>
      <dsp:txXfrm>
        <a:off x="3182292" y="121944"/>
        <a:ext cx="584856" cy="584856"/>
      </dsp:txXfrm>
    </dsp:sp>
    <dsp:sp modelId="{2F02A89C-31E3-4411-BEA2-7270384357DA}">
      <dsp:nvSpPr>
        <dsp:cNvPr id="0" name=""/>
        <dsp:cNvSpPr/>
      </dsp:nvSpPr>
      <dsp:spPr>
        <a:xfrm rot="2160000">
          <a:off x="3862007" y="635857"/>
          <a:ext cx="219339" cy="279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868291" y="672348"/>
        <a:ext cx="153537" cy="167490"/>
      </dsp:txXfrm>
    </dsp:sp>
    <dsp:sp modelId="{260FCDC2-72E4-43BA-A603-CC08633FD77C}">
      <dsp:nvSpPr>
        <dsp:cNvPr id="0" name=""/>
        <dsp:cNvSpPr/>
      </dsp:nvSpPr>
      <dsp:spPr>
        <a:xfrm>
          <a:off x="4065121" y="730234"/>
          <a:ext cx="827112" cy="8271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Reporting analysis</a:t>
          </a:r>
        </a:p>
      </dsp:txBody>
      <dsp:txXfrm>
        <a:off x="4186249" y="851362"/>
        <a:ext cx="584856" cy="584856"/>
      </dsp:txXfrm>
    </dsp:sp>
    <dsp:sp modelId="{E7600A60-FFDC-43A7-BA6A-FEA86B09EF19}">
      <dsp:nvSpPr>
        <dsp:cNvPr id="0" name=""/>
        <dsp:cNvSpPr/>
      </dsp:nvSpPr>
      <dsp:spPr>
        <a:xfrm rot="6480000">
          <a:off x="4179188" y="1588423"/>
          <a:ext cx="219339" cy="279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4222256" y="1612962"/>
        <a:ext cx="153537" cy="167490"/>
      </dsp:txXfrm>
    </dsp:sp>
    <dsp:sp modelId="{4DBB91BF-639E-4914-ACCA-0C9DD6B90C0E}">
      <dsp:nvSpPr>
        <dsp:cNvPr id="0" name=""/>
        <dsp:cNvSpPr/>
      </dsp:nvSpPr>
      <dsp:spPr>
        <a:xfrm>
          <a:off x="3681644" y="1910457"/>
          <a:ext cx="827112" cy="8271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Monitoring</a:t>
          </a:r>
        </a:p>
      </dsp:txBody>
      <dsp:txXfrm>
        <a:off x="3802772" y="2031585"/>
        <a:ext cx="584856" cy="584856"/>
      </dsp:txXfrm>
    </dsp:sp>
    <dsp:sp modelId="{56939641-E5CD-4363-AE53-204EE56F257C}">
      <dsp:nvSpPr>
        <dsp:cNvPr id="0" name=""/>
        <dsp:cNvSpPr/>
      </dsp:nvSpPr>
      <dsp:spPr>
        <a:xfrm rot="10800000">
          <a:off x="3371258" y="2184438"/>
          <a:ext cx="219339" cy="279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3437060" y="2240268"/>
        <a:ext cx="153537" cy="167490"/>
      </dsp:txXfrm>
    </dsp:sp>
    <dsp:sp modelId="{26943A58-9235-49CF-B86F-1AD8F4558756}">
      <dsp:nvSpPr>
        <dsp:cNvPr id="0" name=""/>
        <dsp:cNvSpPr/>
      </dsp:nvSpPr>
      <dsp:spPr>
        <a:xfrm>
          <a:off x="2440684" y="1910457"/>
          <a:ext cx="827112" cy="8271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Predictive analytics </a:t>
          </a:r>
        </a:p>
      </dsp:txBody>
      <dsp:txXfrm>
        <a:off x="2561812" y="2031585"/>
        <a:ext cx="584856" cy="584856"/>
      </dsp:txXfrm>
    </dsp:sp>
    <dsp:sp modelId="{7E53266C-9AD0-4227-A053-DA4784F1CE83}">
      <dsp:nvSpPr>
        <dsp:cNvPr id="0" name=""/>
        <dsp:cNvSpPr/>
      </dsp:nvSpPr>
      <dsp:spPr>
        <a:xfrm rot="15120000">
          <a:off x="2554750" y="1600231"/>
          <a:ext cx="219339" cy="279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10800000">
        <a:off x="2597818" y="1687352"/>
        <a:ext cx="153537" cy="167490"/>
      </dsp:txXfrm>
    </dsp:sp>
    <dsp:sp modelId="{F8B038F4-56F1-40AF-AB75-7D2BB5329EB1}">
      <dsp:nvSpPr>
        <dsp:cNvPr id="0" name=""/>
        <dsp:cNvSpPr/>
      </dsp:nvSpPr>
      <dsp:spPr>
        <a:xfrm>
          <a:off x="2057206" y="730234"/>
          <a:ext cx="827112" cy="82711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Action</a:t>
          </a:r>
        </a:p>
      </dsp:txBody>
      <dsp:txXfrm>
        <a:off x="2178334" y="851362"/>
        <a:ext cx="584856" cy="584856"/>
      </dsp:txXfrm>
    </dsp:sp>
    <dsp:sp modelId="{B2C15988-D543-4BC5-B622-0A5F1FC9E5EC}">
      <dsp:nvSpPr>
        <dsp:cNvPr id="0" name=""/>
        <dsp:cNvSpPr/>
      </dsp:nvSpPr>
      <dsp:spPr>
        <a:xfrm rot="19440000">
          <a:off x="2858049" y="643155"/>
          <a:ext cx="219339" cy="279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864333" y="718324"/>
        <a:ext cx="153537" cy="16749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9/18/2024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38123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912167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54705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7399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80252713"/>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013923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22148597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463870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097894721"/>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591470029"/>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575568575"/>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154008553"/>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308588952"/>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2076341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303699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12C60-A19C-481D-B571-632B3153CE3D}"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840240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072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750045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549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928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3399274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333148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8171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42789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8309793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943512876"/>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488317775"/>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D12C60-A19C-481D-B571-632B3153CE3D}"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7502084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859863873"/>
      </p:ext>
    </p:extLst>
  </p:cSld>
  <p:clrMapOvr>
    <a:masterClrMapping/>
  </p:clrMapOvr>
  <p:hf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4050323554"/>
      </p:ext>
    </p:extLst>
  </p:cSld>
  <p:clrMapOvr>
    <a:masterClrMapping/>
  </p:clrMapOvr>
  <p:hf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67592516"/>
      </p:ext>
    </p:extLst>
  </p:cSld>
  <p:clrMapOvr>
    <a:masterClrMapping/>
  </p:clrMapOvr>
  <p:hf sldNum="0"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D12C60-A19C-481D-B571-632B3153CE3D}" type="datetimeFigureOut">
              <a:rPr lang="en-US" smtClean="0"/>
              <a:t>9/12/2024</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24971DFB-EEFB-C2CD-026A-CC30DDC586D4}"/>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2124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D12C60-A19C-481D-B571-632B3153CE3D}" type="datetimeFigureOut">
              <a:rPr lang="en-US" smtClean="0"/>
              <a:t>9/12/2024</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8DA9DAA-006C-4F4B-980E-E3DF019B24E2}" type="slidenum">
              <a:rPr lang="en-US" smtClean="0"/>
              <a:pPr/>
              <a:t>‹#›</a:t>
            </a:fld>
            <a:endParaRPr lang="en-US" dirty="0"/>
          </a:p>
        </p:txBody>
      </p:sp>
      <p:cxnSp>
        <p:nvCxnSpPr>
          <p:cNvPr id="2" name="Straight Connector 1">
            <a:extLst>
              <a:ext uri="{FF2B5EF4-FFF2-40B4-BE49-F238E27FC236}">
                <a16:creationId xmlns:a16="http://schemas.microsoft.com/office/drawing/2014/main" id="{F7BD595C-1BBE-9E4E-871C-133B08509540}"/>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1940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458260903"/>
      </p:ext>
    </p:extLst>
  </p:cSld>
  <p:clrMapOvr>
    <a:masterClrMapping/>
  </p:clrMapOvr>
  <p:hf sldNum="0"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136966631"/>
      </p:ext>
    </p:extLst>
  </p:cSld>
  <p:clrMapOvr>
    <a:masterClrMapping/>
  </p:clrMapOvr>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062314451"/>
      </p:ext>
    </p:extLst>
  </p:cSld>
  <p:clrMapOvr>
    <a:masterClrMapping/>
  </p:clrMapOvr>
  <p:hf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11857187"/>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274466266"/>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7986300"/>
      </p:ext>
    </p:extLst>
  </p:cSld>
  <p:clrMapOvr>
    <a:masterClrMapping/>
  </p:clrMapOvr>
  <p:hf sldNum="0"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978595662"/>
      </p:ext>
    </p:extLst>
  </p:cSld>
  <p:clrMapOvr>
    <a:masterClrMapping/>
  </p:clrMapOvr>
  <p:hf sldNum="0"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099693857"/>
      </p:ext>
    </p:extLst>
  </p:cSld>
  <p:clrMapOvr>
    <a:masterClrMapping/>
  </p:clrMapOvr>
  <p:hf sldNum="0"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543577000"/>
      </p:ext>
    </p:extLst>
  </p:cSld>
  <p:clrMapOvr>
    <a:masterClrMapping/>
  </p:clrMapOvr>
  <p:hf sldNum="0"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4004061249"/>
      </p:ext>
    </p:extLst>
  </p:cSld>
  <p:clrMapOvr>
    <a:masterClrMapping/>
  </p:clrMapOvr>
  <p:hf sldNum="0" hdr="0" ftr="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1026652917"/>
      </p:ext>
    </p:extLst>
  </p:cSld>
  <p:clrMapOvr>
    <a:masterClrMapping/>
  </p:clrMapOvr>
  <p:hf sldNum="0" hdr="0" ftr="0"/>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6198251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85923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342000140"/>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12C60-A19C-481D-B571-632B3153CE3D}"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B89EB10F-62C6-D5EC-C1D1-4511637D99A4}"/>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05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12C60-A19C-481D-B571-632B3153CE3D}"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DA9DAA-006C-4F4B-980E-E3DF019B24E2}" type="slidenum">
              <a:rPr lang="en-US" smtClean="0"/>
              <a:pPr/>
              <a:t>‹#›</a:t>
            </a:fld>
            <a:endParaRPr lang="en-US" dirty="0"/>
          </a:p>
        </p:txBody>
      </p:sp>
      <p:cxnSp>
        <p:nvCxnSpPr>
          <p:cNvPr id="5" name="Straight Connector 4">
            <a:extLst>
              <a:ext uri="{FF2B5EF4-FFF2-40B4-BE49-F238E27FC236}">
                <a16:creationId xmlns:a16="http://schemas.microsoft.com/office/drawing/2014/main" id="{A9DE4960-00C7-0005-4C1E-E30F100FEFDB}"/>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309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4279157092"/>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727859592"/>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image" Target="../media/image3.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image" Target="../media/image6.png"/><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image" Target="../media/image5.png"/><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940495108"/>
      </p:ext>
    </p:extLst>
  </p:cSld>
  <p:clrMap bg1="dk1" tx1="lt1" bg2="dk2" tx2="lt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870" r:id="rId27"/>
    <p:sldLayoutId id="2147483830" r:id="rId28"/>
  </p:sldLayoutIdLst>
  <p:hf sldNum="0"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2419939311"/>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Lst>
  <p:hf sldNum="0"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4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mc/articles/PMC7768095/" TargetMode="External"/><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microsoft.com/office/2014/relationships/chartEx" Target="../charts/chartEx2.xml"/><Relationship Id="rId5" Type="http://schemas.openxmlformats.org/officeDocument/2006/relationships/image" Target="../media/image8.jpeg"/><Relationship Id="rId4" Type="http://schemas.openxmlformats.org/officeDocument/2006/relationships/hyperlink" Target="https://medium.com/@seekmeai/ai-in-surgery-innovations-and-advancements-0523a533cda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ncbi.nlm.nih.gov/pmc/articles/PMC9955430/"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0.jpeg"/><Relationship Id="rId4" Type="http://schemas.openxmlformats.org/officeDocument/2006/relationships/hyperlink" Target="https://asianmeditour.com/articles/details/AI-in-medical-imaging-will-help-in-enhanced-diagnosis-and-personalized-treatment-1547" TargetMode="Externa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1.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aisera.com/blog/predictive-ai/" TargetMode="External"/><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776809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asianmeditour.com/articles/details/AI-in-medical-imaging-will-help-in-enhanced-diagnosis-and-personalized-treatment-1547" TargetMode="External"/><Relationship Id="rId5" Type="http://schemas.openxmlformats.org/officeDocument/2006/relationships/hyperlink" Target="https://aisera.com/blog/predictive-ai/" TargetMode="External"/><Relationship Id="rId4" Type="http://schemas.openxmlformats.org/officeDocument/2006/relationships/hyperlink" Target="https://www.ncbi.nlm.nih.gov/pmc/articles/PMC995543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pPr algn="ctr"/>
            <a:r>
              <a:rPr lang="en-US"/>
              <a:t>AI in Modern Healthcare</a:t>
            </a:r>
            <a:endParaRPr lang="en-US" dirty="0"/>
          </a:p>
        </p:txBody>
      </p:sp>
      <p:sp>
        <p:nvSpPr>
          <p:cNvPr id="3" name="TextBox 2">
            <a:extLst>
              <a:ext uri="{FF2B5EF4-FFF2-40B4-BE49-F238E27FC236}">
                <a16:creationId xmlns:a16="http://schemas.microsoft.com/office/drawing/2014/main" id="{D091E00D-6405-F66C-0876-9749D7F14ADC}"/>
              </a:ext>
            </a:extLst>
          </p:cNvPr>
          <p:cNvSpPr txBox="1"/>
          <p:nvPr/>
        </p:nvSpPr>
        <p:spPr>
          <a:xfrm>
            <a:off x="163630" y="357809"/>
            <a:ext cx="4283242" cy="646331"/>
          </a:xfrm>
          <a:prstGeom prst="rect">
            <a:avLst/>
          </a:prstGeom>
          <a:noFill/>
        </p:spPr>
        <p:txBody>
          <a:bodyPr wrap="square" rtlCol="0">
            <a:spAutoFit/>
          </a:bodyPr>
          <a:lstStyle/>
          <a:p>
            <a:r>
              <a:rPr lang="en-US"/>
              <a:t>September 18</a:t>
            </a:r>
            <a:r>
              <a:rPr lang="en-US" baseline="30000"/>
              <a:t>th</a:t>
            </a:r>
            <a:r>
              <a:rPr lang="en-US"/>
              <a:t>, 2024</a:t>
            </a:r>
          </a:p>
          <a:p>
            <a:r>
              <a:rPr lang="en-US"/>
              <a:t>Zachary Morrison </a:t>
            </a:r>
            <a:endParaRPr lang="en-US" dirty="0"/>
          </a:p>
        </p:txBody>
      </p:sp>
    </p:spTree>
    <p:extLst>
      <p:ext uri="{BB962C8B-B14F-4D97-AF65-F5344CB8AC3E}">
        <p14:creationId xmlns:p14="http://schemas.microsoft.com/office/powerpoint/2010/main" val="29554030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B8245B-90F5-42D5-BB2F-B23140DB200C}"/>
              </a:ext>
            </a:extLst>
          </p:cNvPr>
          <p:cNvSpPr>
            <a:spLocks noGrp="1"/>
          </p:cNvSpPr>
          <p:nvPr>
            <p:ph type="title"/>
          </p:nvPr>
        </p:nvSpPr>
        <p:spPr/>
        <p:txBody>
          <a:bodyPr/>
          <a:lstStyle/>
          <a:p>
            <a:r>
              <a:rPr lang="en-US" dirty="0"/>
              <a:t>Dynamic delivery</a:t>
            </a:r>
          </a:p>
        </p:txBody>
      </p:sp>
      <p:sp>
        <p:nvSpPr>
          <p:cNvPr id="10" name="Content Placeholder 9">
            <a:extLst>
              <a:ext uri="{FF2B5EF4-FFF2-40B4-BE49-F238E27FC236}">
                <a16:creationId xmlns:a16="http://schemas.microsoft.com/office/drawing/2014/main" id="{47262961-9495-E252-E690-1E733A8CCE57}"/>
              </a:ext>
            </a:extLst>
          </p:cNvPr>
          <p:cNvSpPr>
            <a:spLocks noGrp="1"/>
          </p:cNvSpPr>
          <p:nvPr>
            <p:ph idx="1"/>
          </p:nvPr>
        </p:nvSpPr>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6AF13B15-615A-B282-84CE-BCE3A52AFAF2}"/>
              </a:ext>
            </a:extLst>
          </p:cNvPr>
          <p:cNvGraphicFramePr>
            <a:graphicFrameLocks noGrp="1"/>
          </p:cNvGraphicFramePr>
          <p:nvPr>
            <p:ph idx="21"/>
            <p:extLst>
              <p:ext uri="{D42A27DB-BD31-4B8C-83A1-F6EECF244321}">
                <p14:modId xmlns:p14="http://schemas.microsoft.com/office/powerpoint/2010/main" val="540832049"/>
              </p:ext>
            </p:extLst>
          </p:nvPr>
        </p:nvGraphicFramePr>
        <p:xfrm>
          <a:off x="1279525" y="3017838"/>
          <a:ext cx="10374313" cy="3208337"/>
        </p:xfrm>
        <a:graphic>
          <a:graphicData uri="http://schemas.openxmlformats.org/drawingml/2006/table">
            <a:tbl>
              <a:tblPr firstRow="1" bandRow="1">
                <a:tableStyleId>{9DCAF9ED-07DC-4A11-8D7F-57B35C25682E}</a:tableStyleId>
              </a:tblPr>
              <a:tblGrid>
                <a:gridCol w="2593698">
                  <a:extLst>
                    <a:ext uri="{9D8B030D-6E8A-4147-A177-3AD203B41FA5}">
                      <a16:colId xmlns:a16="http://schemas.microsoft.com/office/drawing/2014/main" val="127040821"/>
                    </a:ext>
                  </a:extLst>
                </a:gridCol>
                <a:gridCol w="2593698">
                  <a:extLst>
                    <a:ext uri="{9D8B030D-6E8A-4147-A177-3AD203B41FA5}">
                      <a16:colId xmlns:a16="http://schemas.microsoft.com/office/drawing/2014/main" val="149845700"/>
                    </a:ext>
                  </a:extLst>
                </a:gridCol>
                <a:gridCol w="2593698">
                  <a:extLst>
                    <a:ext uri="{9D8B030D-6E8A-4147-A177-3AD203B41FA5}">
                      <a16:colId xmlns:a16="http://schemas.microsoft.com/office/drawing/2014/main" val="3119692462"/>
                    </a:ext>
                  </a:extLst>
                </a:gridCol>
                <a:gridCol w="2593698">
                  <a:extLst>
                    <a:ext uri="{9D8B030D-6E8A-4147-A177-3AD203B41FA5}">
                      <a16:colId xmlns:a16="http://schemas.microsoft.com/office/drawing/2014/main" val="3472639139"/>
                    </a:ext>
                  </a:extLst>
                </a:gridCol>
              </a:tblGrid>
              <a:tr h="521790">
                <a:tc>
                  <a:txBody>
                    <a:bodyPr/>
                    <a:lstStyle/>
                    <a:p>
                      <a:pPr algn="ctr"/>
                      <a:r>
                        <a:rPr lang="en-US" dirty="0"/>
                        <a:t>Metric</a:t>
                      </a:r>
                    </a:p>
                  </a:txBody>
                  <a:tcPr anchor="ctr"/>
                </a:tc>
                <a:tc>
                  <a:txBody>
                    <a:bodyPr/>
                    <a:lstStyle/>
                    <a:p>
                      <a:pPr algn="ctr"/>
                      <a:r>
                        <a:rPr lang="en-US" dirty="0"/>
                        <a:t>Measurement</a:t>
                      </a:r>
                    </a:p>
                  </a:txBody>
                  <a:tcPr anchor="ctr"/>
                </a:tc>
                <a:tc>
                  <a:txBody>
                    <a:bodyPr/>
                    <a:lstStyle/>
                    <a:p>
                      <a:pPr algn="ctr"/>
                      <a:r>
                        <a:rPr lang="en-US" dirty="0"/>
                        <a:t>Target</a:t>
                      </a:r>
                    </a:p>
                  </a:txBody>
                  <a:tcPr anchor="ctr"/>
                </a:tc>
                <a:tc>
                  <a:txBody>
                    <a:bodyPr/>
                    <a:lstStyle/>
                    <a:p>
                      <a:pPr algn="ctr"/>
                      <a:r>
                        <a:rPr lang="en-US" dirty="0"/>
                        <a:t>Actual</a:t>
                      </a:r>
                    </a:p>
                  </a:txBody>
                  <a:tcPr anchor="ctr"/>
                </a:tc>
                <a:extLst>
                  <a:ext uri="{0D108BD9-81ED-4DB2-BD59-A6C34878D82A}">
                    <a16:rowId xmlns:a16="http://schemas.microsoft.com/office/drawing/2014/main" val="3298013591"/>
                  </a:ext>
                </a:extLst>
              </a:tr>
              <a:tr h="521790">
                <a:tc>
                  <a:txBody>
                    <a:bodyPr/>
                    <a:lstStyle/>
                    <a:p>
                      <a:pPr algn="ctr"/>
                      <a:r>
                        <a:rPr lang="en-US" dirty="0"/>
                        <a:t>Audience attendance</a:t>
                      </a:r>
                    </a:p>
                  </a:txBody>
                  <a:tcPr anchor="ctr"/>
                </a:tc>
                <a:tc>
                  <a:txBody>
                    <a:bodyPr/>
                    <a:lstStyle/>
                    <a:p>
                      <a:pPr algn="ctr"/>
                      <a:r>
                        <a:rPr lang="en-US" dirty="0"/>
                        <a:t># of attendees</a:t>
                      </a:r>
                    </a:p>
                  </a:txBody>
                  <a:tcPr anchor="ctr"/>
                </a:tc>
                <a:tc>
                  <a:txBody>
                    <a:bodyPr/>
                    <a:lstStyle/>
                    <a:p>
                      <a:pPr algn="ctr"/>
                      <a:r>
                        <a:rPr lang="en-US" dirty="0"/>
                        <a:t>150</a:t>
                      </a:r>
                    </a:p>
                  </a:txBody>
                  <a:tcPr anchor="ctr"/>
                </a:tc>
                <a:tc>
                  <a:txBody>
                    <a:bodyPr/>
                    <a:lstStyle/>
                    <a:p>
                      <a:pPr algn="ctr"/>
                      <a:r>
                        <a:rPr lang="en-US" dirty="0"/>
                        <a:t>120</a:t>
                      </a:r>
                    </a:p>
                  </a:txBody>
                  <a:tcPr anchor="ctr"/>
                </a:tc>
                <a:extLst>
                  <a:ext uri="{0D108BD9-81ED-4DB2-BD59-A6C34878D82A}">
                    <a16:rowId xmlns:a16="http://schemas.microsoft.com/office/drawing/2014/main" val="3873867931"/>
                  </a:ext>
                </a:extLst>
              </a:tr>
              <a:tr h="521790">
                <a:tc>
                  <a:txBody>
                    <a:bodyPr/>
                    <a:lstStyle/>
                    <a:p>
                      <a:pPr algn="ctr"/>
                      <a:r>
                        <a:rPr lang="en-US" dirty="0"/>
                        <a:t>Engagement duration</a:t>
                      </a:r>
                    </a:p>
                  </a:txBody>
                  <a:tcPr anchor="ctr"/>
                </a:tc>
                <a:tc>
                  <a:txBody>
                    <a:bodyPr/>
                    <a:lstStyle/>
                    <a:p>
                      <a:pPr algn="ctr"/>
                      <a:r>
                        <a:rPr lang="en-US" dirty="0"/>
                        <a:t>Minutes</a:t>
                      </a:r>
                    </a:p>
                  </a:txBody>
                  <a:tcPr anchor="ctr"/>
                </a:tc>
                <a:tc>
                  <a:txBody>
                    <a:bodyPr/>
                    <a:lstStyle/>
                    <a:p>
                      <a:pPr algn="ctr"/>
                      <a:r>
                        <a:rPr lang="en-US" dirty="0"/>
                        <a:t>60</a:t>
                      </a:r>
                    </a:p>
                  </a:txBody>
                  <a:tcPr anchor="ctr"/>
                </a:tc>
                <a:tc>
                  <a:txBody>
                    <a:bodyPr/>
                    <a:lstStyle/>
                    <a:p>
                      <a:pPr algn="ctr"/>
                      <a:r>
                        <a:rPr lang="en-US" dirty="0"/>
                        <a:t>75</a:t>
                      </a:r>
                    </a:p>
                  </a:txBody>
                  <a:tcPr anchor="ctr"/>
                </a:tc>
                <a:extLst>
                  <a:ext uri="{0D108BD9-81ED-4DB2-BD59-A6C34878D82A}">
                    <a16:rowId xmlns:a16="http://schemas.microsoft.com/office/drawing/2014/main" val="85209771"/>
                  </a:ext>
                </a:extLst>
              </a:tr>
              <a:tr h="521790">
                <a:tc>
                  <a:txBody>
                    <a:bodyPr/>
                    <a:lstStyle/>
                    <a:p>
                      <a:pPr algn="ctr"/>
                      <a:r>
                        <a:rPr lang="en-US" dirty="0"/>
                        <a:t>Q&amp;A interaction</a:t>
                      </a:r>
                    </a:p>
                  </a:txBody>
                  <a:tcPr anchor="ctr"/>
                </a:tc>
                <a:tc>
                  <a:txBody>
                    <a:bodyPr/>
                    <a:lstStyle/>
                    <a:p>
                      <a:pPr algn="ctr"/>
                      <a:r>
                        <a:rPr lang="en-US" dirty="0"/>
                        <a:t># of questions</a:t>
                      </a:r>
                    </a:p>
                  </a:txBody>
                  <a:tcPr anchor="ctr"/>
                </a:tc>
                <a:tc>
                  <a:txBody>
                    <a:bodyPr/>
                    <a:lstStyle/>
                    <a:p>
                      <a:pPr algn="ctr"/>
                      <a:r>
                        <a:rPr lang="en-US" dirty="0"/>
                        <a:t>10</a:t>
                      </a:r>
                    </a:p>
                  </a:txBody>
                  <a:tcPr anchor="ctr"/>
                </a:tc>
                <a:tc>
                  <a:txBody>
                    <a:bodyPr/>
                    <a:lstStyle/>
                    <a:p>
                      <a:pPr algn="ctr"/>
                      <a:r>
                        <a:rPr lang="en-US" dirty="0"/>
                        <a:t>15</a:t>
                      </a:r>
                    </a:p>
                  </a:txBody>
                  <a:tcPr anchor="ctr"/>
                </a:tc>
                <a:extLst>
                  <a:ext uri="{0D108BD9-81ED-4DB2-BD59-A6C34878D82A}">
                    <a16:rowId xmlns:a16="http://schemas.microsoft.com/office/drawing/2014/main" val="4061031278"/>
                  </a:ext>
                </a:extLst>
              </a:tr>
              <a:tr h="521790">
                <a:tc>
                  <a:txBody>
                    <a:bodyPr/>
                    <a:lstStyle/>
                    <a:p>
                      <a:pPr algn="ctr"/>
                      <a:r>
                        <a:rPr lang="en-US" dirty="0"/>
                        <a:t>Positive feedback</a:t>
                      </a:r>
                    </a:p>
                  </a:txBody>
                  <a:tcPr anchor="ctr"/>
                </a:tc>
                <a:tc>
                  <a:txBody>
                    <a:bodyPr/>
                    <a:lstStyle/>
                    <a:p>
                      <a:pPr algn="ctr"/>
                      <a:r>
                        <a:rPr lang="en-US" dirty="0"/>
                        <a:t>Percentage (%)</a:t>
                      </a:r>
                    </a:p>
                  </a:txBody>
                  <a:tcPr anchor="ctr"/>
                </a:tc>
                <a:tc>
                  <a:txBody>
                    <a:bodyPr/>
                    <a:lstStyle/>
                    <a:p>
                      <a:pPr algn="ctr"/>
                      <a:r>
                        <a:rPr lang="en-US" dirty="0"/>
                        <a:t>90</a:t>
                      </a:r>
                    </a:p>
                  </a:txBody>
                  <a:tcPr anchor="ctr"/>
                </a:tc>
                <a:tc>
                  <a:txBody>
                    <a:bodyPr/>
                    <a:lstStyle/>
                    <a:p>
                      <a:pPr algn="ctr"/>
                      <a:r>
                        <a:rPr lang="en-US" dirty="0"/>
                        <a:t>95</a:t>
                      </a:r>
                    </a:p>
                  </a:txBody>
                  <a:tcPr anchor="ctr"/>
                </a:tc>
                <a:extLst>
                  <a:ext uri="{0D108BD9-81ED-4DB2-BD59-A6C34878D82A}">
                    <a16:rowId xmlns:a16="http://schemas.microsoft.com/office/drawing/2014/main" val="3591840781"/>
                  </a:ext>
                </a:extLst>
              </a:tr>
              <a:tr h="777187">
                <a:tc>
                  <a:txBody>
                    <a:bodyPr/>
                    <a:lstStyle/>
                    <a:p>
                      <a:pPr algn="ctr"/>
                      <a:r>
                        <a:rPr lang="en-US" dirty="0"/>
                        <a:t>Rate of information retention</a:t>
                      </a:r>
                    </a:p>
                  </a:txBody>
                  <a:tcPr anchor="ctr"/>
                </a:tc>
                <a:tc>
                  <a:txBody>
                    <a:bodyPr/>
                    <a:lstStyle/>
                    <a:p>
                      <a:pPr algn="ctr"/>
                      <a:r>
                        <a:rPr lang="en-US" dirty="0"/>
                        <a:t>Percentage (%)</a:t>
                      </a:r>
                    </a:p>
                  </a:txBody>
                  <a:tcPr anchor="ctr"/>
                </a:tc>
                <a:tc>
                  <a:txBody>
                    <a:bodyPr/>
                    <a:lstStyle/>
                    <a:p>
                      <a:pPr algn="ctr"/>
                      <a:r>
                        <a:rPr lang="en-US" dirty="0"/>
                        <a:t>80</a:t>
                      </a:r>
                    </a:p>
                  </a:txBody>
                  <a:tcPr anchor="ctr"/>
                </a:tc>
                <a:tc>
                  <a:txBody>
                    <a:bodyPr/>
                    <a:lstStyle/>
                    <a:p>
                      <a:pPr algn="ctr"/>
                      <a:r>
                        <a:rPr lang="en-US" dirty="0"/>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252058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4A8555D-2DFF-E6D8-3698-67C06B770264}"/>
              </a:ext>
            </a:extLst>
          </p:cNvPr>
          <p:cNvSpPr>
            <a:spLocks noGrp="1"/>
          </p:cNvSpPr>
          <p:nvPr>
            <p:ph type="title"/>
          </p:nvPr>
        </p:nvSpPr>
        <p:spPr/>
        <p:txBody>
          <a:bodyPr/>
          <a:lstStyle/>
          <a:p>
            <a:r>
              <a:rPr lang="en-US" dirty="0"/>
              <a:t>Final tips &amp; takeaways</a:t>
            </a:r>
          </a:p>
        </p:txBody>
      </p:sp>
      <p:sp>
        <p:nvSpPr>
          <p:cNvPr id="23" name="Content Placeholder 22">
            <a:extLst>
              <a:ext uri="{FF2B5EF4-FFF2-40B4-BE49-F238E27FC236}">
                <a16:creationId xmlns:a16="http://schemas.microsoft.com/office/drawing/2014/main" id="{E16BFA7C-979F-1D5E-79D4-DEEC56EBE216}"/>
              </a:ext>
            </a:extLst>
          </p:cNvPr>
          <p:cNvSpPr>
            <a:spLocks noGrp="1"/>
          </p:cNvSpPr>
          <p:nvPr>
            <p:ph sz="half" idx="2"/>
          </p:nvPr>
        </p:nvSpPr>
        <p:spPr/>
        <p:txBody>
          <a:bodyPr/>
          <a:lstStyle/>
          <a:p>
            <a:r>
              <a:rPr lang="en-US" dirty="0"/>
              <a:t>Consistent rehearsal</a:t>
            </a:r>
          </a:p>
          <a:p>
            <a:pPr lvl="1"/>
            <a:r>
              <a:rPr lang="en-US" dirty="0"/>
              <a:t>Strengthen your familiarity</a:t>
            </a:r>
          </a:p>
          <a:p>
            <a:r>
              <a:rPr lang="en-US" dirty="0"/>
              <a:t>Refine delivery style</a:t>
            </a:r>
          </a:p>
          <a:p>
            <a:pPr lvl="1"/>
            <a:r>
              <a:rPr lang="en-US" dirty="0"/>
              <a:t>Pacing, tone, and emphasis</a:t>
            </a:r>
          </a:p>
          <a:p>
            <a:r>
              <a:rPr lang="en-US" dirty="0"/>
              <a:t>Timing and transitions</a:t>
            </a:r>
          </a:p>
          <a:p>
            <a:pPr lvl="1"/>
            <a:r>
              <a:rPr lang="en-US" dirty="0"/>
              <a:t>Aim for seamless, professional delivery</a:t>
            </a:r>
          </a:p>
          <a:p>
            <a:r>
              <a:rPr lang="en-US" dirty="0"/>
              <a:t>Practice audience</a:t>
            </a:r>
          </a:p>
          <a:p>
            <a:pPr lvl="1"/>
            <a:r>
              <a:rPr lang="en-US" dirty="0"/>
              <a:t>Enlist colleagues to listen &amp; provide feedback</a:t>
            </a:r>
          </a:p>
          <a:p>
            <a:endParaRPr lang="en-US" dirty="0"/>
          </a:p>
        </p:txBody>
      </p:sp>
      <p:sp>
        <p:nvSpPr>
          <p:cNvPr id="10" name="Content Placeholder 9">
            <a:extLst>
              <a:ext uri="{FF2B5EF4-FFF2-40B4-BE49-F238E27FC236}">
                <a16:creationId xmlns:a16="http://schemas.microsoft.com/office/drawing/2014/main" id="{C1E42FE3-72C0-8885-D01D-FC08E0DEC223}"/>
              </a:ext>
            </a:extLst>
          </p:cNvPr>
          <p:cNvSpPr>
            <a:spLocks noGrp="1"/>
          </p:cNvSpPr>
          <p:nvPr>
            <p:ph sz="quarter" idx="4"/>
          </p:nvPr>
        </p:nvSpPr>
        <p:spPr/>
        <p:txBody>
          <a:bodyPr>
            <a:normAutofit/>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a:p>
            <a:endParaRPr lang="en-US" dirty="0"/>
          </a:p>
        </p:txBody>
      </p:sp>
    </p:spTree>
    <p:extLst>
      <p:ext uri="{BB962C8B-B14F-4D97-AF65-F5344CB8AC3E}">
        <p14:creationId xmlns:p14="http://schemas.microsoft.com/office/powerpoint/2010/main" val="381195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923D-C618-15EF-E1D7-7C1B0DBB1D0F}"/>
              </a:ext>
            </a:extLst>
          </p:cNvPr>
          <p:cNvSpPr>
            <a:spLocks noGrp="1"/>
          </p:cNvSpPr>
          <p:nvPr>
            <p:ph type="title"/>
          </p:nvPr>
        </p:nvSpPr>
        <p:spPr/>
        <p:txBody>
          <a:bodyPr anchor="b" anchorCtr="0"/>
          <a:lstStyle/>
          <a:p>
            <a:r>
              <a:rPr lang="en-US" dirty="0"/>
              <a:t>Speaking engagement metrics</a:t>
            </a:r>
          </a:p>
        </p:txBody>
      </p:sp>
      <p:graphicFrame>
        <p:nvGraphicFramePr>
          <p:cNvPr id="6" name="Table Placeholder 3">
            <a:extLst>
              <a:ext uri="{FF2B5EF4-FFF2-40B4-BE49-F238E27FC236}">
                <a16:creationId xmlns:a16="http://schemas.microsoft.com/office/drawing/2014/main" id="{8B2437E8-72AB-C7C2-6EC7-E8366A2C8DB4}"/>
              </a:ext>
            </a:extLst>
          </p:cNvPr>
          <p:cNvGraphicFramePr>
            <a:graphicFrameLocks noGrp="1"/>
          </p:cNvGraphicFramePr>
          <p:nvPr>
            <p:ph idx="1"/>
            <p:extLst>
              <p:ext uri="{D42A27DB-BD31-4B8C-83A1-F6EECF244321}">
                <p14:modId xmlns:p14="http://schemas.microsoft.com/office/powerpoint/2010/main" val="1481316456"/>
              </p:ext>
            </p:extLst>
          </p:nvPr>
        </p:nvGraphicFramePr>
        <p:xfrm>
          <a:off x="1279525" y="2103438"/>
          <a:ext cx="10387544" cy="4040290"/>
        </p:xfrm>
        <a:graphic>
          <a:graphicData uri="http://schemas.openxmlformats.org/drawingml/2006/table">
            <a:tbl>
              <a:tblPr firstRow="1" bandRow="1">
                <a:tableStyleId>{9DCAF9ED-07DC-4A11-8D7F-57B35C25682E}</a:tableStyleId>
              </a:tblPr>
              <a:tblGrid>
                <a:gridCol w="2596886">
                  <a:extLst>
                    <a:ext uri="{9D8B030D-6E8A-4147-A177-3AD203B41FA5}">
                      <a16:colId xmlns:a16="http://schemas.microsoft.com/office/drawing/2014/main" val="2382218087"/>
                    </a:ext>
                  </a:extLst>
                </a:gridCol>
                <a:gridCol w="2596886">
                  <a:extLst>
                    <a:ext uri="{9D8B030D-6E8A-4147-A177-3AD203B41FA5}">
                      <a16:colId xmlns:a16="http://schemas.microsoft.com/office/drawing/2014/main" val="3953468724"/>
                    </a:ext>
                  </a:extLst>
                </a:gridCol>
                <a:gridCol w="2596886">
                  <a:extLst>
                    <a:ext uri="{9D8B030D-6E8A-4147-A177-3AD203B41FA5}">
                      <a16:colId xmlns:a16="http://schemas.microsoft.com/office/drawing/2014/main" val="4277526474"/>
                    </a:ext>
                  </a:extLst>
                </a:gridCol>
                <a:gridCol w="2596886">
                  <a:extLst>
                    <a:ext uri="{9D8B030D-6E8A-4147-A177-3AD203B41FA5}">
                      <a16:colId xmlns:a16="http://schemas.microsoft.com/office/drawing/2014/main" val="2438884888"/>
                    </a:ext>
                  </a:extLst>
                </a:gridCol>
              </a:tblGrid>
              <a:tr h="668563">
                <a:tc>
                  <a:txBody>
                    <a:bodyPr/>
                    <a:lstStyle/>
                    <a:p>
                      <a:pPr algn="ctr"/>
                      <a:r>
                        <a:rPr lang="en-US" dirty="0"/>
                        <a:t>Impact factor</a:t>
                      </a:r>
                    </a:p>
                  </a:txBody>
                  <a:tcPr anchor="ctr"/>
                </a:tc>
                <a:tc>
                  <a:txBody>
                    <a:bodyPr/>
                    <a:lstStyle/>
                    <a:p>
                      <a:pPr algn="ctr"/>
                      <a:r>
                        <a:rPr lang="en-US" dirty="0"/>
                        <a:t>Measurement</a:t>
                      </a:r>
                    </a:p>
                  </a:txBody>
                  <a:tcPr anchor="ctr"/>
                </a:tc>
                <a:tc>
                  <a:txBody>
                    <a:bodyPr/>
                    <a:lstStyle/>
                    <a:p>
                      <a:pPr algn="ctr"/>
                      <a:r>
                        <a:rPr lang="en-US" dirty="0"/>
                        <a:t>Target</a:t>
                      </a:r>
                    </a:p>
                  </a:txBody>
                  <a:tcPr anchor="ctr"/>
                </a:tc>
                <a:tc>
                  <a:txBody>
                    <a:bodyPr/>
                    <a:lstStyle/>
                    <a:p>
                      <a:pPr algn="ctr"/>
                      <a:r>
                        <a:rPr lang="en-US" dirty="0"/>
                        <a:t>Achieved</a:t>
                      </a:r>
                    </a:p>
                  </a:txBody>
                  <a:tcPr anchor="ctr"/>
                </a:tc>
                <a:extLst>
                  <a:ext uri="{0D108BD9-81ED-4DB2-BD59-A6C34878D82A}">
                    <a16:rowId xmlns:a16="http://schemas.microsoft.com/office/drawing/2014/main" val="2857107962"/>
                  </a:ext>
                </a:extLst>
              </a:tr>
              <a:tr h="668563">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1671386868"/>
                  </a:ext>
                </a:extLst>
              </a:tr>
              <a:tr h="668563">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380626418"/>
                  </a:ext>
                </a:extLst>
              </a:tr>
              <a:tr h="683019">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2132482967"/>
                  </a:ext>
                </a:extLst>
              </a:tr>
              <a:tr h="668563">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936251906"/>
                  </a:ext>
                </a:extLst>
              </a:tr>
              <a:tr h="683019">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89351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p:txBody>
          <a:bodyPr/>
          <a:lstStyle/>
          <a:p>
            <a:r>
              <a:rPr lang="en-US" dirty="0"/>
              <a:t>Brita Tamm</a:t>
            </a:r>
          </a:p>
          <a:p>
            <a:r>
              <a:rPr lang="en-US" dirty="0"/>
              <a:t>502-555-0152</a:t>
            </a:r>
          </a:p>
          <a:p>
            <a:r>
              <a:rPr lang="en-US" dirty="0"/>
              <a:t>brita@firstupconsultants.com</a:t>
            </a:r>
          </a:p>
          <a:p>
            <a:r>
              <a:rPr lang="en-US" dirty="0"/>
              <a:t>www.firstupconsultants.com</a:t>
            </a:r>
          </a:p>
          <a:p>
            <a:endParaRPr lang="en-US" dirty="0"/>
          </a:p>
          <a:p>
            <a:endParaRPr lang="en-US" dirty="0"/>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dirty="0"/>
              <a:t>AI Healthcare topics</a:t>
            </a:r>
          </a:p>
        </p:txBody>
      </p:sp>
      <mc:AlternateContent xmlns:mc="http://schemas.openxmlformats.org/markup-compatibility/2006">
        <mc:Choice xmlns:cx1="http://schemas.microsoft.com/office/drawing/2015/9/8/chartex" Requires="cx1">
          <p:graphicFrame>
            <p:nvGraphicFramePr>
              <p:cNvPr id="9" name="Picture Placeholder 8">
                <a:extLst>
                  <a:ext uri="{FF2B5EF4-FFF2-40B4-BE49-F238E27FC236}">
                    <a16:creationId xmlns:a16="http://schemas.microsoft.com/office/drawing/2014/main" id="{92775926-42EA-B067-88D9-38770B16C146}"/>
                  </a:ext>
                </a:extLst>
              </p:cNvPr>
              <p:cNvGraphicFramePr>
                <a:graphicFrameLocks noGrp="1"/>
              </p:cNvGraphicFramePr>
              <p:nvPr>
                <p:ph type="pic" sz="quarter" idx="14"/>
              </p:nvPr>
            </p:nvGraphicFramePr>
            <p:xfrm>
              <a:off x="1182688" y="-101600"/>
              <a:ext cx="3708400" cy="35306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9" name="Picture Placeholder 8">
                <a:extLst>
                  <a:ext uri="{FF2B5EF4-FFF2-40B4-BE49-F238E27FC236}">
                    <a16:creationId xmlns:a16="http://schemas.microsoft.com/office/drawing/2014/main" id="{92775926-42EA-B067-88D9-38770B16C146}"/>
                  </a:ext>
                </a:extLst>
              </p:cNvPr>
              <p:cNvPicPr>
                <a:picLocks noGrp="1" noRot="1" noChangeAspect="1" noMove="1" noResize="1" noEditPoints="1" noAdjustHandles="1" noChangeArrowheads="1" noChangeShapeType="1"/>
              </p:cNvPicPr>
              <p:nvPr/>
            </p:nvPicPr>
            <p:blipFill>
              <a:blip r:embed="rId4"/>
              <a:stretch>
                <a:fillRect/>
              </a:stretch>
            </p:blipFill>
            <p:spPr>
              <a:xfrm>
                <a:off x="1182688" y="-101600"/>
                <a:ext cx="3708400" cy="3530600"/>
              </a:xfrm>
              <a:prstGeom prst="rect">
                <a:avLst/>
              </a:prstGeom>
            </p:spPr>
          </p:pic>
        </mc:Fallback>
      </mc:AlternateContent>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pPr marL="342900" indent="-342900">
              <a:buFont typeface="Arial" panose="020B0604020202020204" pitchFamily="34" charset="0"/>
              <a:buChar char="•"/>
            </a:pPr>
            <a:r>
              <a:rPr lang="en-US" dirty="0">
                <a:latin typeface="Abadi" panose="020F0502020204030204" pitchFamily="34" charset="0"/>
              </a:rPr>
              <a:t>Early illness prevention</a:t>
            </a:r>
          </a:p>
          <a:p>
            <a:pPr marL="342900" indent="-342900">
              <a:buFont typeface="Arial" panose="020B0604020202020204" pitchFamily="34" charset="0"/>
              <a:buChar char="•"/>
            </a:pPr>
            <a:r>
              <a:rPr lang="en-US" dirty="0">
                <a:latin typeface="Abadi" panose="020F0502020204030204" pitchFamily="34" charset="0"/>
              </a:rPr>
              <a:t>	AI Supported surgery</a:t>
            </a:r>
          </a:p>
          <a:p>
            <a:pPr marL="342900" indent="-342900">
              <a:buFont typeface="Arial" panose="020B0604020202020204" pitchFamily="34" charset="0"/>
              <a:buChar char="•"/>
            </a:pPr>
            <a:r>
              <a:rPr lang="en-US" dirty="0">
                <a:latin typeface="Abadi" panose="020F0502020204030204" pitchFamily="34" charset="0"/>
              </a:rPr>
              <a:t>Enhanced diagnostics </a:t>
            </a:r>
          </a:p>
          <a:p>
            <a:pPr marL="342900" indent="-342900">
              <a:buFont typeface="Arial" panose="020B0604020202020204" pitchFamily="34" charset="0"/>
              <a:buChar char="•"/>
            </a:pPr>
            <a:r>
              <a:rPr lang="en-US" dirty="0">
                <a:latin typeface="Abadi" panose="020F0502020204030204" pitchFamily="34" charset="0"/>
              </a:rPr>
              <a:t>Proactive analytics </a:t>
            </a:r>
          </a:p>
          <a:p>
            <a:endParaRPr lang="en-US" dirty="0"/>
          </a:p>
          <a:p>
            <a:endParaRPr lang="en-US" dirty="0"/>
          </a:p>
        </p:txBody>
      </p:sp>
      <p:graphicFrame>
        <p:nvGraphicFramePr>
          <p:cNvPr id="7" name="Table 6">
            <a:extLst>
              <a:ext uri="{FF2B5EF4-FFF2-40B4-BE49-F238E27FC236}">
                <a16:creationId xmlns:a16="http://schemas.microsoft.com/office/drawing/2014/main" id="{4E00A520-3C20-8628-3163-670648D2A4B4}"/>
              </a:ext>
            </a:extLst>
          </p:cNvPr>
          <p:cNvGraphicFramePr>
            <a:graphicFrameLocks noGrp="1"/>
          </p:cNvGraphicFramePr>
          <p:nvPr>
            <p:extLst>
              <p:ext uri="{D42A27DB-BD31-4B8C-83A1-F6EECF244321}">
                <p14:modId xmlns:p14="http://schemas.microsoft.com/office/powerpoint/2010/main" val="1476512382"/>
              </p:ext>
            </p:extLst>
          </p:nvPr>
        </p:nvGraphicFramePr>
        <p:xfrm>
          <a:off x="818147" y="3429000"/>
          <a:ext cx="6282837" cy="2877717"/>
        </p:xfrm>
        <a:graphic>
          <a:graphicData uri="http://schemas.openxmlformats.org/drawingml/2006/table">
            <a:tbl>
              <a:tblPr firstRow="1" firstCol="1" bandRow="1">
                <a:tableStyleId>{9DCAF9ED-07DC-4A11-8D7F-57B35C25682E}</a:tableStyleId>
              </a:tblPr>
              <a:tblGrid>
                <a:gridCol w="2029755">
                  <a:extLst>
                    <a:ext uri="{9D8B030D-6E8A-4147-A177-3AD203B41FA5}">
                      <a16:colId xmlns:a16="http://schemas.microsoft.com/office/drawing/2014/main" val="1850878888"/>
                    </a:ext>
                  </a:extLst>
                </a:gridCol>
                <a:gridCol w="2126541">
                  <a:extLst>
                    <a:ext uri="{9D8B030D-6E8A-4147-A177-3AD203B41FA5}">
                      <a16:colId xmlns:a16="http://schemas.microsoft.com/office/drawing/2014/main" val="1045486982"/>
                    </a:ext>
                  </a:extLst>
                </a:gridCol>
                <a:gridCol w="2126541">
                  <a:extLst>
                    <a:ext uri="{9D8B030D-6E8A-4147-A177-3AD203B41FA5}">
                      <a16:colId xmlns:a16="http://schemas.microsoft.com/office/drawing/2014/main" val="1795739720"/>
                    </a:ext>
                  </a:extLst>
                </a:gridCol>
              </a:tblGrid>
              <a:tr h="1151470">
                <a:tc>
                  <a:txBody>
                    <a:bodyPr/>
                    <a:lstStyle/>
                    <a:p>
                      <a:pPr marL="0" marR="0" fontAlgn="base">
                        <a:lnSpc>
                          <a:spcPct val="107000"/>
                        </a:lnSpc>
                        <a:spcBef>
                          <a:spcPts val="0"/>
                        </a:spcBef>
                        <a:spcAft>
                          <a:spcPts val="0"/>
                        </a:spcAft>
                      </a:pPr>
                      <a:r>
                        <a:rPr lang="en-US" sz="1200" kern="0" dirty="0">
                          <a:effectLst/>
                        </a:rPr>
                        <a:t>Sooner discovery of illness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fontAlgn="base">
                        <a:lnSpc>
                          <a:spcPct val="107000"/>
                        </a:lnSpc>
                        <a:spcBef>
                          <a:spcPts val="0"/>
                        </a:spcBef>
                        <a:spcAft>
                          <a:spcPts val="0"/>
                        </a:spcAft>
                      </a:pPr>
                      <a:r>
                        <a:rPr lang="en-US" sz="1200" kern="0">
                          <a:effectLst/>
                        </a:rPr>
                        <a:t>Better decision making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fontAlgn="base">
                        <a:lnSpc>
                          <a:spcPct val="107000"/>
                        </a:lnSpc>
                        <a:spcBef>
                          <a:spcPts val="0"/>
                        </a:spcBef>
                        <a:spcAft>
                          <a:spcPts val="0"/>
                        </a:spcAft>
                      </a:pPr>
                      <a:r>
                        <a:rPr lang="en-US" sz="1200" kern="0" dirty="0">
                          <a:effectLst/>
                        </a:rPr>
                        <a:t>Improved help in treatment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85356827"/>
                  </a:ext>
                </a:extLst>
              </a:tr>
              <a:tr h="1151470">
                <a:tc>
                  <a:txBody>
                    <a:bodyPr/>
                    <a:lstStyle/>
                    <a:p>
                      <a:pPr marL="0" marR="0" fontAlgn="base">
                        <a:lnSpc>
                          <a:spcPct val="107000"/>
                        </a:lnSpc>
                        <a:spcBef>
                          <a:spcPts val="0"/>
                        </a:spcBef>
                        <a:spcAft>
                          <a:spcPts val="0"/>
                        </a:spcAft>
                      </a:pPr>
                      <a:r>
                        <a:rPr lang="en-US" sz="1200" kern="0">
                          <a:effectLst/>
                        </a:rPr>
                        <a:t>Enhanced access to medical services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fontAlgn="base">
                        <a:lnSpc>
                          <a:spcPct val="107000"/>
                        </a:lnSpc>
                        <a:spcBef>
                          <a:spcPts val="0"/>
                        </a:spcBef>
                        <a:spcAft>
                          <a:spcPts val="0"/>
                        </a:spcAft>
                      </a:pPr>
                      <a:r>
                        <a:rPr lang="en-US" sz="1200" kern="0">
                          <a:effectLst/>
                        </a:rPr>
                        <a:t>Improved patient experience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fontAlgn="base">
                        <a:lnSpc>
                          <a:spcPct val="107000"/>
                        </a:lnSpc>
                        <a:spcBef>
                          <a:spcPts val="0"/>
                        </a:spcBef>
                        <a:spcAft>
                          <a:spcPts val="0"/>
                        </a:spcAft>
                      </a:pPr>
                      <a:r>
                        <a:rPr lang="en-US" sz="1200" kern="0" dirty="0">
                          <a:effectLst/>
                        </a:rPr>
                        <a:t>Customized medicine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17555976"/>
                  </a:ext>
                </a:extLst>
              </a:tr>
              <a:tr h="574777">
                <a:tc>
                  <a:txBody>
                    <a:bodyPr/>
                    <a:lstStyle/>
                    <a:p>
                      <a:pPr marL="0" marR="0" fontAlgn="base">
                        <a:lnSpc>
                          <a:spcPct val="107000"/>
                        </a:lnSpc>
                        <a:spcBef>
                          <a:spcPts val="0"/>
                        </a:spcBef>
                        <a:spcAft>
                          <a:spcPts val="0"/>
                        </a:spcAft>
                      </a:pPr>
                      <a:r>
                        <a:rPr lang="en-US" sz="1200" kern="0">
                          <a:effectLst/>
                        </a:rPr>
                        <a:t>New Drug revelations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fontAlgn="base">
                        <a:lnSpc>
                          <a:spcPct val="107000"/>
                        </a:lnSpc>
                        <a:spcBef>
                          <a:spcPts val="0"/>
                        </a:spcBef>
                        <a:spcAft>
                          <a:spcPts val="0"/>
                        </a:spcAft>
                      </a:pPr>
                      <a:r>
                        <a:rPr lang="en-US" sz="1200" kern="0">
                          <a:effectLst/>
                        </a:rPr>
                        <a:t>Virtual nursing aids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fontAlgn="base">
                        <a:lnSpc>
                          <a:spcPct val="107000"/>
                        </a:lnSpc>
                        <a:spcBef>
                          <a:spcPts val="0"/>
                        </a:spcBef>
                        <a:spcAft>
                          <a:spcPts val="0"/>
                        </a:spcAft>
                      </a:pPr>
                      <a:r>
                        <a:rPr lang="en-US" sz="1200" kern="0" dirty="0">
                          <a:effectLst/>
                        </a:rPr>
                        <a:t>Robot aided surgery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91781738"/>
                  </a:ext>
                </a:extLst>
              </a:tr>
            </a:tbl>
          </a:graphicData>
        </a:graphic>
      </p:graphicFrame>
      <p:sp>
        <p:nvSpPr>
          <p:cNvPr id="8" name="Rectangle 1">
            <a:extLst>
              <a:ext uri="{FF2B5EF4-FFF2-40B4-BE49-F238E27FC236}">
                <a16:creationId xmlns:a16="http://schemas.microsoft.com/office/drawing/2014/main" id="{5379D8E4-C1DF-010D-5D5F-C496A14CD5F7}"/>
              </a:ext>
            </a:extLst>
          </p:cNvPr>
          <p:cNvSpPr>
            <a:spLocks noChangeArrowheads="1"/>
          </p:cNvSpPr>
          <p:nvPr/>
        </p:nvSpPr>
        <p:spPr bwMode="auto">
          <a:xfrm>
            <a:off x="-1741243" y="526980"/>
            <a:ext cx="130864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22222"/>
                </a:solidFill>
                <a:effectLst/>
                <a:latin typeface="Calibri" panose="020F0502020204030204" pitchFamily="34" charset="0"/>
                <a:ea typeface="Times New Roman" panose="02020603050405020304" pitchFamily="18" charset="0"/>
                <a:cs typeface="Segoe UI" panose="020B0502040204020203"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781286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80">
                                          <p:stCondLst>
                                            <p:cond delay="0"/>
                                          </p:stCondLst>
                                        </p:cTn>
                                        <p:tgtEl>
                                          <p:spTgt spid="9"/>
                                        </p:tgtEl>
                                      </p:cBhvr>
                                    </p:animEffect>
                                    <p:anim calcmode="lin" valueType="num">
                                      <p:cBhvr>
                                        <p:cTn id="3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9" dur="26">
                                          <p:stCondLst>
                                            <p:cond delay="650"/>
                                          </p:stCondLst>
                                        </p:cTn>
                                        <p:tgtEl>
                                          <p:spTgt spid="9"/>
                                        </p:tgtEl>
                                      </p:cBhvr>
                                      <p:to x="100000" y="60000"/>
                                    </p:animScale>
                                    <p:animScale>
                                      <p:cBhvr>
                                        <p:cTn id="40" dur="166" decel="50000">
                                          <p:stCondLst>
                                            <p:cond delay="676"/>
                                          </p:stCondLst>
                                        </p:cTn>
                                        <p:tgtEl>
                                          <p:spTgt spid="9"/>
                                        </p:tgtEl>
                                      </p:cBhvr>
                                      <p:to x="100000" y="100000"/>
                                    </p:animScale>
                                    <p:animScale>
                                      <p:cBhvr>
                                        <p:cTn id="41" dur="26">
                                          <p:stCondLst>
                                            <p:cond delay="1312"/>
                                          </p:stCondLst>
                                        </p:cTn>
                                        <p:tgtEl>
                                          <p:spTgt spid="9"/>
                                        </p:tgtEl>
                                      </p:cBhvr>
                                      <p:to x="100000" y="80000"/>
                                    </p:animScale>
                                    <p:animScale>
                                      <p:cBhvr>
                                        <p:cTn id="42" dur="166" decel="50000">
                                          <p:stCondLst>
                                            <p:cond delay="1338"/>
                                          </p:stCondLst>
                                        </p:cTn>
                                        <p:tgtEl>
                                          <p:spTgt spid="9"/>
                                        </p:tgtEl>
                                      </p:cBhvr>
                                      <p:to x="100000" y="100000"/>
                                    </p:animScale>
                                    <p:animScale>
                                      <p:cBhvr>
                                        <p:cTn id="43" dur="26">
                                          <p:stCondLst>
                                            <p:cond delay="1642"/>
                                          </p:stCondLst>
                                        </p:cTn>
                                        <p:tgtEl>
                                          <p:spTgt spid="9"/>
                                        </p:tgtEl>
                                      </p:cBhvr>
                                      <p:to x="100000" y="90000"/>
                                    </p:animScale>
                                    <p:animScale>
                                      <p:cBhvr>
                                        <p:cTn id="44" dur="166" decel="50000">
                                          <p:stCondLst>
                                            <p:cond delay="1668"/>
                                          </p:stCondLst>
                                        </p:cTn>
                                        <p:tgtEl>
                                          <p:spTgt spid="9"/>
                                        </p:tgtEl>
                                      </p:cBhvr>
                                      <p:to x="100000" y="100000"/>
                                    </p:animScale>
                                    <p:animScale>
                                      <p:cBhvr>
                                        <p:cTn id="45" dur="26">
                                          <p:stCondLst>
                                            <p:cond delay="1808"/>
                                          </p:stCondLst>
                                        </p:cTn>
                                        <p:tgtEl>
                                          <p:spTgt spid="9"/>
                                        </p:tgtEl>
                                      </p:cBhvr>
                                      <p:to x="100000" y="95000"/>
                                    </p:animScale>
                                    <p:animScale>
                                      <p:cBhvr>
                                        <p:cTn id="46" dur="166" decel="50000">
                                          <p:stCondLst>
                                            <p:cond delay="1834"/>
                                          </p:stCondLst>
                                        </p:cTn>
                                        <p:tgtEl>
                                          <p:spTgt spid="9"/>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80">
                                          <p:stCondLst>
                                            <p:cond delay="0"/>
                                          </p:stCondLst>
                                        </p:cTn>
                                        <p:tgtEl>
                                          <p:spTgt spid="7"/>
                                        </p:tgtEl>
                                      </p:cBhvr>
                                    </p:animEffect>
                                    <p:anim calcmode="lin" valueType="num">
                                      <p:cBhvr>
                                        <p:cTn id="5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gtEl>
                                      </p:cBhvr>
                                      <p:to x="100000" y="60000"/>
                                    </p:animScale>
                                    <p:animScale>
                                      <p:cBhvr>
                                        <p:cTn id="58" dur="166" decel="50000">
                                          <p:stCondLst>
                                            <p:cond delay="676"/>
                                          </p:stCondLst>
                                        </p:cTn>
                                        <p:tgtEl>
                                          <p:spTgt spid="7"/>
                                        </p:tgtEl>
                                      </p:cBhvr>
                                      <p:to x="100000" y="100000"/>
                                    </p:animScale>
                                    <p:animScale>
                                      <p:cBhvr>
                                        <p:cTn id="59" dur="26">
                                          <p:stCondLst>
                                            <p:cond delay="1312"/>
                                          </p:stCondLst>
                                        </p:cTn>
                                        <p:tgtEl>
                                          <p:spTgt spid="7"/>
                                        </p:tgtEl>
                                      </p:cBhvr>
                                      <p:to x="100000" y="80000"/>
                                    </p:animScale>
                                    <p:animScale>
                                      <p:cBhvr>
                                        <p:cTn id="60" dur="166" decel="50000">
                                          <p:stCondLst>
                                            <p:cond delay="1338"/>
                                          </p:stCondLst>
                                        </p:cTn>
                                        <p:tgtEl>
                                          <p:spTgt spid="7"/>
                                        </p:tgtEl>
                                      </p:cBhvr>
                                      <p:to x="100000" y="100000"/>
                                    </p:animScale>
                                    <p:animScale>
                                      <p:cBhvr>
                                        <p:cTn id="61" dur="26">
                                          <p:stCondLst>
                                            <p:cond delay="1642"/>
                                          </p:stCondLst>
                                        </p:cTn>
                                        <p:tgtEl>
                                          <p:spTgt spid="7"/>
                                        </p:tgtEl>
                                      </p:cBhvr>
                                      <p:to x="100000" y="90000"/>
                                    </p:animScale>
                                    <p:animScale>
                                      <p:cBhvr>
                                        <p:cTn id="62" dur="166" decel="50000">
                                          <p:stCondLst>
                                            <p:cond delay="1668"/>
                                          </p:stCondLst>
                                        </p:cTn>
                                        <p:tgtEl>
                                          <p:spTgt spid="7"/>
                                        </p:tgtEl>
                                      </p:cBhvr>
                                      <p:to x="100000" y="100000"/>
                                    </p:animScale>
                                    <p:animScale>
                                      <p:cBhvr>
                                        <p:cTn id="63" dur="26">
                                          <p:stCondLst>
                                            <p:cond delay="1808"/>
                                          </p:stCondLst>
                                        </p:cTn>
                                        <p:tgtEl>
                                          <p:spTgt spid="7"/>
                                        </p:tgtEl>
                                      </p:cBhvr>
                                      <p:to x="100000" y="95000"/>
                                    </p:animScale>
                                    <p:animScale>
                                      <p:cBhvr>
                                        <p:cTn id="6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853440" y="-154004"/>
            <a:ext cx="8737821" cy="7144083"/>
          </a:xfrm>
        </p:spPr>
        <p:txBody>
          <a:bodyPr>
            <a:normAutofit fontScale="90000"/>
          </a:bodyPr>
          <a:lstStyle/>
          <a:p>
            <a:r>
              <a:rPr lang="en-US" dirty="0"/>
              <a:t>AI in surgery </a:t>
            </a:r>
            <a:br>
              <a:rPr lang="en-US" dirty="0"/>
            </a:br>
            <a:r>
              <a:rPr lang="en-US" sz="1800" dirty="0"/>
              <a:t>AI supported surgery will support data driven decision through improved decision and intelligent robotic aid.AI will come as a support system for workflow analysis providing correct aid in the right context </a:t>
            </a:r>
            <a:r>
              <a:rPr lang="en-US" sz="1000" dirty="0">
                <a:hlinkClick r:id="rId3"/>
              </a:rPr>
              <a:t>Artificial Intelligence-Assisted Surgery: Potential and Challenges - PMC (nih.gov)</a:t>
            </a:r>
            <a:r>
              <a:rPr lang="en-US" sz="1000" dirty="0"/>
              <a:t> </a:t>
            </a:r>
            <a:br>
              <a:rPr lang="en-US" sz="2000" dirty="0"/>
            </a:br>
            <a:r>
              <a:rPr lang="en-US" sz="2000" dirty="0"/>
              <a:t>Benefits</a:t>
            </a:r>
            <a:br>
              <a:rPr lang="en-US" sz="2000" dirty="0"/>
            </a:br>
            <a:r>
              <a:rPr lang="en-US" sz="2000" dirty="0"/>
              <a:t>1.Object detection</a:t>
            </a:r>
            <a:br>
              <a:rPr lang="en-US" sz="2000" dirty="0"/>
            </a:br>
            <a:r>
              <a:rPr lang="en-US" sz="2000" dirty="0"/>
              <a:t>2.Speech recognition </a:t>
            </a:r>
            <a:br>
              <a:rPr lang="en-US" sz="2000" dirty="0"/>
            </a:br>
            <a:r>
              <a:rPr lang="en-US" sz="2000" dirty="0"/>
              <a:t>3.Natural language processing </a:t>
            </a:r>
            <a:br>
              <a:rPr lang="en-US" sz="2000" dirty="0"/>
            </a:br>
            <a:r>
              <a:rPr lang="en-US" sz="800" dirty="0">
                <a:hlinkClick r:id="rId4"/>
              </a:rPr>
              <a:t>AI in Surgery: Innovations and Advancements | by </a:t>
            </a:r>
            <a:r>
              <a:rPr lang="en-US" sz="800" dirty="0" err="1">
                <a:hlinkClick r:id="rId4"/>
              </a:rPr>
              <a:t>Seekmeai</a:t>
            </a:r>
            <a:r>
              <a:rPr lang="en-US" sz="800" dirty="0">
                <a:hlinkClick r:id="rId4"/>
              </a:rPr>
              <a:t> | Medium</a:t>
            </a:r>
            <a:br>
              <a:rPr lang="en-US" sz="2000" dirty="0"/>
            </a:br>
            <a:br>
              <a:rPr lang="en-US" sz="2800" dirty="0"/>
            </a:br>
            <a:endParaRPr lang="en-US" dirty="0"/>
          </a:p>
        </p:txBody>
      </p:sp>
      <p:pic>
        <p:nvPicPr>
          <p:cNvPr id="1026" name="Picture 2">
            <a:extLst>
              <a:ext uri="{FF2B5EF4-FFF2-40B4-BE49-F238E27FC236}">
                <a16:creationId xmlns:a16="http://schemas.microsoft.com/office/drawing/2014/main" id="{9DCB3C4A-DDDA-CB64-EA9A-E2F832EEFE03}"/>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bwMode="auto">
          <a:xfrm>
            <a:off x="8296442" y="3599180"/>
            <a:ext cx="2692400" cy="2692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8A8225A2-E39F-563B-A5BB-8517D3FD4C15}"/>
                  </a:ext>
                </a:extLst>
              </p:cNvPr>
              <p:cNvGraphicFramePr/>
              <p:nvPr>
                <p:extLst>
                  <p:ext uri="{D42A27DB-BD31-4B8C-83A1-F6EECF244321}">
                    <p14:modId xmlns:p14="http://schemas.microsoft.com/office/powerpoint/2010/main" val="3016787012"/>
                  </p:ext>
                </p:extLst>
              </p:nvPr>
            </p:nvGraphicFramePr>
            <p:xfrm flipV="1">
              <a:off x="8778240" y="5029199"/>
              <a:ext cx="60960" cy="45719"/>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5" name="Chart 4">
                <a:extLst>
                  <a:ext uri="{FF2B5EF4-FFF2-40B4-BE49-F238E27FC236}">
                    <a16:creationId xmlns:a16="http://schemas.microsoft.com/office/drawing/2014/main" id="{8A8225A2-E39F-563B-A5BB-8517D3FD4C15}"/>
                  </a:ext>
                </a:extLst>
              </p:cNvPr>
              <p:cNvPicPr>
                <a:picLocks noGrp="1" noRot="1" noChangeAspect="1" noMove="1" noResize="1" noEditPoints="1" noAdjustHandles="1" noChangeArrowheads="1" noChangeShapeType="1"/>
              </p:cNvPicPr>
              <p:nvPr/>
            </p:nvPicPr>
            <p:blipFill>
              <a:blip r:embed="rId7"/>
              <a:stretch>
                <a:fillRect/>
              </a:stretch>
            </p:blipFill>
            <p:spPr>
              <a:xfrm>
                <a:off x="8778240" y="5029199"/>
                <a:ext cx="60960" cy="45719"/>
              </a:xfrm>
              <a:prstGeom prst="rect">
                <a:avLst/>
              </a:prstGeom>
            </p:spPr>
          </p:pic>
        </mc:Fallback>
      </mc:AlternateContent>
    </p:spTree>
    <p:extLst>
      <p:ext uri="{BB962C8B-B14F-4D97-AF65-F5344CB8AC3E}">
        <p14:creationId xmlns:p14="http://schemas.microsoft.com/office/powerpoint/2010/main" val="19412357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p:txBody>
          <a:bodyPr/>
          <a:lstStyle/>
          <a:p>
            <a:r>
              <a:rPr lang="en-US" dirty="0"/>
              <a:t>Enhanced Diagnostics </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p:txBody>
          <a:bodyPr>
            <a:noAutofit/>
          </a:bodyPr>
          <a:lstStyle/>
          <a:p>
            <a:r>
              <a:rPr lang="en-US" sz="2000" dirty="0"/>
              <a:t>AI improves the diagnosis of illness for patients, leading to better treatment for the individual. Due to the fairly recent presence of AI in healthcare, medical prediction accuracy, speed, and effectiveness of patient diagnosis. The algorithms can inspect medical images such as x rays, MRIs, ultra sounds, CT scans and DXAs </a:t>
            </a:r>
            <a:r>
              <a:rPr lang="en-US" sz="1600" dirty="0">
                <a:hlinkClick r:id="rId3"/>
              </a:rPr>
              <a:t>Artificial Intelligence for Medical Diagnostics—Existing and Future AI Technology! - PMC (nih.gov)</a:t>
            </a:r>
            <a:endParaRPr lang="en-US" sz="1600" dirty="0"/>
          </a:p>
          <a:p>
            <a:r>
              <a:rPr lang="en-US" sz="1600" dirty="0">
                <a:hlinkClick r:id="rId4"/>
              </a:rPr>
              <a:t>AI in medical imaging will help in enhanced diagnosis and personalized treatment (asianmeditour.com)</a:t>
            </a:r>
            <a:endParaRPr lang="en-US" sz="2000" dirty="0"/>
          </a:p>
        </p:txBody>
      </p:sp>
      <p:pic>
        <p:nvPicPr>
          <p:cNvPr id="2050" name="Picture 2" descr="AI in medical imaging will help in enhanced diagnosis and personalized treatment">
            <a:extLst>
              <a:ext uri="{FF2B5EF4-FFF2-40B4-BE49-F238E27FC236}">
                <a16:creationId xmlns:a16="http://schemas.microsoft.com/office/drawing/2014/main" id="{A071164F-9D45-E133-9825-AB29E8A25E2F}"/>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21922" r="21922"/>
          <a:stretch>
            <a:fillRect/>
          </a:stretch>
        </p:blipFill>
        <p:spPr bwMode="auto">
          <a:xfrm>
            <a:off x="9044252" y="3542909"/>
            <a:ext cx="3043077" cy="304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7539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in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Predictive Analysis</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p:txBody>
          <a:bodyPr/>
          <a:lstStyle/>
          <a:p>
            <a:r>
              <a:rPr lang="en-US" dirty="0">
                <a:hlinkClick r:id="rId4"/>
              </a:rPr>
              <a:t>Predictive AI: Key Applications, Benefits, and Future Trends (aisera.com)</a:t>
            </a:r>
            <a:endParaRPr lang="en-US" dirty="0"/>
          </a:p>
          <a:p>
            <a:r>
              <a:rPr lang="en-US" dirty="0"/>
              <a:t>In the center of AI are machine learning models that deal with data. The models are schooled on past data through data analysis to locate connections, tendencies, anomalies,. When the model has been made to anticipate future practices by functioning new data against studied patterns</a:t>
            </a:r>
          </a:p>
          <a:p>
            <a:endParaRPr lang="en-US" dirty="0"/>
          </a:p>
        </p:txBody>
      </p:sp>
      <p:graphicFrame>
        <p:nvGraphicFramePr>
          <p:cNvPr id="2" name="Diagram 1">
            <a:extLst>
              <a:ext uri="{FF2B5EF4-FFF2-40B4-BE49-F238E27FC236}">
                <a16:creationId xmlns:a16="http://schemas.microsoft.com/office/drawing/2014/main" id="{75E123AC-0199-208A-95EA-DD175315A9CB}"/>
              </a:ext>
            </a:extLst>
          </p:cNvPr>
          <p:cNvGraphicFramePr/>
          <p:nvPr>
            <p:extLst>
              <p:ext uri="{D42A27DB-BD31-4B8C-83A1-F6EECF244321}">
                <p14:modId xmlns:p14="http://schemas.microsoft.com/office/powerpoint/2010/main" val="3699028435"/>
              </p:ext>
            </p:extLst>
          </p:nvPr>
        </p:nvGraphicFramePr>
        <p:xfrm>
          <a:off x="4745254" y="4119613"/>
          <a:ext cx="6949441" cy="27383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502874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595269" y="173255"/>
            <a:ext cx="9001462" cy="1289785"/>
          </a:xfrm>
        </p:spPr>
        <p:txBody>
          <a:bodyPr/>
          <a:lstStyle/>
          <a:p>
            <a:r>
              <a:rPr lang="en-US" dirty="0"/>
              <a:t>References </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595269" y="1463041"/>
            <a:ext cx="9001462" cy="5476774"/>
          </a:xfrm>
        </p:spPr>
        <p:txBody>
          <a:bodyPr/>
          <a:lstStyle/>
          <a:p>
            <a:r>
              <a:rPr lang="en-US" sz="2400" dirty="0">
                <a:hlinkClick r:id="rId3"/>
              </a:rPr>
              <a:t>Artificial Intelligence-Assisted Surgery: Potential and Challenges - PMC (nih.gov)</a:t>
            </a:r>
            <a:endParaRPr lang="en-US" sz="2400" dirty="0"/>
          </a:p>
          <a:p>
            <a:r>
              <a:rPr lang="en-US" sz="2400" dirty="0">
                <a:hlinkClick r:id="rId4"/>
              </a:rPr>
              <a:t>Artificial Intelligence for Medical Diagnostics—Existing and Future AI Technology! - PMC (nih.gov)</a:t>
            </a:r>
            <a:endParaRPr lang="en-US" sz="2400" dirty="0"/>
          </a:p>
          <a:p>
            <a:r>
              <a:rPr lang="en-US" dirty="0">
                <a:hlinkClick r:id="rId5"/>
              </a:rPr>
              <a:t>Predictive AI: Key Applications, Benefits, and Future Trends (aisera.com)</a:t>
            </a:r>
            <a:endParaRPr lang="en-US" dirty="0"/>
          </a:p>
          <a:p>
            <a:r>
              <a:rPr lang="en-US" sz="2400" dirty="0">
                <a:hlinkClick r:id="rId6"/>
              </a:rPr>
              <a:t>AI in medical imaging will help in enhanced diagnosis and personalized treatment (asianmeditour.com)</a:t>
            </a:r>
            <a:endParaRPr lang="en-US" sz="3200" dirty="0"/>
          </a:p>
          <a:p>
            <a:endParaRPr lang="en-US" dirty="0"/>
          </a:p>
          <a:p>
            <a:endParaRPr lang="en-US" sz="2400" dirty="0"/>
          </a:p>
          <a:p>
            <a:endParaRPr lang="en-US" sz="2400" dirty="0"/>
          </a:p>
          <a:p>
            <a:endParaRPr lang="en-US" dirty="0"/>
          </a:p>
        </p:txBody>
      </p:sp>
    </p:spTree>
    <p:extLst>
      <p:ext uri="{BB962C8B-B14F-4D97-AF65-F5344CB8AC3E}">
        <p14:creationId xmlns:p14="http://schemas.microsoft.com/office/powerpoint/2010/main" val="37491687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p:txBody>
          <a:bodyPr/>
          <a:lstStyle/>
          <a:p>
            <a:r>
              <a:rPr lang="en-US" dirty="0"/>
              <a:t>Effective delivery techniques</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p:txBody>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a:p>
            <a:endParaRPr lang="en-US" dirty="0"/>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p:txBody>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Tree>
    <p:extLst>
      <p:ext uri="{BB962C8B-B14F-4D97-AF65-F5344CB8AC3E}">
        <p14:creationId xmlns:p14="http://schemas.microsoft.com/office/powerpoint/2010/main" val="210281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dirty="0"/>
              <a:t>Navigating Q&amp;A sessions</a:t>
            </a: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p:txBody>
          <a:bodyPr>
            <a:normAutofit/>
          </a:bodyPr>
          <a:lstStyle/>
          <a:p>
            <a:r>
              <a:rPr lang="en-US" dirty="0"/>
              <a:t>Know your material in advance</a:t>
            </a:r>
          </a:p>
          <a:p>
            <a:r>
              <a:rPr lang="en-US" dirty="0"/>
              <a:t>Anticipate common questions</a:t>
            </a:r>
          </a:p>
          <a:p>
            <a:r>
              <a:rPr lang="en-US" dirty="0"/>
              <a:t>Rehearse your responses</a:t>
            </a:r>
          </a:p>
        </p:txBody>
      </p:sp>
      <p:sp>
        <p:nvSpPr>
          <p:cNvPr id="18" name="Content Placeholder 17">
            <a:extLst>
              <a:ext uri="{FF2B5EF4-FFF2-40B4-BE49-F238E27FC236}">
                <a16:creationId xmlns:a16="http://schemas.microsoft.com/office/drawing/2014/main" id="{828FD192-492A-A40D-E86A-BABC77587C80}"/>
              </a:ext>
            </a:extLst>
          </p:cNvPr>
          <p:cNvSpPr>
            <a:spLocks noGrp="1"/>
          </p:cNvSpPr>
          <p:nvPr>
            <p:ph sz="quarter" idx="13"/>
          </p:nvPr>
        </p:nvSpPr>
        <p:spPr/>
        <p:txBody>
          <a:bodyPr/>
          <a:lstStyle/>
          <a:p>
            <a:r>
              <a:rPr lang="en-US" dirty="0"/>
              <a:t>Maintaining composure during the Q&amp;A session is essential for projecting confidence and authority. Consider the following tips for staying composed:</a:t>
            </a:r>
          </a:p>
        </p:txBody>
      </p:sp>
      <p:sp>
        <p:nvSpPr>
          <p:cNvPr id="11" name="Content Placeholder 10">
            <a:extLst>
              <a:ext uri="{FF2B5EF4-FFF2-40B4-BE49-F238E27FC236}">
                <a16:creationId xmlns:a16="http://schemas.microsoft.com/office/drawing/2014/main" id="{762FCA4D-7EEE-9E3D-F691-FEFB5FB337E6}"/>
              </a:ext>
            </a:extLst>
          </p:cNvPr>
          <p:cNvSpPr>
            <a:spLocks noGrp="1"/>
          </p:cNvSpPr>
          <p:nvPr>
            <p:ph sz="quarter" idx="4"/>
          </p:nvPr>
        </p:nvSpPr>
        <p:spPr/>
        <p:txBody>
          <a:bodyPr/>
          <a:lstStyle/>
          <a:p>
            <a:r>
              <a:rPr lang="en-US" dirty="0"/>
              <a:t>Stay calm</a:t>
            </a:r>
          </a:p>
          <a:p>
            <a:r>
              <a:rPr lang="en-US" dirty="0"/>
              <a:t>Actively listen</a:t>
            </a:r>
          </a:p>
          <a:p>
            <a:r>
              <a:rPr lang="en-US" dirty="0"/>
              <a:t>Pause and reflect</a:t>
            </a:r>
          </a:p>
          <a:p>
            <a:r>
              <a:rPr lang="en-US" dirty="0"/>
              <a:t>Maintain eye contact</a:t>
            </a:r>
          </a:p>
        </p:txBody>
      </p:sp>
    </p:spTree>
    <p:extLst>
      <p:ext uri="{BB962C8B-B14F-4D97-AF65-F5344CB8AC3E}">
        <p14:creationId xmlns:p14="http://schemas.microsoft.com/office/powerpoint/2010/main" val="71966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p:txBody>
          <a:bodyPr/>
          <a:lstStyle/>
          <a:p>
            <a:r>
              <a:rPr lang="en-US" dirty="0"/>
              <a:t>Speaking impact</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p:txBody>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p:pic>
    </p:spTree>
    <p:extLst>
      <p:ext uri="{BB962C8B-B14F-4D97-AF65-F5344CB8AC3E}">
        <p14:creationId xmlns:p14="http://schemas.microsoft.com/office/powerpoint/2010/main" val="3638111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815</TotalTime>
  <Words>710</Words>
  <Application>Microsoft Office PowerPoint</Application>
  <PresentationFormat>Widescreen</PresentationFormat>
  <Paragraphs>143</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Abadi</vt:lpstr>
      <vt:lpstr>Arial</vt:lpstr>
      <vt:lpstr>Bookman Old Style</vt:lpstr>
      <vt:lpstr>Calibri</vt:lpstr>
      <vt:lpstr>Century Gothic</vt:lpstr>
      <vt:lpstr>Rockwell</vt:lpstr>
      <vt:lpstr>Wingdings 3</vt:lpstr>
      <vt:lpstr>Damask</vt:lpstr>
      <vt:lpstr>Ion</vt:lpstr>
      <vt:lpstr>AI in Modern Healthcare</vt:lpstr>
      <vt:lpstr>AI Healthcare topics</vt:lpstr>
      <vt:lpstr>AI in surgery  AI supported surgery will support data driven decision through improved decision and intelligent robotic aid.AI will come as a support system for workflow analysis providing correct aid in the right context Artificial Intelligence-Assisted Surgery: Potential and Challenges - PMC (nih.gov)  Benefits 1.Object detection 2.Speech recognition  3.Natural language processing  AI in Surgery: Innovations and Advancements | by Seekmeai | Medium  </vt:lpstr>
      <vt:lpstr>Enhanced Diagnostics </vt:lpstr>
      <vt:lpstr>Predictive Analysis</vt:lpstr>
      <vt:lpstr>References </vt:lpstr>
      <vt:lpstr>Effective delivery techniques</vt:lpstr>
      <vt:lpstr>Navigating Q&amp;A sessions</vt:lpstr>
      <vt:lpstr>Speaking impact</vt:lpstr>
      <vt:lpstr>Dynamic delivery</vt:lpstr>
      <vt:lpstr>Final tips &amp; takeaways</vt:lpstr>
      <vt:lpstr>Speaking engagement metrics</vt:lpstr>
      <vt:lpstr>Thank you</vt:lpstr>
    </vt:vector>
  </TitlesOfParts>
  <Company>NorQuest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Modern Healthcare</dc:title>
  <dc:creator>Zachary Morrison</dc:creator>
  <cp:lastModifiedBy>Zachary Morrison</cp:lastModifiedBy>
  <cp:revision>2</cp:revision>
  <dcterms:created xsi:type="dcterms:W3CDTF">2024-09-18T16:36:09Z</dcterms:created>
  <dcterms:modified xsi:type="dcterms:W3CDTF">2024-09-20T17:23:01Z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724e6ac5-0e84-491c-8838-b11844917f54_Enabled">
    <vt:lpwstr>true</vt:lpwstr>
  </property>
  <property fmtid="{D5CDD505-2E9C-101B-9397-08002B2CF9AE}" pid="4" name="MSIP_Label_724e6ac5-0e84-491c-8838-b11844917f54_SetDate">
    <vt:lpwstr>2024-09-20T03:47:34Z</vt:lpwstr>
  </property>
  <property fmtid="{D5CDD505-2E9C-101B-9397-08002B2CF9AE}" pid="5" name="MSIP_Label_724e6ac5-0e84-491c-8838-b11844917f54_Method">
    <vt:lpwstr>Standard</vt:lpwstr>
  </property>
  <property fmtid="{D5CDD505-2E9C-101B-9397-08002B2CF9AE}" pid="6" name="MSIP_Label_724e6ac5-0e84-491c-8838-b11844917f54_Name">
    <vt:lpwstr>Protected</vt:lpwstr>
  </property>
  <property fmtid="{D5CDD505-2E9C-101B-9397-08002B2CF9AE}" pid="7" name="MSIP_Label_724e6ac5-0e84-491c-8838-b11844917f54_SiteId">
    <vt:lpwstr>2ba011f1-f50a-44f3-a200-db3ea74e29b7</vt:lpwstr>
  </property>
  <property fmtid="{D5CDD505-2E9C-101B-9397-08002B2CF9AE}" pid="8" name="MSIP_Label_724e6ac5-0e84-491c-8838-b11844917f54_ActionId">
    <vt:lpwstr>786ca554-fa38-4927-8b97-5b73357ddafe</vt:lpwstr>
  </property>
  <property fmtid="{D5CDD505-2E9C-101B-9397-08002B2CF9AE}" pid="9" name="MSIP_Label_724e6ac5-0e84-491c-8838-b11844917f54_ContentBits">
    <vt:lpwstr>0</vt:lpwstr>
  </property>
</Properties>
</file>