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4"/>
    <p:sldMasterId id="2147483880" r:id="rId5"/>
    <p:sldMasterId id="2147483893" r:id="rId6"/>
  </p:sldMasterIdLst>
  <p:notesMasterIdLst>
    <p:notesMasterId r:id="rId20"/>
  </p:notesMasterIdLst>
  <p:handoutMasterIdLst>
    <p:handoutMasterId r:id="rId21"/>
  </p:handoutMasterIdLst>
  <p:sldIdLst>
    <p:sldId id="334" r:id="rId7"/>
    <p:sldId id="316" r:id="rId8"/>
    <p:sldId id="337" r:id="rId9"/>
    <p:sldId id="343" r:id="rId10"/>
    <p:sldId id="342" r:id="rId11"/>
    <p:sldId id="336" r:id="rId12"/>
    <p:sldId id="324" r:id="rId13"/>
    <p:sldId id="346" r:id="rId14"/>
    <p:sldId id="328" r:id="rId15"/>
    <p:sldId id="345" r:id="rId16"/>
    <p:sldId id="331" r:id="rId17"/>
    <p:sldId id="347" r:id="rId18"/>
    <p:sldId id="34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63" d="100"/>
          <a:sy n="63" d="100"/>
        </p:scale>
        <p:origin x="80" y="10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0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5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89984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53264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041698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58269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068620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74512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61785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79853"/>
      </p:ext>
    </p:extLst>
  </p:cSld>
  <p:clrMapOvr>
    <a:masterClrMapping/>
  </p:clrMapOvr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3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23380"/>
      </p:ext>
    </p:extLst>
  </p:cSld>
  <p:clrMapOvr>
    <a:masterClrMapping/>
  </p:clrMapOvr>
  <p:hf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C60-A19C-481D-B571-632B3153CE3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9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C60-A19C-481D-B571-632B3153CE3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09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58870"/>
      </p:ext>
    </p:extLst>
  </p:cSld>
  <p:clrMapOvr>
    <a:masterClrMapping/>
  </p:clrMapOvr>
  <p:hf sldNum="0"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04523"/>
      </p:ext>
    </p:extLst>
  </p:cSld>
  <p:clrMapOvr>
    <a:masterClrMapping/>
  </p:clrMapOvr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79714"/>
      </p:ext>
    </p:extLst>
  </p:cSld>
  <p:clrMapOvr>
    <a:masterClrMapping/>
  </p:clrMapOvr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C60-A19C-481D-B571-632B3153CE3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4F542C-6F39-CE63-FA8C-63435C208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086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C60-A19C-481D-B571-632B3153CE3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DE2844-CD01-5A91-9246-E362BDE4C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85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06233"/>
      </p:ext>
    </p:extLst>
  </p:cSld>
  <p:clrMapOvr>
    <a:masterClrMapping/>
  </p:clrMapOvr>
  <p:hf sldNum="0"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24180"/>
      </p:ext>
    </p:extLst>
  </p:cSld>
  <p:clrMapOvr>
    <a:masterClrMapping/>
  </p:clrMapOvr>
  <p:hf sldNum="0"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51344"/>
      </p:ext>
    </p:extLst>
  </p:cSld>
  <p:clrMapOvr>
    <a:masterClrMapping/>
  </p:clrMapOvr>
  <p:hf sldNum="0"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589551"/>
      </p:ext>
    </p:extLst>
  </p:cSld>
  <p:clrMapOvr>
    <a:masterClrMapping/>
  </p:clrMapOvr>
  <p:hf sldNum="0"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047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13295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2713"/>
      </p:ext>
    </p:extLst>
  </p:cSld>
  <p:clrMapOvr>
    <a:masterClrMapping/>
  </p:clrMapOvr>
  <p:hf sldNum="0"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C60-A19C-481D-B571-632B3153CE3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401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17775"/>
      </p:ext>
    </p:extLst>
  </p:cSld>
  <p:clrMapOvr>
    <a:masterClrMapping/>
  </p:clrMapOvr>
  <p:hf sldNum="0"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66266"/>
      </p:ext>
    </p:extLst>
  </p:cSld>
  <p:clrMapOvr>
    <a:masterClrMapping/>
  </p:clrMapOvr>
  <p:hf sldNum="0"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00140"/>
      </p:ext>
    </p:extLst>
  </p:cSld>
  <p:clrMapOvr>
    <a:masterClrMapping/>
  </p:clrMapOvr>
  <p:hf sldNum="0"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C60-A19C-481D-B571-632B3153CE3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9EB10F-62C6-D5EC-C1D1-4511637D9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565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C60-A19C-481D-B571-632B3153CE3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DE4960-00C7-0005-4C1E-E30F100FE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095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57092"/>
      </p:ext>
    </p:extLst>
  </p:cSld>
  <p:clrMapOvr>
    <a:masterClrMapping/>
  </p:clrMapOvr>
  <p:hf sldNum="0" hdr="0" ft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59592"/>
      </p:ext>
    </p:extLst>
  </p:cSld>
  <p:clrMapOvr>
    <a:masterClrMapping/>
  </p:clrMapOvr>
  <p:hf sldNum="0" hdr="0" ft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9238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78357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85971"/>
      </p:ext>
    </p:extLst>
  </p:cSld>
  <p:clrMapOvr>
    <a:masterClrMapping/>
  </p:clrMapOvr>
  <p:hf sldNum="0" hdr="0" ft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4638700"/>
      </p:ext>
    </p:extLst>
  </p:cSld>
  <p:clrMapOvr>
    <a:masterClrMapping/>
  </p:clrMapOvr>
  <p:hf sldNum="0" hdr="0" ft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94721"/>
      </p:ext>
    </p:extLst>
  </p:cSld>
  <p:clrMapOvr>
    <a:masterClrMapping/>
  </p:clrMapOvr>
  <p:hf sldNum="0" hdr="0" ft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70029"/>
      </p:ext>
    </p:extLst>
  </p:cSld>
  <p:clrMapOvr>
    <a:masterClrMapping/>
  </p:clrMapOvr>
  <p:hf sldNum="0" hdr="0" ft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68575"/>
      </p:ext>
    </p:extLst>
  </p:cSld>
  <p:clrMapOvr>
    <a:masterClrMapping/>
  </p:clrMapOvr>
  <p:hf sldNum="0" hdr="0" ft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08553"/>
      </p:ext>
    </p:extLst>
  </p:cSld>
  <p:clrMapOvr>
    <a:masterClrMapping/>
  </p:clrMapOvr>
  <p:hf sldNum="0" hdr="0" ft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88952"/>
      </p:ext>
    </p:extLst>
  </p:cSld>
  <p:clrMapOvr>
    <a:masterClrMapping/>
  </p:clrMapOvr>
  <p:hf sldNum="0" hdr="0" ft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763418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369928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7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17503"/>
      </p:ext>
    </p:extLst>
  </p:cSld>
  <p:clrMapOvr>
    <a:masterClrMapping/>
  </p:clrMapOvr>
  <p:hf sldNum="0" hdr="0" ft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458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5498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9288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740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31480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171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27892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7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C60-A19C-481D-B571-632B3153CE3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A473-6B58-2191-5759-AAE87AD5E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C60-A19C-481D-B571-632B3153CE3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76508F-9244-7508-CCA0-B61B5A159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0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94558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59592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7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0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</p:sldLayoutIdLst>
  <p:hf sldNum="0"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95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870" r:id="rId27"/>
    <p:sldLayoutId id="2147483830" r:id="rId28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7768095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AI in Modern Healthcare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1E00D-6405-F66C-0876-9749D7F14ADC}"/>
              </a:ext>
            </a:extLst>
          </p:cNvPr>
          <p:cNvSpPr txBox="1"/>
          <p:nvPr/>
        </p:nvSpPr>
        <p:spPr>
          <a:xfrm>
            <a:off x="163630" y="357809"/>
            <a:ext cx="428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September 18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  <a:p>
            <a:r>
              <a:rPr lang="en-US" dirty="0"/>
              <a:t>Zachary Morrison 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262961-9495-E252-E690-1E733A8C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6AF13B15-615A-B282-84CE-BCE3A52AFAF2}"/>
              </a:ext>
            </a:extLst>
          </p:cNvPr>
          <p:cNvGraphicFramePr>
            <a:graphicFrameLocks noGrp="1"/>
          </p:cNvGraphicFramePr>
          <p:nvPr>
            <p:ph idx="21"/>
            <p:extLst>
              <p:ext uri="{D42A27DB-BD31-4B8C-83A1-F6EECF244321}">
                <p14:modId xmlns:p14="http://schemas.microsoft.com/office/powerpoint/2010/main" val="540832049"/>
              </p:ext>
            </p:extLst>
          </p:nvPr>
        </p:nvGraphicFramePr>
        <p:xfrm>
          <a:off x="1279525" y="3017838"/>
          <a:ext cx="10374313" cy="320833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936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77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58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16BFA7C-979F-1D5E-79D4-DEEC56EBE2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E42FE3-72C0-8885-D01D-FC08E0DEC2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923D-C618-15EF-E1D7-7C1B0DBB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8B2437E8-72AB-C7C2-6EC7-E8366A2C8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316456"/>
              </p:ext>
            </p:extLst>
          </p:nvPr>
        </p:nvGraphicFramePr>
        <p:xfrm>
          <a:off x="1279525" y="2103438"/>
          <a:ext cx="10387544" cy="404029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96886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8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8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35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Healthcare topics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F0502020204030204" pitchFamily="34" charset="0"/>
              </a:rPr>
              <a:t>Early illness prevention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F0502020204030204" pitchFamily="34" charset="0"/>
              </a:rPr>
              <a:t>	AI Supported surgery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F0502020204030204" pitchFamily="34" charset="0"/>
              </a:rPr>
              <a:t>Enhanced diagnostics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F0502020204030204" pitchFamily="34" charset="0"/>
              </a:rPr>
              <a:t>Proactive analytics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158" y="-154003"/>
            <a:ext cx="8388103" cy="6621114"/>
          </a:xfrm>
        </p:spPr>
        <p:txBody>
          <a:bodyPr>
            <a:normAutofit fontScale="90000"/>
          </a:bodyPr>
          <a:lstStyle/>
          <a:p>
            <a:r>
              <a:rPr lang="en-US" dirty="0"/>
              <a:t>AI in surgery </a:t>
            </a:r>
            <a:br>
              <a:rPr lang="en-US" dirty="0"/>
            </a:br>
            <a:r>
              <a:rPr lang="en-US" sz="1800" dirty="0"/>
              <a:t>AI supported surgery will support data driven decision through improved decision and intelligent robotic aid.AI will come as a support system for workflow analysis providing correct aid in the right context </a:t>
            </a:r>
            <a:r>
              <a:rPr lang="en-US" sz="1000" dirty="0">
                <a:hlinkClick r:id="rId3"/>
              </a:rPr>
              <a:t>Artificial Intelligence-Assisted Surgery: Potential and Challenges - PMC (nih.gov)</a:t>
            </a:r>
            <a:r>
              <a:rPr lang="en-US" sz="1000" dirty="0"/>
              <a:t> </a:t>
            </a:r>
            <a:br>
              <a:rPr lang="en-US" sz="2000" dirty="0"/>
            </a:br>
            <a:r>
              <a:rPr lang="en-US" sz="2000" dirty="0"/>
              <a:t>Benefits</a:t>
            </a:r>
            <a:br>
              <a:rPr lang="en-US" sz="2000" dirty="0"/>
            </a:br>
            <a:r>
              <a:rPr lang="en-US" sz="2000" dirty="0"/>
              <a:t>1.Object detection</a:t>
            </a:r>
            <a:br>
              <a:rPr lang="en-US" sz="2000" dirty="0"/>
            </a:br>
            <a:r>
              <a:rPr lang="en-US" sz="2000" dirty="0"/>
              <a:t>2.Speech recognition </a:t>
            </a:r>
            <a:br>
              <a:rPr lang="en-US" sz="2000" dirty="0"/>
            </a:br>
            <a:r>
              <a:rPr lang="en-US" sz="2000" dirty="0"/>
              <a:t>3.Natural language processing </a:t>
            </a:r>
            <a:br>
              <a:rPr lang="en-US" sz="2000" dirty="0"/>
            </a:br>
            <a:br>
              <a:rPr lang="en-US" sz="2800" dirty="0"/>
            </a:b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7808335-9C45-869E-ED75-FFC82B3484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0663" y="2587140"/>
            <a:ext cx="3521337" cy="35213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Enhanced Diagnostics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8FD192-492A-A40D-E86A-BABC77587C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FCA4D-7EEE-9E3D-F691-FEFB5FB337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1472EB4E-1296-AC66-19FA-B01BB8D8A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2444" r="22444"/>
          <a:stretch/>
        </p:blipFill>
        <p:spPr/>
      </p:pic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498</Words>
  <Application>Microsoft Office PowerPoint</Application>
  <PresentationFormat>Widescreen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Abadi</vt:lpstr>
      <vt:lpstr>Arial</vt:lpstr>
      <vt:lpstr>Bookman Old Style</vt:lpstr>
      <vt:lpstr>Calibri</vt:lpstr>
      <vt:lpstr>Rockwell</vt:lpstr>
      <vt:lpstr>Trebuchet MS</vt:lpstr>
      <vt:lpstr>Tw Cen MT</vt:lpstr>
      <vt:lpstr>Tw Cen MT Condensed</vt:lpstr>
      <vt:lpstr>Wingdings 3</vt:lpstr>
      <vt:lpstr>1_Facet</vt:lpstr>
      <vt:lpstr>1_Integral</vt:lpstr>
      <vt:lpstr>Damask</vt:lpstr>
      <vt:lpstr>AI in Modern Healthcare</vt:lpstr>
      <vt:lpstr>AI Healthcare topics</vt:lpstr>
      <vt:lpstr>AI in surgery  AI supported surgery will support data driven decision through improved decision and intelligent robotic aid.AI will come as a support system for workflow analysis providing correct aid in the right context Artificial Intelligence-Assisted Surgery: Potential and Challenges - PMC (nih.gov)  Benefits 1.Object detection 2.Speech recognition  3.Natural language processing   </vt:lpstr>
      <vt:lpstr>Enhanced Diagnostics 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>NorQuest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Modern Healthcare</dc:title>
  <dc:creator>Zachary Morrison</dc:creator>
  <cp:lastModifiedBy>Zachary Morrison</cp:lastModifiedBy>
  <cp:revision>1</cp:revision>
  <dcterms:created xsi:type="dcterms:W3CDTF">2024-09-18T16:36:09Z</dcterms:created>
  <dcterms:modified xsi:type="dcterms:W3CDTF">2024-09-20T03:48:22Z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724e6ac5-0e84-491c-8838-b11844917f54_Enabled">
    <vt:lpwstr>true</vt:lpwstr>
  </property>
  <property fmtid="{D5CDD505-2E9C-101B-9397-08002B2CF9AE}" pid="4" name="MSIP_Label_724e6ac5-0e84-491c-8838-b11844917f54_SetDate">
    <vt:lpwstr>2024-09-20T03:47:34Z</vt:lpwstr>
  </property>
  <property fmtid="{D5CDD505-2E9C-101B-9397-08002B2CF9AE}" pid="5" name="MSIP_Label_724e6ac5-0e84-491c-8838-b11844917f54_Method">
    <vt:lpwstr>Standard</vt:lpwstr>
  </property>
  <property fmtid="{D5CDD505-2E9C-101B-9397-08002B2CF9AE}" pid="6" name="MSIP_Label_724e6ac5-0e84-491c-8838-b11844917f54_Name">
    <vt:lpwstr>Protected</vt:lpwstr>
  </property>
  <property fmtid="{D5CDD505-2E9C-101B-9397-08002B2CF9AE}" pid="7" name="MSIP_Label_724e6ac5-0e84-491c-8838-b11844917f54_SiteId">
    <vt:lpwstr>2ba011f1-f50a-44f3-a200-db3ea74e29b7</vt:lpwstr>
  </property>
  <property fmtid="{D5CDD505-2E9C-101B-9397-08002B2CF9AE}" pid="8" name="MSIP_Label_724e6ac5-0e84-491c-8838-b11844917f54_ActionId">
    <vt:lpwstr>786ca554-fa38-4927-8b97-5b73357ddafe</vt:lpwstr>
  </property>
  <property fmtid="{D5CDD505-2E9C-101B-9397-08002B2CF9AE}" pid="9" name="MSIP_Label_724e6ac5-0e84-491c-8838-b11844917f54_ContentBits">
    <vt:lpwstr>0</vt:lpwstr>
  </property>
</Properties>
</file>