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487" r:id="rId2"/>
    <p:sldId id="1490" r:id="rId3"/>
  </p:sldIdLst>
  <p:sldSz cx="12193588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59511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902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78533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3804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975551" algn="l" defTabSz="119022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570661" algn="l" defTabSz="119022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165769" algn="l" defTabSz="119022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4760881" algn="l" defTabSz="119022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23" userDrawn="1">
          <p15:clr>
            <a:srgbClr val="A4A3A4"/>
          </p15:clr>
        </p15:guide>
        <p15:guide id="9" orient="horz" pos="4133" userDrawn="1">
          <p15:clr>
            <a:srgbClr val="A4A3A4"/>
          </p15:clr>
        </p15:guide>
        <p15:guide id="10" pos="3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86E4"/>
    <a:srgbClr val="E4131A"/>
    <a:srgbClr val="E20919"/>
    <a:srgbClr val="696260"/>
    <a:srgbClr val="D5D1CF"/>
    <a:srgbClr val="EDEDEE"/>
    <a:srgbClr val="95908E"/>
    <a:srgbClr val="1B1314"/>
    <a:srgbClr val="B80E18"/>
    <a:srgbClr val="8C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2" autoAdjust="0"/>
    <p:restoredTop sz="97158" autoAdjust="0"/>
  </p:normalViewPr>
  <p:slideViewPr>
    <p:cSldViewPr snapToGrid="0">
      <p:cViewPr>
        <p:scale>
          <a:sx n="125" d="100"/>
          <a:sy n="125" d="100"/>
        </p:scale>
        <p:origin x="-870" y="-2268"/>
      </p:cViewPr>
      <p:guideLst>
        <p:guide orient="horz" pos="323"/>
        <p:guide orient="horz" pos="4133"/>
        <p:guide pos="3856"/>
      </p:guideLst>
    </p:cSldViewPr>
  </p:slideViewPr>
  <p:outlineViewPr>
    <p:cViewPr>
      <p:scale>
        <a:sx n="33" d="100"/>
        <a:sy n="33" d="100"/>
      </p:scale>
      <p:origin x="0" y="365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 Abhishek Banger" userId="c32cf847-f70e-46ca-abb7-55381e8b26a3" providerId="ADAL" clId="{547ED730-482F-4DBC-820F-8489D3365280}"/>
    <pc:docChg chg="modSld">
      <pc:chgData name="R Abhishek Banger" userId="c32cf847-f70e-46ca-abb7-55381e8b26a3" providerId="ADAL" clId="{547ED730-482F-4DBC-820F-8489D3365280}" dt="2024-05-28T08:32:38.715" v="0" actId="1076"/>
      <pc:docMkLst>
        <pc:docMk/>
      </pc:docMkLst>
      <pc:sldChg chg="modSp mod">
        <pc:chgData name="R Abhishek Banger" userId="c32cf847-f70e-46ca-abb7-55381e8b26a3" providerId="ADAL" clId="{547ED730-482F-4DBC-820F-8489D3365280}" dt="2024-05-28T08:32:38.715" v="0" actId="1076"/>
        <pc:sldMkLst>
          <pc:docMk/>
          <pc:sldMk cId="590601845" sldId="1490"/>
        </pc:sldMkLst>
        <pc:spChg chg="mod">
          <ac:chgData name="R Abhishek Banger" userId="c32cf847-f70e-46ca-abb7-55381e8b26a3" providerId="ADAL" clId="{547ED730-482F-4DBC-820F-8489D3365280}" dt="2024-05-28T08:32:38.715" v="0" actId="1076"/>
          <ac:spMkLst>
            <pc:docMk/>
            <pc:sldMk cId="590601845" sldId="1490"/>
            <ac:spMk id="2" creationId="{00000000-0000-0000-0000-000000000000}"/>
          </ac:spMkLst>
        </pc:spChg>
      </pc:sldChg>
    </pc:docChg>
  </pc:docChgLst>
  <pc:docChgLst>
    <pc:chgData name="R Abhishek Banger" userId="c32cf847-f70e-46ca-abb7-55381e8b26a3" providerId="ADAL" clId="{9A8235AC-07A8-4118-BC52-12334FBCE016}"/>
    <pc:docChg chg="modSld">
      <pc:chgData name="R Abhishek Banger" userId="c32cf847-f70e-46ca-abb7-55381e8b26a3" providerId="ADAL" clId="{9A8235AC-07A8-4118-BC52-12334FBCE016}" dt="2023-09-01T11:23:51.787" v="0" actId="1076"/>
      <pc:docMkLst>
        <pc:docMk/>
      </pc:docMkLst>
      <pc:sldChg chg="modSp mod">
        <pc:chgData name="R Abhishek Banger" userId="c32cf847-f70e-46ca-abb7-55381e8b26a3" providerId="ADAL" clId="{9A8235AC-07A8-4118-BC52-12334FBCE016}" dt="2023-09-01T11:23:51.787" v="0" actId="1076"/>
        <pc:sldMkLst>
          <pc:docMk/>
          <pc:sldMk cId="1068111793" sldId="1487"/>
        </pc:sldMkLst>
        <pc:spChg chg="mod">
          <ac:chgData name="R Abhishek Banger" userId="c32cf847-f70e-46ca-abb7-55381e8b26a3" providerId="ADAL" clId="{9A8235AC-07A8-4118-BC52-12334FBCE016}" dt="2023-09-01T11:23:51.787" v="0" actId="1076"/>
          <ac:spMkLst>
            <pc:docMk/>
            <pc:sldMk cId="1068111793" sldId="1487"/>
            <ac:spMk id="366" creationId="{1C05476B-1BB1-264F-A4A7-94C67B1320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4BA61-D693-446C-BCAC-5F3EF9C6A050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1AC03-C3FD-49CB-9ABE-C31FC7FD76D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8176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EE3646-054B-4878-81D2-5928CD7149EF}" type="datetimeFigureOut">
              <a:rPr lang="pt-PT"/>
              <a:pPr>
                <a:defRPr/>
              </a:pPr>
              <a:t>28/05/2024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B95A71-8D91-4711-AA4D-D44C2568639F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43653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62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595110" algn="l" rtl="0" eaLnBrk="0" fontAlgn="base" hangingPunct="0">
      <a:spcBef>
        <a:spcPct val="30000"/>
      </a:spcBef>
      <a:spcAft>
        <a:spcPct val="0"/>
      </a:spcAft>
      <a:defRPr sz="1562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90220" algn="l" rtl="0" eaLnBrk="0" fontAlgn="base" hangingPunct="0">
      <a:spcBef>
        <a:spcPct val="30000"/>
      </a:spcBef>
      <a:spcAft>
        <a:spcPct val="0"/>
      </a:spcAft>
      <a:defRPr sz="1562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785330" algn="l" rtl="0" eaLnBrk="0" fontAlgn="base" hangingPunct="0">
      <a:spcBef>
        <a:spcPct val="30000"/>
      </a:spcBef>
      <a:spcAft>
        <a:spcPct val="0"/>
      </a:spcAft>
      <a:defRPr sz="1562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380440" algn="l" rtl="0" eaLnBrk="0" fontAlgn="base" hangingPunct="0">
      <a:spcBef>
        <a:spcPct val="30000"/>
      </a:spcBef>
      <a:spcAft>
        <a:spcPct val="0"/>
      </a:spcAft>
      <a:defRPr sz="1562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975551" algn="l" defTabSz="119022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6pPr>
    <a:lvl7pPr marL="3570661" algn="l" defTabSz="119022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7pPr>
    <a:lvl8pPr marL="4165769" algn="l" defTabSz="119022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8pPr>
    <a:lvl9pPr marL="4760881" algn="l" defTabSz="1190220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B95A71-8D91-4711-AA4D-D44C2568639F}" type="slidenum">
              <a:rPr lang="pt-PT" altLang="pt-PT" smtClean="0"/>
              <a:pPr>
                <a:defRPr/>
              </a:pPr>
              <a:t>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1472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B95A71-8D91-4711-AA4D-D44C2568639F}" type="slidenum">
              <a:rPr lang="pt-PT" altLang="pt-PT" smtClean="0"/>
              <a:pPr>
                <a:defRPr/>
              </a:pPr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099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48" y="2909304"/>
            <a:ext cx="4099052" cy="9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50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3588" cy="3429000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3749677"/>
            <a:ext cx="5638800" cy="1304923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sz="2800"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18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5080001"/>
            <a:ext cx="5645151" cy="1041400"/>
          </a:xfrm>
          <a:prstGeom prst="rect">
            <a:avLst/>
          </a:prstGeom>
        </p:spPr>
        <p:txBody>
          <a:bodyPr lIns="0" rIns="0" numCol="1" spcCol="360000"/>
          <a:lstStyle>
            <a:lvl1pPr algn="just">
              <a:spcBef>
                <a:spcPts val="0"/>
              </a:spcBef>
              <a:spcAft>
                <a:spcPts val="1200"/>
              </a:spcAft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9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743700" y="4032250"/>
            <a:ext cx="2051050" cy="167005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972550" y="4032250"/>
            <a:ext cx="2051050" cy="1670050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622366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2">
    <p:bg>
      <p:bgPr>
        <a:solidFill>
          <a:srgbClr val="DC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33850" y="2786063"/>
            <a:ext cx="7651750" cy="1417637"/>
          </a:xfrm>
          <a:prstGeom prst="rect">
            <a:avLst/>
          </a:prstGeom>
        </p:spPr>
        <p:txBody>
          <a:bodyPr lIns="0" rIns="0" anchor="ctr"/>
          <a:lstStyle>
            <a:lvl1pPr algn="l">
              <a:lnSpc>
                <a:spcPct val="80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Sub chapter title example</a:t>
            </a:r>
            <a:br>
              <a:rPr lang="en-GB" noProof="0" dirty="0"/>
            </a:br>
            <a:r>
              <a:rPr lang="en-GB" noProof="0" dirty="0"/>
              <a:t>second line example</a:t>
            </a:r>
          </a:p>
        </p:txBody>
      </p:sp>
      <p:sp>
        <p:nvSpPr>
          <p:cNvPr id="6" name="Oval 4"/>
          <p:cNvSpPr>
            <a:spLocks noChangeAspect="1"/>
          </p:cNvSpPr>
          <p:nvPr userDrawn="1"/>
        </p:nvSpPr>
        <p:spPr>
          <a:xfrm>
            <a:off x="1588341" y="2743572"/>
            <a:ext cx="701305" cy="1406695"/>
          </a:xfrm>
          <a:custGeom>
            <a:avLst/>
            <a:gdLst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1560042"/>
              <a:gd name="connsiteY0" fmla="*/ 1554523 h 3109046"/>
              <a:gd name="connsiteX1" fmla="*/ 1554523 w 1560042"/>
              <a:gd name="connsiteY1" fmla="*/ 0 h 3109046"/>
              <a:gd name="connsiteX2" fmla="*/ 1559646 w 1560042"/>
              <a:gd name="connsiteY2" fmla="*/ 1859323 h 3109046"/>
              <a:gd name="connsiteX3" fmla="*/ 1554523 w 1560042"/>
              <a:gd name="connsiteY3" fmla="*/ 3109046 h 3109046"/>
              <a:gd name="connsiteX4" fmla="*/ 0 w 1560042"/>
              <a:gd name="connsiteY4" fmla="*/ 1554523 h 31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042" h="3109046">
                <a:moveTo>
                  <a:pt x="0" y="1554523"/>
                </a:moveTo>
                <a:cubicBezTo>
                  <a:pt x="0" y="695984"/>
                  <a:pt x="695984" y="0"/>
                  <a:pt x="1554523" y="0"/>
                </a:cubicBezTo>
                <a:cubicBezTo>
                  <a:pt x="1562162" y="1371600"/>
                  <a:pt x="1559646" y="1000784"/>
                  <a:pt x="1559646" y="1859323"/>
                </a:cubicBezTo>
                <a:cubicBezTo>
                  <a:pt x="1559646" y="2717862"/>
                  <a:pt x="1562162" y="2499446"/>
                  <a:pt x="1554523" y="3109046"/>
                </a:cubicBezTo>
                <a:cubicBezTo>
                  <a:pt x="695984" y="3109046"/>
                  <a:pt x="0" y="2413062"/>
                  <a:pt x="0" y="15545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7" name="Oval 4"/>
          <p:cNvSpPr>
            <a:spLocks noChangeAspect="1"/>
          </p:cNvSpPr>
          <p:nvPr userDrawn="1"/>
        </p:nvSpPr>
        <p:spPr>
          <a:xfrm flipH="1">
            <a:off x="2288244" y="2743572"/>
            <a:ext cx="701305" cy="1406695"/>
          </a:xfrm>
          <a:custGeom>
            <a:avLst/>
            <a:gdLst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1560042"/>
              <a:gd name="connsiteY0" fmla="*/ 1554523 h 3109046"/>
              <a:gd name="connsiteX1" fmla="*/ 1554523 w 1560042"/>
              <a:gd name="connsiteY1" fmla="*/ 0 h 3109046"/>
              <a:gd name="connsiteX2" fmla="*/ 1559646 w 1560042"/>
              <a:gd name="connsiteY2" fmla="*/ 1859323 h 3109046"/>
              <a:gd name="connsiteX3" fmla="*/ 1554523 w 1560042"/>
              <a:gd name="connsiteY3" fmla="*/ 3109046 h 3109046"/>
              <a:gd name="connsiteX4" fmla="*/ 0 w 1560042"/>
              <a:gd name="connsiteY4" fmla="*/ 1554523 h 31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042" h="3109046">
                <a:moveTo>
                  <a:pt x="0" y="1554523"/>
                </a:moveTo>
                <a:cubicBezTo>
                  <a:pt x="0" y="695984"/>
                  <a:pt x="695984" y="0"/>
                  <a:pt x="1554523" y="0"/>
                </a:cubicBezTo>
                <a:cubicBezTo>
                  <a:pt x="1562162" y="1371600"/>
                  <a:pt x="1559646" y="1000784"/>
                  <a:pt x="1559646" y="1859323"/>
                </a:cubicBezTo>
                <a:cubicBezTo>
                  <a:pt x="1559646" y="2717862"/>
                  <a:pt x="1562162" y="2499446"/>
                  <a:pt x="1554523" y="3109046"/>
                </a:cubicBezTo>
                <a:cubicBezTo>
                  <a:pt x="695984" y="3109046"/>
                  <a:pt x="0" y="2413062"/>
                  <a:pt x="0" y="15545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8" name="Block Arc 7"/>
          <p:cNvSpPr>
            <a:spLocks noChangeAspect="1"/>
          </p:cNvSpPr>
          <p:nvPr userDrawn="1"/>
        </p:nvSpPr>
        <p:spPr>
          <a:xfrm rot="16200000">
            <a:off x="3109552" y="2754588"/>
            <a:ext cx="1417500" cy="1383750"/>
          </a:xfrm>
          <a:prstGeom prst="blockArc">
            <a:avLst>
              <a:gd name="adj1" fmla="val 10800000"/>
              <a:gd name="adj2" fmla="val 0"/>
              <a:gd name="adj3" fmla="val 242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67" y="254000"/>
            <a:ext cx="1263323" cy="3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3991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11341100" cy="18621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3556000"/>
            <a:ext cx="11341099" cy="2324100"/>
          </a:xfrm>
          <a:prstGeom prst="rect">
            <a:avLst/>
          </a:prstGeom>
        </p:spPr>
        <p:txBody>
          <a:bodyPr lIns="0" rIns="0" numCol="1" spcCol="360000"/>
          <a:lstStyle>
            <a:lvl1pPr marL="266700" indent="-266700" algn="l">
              <a:spcBef>
                <a:spcPts val="0"/>
              </a:spcBef>
              <a:spcAft>
                <a:spcPts val="300"/>
              </a:spcAft>
              <a:buSzPct val="105000"/>
              <a:buFont typeface="Tahoma" panose="020B0604030504040204" pitchFamily="34" charset="0"/>
              <a:buChar char="●"/>
              <a:defRPr sz="2000">
                <a:solidFill>
                  <a:schemeClr val="tx1"/>
                </a:solidFill>
              </a:defRPr>
            </a:lvl1pPr>
            <a:lvl2pPr marL="723900" indent="-239713">
              <a:buFont typeface="Arial" panose="020B0604020202020204" pitchFamily="34" charset="0"/>
              <a:buChar char="•"/>
              <a:tabLst/>
              <a:defRPr sz="1600"/>
            </a:lvl2pPr>
            <a:lvl3pPr marL="1160463" indent="-258763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177004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6500" y="1465264"/>
            <a:ext cx="10579100" cy="1037930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sz="2200" b="1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Text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1" y="2857500"/>
            <a:ext cx="11341100" cy="3022600"/>
          </a:xfrm>
          <a:prstGeom prst="rect">
            <a:avLst/>
          </a:prstGeom>
        </p:spPr>
        <p:txBody>
          <a:bodyPr lIns="0" rIns="0" numCol="1" spcCol="360000"/>
          <a:lstStyle>
            <a:lvl1pPr marL="0" indent="0" algn="l">
              <a:spcBef>
                <a:spcPts val="1800"/>
              </a:spcBef>
              <a:spcAft>
                <a:spcPts val="600"/>
              </a:spcAft>
              <a:buSzPct val="110000"/>
              <a:buFont typeface="Tahoma" panose="020B060403050404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0" marR="0" indent="0" algn="l" defTabSz="89535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2pPr>
            <a:lvl3pPr marL="628650" indent="-17780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Title Example here</a:t>
            </a:r>
          </a:p>
          <a:p>
            <a:pPr lvl="1"/>
            <a:r>
              <a:rPr lang="en-GB" noProof="0" dirty="0"/>
              <a:t>Text here</a:t>
            </a:r>
          </a:p>
          <a:p>
            <a:pPr lvl="2"/>
            <a:r>
              <a:rPr lang="en-GB" noProof="0" dirty="0"/>
              <a:t>Second level</a:t>
            </a:r>
          </a:p>
          <a:p>
            <a:pPr lvl="0"/>
            <a:r>
              <a:rPr lang="en-GB" noProof="0" dirty="0"/>
              <a:t>Title Example here</a:t>
            </a:r>
          </a:p>
          <a:p>
            <a:pPr lvl="1"/>
            <a:r>
              <a:rPr lang="en-GB" noProof="0" dirty="0"/>
              <a:t>Text here</a:t>
            </a:r>
          </a:p>
          <a:p>
            <a:pPr lvl="2"/>
            <a:r>
              <a:rPr lang="en-GB" noProof="0" dirty="0"/>
              <a:t>Second level</a:t>
            </a:r>
          </a:p>
          <a:p>
            <a:pPr lvl="0"/>
            <a:endParaRPr lang="en-GB" noProof="0" dirty="0"/>
          </a:p>
        </p:txBody>
      </p:sp>
      <p:sp>
        <p:nvSpPr>
          <p:cNvPr id="5" name="Oval 4"/>
          <p:cNvSpPr>
            <a:spLocks noChangeAspect="1"/>
          </p:cNvSpPr>
          <p:nvPr userDrawn="1"/>
        </p:nvSpPr>
        <p:spPr>
          <a:xfrm>
            <a:off x="457200" y="1448172"/>
            <a:ext cx="525979" cy="1055021"/>
          </a:xfrm>
          <a:custGeom>
            <a:avLst/>
            <a:gdLst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1560042"/>
              <a:gd name="connsiteY0" fmla="*/ 1554523 h 3109046"/>
              <a:gd name="connsiteX1" fmla="*/ 1554523 w 1560042"/>
              <a:gd name="connsiteY1" fmla="*/ 0 h 3109046"/>
              <a:gd name="connsiteX2" fmla="*/ 1559646 w 1560042"/>
              <a:gd name="connsiteY2" fmla="*/ 1859323 h 3109046"/>
              <a:gd name="connsiteX3" fmla="*/ 1554523 w 1560042"/>
              <a:gd name="connsiteY3" fmla="*/ 3109046 h 3109046"/>
              <a:gd name="connsiteX4" fmla="*/ 0 w 1560042"/>
              <a:gd name="connsiteY4" fmla="*/ 1554523 h 31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042" h="3109046">
                <a:moveTo>
                  <a:pt x="0" y="1554523"/>
                </a:moveTo>
                <a:cubicBezTo>
                  <a:pt x="0" y="695984"/>
                  <a:pt x="695984" y="0"/>
                  <a:pt x="1554523" y="0"/>
                </a:cubicBezTo>
                <a:cubicBezTo>
                  <a:pt x="1562162" y="1371600"/>
                  <a:pt x="1559646" y="1000784"/>
                  <a:pt x="1559646" y="1859323"/>
                </a:cubicBezTo>
                <a:cubicBezTo>
                  <a:pt x="1559646" y="2717862"/>
                  <a:pt x="1562162" y="2499446"/>
                  <a:pt x="1554523" y="3109046"/>
                </a:cubicBezTo>
                <a:cubicBezTo>
                  <a:pt x="695984" y="3109046"/>
                  <a:pt x="0" y="2413062"/>
                  <a:pt x="0" y="15545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538037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11341100" cy="15827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3136900"/>
            <a:ext cx="11341099" cy="2743200"/>
          </a:xfrm>
          <a:prstGeom prst="rect">
            <a:avLst/>
          </a:prstGeom>
        </p:spPr>
        <p:txBody>
          <a:bodyPr lIns="0" rIns="0" numCol="1" spcCol="36000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110000"/>
              <a:buFont typeface="Tahoma" panose="020B060403050404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660400" indent="0">
              <a:buFont typeface="Arial" charset="0"/>
              <a:buNone/>
              <a:tabLst/>
              <a:defRPr sz="11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5421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11341100" cy="6810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sz="14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14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Title Example 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2336800"/>
            <a:ext cx="11341099" cy="3543300"/>
          </a:xfrm>
          <a:prstGeom prst="rect">
            <a:avLst/>
          </a:prstGeom>
        </p:spPr>
        <p:txBody>
          <a:bodyPr lIns="0" rIns="0" numCol="1" spcCol="360000"/>
          <a:lstStyle>
            <a:lvl1pPr marL="0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110000"/>
              <a:buFont typeface="Tahoma" panose="020B060403050404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660400" indent="0">
              <a:buFont typeface="Arial" charset="0"/>
              <a:buNone/>
              <a:tabLst/>
              <a:defRPr sz="11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4884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1"/>
          </p:nvPr>
        </p:nvSpPr>
        <p:spPr>
          <a:xfrm>
            <a:off x="444501" y="1473199"/>
            <a:ext cx="11341100" cy="441166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400" b="0"/>
            </a:lvl1pPr>
          </a:lstStyle>
          <a:p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261177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5429250" cy="18621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3556000"/>
            <a:ext cx="5429251" cy="2120900"/>
          </a:xfrm>
          <a:prstGeom prst="rect">
            <a:avLst/>
          </a:prstGeom>
        </p:spPr>
        <p:txBody>
          <a:bodyPr lIns="0" rIns="0" numCol="1" spcCol="360000"/>
          <a:lstStyle>
            <a:lvl1pPr algn="just">
              <a:spcBef>
                <a:spcPts val="0"/>
              </a:spcBef>
              <a:spcAft>
                <a:spcPts val="1200"/>
              </a:spcAft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388100" y="1465263"/>
            <a:ext cx="5397500" cy="421163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noProof="0"/>
              <a:t>Click icon to add chart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6518460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ar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1" y="1465263"/>
            <a:ext cx="5684002" cy="1716087"/>
          </a:xfrm>
          <a:prstGeom prst="rect">
            <a:avLst/>
          </a:prstGeom>
        </p:spPr>
        <p:txBody>
          <a:bodyPr lIns="0" rIns="0" numCol="1" spcCol="360000"/>
          <a:lstStyle>
            <a:lvl1pPr marL="0" indent="0" algn="l">
              <a:spcBef>
                <a:spcPts val="1800"/>
              </a:spcBef>
              <a:spcAft>
                <a:spcPts val="600"/>
              </a:spcAft>
              <a:buSzPct val="110000"/>
              <a:buFont typeface="Tahoma" panose="020B0604030504040204" pitchFamily="34" charset="0"/>
              <a:buNone/>
              <a:defRPr sz="2000" b="1">
                <a:solidFill>
                  <a:schemeClr val="accent1"/>
                </a:solidFill>
              </a:defRPr>
            </a:lvl1pPr>
            <a:lvl2pPr marL="177800" indent="-177800" defTabSz="895350">
              <a:spcBef>
                <a:spcPts val="200"/>
              </a:spcBef>
              <a:buFont typeface="Arial" panose="020B0604020202020204" pitchFamily="34" charset="0"/>
              <a:buChar char="•"/>
              <a:defRPr sz="1400"/>
            </a:lvl2pPr>
            <a:lvl3pPr marL="355600" indent="-177800">
              <a:buFont typeface="Arial" panose="020B0604020202020204" pitchFamily="34" charset="0"/>
              <a:buChar char="•"/>
              <a:tabLst>
                <a:tab pos="355600" algn="l"/>
              </a:tabLs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Title Example here</a:t>
            </a:r>
          </a:p>
          <a:p>
            <a:pPr lvl="1"/>
            <a:r>
              <a:rPr lang="en-GB" noProof="0" dirty="0"/>
              <a:t>Text here</a:t>
            </a:r>
          </a:p>
          <a:p>
            <a:pPr lvl="2"/>
            <a:r>
              <a:rPr lang="en-GB" noProof="0" dirty="0"/>
              <a:t>Second Level</a:t>
            </a:r>
          </a:p>
          <a:p>
            <a:pPr lvl="0"/>
            <a:endParaRPr lang="en-GB" noProof="0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388100" y="1465263"/>
            <a:ext cx="5397500" cy="483393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55613" y="3378200"/>
            <a:ext cx="1438311" cy="14400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011362" y="3378200"/>
            <a:ext cx="1440000" cy="14400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3568702" y="3390900"/>
            <a:ext cx="1440000" cy="144000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noProof="0"/>
              <a:t>Click icon to add chart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2674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3479800" cy="150018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sz="28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1200"/>
              </a:spcBef>
              <a:defRPr sz="1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</a:t>
            </a:r>
          </a:p>
          <a:p>
            <a:pPr lvl="1"/>
            <a:r>
              <a:rPr lang="en-GB" noProof="0" dirty="0"/>
              <a:t>Text here</a:t>
            </a: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3"/>
          </p:nvPr>
        </p:nvSpPr>
        <p:spPr>
          <a:xfrm>
            <a:off x="3619500" y="927100"/>
            <a:ext cx="8166100" cy="52895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400"/>
            </a:lvl1pPr>
          </a:lstStyle>
          <a:p>
            <a:r>
              <a:rPr lang="en-US" noProof="0"/>
              <a:t>Click icon to add SmartArt graphic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58900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1" y="1675652"/>
            <a:ext cx="8740782" cy="1492997"/>
          </a:xfrm>
          <a:prstGeom prst="rect">
            <a:avLst/>
          </a:prstGeom>
        </p:spPr>
        <p:txBody>
          <a:bodyPr lIns="0" rIns="0" anchor="t" anchorCtr="0"/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Presentation title</a:t>
            </a:r>
            <a:br>
              <a:rPr lang="en-GB" noProof="0" dirty="0"/>
            </a:br>
            <a:r>
              <a:rPr lang="en-GB" noProof="0" dirty="0"/>
              <a:t>example second line</a:t>
            </a:r>
          </a:p>
        </p:txBody>
      </p:sp>
      <p:sp>
        <p:nvSpPr>
          <p:cNvPr id="4" name="Oval 4"/>
          <p:cNvSpPr/>
          <p:nvPr userDrawn="1"/>
        </p:nvSpPr>
        <p:spPr>
          <a:xfrm>
            <a:off x="1270000" y="1847103"/>
            <a:ext cx="1560042" cy="3109046"/>
          </a:xfrm>
          <a:custGeom>
            <a:avLst/>
            <a:gdLst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1560042"/>
              <a:gd name="connsiteY0" fmla="*/ 1554523 h 3109046"/>
              <a:gd name="connsiteX1" fmla="*/ 1554523 w 1560042"/>
              <a:gd name="connsiteY1" fmla="*/ 0 h 3109046"/>
              <a:gd name="connsiteX2" fmla="*/ 1559646 w 1560042"/>
              <a:gd name="connsiteY2" fmla="*/ 1859323 h 3109046"/>
              <a:gd name="connsiteX3" fmla="*/ 1554523 w 1560042"/>
              <a:gd name="connsiteY3" fmla="*/ 3109046 h 3109046"/>
              <a:gd name="connsiteX4" fmla="*/ 0 w 1560042"/>
              <a:gd name="connsiteY4" fmla="*/ 1554523 h 31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042" h="3109046">
                <a:moveTo>
                  <a:pt x="0" y="1554523"/>
                </a:moveTo>
                <a:cubicBezTo>
                  <a:pt x="0" y="695984"/>
                  <a:pt x="695984" y="0"/>
                  <a:pt x="1554523" y="0"/>
                </a:cubicBezTo>
                <a:cubicBezTo>
                  <a:pt x="1562162" y="1371600"/>
                  <a:pt x="1559646" y="1000784"/>
                  <a:pt x="1559646" y="1859323"/>
                </a:cubicBezTo>
                <a:cubicBezTo>
                  <a:pt x="1559646" y="2717862"/>
                  <a:pt x="1562162" y="2499446"/>
                  <a:pt x="1554523" y="3109046"/>
                </a:cubicBezTo>
                <a:cubicBezTo>
                  <a:pt x="695984" y="3109046"/>
                  <a:pt x="0" y="2413062"/>
                  <a:pt x="0" y="15545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4006850"/>
            <a:ext cx="8740775" cy="1044549"/>
          </a:xfrm>
          <a:prstGeom prst="rect">
            <a:avLst/>
          </a:prstGeom>
        </p:spPr>
        <p:txBody>
          <a:bodyPr wrap="none" lIns="0" rIns="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b="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noProof="0" dirty="0"/>
              <a:t>Subtitle example</a:t>
            </a:r>
          </a:p>
          <a:p>
            <a:pPr lvl="0"/>
            <a:r>
              <a:rPr lang="en-GB" noProof="0" dirty="0"/>
              <a:t>Second line example</a:t>
            </a:r>
          </a:p>
        </p:txBody>
      </p:sp>
    </p:spTree>
    <p:extLst>
      <p:ext uri="{BB962C8B-B14F-4D97-AF65-F5344CB8AC3E}">
        <p14:creationId xmlns:p14="http://schemas.microsoft.com/office/powerpoint/2010/main" val="242118421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4514850" cy="108108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sz="20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14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</a:t>
            </a:r>
          </a:p>
          <a:p>
            <a:pPr lvl="1"/>
            <a:r>
              <a:rPr lang="en-GB" noProof="0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737767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27263"/>
            <a:ext cx="9550400" cy="2427288"/>
          </a:xfrm>
          <a:prstGeom prst="rect">
            <a:avLst/>
          </a:prstGeom>
        </p:spPr>
        <p:txBody>
          <a:bodyPr lIns="0" rIns="0" anchor="ctr"/>
          <a:lstStyle>
            <a:lvl1pPr algn="ctr">
              <a:lnSpc>
                <a:spcPct val="90000"/>
              </a:lnSpc>
              <a:defRPr sz="54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9636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2884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1" y="1460500"/>
            <a:ext cx="11341100" cy="4584700"/>
          </a:xfrm>
          <a:prstGeom prst="rect">
            <a:avLst/>
          </a:prstGeom>
        </p:spPr>
        <p:txBody>
          <a:bodyPr lIns="0" rIns="0"/>
          <a:lstStyle>
            <a:lvl1pPr marL="0" indent="0">
              <a:spcBef>
                <a:spcPts val="1600"/>
              </a:spcBef>
              <a:buClr>
                <a:schemeClr val="accent1"/>
              </a:buClr>
              <a:buFont typeface="+mj-lt"/>
              <a:buNone/>
              <a:tabLst>
                <a:tab pos="9540000" algn="r"/>
              </a:tabLst>
              <a:defRPr sz="2800" b="1"/>
            </a:lvl1pPr>
            <a:lvl2pPr marL="0" indent="0">
              <a:spcBef>
                <a:spcPts val="300"/>
              </a:spcBef>
              <a:tabLst>
                <a:tab pos="9540000" algn="r"/>
              </a:tabLst>
              <a:defRPr sz="2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01 Chapter example	04</a:t>
            </a:r>
          </a:p>
          <a:p>
            <a:pPr lvl="1"/>
            <a:r>
              <a:rPr lang="en-GB" noProof="0" dirty="0"/>
              <a:t>Subject example	05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76107" y="6445788"/>
            <a:ext cx="5232072" cy="187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GB" sz="730" b="1" noProof="0" dirty="0">
                <a:solidFill>
                  <a:schemeClr val="accent5"/>
                </a:solidFill>
                <a:latin typeface="Trebuchet MS" charset="0"/>
                <a:ea typeface="Trebuchet MS" charset="0"/>
                <a:cs typeface="Trebuchet MS" charset="0"/>
              </a:rPr>
              <a:t>CELFOCUS © 2016 – strictly confidential information. All rights reserved</a:t>
            </a:r>
            <a:endParaRPr lang="en-GB" sz="730" noProof="0" dirty="0">
              <a:solidFill>
                <a:schemeClr val="accent5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7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66146" y="1707403"/>
            <a:ext cx="5743583" cy="101674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000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Chapter title example</a:t>
            </a:r>
            <a:br>
              <a:rPr lang="en-GB" noProof="0" dirty="0"/>
            </a:br>
            <a:r>
              <a:rPr lang="en-GB" noProof="0" dirty="0"/>
              <a:t>second line example</a:t>
            </a:r>
          </a:p>
        </p:txBody>
      </p:sp>
      <p:sp>
        <p:nvSpPr>
          <p:cNvPr id="4" name="Oval 4"/>
          <p:cNvSpPr/>
          <p:nvPr userDrawn="1"/>
        </p:nvSpPr>
        <p:spPr>
          <a:xfrm>
            <a:off x="1270000" y="1847103"/>
            <a:ext cx="1560042" cy="3109046"/>
          </a:xfrm>
          <a:custGeom>
            <a:avLst/>
            <a:gdLst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3109046"/>
              <a:gd name="connsiteY0" fmla="*/ 1554523 h 3109046"/>
              <a:gd name="connsiteX1" fmla="*/ 1554523 w 3109046"/>
              <a:gd name="connsiteY1" fmla="*/ 0 h 3109046"/>
              <a:gd name="connsiteX2" fmla="*/ 3109046 w 3109046"/>
              <a:gd name="connsiteY2" fmla="*/ 1554523 h 3109046"/>
              <a:gd name="connsiteX3" fmla="*/ 1554523 w 3109046"/>
              <a:gd name="connsiteY3" fmla="*/ 3109046 h 3109046"/>
              <a:gd name="connsiteX4" fmla="*/ 0 w 3109046"/>
              <a:gd name="connsiteY4" fmla="*/ 1554523 h 3109046"/>
              <a:gd name="connsiteX0" fmla="*/ 0 w 1560042"/>
              <a:gd name="connsiteY0" fmla="*/ 1554523 h 3109046"/>
              <a:gd name="connsiteX1" fmla="*/ 1554523 w 1560042"/>
              <a:gd name="connsiteY1" fmla="*/ 0 h 3109046"/>
              <a:gd name="connsiteX2" fmla="*/ 1559646 w 1560042"/>
              <a:gd name="connsiteY2" fmla="*/ 1859323 h 3109046"/>
              <a:gd name="connsiteX3" fmla="*/ 1554523 w 1560042"/>
              <a:gd name="connsiteY3" fmla="*/ 3109046 h 3109046"/>
              <a:gd name="connsiteX4" fmla="*/ 0 w 1560042"/>
              <a:gd name="connsiteY4" fmla="*/ 1554523 h 310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042" h="3109046">
                <a:moveTo>
                  <a:pt x="0" y="1554523"/>
                </a:moveTo>
                <a:cubicBezTo>
                  <a:pt x="0" y="695984"/>
                  <a:pt x="695984" y="0"/>
                  <a:pt x="1554523" y="0"/>
                </a:cubicBezTo>
                <a:cubicBezTo>
                  <a:pt x="1562162" y="1371600"/>
                  <a:pt x="1559646" y="1000784"/>
                  <a:pt x="1559646" y="1859323"/>
                </a:cubicBezTo>
                <a:cubicBezTo>
                  <a:pt x="1559646" y="2717862"/>
                  <a:pt x="1562162" y="2499446"/>
                  <a:pt x="1554523" y="3109046"/>
                </a:cubicBezTo>
                <a:cubicBezTo>
                  <a:pt x="695984" y="3109046"/>
                  <a:pt x="0" y="2413062"/>
                  <a:pt x="0" y="1554523"/>
                </a:cubicBezTo>
                <a:close/>
              </a:path>
            </a:pathLst>
          </a:custGeom>
          <a:solidFill>
            <a:srgbClr val="DC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66144" y="2927923"/>
            <a:ext cx="5743578" cy="775802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noProof="0" dirty="0"/>
              <a:t>Subtitle example</a:t>
            </a:r>
          </a:p>
          <a:p>
            <a:pPr lvl="0"/>
            <a:r>
              <a:rPr lang="en-GB" noProof="0" dirty="0"/>
              <a:t>Second line example</a:t>
            </a:r>
          </a:p>
        </p:txBody>
      </p:sp>
    </p:spTree>
    <p:extLst>
      <p:ext uri="{BB962C8B-B14F-4D97-AF65-F5344CB8AC3E}">
        <p14:creationId xmlns:p14="http://schemas.microsoft.com/office/powerpoint/2010/main" val="21246033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501" y="1833563"/>
            <a:ext cx="11341100" cy="2427288"/>
          </a:xfrm>
          <a:prstGeom prst="rect">
            <a:avLst/>
          </a:prstGeom>
        </p:spPr>
        <p:txBody>
          <a:bodyPr lIns="0" rIns="0" anchor="ctr"/>
          <a:lstStyle>
            <a:lvl1pPr algn="l">
              <a:lnSpc>
                <a:spcPct val="90000"/>
              </a:lnSpc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Big word idea</a:t>
            </a:r>
            <a:br>
              <a:rPr lang="en-GB" noProof="0" dirty="0"/>
            </a:br>
            <a:r>
              <a:rPr lang="en-GB" noProof="0" dirty="0"/>
              <a:t>to communicate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651500" y="4451350"/>
            <a:ext cx="6134100" cy="1225550"/>
          </a:xfrm>
          <a:prstGeom prst="rect">
            <a:avLst/>
          </a:prstGeom>
        </p:spPr>
        <p:txBody>
          <a:bodyPr lIns="0" r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374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81750" y="1465263"/>
            <a:ext cx="5403850" cy="4211637"/>
          </a:xfrm>
          <a:prstGeom prst="rect">
            <a:avLst/>
          </a:prstGeom>
        </p:spPr>
        <p:txBody>
          <a:bodyPr lIns="0" rIns="0"/>
          <a:lstStyle>
            <a:lvl1pPr algn="just">
              <a:spcBef>
                <a:spcPts val="0"/>
              </a:spcBef>
              <a:spcAft>
                <a:spcPts val="1200"/>
              </a:spcAft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5073650" cy="216058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3243072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1" y="2584450"/>
            <a:ext cx="11341100" cy="3092450"/>
          </a:xfrm>
          <a:prstGeom prst="rect">
            <a:avLst/>
          </a:prstGeom>
        </p:spPr>
        <p:txBody>
          <a:bodyPr lIns="0" rIns="0" numCol="2" spcCol="360000"/>
          <a:lstStyle>
            <a:lvl1pPr algn="just">
              <a:spcBef>
                <a:spcPts val="0"/>
              </a:spcBef>
              <a:spcAft>
                <a:spcPts val="1200"/>
              </a:spcAft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5651500" cy="1100137"/>
          </a:xfrm>
          <a:prstGeom prst="rect">
            <a:avLst/>
          </a:prstGeom>
        </p:spPr>
        <p:txBody>
          <a:bodyPr lIns="0" rIns="0"/>
          <a:lstStyle>
            <a:lvl1pPr algn="just">
              <a:lnSpc>
                <a:spcPct val="90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1600"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Title Example 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237631240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1" y="1465263"/>
            <a:ext cx="5429250" cy="18621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380924" y="1465263"/>
            <a:ext cx="5404675" cy="4212000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4500" y="3556000"/>
            <a:ext cx="5429251" cy="2120900"/>
          </a:xfrm>
          <a:prstGeom prst="rect">
            <a:avLst/>
          </a:prstGeom>
        </p:spPr>
        <p:txBody>
          <a:bodyPr lIns="0" rIns="0" numCol="1" spcCol="360000"/>
          <a:lstStyle>
            <a:lvl1pPr algn="just">
              <a:spcBef>
                <a:spcPts val="0"/>
              </a:spcBef>
              <a:spcAft>
                <a:spcPts val="1200"/>
              </a:spcAft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9169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02349" y="1476376"/>
            <a:ext cx="5683251" cy="186213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defRPr sz="2400" b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GB" noProof="0" dirty="0"/>
              <a:t>Title Example</a:t>
            </a:r>
          </a:p>
          <a:p>
            <a:pPr lvl="0"/>
            <a:r>
              <a:rPr lang="en-GB" noProof="0" dirty="0"/>
              <a:t>here second line </a:t>
            </a:r>
          </a:p>
          <a:p>
            <a:pPr lvl="1"/>
            <a:r>
              <a:rPr lang="en-GB" noProof="0" dirty="0"/>
              <a:t>Subtitle example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43550" cy="6858000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02350" y="3492501"/>
            <a:ext cx="5683249" cy="1041400"/>
          </a:xfrm>
          <a:prstGeom prst="rect">
            <a:avLst/>
          </a:prstGeom>
        </p:spPr>
        <p:txBody>
          <a:bodyPr lIns="0" rIns="0" numCol="1" spcCol="360000"/>
          <a:lstStyle>
            <a:lvl1pPr algn="just"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102350" y="4826000"/>
            <a:ext cx="2051050" cy="1670050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31200" y="4826000"/>
            <a:ext cx="2051050" cy="1670050"/>
          </a:xfrm>
          <a:prstGeom prst="rect">
            <a:avLst/>
          </a:prstGeo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106311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3768" y="6242369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7B7CED46-BAB7-4265-8CE7-31C8C98B802D}" type="slidenum">
              <a:rPr lang="en-GB" sz="2400" b="1" i="0" baseline="0" noProof="0" smtClean="0">
                <a:solidFill>
                  <a:schemeClr val="accent1"/>
                </a:solidFill>
                <a:latin typeface="Trebuchet MS" charset="0"/>
                <a:ea typeface="Trebuchet MS" charset="0"/>
                <a:cs typeface="Trebuchet MS" charset="0"/>
              </a:rPr>
              <a:pPr algn="r"/>
              <a:t>‹#›</a:t>
            </a:fld>
            <a:endParaRPr lang="en-GB" sz="2400" b="1" i="0" baseline="0" noProof="0">
              <a:solidFill>
                <a:schemeClr val="accent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500" y="302194"/>
            <a:ext cx="7528608" cy="318173"/>
          </a:xfrm>
          <a:prstGeom prst="rect">
            <a:avLst/>
          </a:prstGeom>
        </p:spPr>
        <p:txBody>
          <a:bodyPr vert="horz" wrap="none" lIns="0" tIns="46800" rIns="0" bIns="45720" rtlCol="0" anchor="ctr"/>
          <a:lstStyle>
            <a:lvl1pPr algn="l">
              <a:defRPr sz="2000" b="1" i="0">
                <a:solidFill>
                  <a:schemeClr val="accent5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noProof="0" dirty="0"/>
              <a:t>EQUINOX UFE – OPERATIONAL KNOWLEDGE TRANSFER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67" y="254000"/>
            <a:ext cx="1263323" cy="3530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87" r:id="rId10"/>
    <p:sldLayoutId id="2147483689" r:id="rId11"/>
    <p:sldLayoutId id="2147483690" r:id="rId12"/>
    <p:sldLayoutId id="2147483691" r:id="rId13"/>
    <p:sldLayoutId id="2147483702" r:id="rId14"/>
    <p:sldLayoutId id="2147483703" r:id="rId15"/>
    <p:sldLayoutId id="2147483692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3" r:id="rId22"/>
  </p:sldLayoutIdLst>
  <p:transition>
    <p:fade/>
  </p:transition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74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620819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6pPr>
      <a:lvl7pPr marL="1241635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7pPr>
      <a:lvl8pPr marL="1862454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8pPr>
      <a:lvl9pPr marL="2483271" algn="ctr" rtl="0" eaLnBrk="1" fontAlgn="base" hangingPunct="1">
        <a:spcBef>
          <a:spcPct val="0"/>
        </a:spcBef>
        <a:spcAft>
          <a:spcPct val="0"/>
        </a:spcAft>
        <a:defRPr sz="5974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0607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sz="3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7785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62455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483271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104090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724907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4345725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4966543" indent="0" algn="l" defTabSz="1241635" rtl="0" eaLnBrk="1" latinLnBrk="0" hangingPunct="1">
        <a:spcBef>
          <a:spcPct val="20000"/>
        </a:spcBef>
        <a:buFont typeface="Arial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1pPr>
      <a:lvl2pPr marL="620819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2pPr>
      <a:lvl3pPr marL="1241635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3pPr>
      <a:lvl4pPr marL="1862454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4pPr>
      <a:lvl5pPr marL="2483271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5pPr>
      <a:lvl6pPr marL="3104090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6pPr>
      <a:lvl7pPr marL="3724907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7pPr>
      <a:lvl8pPr marL="4345725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8pPr>
      <a:lvl9pPr marL="4966543" algn="l" defTabSz="1241635" rtl="0" eaLnBrk="1" latinLnBrk="0" hangingPunct="1">
        <a:defRPr sz="24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jp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web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webp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3287" y="1164903"/>
            <a:ext cx="9176457" cy="230751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vert270" wrap="square" lIns="95976" tIns="95976" rIns="95976" bIns="95976" rtlCol="0" anchor="t">
            <a:noAutofit/>
          </a:bodyPr>
          <a:lstStyle/>
          <a:p>
            <a:pPr marL="2117" indent="-2117" defTabSz="1218926">
              <a:lnSpc>
                <a:spcPct val="90000"/>
              </a:lnSpc>
              <a:defRPr/>
            </a:pPr>
            <a:r>
              <a:rPr lang="en-GB" sz="900" b="1" kern="0" dirty="0">
                <a:solidFill>
                  <a:srgbClr val="535353">
                    <a:lumMod val="75000"/>
                  </a:srgbClr>
                </a:solidFill>
                <a:latin typeface="Trebuchet MS" panose="020B0603020202020204" pitchFamily="34" charset="0"/>
                <a:cs typeface="Arial" pitchFamily="34" charset="0"/>
                <a:sym typeface="Arial"/>
              </a:rPr>
              <a:t>SYSTEMS OF ENGAGEMENT</a:t>
            </a:r>
          </a:p>
        </p:txBody>
      </p:sp>
      <p:sp>
        <p:nvSpPr>
          <p:cNvPr id="144" name="Rectangle 14">
            <a:extLst>
              <a:ext uri="{FF2B5EF4-FFF2-40B4-BE49-F238E27FC236}">
                <a16:creationId xmlns:a16="http://schemas.microsoft.com/office/drawing/2014/main" id="{EC1B1435-F1D4-A342-84FD-A425BB55B50C}"/>
              </a:ext>
            </a:extLst>
          </p:cNvPr>
          <p:cNvSpPr/>
          <p:nvPr/>
        </p:nvSpPr>
        <p:spPr>
          <a:xfrm>
            <a:off x="1438901" y="866513"/>
            <a:ext cx="1060228" cy="955338"/>
          </a:xfrm>
          <a:prstGeom prst="roundRect">
            <a:avLst>
              <a:gd name="adj" fmla="val 7604"/>
            </a:avLst>
          </a:prstGeom>
          <a:solidFill>
            <a:schemeClr val="bg1">
              <a:lumMod val="85000"/>
            </a:schemeClr>
          </a:solidFill>
          <a:ln w="264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1982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18">
              <a:defRPr/>
            </a:pPr>
            <a:r>
              <a:rPr lang="en-GB" sz="800" kern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</a:rPr>
              <a:t>OFFLINE CHANNELS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D7419-4F03-4365-9CCD-638860BDF68E}"/>
              </a:ext>
            </a:extLst>
          </p:cNvPr>
          <p:cNvSpPr/>
          <p:nvPr/>
        </p:nvSpPr>
        <p:spPr>
          <a:xfrm>
            <a:off x="273287" y="3510404"/>
            <a:ext cx="9176457" cy="60706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vert270" wrap="square" lIns="95976" tIns="95976" rIns="95976" bIns="95976" rtlCol="0" anchor="t">
            <a:noAutofit/>
          </a:bodyPr>
          <a:lstStyle/>
          <a:p>
            <a:pPr marL="2117" indent="-2117" defTabSz="1218926">
              <a:lnSpc>
                <a:spcPct val="90000"/>
              </a:lnSpc>
            </a:pPr>
            <a:r>
              <a:rPr lang="en-GB" sz="900" b="1" kern="0">
                <a:solidFill>
                  <a:srgbClr val="535353">
                    <a:lumMod val="75000"/>
                  </a:srgbClr>
                </a:solidFill>
                <a:latin typeface="Trebuchet MS" panose="020B0603020202020204" pitchFamily="34" charset="0"/>
                <a:cs typeface="Arial" pitchFamily="34" charset="0"/>
                <a:sym typeface="Arial"/>
              </a:rPr>
              <a:t>DECOUPLING</a:t>
            </a:r>
            <a:endParaRPr lang="en-GB" sz="900" b="1" kern="0" dirty="0">
              <a:solidFill>
                <a:srgbClr val="535353">
                  <a:lumMod val="75000"/>
                </a:srgbClr>
              </a:solidFill>
              <a:latin typeface="Trebuchet MS" panose="020B0603020202020204" pitchFamily="34" charset="0"/>
              <a:cs typeface="Arial" pitchFamily="34" charset="0"/>
              <a:sym typeface="Arial"/>
            </a:endParaRPr>
          </a:p>
        </p:txBody>
      </p:sp>
      <p:sp>
        <p:nvSpPr>
          <p:cNvPr id="212" name="Rounded Rectangle 5">
            <a:extLst>
              <a:ext uri="{FF2B5EF4-FFF2-40B4-BE49-F238E27FC236}">
                <a16:creationId xmlns:a16="http://schemas.microsoft.com/office/drawing/2014/main" id="{384FCDDF-AD8D-40F7-A888-C7D6E5CC50F6}"/>
              </a:ext>
            </a:extLst>
          </p:cNvPr>
          <p:cNvSpPr/>
          <p:nvPr/>
        </p:nvSpPr>
        <p:spPr>
          <a:xfrm>
            <a:off x="691872" y="3578865"/>
            <a:ext cx="4353971" cy="475860"/>
          </a:xfrm>
          <a:prstGeom prst="roundRect">
            <a:avLst>
              <a:gd name="adj" fmla="val 140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COMMON COMS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ENTERPRISE - 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SERVICE BUS &amp; </a:t>
            </a:r>
            <a:b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BPM</a:t>
            </a:r>
          </a:p>
        </p:txBody>
      </p:sp>
      <p:sp>
        <p:nvSpPr>
          <p:cNvPr id="322" name="Rounded Rectangle 5">
            <a:extLst>
              <a:ext uri="{FF2B5EF4-FFF2-40B4-BE49-F238E27FC236}">
                <a16:creationId xmlns:a16="http://schemas.microsoft.com/office/drawing/2014/main" id="{A9F119C4-45C5-4022-9266-56804442B489}"/>
              </a:ext>
            </a:extLst>
          </p:cNvPr>
          <p:cNvSpPr/>
          <p:nvPr/>
        </p:nvSpPr>
        <p:spPr>
          <a:xfrm>
            <a:off x="82853" y="5666428"/>
            <a:ext cx="9298747" cy="1103670"/>
          </a:xfrm>
          <a:prstGeom prst="roundRect">
            <a:avLst>
              <a:gd name="adj" fmla="val 8524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5995" tIns="35995" rIns="35995" bIns="359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Trebuchet MS" panose="020B0603020202020204" pitchFamily="34" charset="0"/>
              </a:rPr>
              <a:t>OSS</a:t>
            </a:r>
          </a:p>
        </p:txBody>
      </p:sp>
      <p:sp>
        <p:nvSpPr>
          <p:cNvPr id="321" name="Rounded Rectangle 5">
            <a:extLst>
              <a:ext uri="{FF2B5EF4-FFF2-40B4-BE49-F238E27FC236}">
                <a16:creationId xmlns:a16="http://schemas.microsoft.com/office/drawing/2014/main" id="{87A2B8BF-F4F5-4348-AB91-C800A1830DB9}"/>
              </a:ext>
            </a:extLst>
          </p:cNvPr>
          <p:cNvSpPr/>
          <p:nvPr/>
        </p:nvSpPr>
        <p:spPr>
          <a:xfrm>
            <a:off x="82854" y="4159112"/>
            <a:ext cx="8779134" cy="1466340"/>
          </a:xfrm>
          <a:prstGeom prst="roundRect">
            <a:avLst>
              <a:gd name="adj" fmla="val 525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5995" tIns="35995" rIns="35995" bIns="359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Trebuchet MS" panose="020B0603020202020204" pitchFamily="34" charset="0"/>
              </a:rPr>
              <a:t>BSS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629" y="4158282"/>
            <a:ext cx="9176457" cy="26118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vert270" wrap="square" lIns="95976" tIns="95976" rIns="95976" bIns="95976" rtlCol="0" anchor="t">
            <a:noAutofit/>
          </a:bodyPr>
          <a:lstStyle/>
          <a:p>
            <a:pPr marL="2117" indent="-2117" defTabSz="1218926">
              <a:lnSpc>
                <a:spcPct val="90000"/>
              </a:lnSpc>
            </a:pPr>
            <a:r>
              <a:rPr lang="en-GB" sz="900" b="1" kern="0">
                <a:solidFill>
                  <a:srgbClr val="535353">
                    <a:lumMod val="75000"/>
                  </a:srgbClr>
                </a:solidFill>
                <a:latin typeface="Trebuchet MS" panose="020B0603020202020204" pitchFamily="34" charset="0"/>
                <a:cs typeface="Arial" pitchFamily="34" charset="0"/>
                <a:sym typeface="Arial"/>
              </a:rPr>
              <a:t>SYSTEMS OF RECORD</a:t>
            </a:r>
            <a:endParaRPr lang="en-GB" sz="900" b="1" kern="0" dirty="0">
              <a:solidFill>
                <a:srgbClr val="535353">
                  <a:lumMod val="75000"/>
                </a:srgbClr>
              </a:solidFill>
              <a:latin typeface="Trebuchet MS" panose="020B0603020202020204" pitchFamily="34" charset="0"/>
              <a:cs typeface="Arial" pitchFamily="34" charset="0"/>
              <a:sym typeface="Arial"/>
            </a:endParaRPr>
          </a:p>
        </p:txBody>
      </p:sp>
      <p:sp>
        <p:nvSpPr>
          <p:cNvPr id="281" name="Rectangle 14">
            <a:extLst>
              <a:ext uri="{FF2B5EF4-FFF2-40B4-BE49-F238E27FC236}">
                <a16:creationId xmlns:a16="http://schemas.microsoft.com/office/drawing/2014/main" id="{DE94DBBC-9597-4488-A369-B0D5A783E70A}"/>
              </a:ext>
            </a:extLst>
          </p:cNvPr>
          <p:cNvSpPr/>
          <p:nvPr/>
        </p:nvSpPr>
        <p:spPr>
          <a:xfrm>
            <a:off x="6147948" y="866513"/>
            <a:ext cx="3197988" cy="965872"/>
          </a:xfrm>
          <a:prstGeom prst="roundRect">
            <a:avLst>
              <a:gd name="adj" fmla="val 7171"/>
            </a:avLst>
          </a:prstGeom>
          <a:solidFill>
            <a:schemeClr val="bg1">
              <a:lumMod val="85000"/>
            </a:schemeClr>
          </a:solidFill>
          <a:ln w="264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1982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18">
              <a:defRPr/>
            </a:pPr>
            <a:r>
              <a:rPr lang="en-GB" sz="800" kern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</a:rPr>
              <a:t>ASSISTED CHANNELS</a:t>
            </a:r>
          </a:p>
        </p:txBody>
      </p:sp>
      <p:sp>
        <p:nvSpPr>
          <p:cNvPr id="244" name="Rectangle 14">
            <a:extLst>
              <a:ext uri="{FF2B5EF4-FFF2-40B4-BE49-F238E27FC236}">
                <a16:creationId xmlns:a16="http://schemas.microsoft.com/office/drawing/2014/main" id="{87DA3521-CAC6-4794-8423-CC562EF5137B}"/>
              </a:ext>
            </a:extLst>
          </p:cNvPr>
          <p:cNvSpPr/>
          <p:nvPr/>
        </p:nvSpPr>
        <p:spPr>
          <a:xfrm>
            <a:off x="2666586" y="871347"/>
            <a:ext cx="3317822" cy="955338"/>
          </a:xfrm>
          <a:prstGeom prst="roundRect">
            <a:avLst>
              <a:gd name="adj" fmla="val 7604"/>
            </a:avLst>
          </a:prstGeom>
          <a:solidFill>
            <a:schemeClr val="bg1">
              <a:lumMod val="85000"/>
            </a:schemeClr>
          </a:solidFill>
          <a:ln w="264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1982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18">
              <a:defRPr/>
            </a:pPr>
            <a:r>
              <a:rPr lang="en-GB" sz="800" kern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</a:rPr>
              <a:t>UNASSISTED CHANNELS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BAF2EC-E860-49FF-A1A7-AD26A0951874}"/>
              </a:ext>
            </a:extLst>
          </p:cNvPr>
          <p:cNvSpPr/>
          <p:nvPr/>
        </p:nvSpPr>
        <p:spPr>
          <a:xfrm>
            <a:off x="9497364" y="1164903"/>
            <a:ext cx="1078649" cy="56051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vert" wrap="square" lIns="95976" tIns="95976" rIns="95976" bIns="95976" rtlCol="0" anchor="t">
            <a:noAutofit/>
          </a:bodyPr>
          <a:lstStyle/>
          <a:p>
            <a:pPr marL="2117" indent="-2117" algn="r" defTabSz="1218926">
              <a:lnSpc>
                <a:spcPct val="90000"/>
              </a:lnSpc>
              <a:defRPr/>
            </a:pPr>
            <a:r>
              <a:rPr lang="en-GB" sz="900" b="1" kern="0" dirty="0">
                <a:solidFill>
                  <a:srgbClr val="535353">
                    <a:lumMod val="75000"/>
                  </a:srgbClr>
                </a:solidFill>
                <a:latin typeface="Trebuchet MS" panose="020B0603020202020204" pitchFamily="34" charset="0"/>
                <a:cs typeface="Arial" pitchFamily="34" charset="0"/>
                <a:sym typeface="Arial"/>
              </a:rPr>
              <a:t>SYSTEMS OF INSIGTH</a:t>
            </a:r>
          </a:p>
        </p:txBody>
      </p:sp>
      <p:sp>
        <p:nvSpPr>
          <p:cNvPr id="151" name="Rounded Rectangle 5">
            <a:extLst>
              <a:ext uri="{FF2B5EF4-FFF2-40B4-BE49-F238E27FC236}">
                <a16:creationId xmlns:a16="http://schemas.microsoft.com/office/drawing/2014/main" id="{50F9867E-BEC1-4BE0-A42F-453A8ADE4CF2}"/>
              </a:ext>
            </a:extLst>
          </p:cNvPr>
          <p:cNvSpPr/>
          <p:nvPr/>
        </p:nvSpPr>
        <p:spPr>
          <a:xfrm>
            <a:off x="9561970" y="5673103"/>
            <a:ext cx="723094" cy="1023591"/>
          </a:xfrm>
          <a:prstGeom prst="roundRect">
            <a:avLst>
              <a:gd name="adj" fmla="val 379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MARKET &amp; COMPETITOR INSIGHTS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49" y="2039017"/>
            <a:ext cx="8707622" cy="384112"/>
          </a:xfrm>
          <a:prstGeom prst="roundRect">
            <a:avLst>
              <a:gd name="adj" fmla="val 1865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EXPOSURE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47942" y="2085248"/>
            <a:ext cx="3884766" cy="261872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APIGEE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API GATEWAY</a:t>
            </a:r>
          </a:p>
        </p:txBody>
      </p:sp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B506A702-105C-4550-A7E6-34E700C62373}"/>
              </a:ext>
            </a:extLst>
          </p:cNvPr>
          <p:cNvSpPr/>
          <p:nvPr/>
        </p:nvSpPr>
        <p:spPr>
          <a:xfrm>
            <a:off x="686911" y="1209814"/>
            <a:ext cx="8707621" cy="781246"/>
          </a:xfrm>
          <a:prstGeom prst="roundRect">
            <a:avLst>
              <a:gd name="adj" fmla="val 1413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DIGITAL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EXPERIENCE</a:t>
            </a:r>
          </a:p>
        </p:txBody>
      </p:sp>
      <p:sp>
        <p:nvSpPr>
          <p:cNvPr id="120" name="Rounded Rectangle 5">
            <a:extLst>
              <a:ext uri="{FF2B5EF4-FFF2-40B4-BE49-F238E27FC236}">
                <a16:creationId xmlns:a16="http://schemas.microsoft.com/office/drawing/2014/main" id="{D3994A53-214F-460E-89C9-918C34CFE414}"/>
              </a:ext>
            </a:extLst>
          </p:cNvPr>
          <p:cNvSpPr/>
          <p:nvPr/>
        </p:nvSpPr>
        <p:spPr>
          <a:xfrm>
            <a:off x="2819260" y="4246100"/>
            <a:ext cx="907270" cy="689784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INTERACTION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21" name="Rounded Rectangle 5">
            <a:extLst>
              <a:ext uri="{FF2B5EF4-FFF2-40B4-BE49-F238E27FC236}">
                <a16:creationId xmlns:a16="http://schemas.microsoft.com/office/drawing/2014/main" id="{A64F9A79-D05B-4075-BD24-618BAF0EFF4B}"/>
              </a:ext>
            </a:extLst>
          </p:cNvPr>
          <p:cNvSpPr/>
          <p:nvPr/>
        </p:nvSpPr>
        <p:spPr>
          <a:xfrm>
            <a:off x="3802683" y="4255588"/>
            <a:ext cx="886190" cy="678648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PROFILE MANAGEMENT</a:t>
            </a:r>
          </a:p>
        </p:txBody>
      </p:sp>
      <p:sp>
        <p:nvSpPr>
          <p:cNvPr id="137" name="Rounded Rectangle 19">
            <a:extLst>
              <a:ext uri="{FF2B5EF4-FFF2-40B4-BE49-F238E27FC236}">
                <a16:creationId xmlns:a16="http://schemas.microsoft.com/office/drawing/2014/main" id="{886CF996-783E-4393-95E7-EAAD80B4B3AC}"/>
              </a:ext>
            </a:extLst>
          </p:cNvPr>
          <p:cNvSpPr/>
          <p:nvPr/>
        </p:nvSpPr>
        <p:spPr>
          <a:xfrm>
            <a:off x="1441324" y="3644094"/>
            <a:ext cx="3540405" cy="326163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SOFTARE AG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WEBMETHODS</a:t>
            </a:r>
          </a:p>
        </p:txBody>
      </p:sp>
      <p:sp>
        <p:nvSpPr>
          <p:cNvPr id="143" name="Rounded Rectangle 5">
            <a:extLst>
              <a:ext uri="{FF2B5EF4-FFF2-40B4-BE49-F238E27FC236}">
                <a16:creationId xmlns:a16="http://schemas.microsoft.com/office/drawing/2014/main" id="{176E0725-C806-4A07-B8B3-3E29F7D7AA43}"/>
              </a:ext>
            </a:extLst>
          </p:cNvPr>
          <p:cNvSpPr/>
          <p:nvPr/>
        </p:nvSpPr>
        <p:spPr>
          <a:xfrm>
            <a:off x="9561970" y="4180209"/>
            <a:ext cx="730707" cy="1445243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DATAWARE HOUSE</a:t>
            </a:r>
          </a:p>
        </p:txBody>
      </p:sp>
      <p:sp>
        <p:nvSpPr>
          <p:cNvPr id="146" name="Rounded Rectangle 5">
            <a:extLst>
              <a:ext uri="{FF2B5EF4-FFF2-40B4-BE49-F238E27FC236}">
                <a16:creationId xmlns:a16="http://schemas.microsoft.com/office/drawing/2014/main" id="{1DA1D281-AAA0-4377-BAD1-7908DD6D12CC}"/>
              </a:ext>
            </a:extLst>
          </p:cNvPr>
          <p:cNvSpPr/>
          <p:nvPr/>
        </p:nvSpPr>
        <p:spPr>
          <a:xfrm>
            <a:off x="9565826" y="1209797"/>
            <a:ext cx="745951" cy="781265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INSIGHT</a:t>
            </a:r>
          </a:p>
        </p:txBody>
      </p:sp>
      <p:sp>
        <p:nvSpPr>
          <p:cNvPr id="147" name="Rounded Rectangle 5">
            <a:extLst>
              <a:ext uri="{FF2B5EF4-FFF2-40B4-BE49-F238E27FC236}">
                <a16:creationId xmlns:a16="http://schemas.microsoft.com/office/drawing/2014/main" id="{A5150C30-0E88-4332-B5AB-D7B899D2DE07}"/>
              </a:ext>
            </a:extLst>
          </p:cNvPr>
          <p:cNvSpPr/>
          <p:nvPr/>
        </p:nvSpPr>
        <p:spPr>
          <a:xfrm>
            <a:off x="9565825" y="2489871"/>
            <a:ext cx="740374" cy="744220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NBA</a:t>
            </a:r>
            <a:b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</a:br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LOYALTY</a:t>
            </a:r>
          </a:p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GAMIFICATION</a:t>
            </a:r>
          </a:p>
        </p:txBody>
      </p:sp>
      <p:sp>
        <p:nvSpPr>
          <p:cNvPr id="65" name="Rounded Rectangle 5">
            <a:extLst>
              <a:ext uri="{FF2B5EF4-FFF2-40B4-BE49-F238E27FC236}">
                <a16:creationId xmlns:a16="http://schemas.microsoft.com/office/drawing/2014/main" id="{9E6BE06D-97A2-4C87-9753-D994566501FE}"/>
              </a:ext>
            </a:extLst>
          </p:cNvPr>
          <p:cNvSpPr/>
          <p:nvPr/>
        </p:nvSpPr>
        <p:spPr>
          <a:xfrm>
            <a:off x="686909" y="2479821"/>
            <a:ext cx="8715216" cy="922457"/>
          </a:xfrm>
          <a:prstGeom prst="roundRect">
            <a:avLst>
              <a:gd name="adj" fmla="val 102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DIGITAL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INTERACTION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CAPABILITIES</a:t>
            </a:r>
          </a:p>
        </p:txBody>
      </p:sp>
      <p:sp>
        <p:nvSpPr>
          <p:cNvPr id="336" name="Rectangle 60">
            <a:extLst>
              <a:ext uri="{FF2B5EF4-FFF2-40B4-BE49-F238E27FC236}">
                <a16:creationId xmlns:a16="http://schemas.microsoft.com/office/drawing/2014/main" id="{BE410B8E-14F3-4B93-88BD-F92DD82B8E94}"/>
              </a:ext>
            </a:extLst>
          </p:cNvPr>
          <p:cNvSpPr/>
          <p:nvPr/>
        </p:nvSpPr>
        <p:spPr>
          <a:xfrm>
            <a:off x="4210599" y="3710980"/>
            <a:ext cx="689660" cy="211647"/>
          </a:xfrm>
          <a:prstGeom prst="roundRect">
            <a:avLst>
              <a:gd name="adj" fmla="val 1344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ENTERPRISE SERVICES</a:t>
            </a:r>
          </a:p>
        </p:txBody>
      </p:sp>
      <p:sp>
        <p:nvSpPr>
          <p:cNvPr id="182" name="Rounded Rectangle 16">
            <a:extLst>
              <a:ext uri="{FF2B5EF4-FFF2-40B4-BE49-F238E27FC236}">
                <a16:creationId xmlns:a16="http://schemas.microsoft.com/office/drawing/2014/main" id="{5A5F525D-46F3-4462-B704-ACA8EE98AACB}"/>
              </a:ext>
            </a:extLst>
          </p:cNvPr>
          <p:cNvSpPr/>
          <p:nvPr/>
        </p:nvSpPr>
        <p:spPr>
          <a:xfrm>
            <a:off x="3101156" y="2027388"/>
            <a:ext cx="785926" cy="165159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317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rgbClr val="FF0000"/>
                </a:solidFill>
                <a:latin typeface="Trebuchet MS" panose="020B0603020202020204" pitchFamily="34" charset="0"/>
                <a:cs typeface="Arial" pitchFamily="34" charset="0"/>
              </a:rPr>
              <a:t>API EXPOSURE</a:t>
            </a:r>
          </a:p>
        </p:txBody>
      </p:sp>
      <p:sp>
        <p:nvSpPr>
          <p:cNvPr id="204" name="Rounded Rectangle 16">
            <a:extLst>
              <a:ext uri="{FF2B5EF4-FFF2-40B4-BE49-F238E27FC236}">
                <a16:creationId xmlns:a16="http://schemas.microsoft.com/office/drawing/2014/main" id="{E380BF68-EE62-473D-9470-D509958927C6}"/>
              </a:ext>
            </a:extLst>
          </p:cNvPr>
          <p:cNvSpPr/>
          <p:nvPr/>
        </p:nvSpPr>
        <p:spPr>
          <a:xfrm>
            <a:off x="3450980" y="3710908"/>
            <a:ext cx="689660" cy="205703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BUSINESS PROCESS MANAGEMENT</a:t>
            </a:r>
          </a:p>
        </p:txBody>
      </p:sp>
      <p:sp>
        <p:nvSpPr>
          <p:cNvPr id="211" name="Rounded Rectangle 19">
            <a:extLst>
              <a:ext uri="{FF2B5EF4-FFF2-40B4-BE49-F238E27FC236}">
                <a16:creationId xmlns:a16="http://schemas.microsoft.com/office/drawing/2014/main" id="{D7462BF8-2CB0-494F-8789-3409E284EDC0}"/>
              </a:ext>
            </a:extLst>
          </p:cNvPr>
          <p:cNvSpPr/>
          <p:nvPr/>
        </p:nvSpPr>
        <p:spPr>
          <a:xfrm>
            <a:off x="9614421" y="2919849"/>
            <a:ext cx="628519" cy="237622"/>
          </a:xfrm>
          <a:prstGeom prst="roundRect">
            <a:avLst>
              <a:gd name="adj" fmla="val 9115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6D MAGIK</a:t>
            </a:r>
          </a:p>
        </p:txBody>
      </p:sp>
      <p:sp>
        <p:nvSpPr>
          <p:cNvPr id="225" name="Rounded Rectangle 5">
            <a:extLst>
              <a:ext uri="{FF2B5EF4-FFF2-40B4-BE49-F238E27FC236}">
                <a16:creationId xmlns:a16="http://schemas.microsoft.com/office/drawing/2014/main" id="{21C0CC49-39FE-420B-99EC-3957CA9AEDE8}"/>
              </a:ext>
            </a:extLst>
          </p:cNvPr>
          <p:cNvSpPr/>
          <p:nvPr/>
        </p:nvSpPr>
        <p:spPr>
          <a:xfrm>
            <a:off x="690438" y="5006541"/>
            <a:ext cx="757503" cy="602585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PARTNERS</a:t>
            </a:r>
          </a:p>
        </p:txBody>
      </p:sp>
      <p:sp>
        <p:nvSpPr>
          <p:cNvPr id="228" name="Rounded Rectangle 10">
            <a:extLst>
              <a:ext uri="{FF2B5EF4-FFF2-40B4-BE49-F238E27FC236}">
                <a16:creationId xmlns:a16="http://schemas.microsoft.com/office/drawing/2014/main" id="{5708398A-4FF8-4500-A892-DEA706ED6FEA}"/>
              </a:ext>
            </a:extLst>
          </p:cNvPr>
          <p:cNvSpPr/>
          <p:nvPr/>
        </p:nvSpPr>
        <p:spPr>
          <a:xfrm>
            <a:off x="770260" y="5204832"/>
            <a:ext cx="611030" cy="327166"/>
          </a:xfrm>
          <a:prstGeom prst="roundRect">
            <a:avLst>
              <a:gd name="adj" fmla="val 15427"/>
            </a:avLst>
          </a:prstGeom>
          <a:solidFill>
            <a:srgbClr val="C00000"/>
          </a:solidFill>
          <a:ln w="22225" cap="flat" cmpd="sng" algn="ctr">
            <a:solidFill>
              <a:srgbClr val="7030A0"/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COUPONS</a:t>
            </a:r>
          </a:p>
        </p:txBody>
      </p:sp>
      <p:sp>
        <p:nvSpPr>
          <p:cNvPr id="202" name="Rectangle 60">
            <a:extLst>
              <a:ext uri="{FF2B5EF4-FFF2-40B4-BE49-F238E27FC236}">
                <a16:creationId xmlns:a16="http://schemas.microsoft.com/office/drawing/2014/main" id="{B6624BA7-0E6A-4372-94AF-800B1C03F38E}"/>
              </a:ext>
            </a:extLst>
          </p:cNvPr>
          <p:cNvSpPr/>
          <p:nvPr/>
        </p:nvSpPr>
        <p:spPr>
          <a:xfrm>
            <a:off x="2687115" y="3708568"/>
            <a:ext cx="689660" cy="205702"/>
          </a:xfrm>
          <a:prstGeom prst="roundRect">
            <a:avLst>
              <a:gd name="adj" fmla="val 1344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BUINESS RULES ENGINE</a:t>
            </a:r>
          </a:p>
        </p:txBody>
      </p:sp>
      <p:sp>
        <p:nvSpPr>
          <p:cNvPr id="218" name="Rounded Rectangle 16">
            <a:extLst>
              <a:ext uri="{FF2B5EF4-FFF2-40B4-BE49-F238E27FC236}">
                <a16:creationId xmlns:a16="http://schemas.microsoft.com/office/drawing/2014/main" id="{7D0E3EA6-2664-4523-8FFC-3DBD85F51498}"/>
              </a:ext>
            </a:extLst>
          </p:cNvPr>
          <p:cNvSpPr/>
          <p:nvPr/>
        </p:nvSpPr>
        <p:spPr>
          <a:xfrm>
            <a:off x="2135615" y="3700909"/>
            <a:ext cx="474277" cy="210208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MESSAGE QUEUING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EB4C91-484F-CF4A-9429-8CF4748E186F}"/>
              </a:ext>
            </a:extLst>
          </p:cNvPr>
          <p:cNvGrpSpPr/>
          <p:nvPr/>
        </p:nvGrpSpPr>
        <p:grpSpPr>
          <a:xfrm>
            <a:off x="2816872" y="4999136"/>
            <a:ext cx="1393727" cy="602584"/>
            <a:chOff x="5413112" y="4643362"/>
            <a:chExt cx="1579306" cy="602584"/>
          </a:xfrm>
        </p:grpSpPr>
        <p:sp>
          <p:nvSpPr>
            <p:cNvPr id="126" name="Rounded Rectangle 5">
              <a:extLst>
                <a:ext uri="{FF2B5EF4-FFF2-40B4-BE49-F238E27FC236}">
                  <a16:creationId xmlns:a16="http://schemas.microsoft.com/office/drawing/2014/main" id="{50CAE493-8B0F-49A5-9D49-D491CEE5531C}"/>
                </a:ext>
              </a:extLst>
            </p:cNvPr>
            <p:cNvSpPr/>
            <p:nvPr/>
          </p:nvSpPr>
          <p:spPr>
            <a:xfrm>
              <a:off x="5413112" y="4643362"/>
              <a:ext cx="1579306" cy="602584"/>
            </a:xfrm>
            <a:prstGeom prst="roundRect">
              <a:avLst>
                <a:gd name="adj" fmla="val 884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600" dirty="0">
                  <a:solidFill>
                    <a:schemeClr val="bg2">
                      <a:lumMod val="10000"/>
                    </a:schemeClr>
                  </a:solidFill>
                  <a:latin typeface="Trebuchet MS" panose="020B0603020202020204" pitchFamily="34" charset="0"/>
                </a:rPr>
                <a:t>RESOURCE MANAGEMENT</a:t>
              </a:r>
            </a:p>
          </p:txBody>
        </p:sp>
        <p:sp>
          <p:nvSpPr>
            <p:cNvPr id="127" name="Rounded Rectangle 10">
              <a:extLst>
                <a:ext uri="{FF2B5EF4-FFF2-40B4-BE49-F238E27FC236}">
                  <a16:creationId xmlns:a16="http://schemas.microsoft.com/office/drawing/2014/main" id="{7CBCF651-ED41-4FBA-9AAF-17384545A647}"/>
                </a:ext>
              </a:extLst>
            </p:cNvPr>
            <p:cNvSpPr/>
            <p:nvPr/>
          </p:nvSpPr>
          <p:spPr>
            <a:xfrm>
              <a:off x="5486570" y="4832971"/>
              <a:ext cx="1416764" cy="323958"/>
            </a:xfrm>
            <a:prstGeom prst="roundRect">
              <a:avLst>
                <a:gd name="adj" fmla="val 15427"/>
              </a:avLst>
            </a:prstGeom>
            <a:solidFill>
              <a:srgbClr val="FF671F"/>
            </a:solidFill>
            <a:ln w="9525" cap="flat" cmpd="sng" algn="ctr">
              <a:noFill/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7988" tIns="0" rIns="47988" bIns="0" anchor="ctr"/>
            <a:lstStyle/>
            <a:p>
              <a:pPr defTabSz="1163906"/>
              <a:r>
                <a:rPr lang="en-GB" sz="700" b="1" kern="0" dirty="0">
                  <a:solidFill>
                    <a:schemeClr val="bg1"/>
                  </a:solidFill>
                  <a:latin typeface="Trebuchet MS" panose="020B0603020202020204" pitchFamily="34" charset="0"/>
                  <a:cs typeface="Arial" pitchFamily="34" charset="0"/>
                </a:rPr>
                <a:t>RMS</a:t>
              </a:r>
            </a:p>
          </p:txBody>
        </p:sp>
        <p:sp>
          <p:nvSpPr>
            <p:cNvPr id="138" name="Rounded Rectangle 231">
              <a:extLst>
                <a:ext uri="{FF2B5EF4-FFF2-40B4-BE49-F238E27FC236}">
                  <a16:creationId xmlns:a16="http://schemas.microsoft.com/office/drawing/2014/main" id="{07982562-2EB1-49C0-AA45-80AA46C3B20B}"/>
                </a:ext>
              </a:extLst>
            </p:cNvPr>
            <p:cNvSpPr/>
            <p:nvPr/>
          </p:nvSpPr>
          <p:spPr>
            <a:xfrm>
              <a:off x="5865383" y="4933166"/>
              <a:ext cx="394417" cy="132890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7988" tIns="0" rIns="47988" bIns="0" anchor="ctr"/>
            <a:lstStyle/>
            <a:p>
              <a:pPr algn="ctr" defTabSz="1163906"/>
              <a:r>
                <a:rPr lang="en-GB" sz="7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cs typeface="Arial" pitchFamily="34" charset="0"/>
                </a:rPr>
                <a:t>SIM</a:t>
              </a:r>
            </a:p>
          </p:txBody>
        </p:sp>
        <p:sp>
          <p:nvSpPr>
            <p:cNvPr id="139" name="Rounded Rectangle 231">
              <a:extLst>
                <a:ext uri="{FF2B5EF4-FFF2-40B4-BE49-F238E27FC236}">
                  <a16:creationId xmlns:a16="http://schemas.microsoft.com/office/drawing/2014/main" id="{2DCC2B8E-B467-49AA-9650-06BF97F21838}"/>
                </a:ext>
              </a:extLst>
            </p:cNvPr>
            <p:cNvSpPr/>
            <p:nvPr/>
          </p:nvSpPr>
          <p:spPr>
            <a:xfrm>
              <a:off x="6353152" y="4932513"/>
              <a:ext cx="394417" cy="132890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7988" tIns="0" rIns="47988" bIns="0" anchor="ctr"/>
            <a:lstStyle/>
            <a:p>
              <a:pPr algn="ctr" defTabSz="1163906"/>
              <a:r>
                <a:rPr lang="en-GB" sz="7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cs typeface="Arial" pitchFamily="34" charset="0"/>
                </a:rPr>
                <a:t>MSDN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55B1EF-ECBA-1E4E-BD3E-29B87CB29D6C}"/>
              </a:ext>
            </a:extLst>
          </p:cNvPr>
          <p:cNvGrpSpPr/>
          <p:nvPr/>
        </p:nvGrpSpPr>
        <p:grpSpPr>
          <a:xfrm>
            <a:off x="4260713" y="5007959"/>
            <a:ext cx="1223436" cy="602584"/>
            <a:chOff x="7072878" y="4634680"/>
            <a:chExt cx="1336038" cy="602584"/>
          </a:xfrm>
        </p:grpSpPr>
        <p:sp>
          <p:nvSpPr>
            <p:cNvPr id="227" name="Rounded Rectangle 5">
              <a:extLst>
                <a:ext uri="{FF2B5EF4-FFF2-40B4-BE49-F238E27FC236}">
                  <a16:creationId xmlns:a16="http://schemas.microsoft.com/office/drawing/2014/main" id="{C701B9AF-8A8B-4000-A5C4-E273D6FA4CD0}"/>
                </a:ext>
              </a:extLst>
            </p:cNvPr>
            <p:cNvSpPr/>
            <p:nvPr/>
          </p:nvSpPr>
          <p:spPr>
            <a:xfrm>
              <a:off x="7072878" y="4634680"/>
              <a:ext cx="1336038" cy="602584"/>
            </a:xfrm>
            <a:prstGeom prst="roundRect">
              <a:avLst>
                <a:gd name="adj" fmla="val 884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600" dirty="0">
                  <a:solidFill>
                    <a:schemeClr val="bg2">
                      <a:lumMod val="10000"/>
                    </a:schemeClr>
                  </a:solidFill>
                  <a:latin typeface="Trebuchet MS" panose="020B0603020202020204" pitchFamily="34" charset="0"/>
                </a:rPr>
                <a:t>LOGISTICS MGMT.</a:t>
              </a:r>
            </a:p>
          </p:txBody>
        </p:sp>
        <p:sp>
          <p:nvSpPr>
            <p:cNvPr id="129" name="Rounded Rectangle 10">
              <a:extLst>
                <a:ext uri="{FF2B5EF4-FFF2-40B4-BE49-F238E27FC236}">
                  <a16:creationId xmlns:a16="http://schemas.microsoft.com/office/drawing/2014/main" id="{A2C62EE9-D35C-4480-8C5A-3E03591484CE}"/>
                </a:ext>
              </a:extLst>
            </p:cNvPr>
            <p:cNvSpPr/>
            <p:nvPr/>
          </p:nvSpPr>
          <p:spPr>
            <a:xfrm>
              <a:off x="7128341" y="4832971"/>
              <a:ext cx="1221053" cy="323958"/>
            </a:xfrm>
            <a:prstGeom prst="roundRect">
              <a:avLst>
                <a:gd name="adj" fmla="val 18100"/>
              </a:avLst>
            </a:prstGeom>
            <a:solidFill>
              <a:srgbClr val="FF671F"/>
            </a:solidFill>
            <a:ln w="9525" cap="flat" cmpd="sng" algn="ctr">
              <a:noFill/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7988" tIns="0" rIns="47988" bIns="0" anchor="ctr"/>
            <a:lstStyle/>
            <a:p>
              <a:pPr defTabSz="1163906"/>
              <a:r>
                <a:rPr lang="en-GB" sz="700" b="1" kern="0" dirty="0">
                  <a:solidFill>
                    <a:schemeClr val="bg1"/>
                  </a:solidFill>
                  <a:latin typeface="Trebuchet MS" panose="020B0603020202020204" pitchFamily="34" charset="0"/>
                  <a:cs typeface="Arial" pitchFamily="34" charset="0"/>
                </a:rPr>
                <a:t>STOCK &amp; SUPPLY</a:t>
              </a:r>
            </a:p>
          </p:txBody>
        </p:sp>
      </p:grpSp>
      <p:sp>
        <p:nvSpPr>
          <p:cNvPr id="148" name="Rounded Rectangle 19">
            <a:extLst>
              <a:ext uri="{FF2B5EF4-FFF2-40B4-BE49-F238E27FC236}">
                <a16:creationId xmlns:a16="http://schemas.microsoft.com/office/drawing/2014/main" id="{231555EB-3FAE-4A71-B8ED-893340564734}"/>
              </a:ext>
            </a:extLst>
          </p:cNvPr>
          <p:cNvSpPr/>
          <p:nvPr/>
        </p:nvSpPr>
        <p:spPr>
          <a:xfrm>
            <a:off x="9665240" y="4541171"/>
            <a:ext cx="523517" cy="1003817"/>
          </a:xfrm>
          <a:prstGeom prst="roundRect">
            <a:avLst/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ODS</a:t>
            </a:r>
          </a:p>
        </p:txBody>
      </p:sp>
      <p:sp>
        <p:nvSpPr>
          <p:cNvPr id="219" name="Rectangle 60">
            <a:extLst>
              <a:ext uri="{FF2B5EF4-FFF2-40B4-BE49-F238E27FC236}">
                <a16:creationId xmlns:a16="http://schemas.microsoft.com/office/drawing/2014/main" id="{12FD5F62-9576-4F46-8571-F3BB76C9F9C5}"/>
              </a:ext>
            </a:extLst>
          </p:cNvPr>
          <p:cNvSpPr/>
          <p:nvPr/>
        </p:nvSpPr>
        <p:spPr>
          <a:xfrm>
            <a:off x="3544966" y="1260581"/>
            <a:ext cx="2159067" cy="595264"/>
          </a:xfrm>
          <a:prstGeom prst="roundRect">
            <a:avLst>
              <a:gd name="adj" fmla="val 15630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SELFCARE &amp; </a:t>
            </a:r>
          </a:p>
          <a:p>
            <a:pPr defTabSz="1163906"/>
            <a:r>
              <a:rPr lang="en-GB" sz="700" kern="0" dirty="0" err="1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eCOMERCE</a:t>
            </a:r>
            <a:endParaRPr lang="en-GB" sz="700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233" name="Rectangle 60">
            <a:extLst>
              <a:ext uri="{FF2B5EF4-FFF2-40B4-BE49-F238E27FC236}">
                <a16:creationId xmlns:a16="http://schemas.microsoft.com/office/drawing/2014/main" id="{2ED09E8A-5248-914B-BEA6-F900D456A87D}"/>
              </a:ext>
            </a:extLst>
          </p:cNvPr>
          <p:cNvSpPr/>
          <p:nvPr/>
        </p:nvSpPr>
        <p:spPr>
          <a:xfrm>
            <a:off x="6387172" y="1268850"/>
            <a:ext cx="2092190" cy="599722"/>
          </a:xfrm>
          <a:prstGeom prst="roundRect">
            <a:avLst>
              <a:gd name="adj" fmla="val 13440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CUSTOMER CARE</a:t>
            </a:r>
            <a:endParaRPr lang="pt-PT" sz="700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  <a:p>
            <a:pPr defTabSz="1163906"/>
            <a:endParaRPr lang="pt-PT" sz="700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234" name="Rounded Rectangle 16">
            <a:extLst>
              <a:ext uri="{FF2B5EF4-FFF2-40B4-BE49-F238E27FC236}">
                <a16:creationId xmlns:a16="http://schemas.microsoft.com/office/drawing/2014/main" id="{89FAAB7D-DAB9-C241-803F-A83D08B31540}"/>
              </a:ext>
            </a:extLst>
          </p:cNvPr>
          <p:cNvSpPr/>
          <p:nvPr/>
        </p:nvSpPr>
        <p:spPr>
          <a:xfrm>
            <a:off x="2910419" y="1648761"/>
            <a:ext cx="556293" cy="191639"/>
          </a:xfrm>
          <a:prstGeom prst="roundRect">
            <a:avLst>
              <a:gd name="adj" fmla="val 11417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algn="ctr" defTabSz="1163906"/>
            <a:r>
              <a:rPr lang="en-GB" sz="6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CHATBOT</a:t>
            </a:r>
          </a:p>
        </p:txBody>
      </p:sp>
      <p:sp>
        <p:nvSpPr>
          <p:cNvPr id="241" name="Rounded Rectangle 16">
            <a:extLst>
              <a:ext uri="{FF2B5EF4-FFF2-40B4-BE49-F238E27FC236}">
                <a16:creationId xmlns:a16="http://schemas.microsoft.com/office/drawing/2014/main" id="{3614B2E7-9674-0244-8D9C-70D1E9843B4C}"/>
              </a:ext>
            </a:extLst>
          </p:cNvPr>
          <p:cNvSpPr/>
          <p:nvPr/>
        </p:nvSpPr>
        <p:spPr>
          <a:xfrm>
            <a:off x="2918847" y="1376806"/>
            <a:ext cx="556293" cy="191639"/>
          </a:xfrm>
          <a:prstGeom prst="roundRect">
            <a:avLst>
              <a:gd name="adj" fmla="val 11417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LIVE CHAT</a:t>
            </a:r>
          </a:p>
        </p:txBody>
      </p:sp>
      <p:sp>
        <p:nvSpPr>
          <p:cNvPr id="242" name="Rounded Rectangle 23">
            <a:extLst>
              <a:ext uri="{FF2B5EF4-FFF2-40B4-BE49-F238E27FC236}">
                <a16:creationId xmlns:a16="http://schemas.microsoft.com/office/drawing/2014/main" id="{4931E792-46C7-9946-90EA-13009A66F34E}"/>
              </a:ext>
            </a:extLst>
          </p:cNvPr>
          <p:cNvSpPr/>
          <p:nvPr/>
        </p:nvSpPr>
        <p:spPr>
          <a:xfrm>
            <a:off x="8586986" y="1353167"/>
            <a:ext cx="525893" cy="200214"/>
          </a:xfrm>
          <a:prstGeom prst="roundRect">
            <a:avLst/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AVAYA</a:t>
            </a:r>
            <a:endParaRPr lang="en-GB" sz="700" b="1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15" name="Rounded Rectangle 23">
            <a:extLst>
              <a:ext uri="{FF2B5EF4-FFF2-40B4-BE49-F238E27FC236}">
                <a16:creationId xmlns:a16="http://schemas.microsoft.com/office/drawing/2014/main" id="{D116BBEE-F400-0649-ACDE-247DC2124137}"/>
              </a:ext>
            </a:extLst>
          </p:cNvPr>
          <p:cNvSpPr/>
          <p:nvPr/>
        </p:nvSpPr>
        <p:spPr>
          <a:xfrm>
            <a:off x="5835300" y="1377977"/>
            <a:ext cx="434621" cy="200214"/>
          </a:xfrm>
          <a:prstGeom prst="roundRect">
            <a:avLst/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SOCIAL SUPPORT</a:t>
            </a:r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7A4947EF-BFE9-6C41-8B32-B0F7C1233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82" y="1332841"/>
            <a:ext cx="445004" cy="445004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292BF434-84C2-234C-813E-269219E1D4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45" y="1329062"/>
            <a:ext cx="445004" cy="445004"/>
          </a:xfrm>
          <a:prstGeom prst="rect">
            <a:avLst/>
          </a:prstGeom>
        </p:spPr>
      </p:pic>
      <p:pic>
        <p:nvPicPr>
          <p:cNvPr id="319" name="Graphic 318" descr="Smart Phone">
            <a:extLst>
              <a:ext uri="{FF2B5EF4-FFF2-40B4-BE49-F238E27FC236}">
                <a16:creationId xmlns:a16="http://schemas.microsoft.com/office/drawing/2014/main" id="{44012028-D23E-D244-AC9C-4574BAFF35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8318" y="1413661"/>
            <a:ext cx="352495" cy="352495"/>
          </a:xfrm>
          <a:prstGeom prst="rect">
            <a:avLst/>
          </a:prstGeom>
        </p:spPr>
      </p:pic>
      <p:sp>
        <p:nvSpPr>
          <p:cNvPr id="320" name="Rounded Rectangle 16">
            <a:extLst>
              <a:ext uri="{FF2B5EF4-FFF2-40B4-BE49-F238E27FC236}">
                <a16:creationId xmlns:a16="http://schemas.microsoft.com/office/drawing/2014/main" id="{249C0CE0-FAE8-0D43-8942-5FE55753438C}"/>
              </a:ext>
            </a:extLst>
          </p:cNvPr>
          <p:cNvSpPr/>
          <p:nvPr/>
        </p:nvSpPr>
        <p:spPr>
          <a:xfrm>
            <a:off x="5828974" y="1635475"/>
            <a:ext cx="433460" cy="194665"/>
          </a:xfrm>
          <a:prstGeom prst="roundRect">
            <a:avLst>
              <a:gd name="adj" fmla="val 11417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US" sz="6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PAYMENT CAPTURE</a:t>
            </a:r>
            <a:endParaRPr lang="en-GB" sz="600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29" name="Rectangle 60">
            <a:extLst>
              <a:ext uri="{FF2B5EF4-FFF2-40B4-BE49-F238E27FC236}">
                <a16:creationId xmlns:a16="http://schemas.microsoft.com/office/drawing/2014/main" id="{7BBB6802-A07B-426B-BB0A-282A9C2BED9E}"/>
              </a:ext>
            </a:extLst>
          </p:cNvPr>
          <p:cNvSpPr/>
          <p:nvPr/>
        </p:nvSpPr>
        <p:spPr>
          <a:xfrm>
            <a:off x="3097060" y="3482264"/>
            <a:ext cx="790022" cy="160325"/>
          </a:xfrm>
          <a:prstGeom prst="roundRect">
            <a:avLst>
              <a:gd name="adj" fmla="val 13440"/>
            </a:avLst>
          </a:prstGeom>
          <a:solidFill>
            <a:schemeClr val="bg1"/>
          </a:solidFill>
          <a:ln w="317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rgbClr val="FF0000"/>
                </a:solidFill>
                <a:latin typeface="Trebuchet MS" panose="020B0603020202020204" pitchFamily="34" charset="0"/>
                <a:cs typeface="Arial" pitchFamily="34" charset="0"/>
              </a:rPr>
              <a:t>TMFORUM OPEN API</a:t>
            </a:r>
          </a:p>
        </p:txBody>
      </p:sp>
      <p:sp>
        <p:nvSpPr>
          <p:cNvPr id="149" name="Rounded Rectangle 5">
            <a:extLst>
              <a:ext uri="{FF2B5EF4-FFF2-40B4-BE49-F238E27FC236}">
                <a16:creationId xmlns:a16="http://schemas.microsoft.com/office/drawing/2014/main" id="{3B3E6487-7631-4BB4-837C-EE5B95D8D64A}"/>
              </a:ext>
            </a:extLst>
          </p:cNvPr>
          <p:cNvSpPr/>
          <p:nvPr/>
        </p:nvSpPr>
        <p:spPr>
          <a:xfrm>
            <a:off x="5510547" y="2911349"/>
            <a:ext cx="1354783" cy="430739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5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 COMMUNICATIONS</a:t>
            </a:r>
          </a:p>
        </p:txBody>
      </p:sp>
      <p:sp>
        <p:nvSpPr>
          <p:cNvPr id="324" name="Rounded Rectangle 19">
            <a:extLst>
              <a:ext uri="{FF2B5EF4-FFF2-40B4-BE49-F238E27FC236}">
                <a16:creationId xmlns:a16="http://schemas.microsoft.com/office/drawing/2014/main" id="{25D1D786-DECE-5545-B0C8-DFEEC3D806C7}"/>
              </a:ext>
            </a:extLst>
          </p:cNvPr>
          <p:cNvSpPr/>
          <p:nvPr/>
        </p:nvSpPr>
        <p:spPr>
          <a:xfrm>
            <a:off x="5566879" y="3029811"/>
            <a:ext cx="570759" cy="232235"/>
          </a:xfrm>
          <a:prstGeom prst="roundRect">
            <a:avLst>
              <a:gd name="adj" fmla="val 9115"/>
            </a:avLst>
          </a:prstGeom>
          <a:solidFill>
            <a:srgbClr val="00B050"/>
          </a:solidFill>
          <a:ln w="22225" cap="flat" cmpd="sng" algn="ctr">
            <a:solidFill>
              <a:srgbClr val="7030A0"/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PUSH</a:t>
            </a:r>
          </a:p>
        </p:txBody>
      </p:sp>
      <p:sp>
        <p:nvSpPr>
          <p:cNvPr id="342" name="Rounded Rectangle 19">
            <a:extLst>
              <a:ext uri="{FF2B5EF4-FFF2-40B4-BE49-F238E27FC236}">
                <a16:creationId xmlns:a16="http://schemas.microsoft.com/office/drawing/2014/main" id="{49D29825-D799-8547-B8AF-ACD3023FD372}"/>
              </a:ext>
            </a:extLst>
          </p:cNvPr>
          <p:cNvSpPr/>
          <p:nvPr/>
        </p:nvSpPr>
        <p:spPr>
          <a:xfrm>
            <a:off x="6212642" y="3024424"/>
            <a:ext cx="577683" cy="237622"/>
          </a:xfrm>
          <a:prstGeom prst="roundRect">
            <a:avLst>
              <a:gd name="adj" fmla="val 9115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SMS / EMAIL</a:t>
            </a:r>
          </a:p>
        </p:txBody>
      </p:sp>
      <p:sp>
        <p:nvSpPr>
          <p:cNvPr id="345" name="Rounded Rectangle 5">
            <a:extLst>
              <a:ext uri="{FF2B5EF4-FFF2-40B4-BE49-F238E27FC236}">
                <a16:creationId xmlns:a16="http://schemas.microsoft.com/office/drawing/2014/main" id="{9425754D-93DE-9047-BF07-32F679AA0759}"/>
              </a:ext>
            </a:extLst>
          </p:cNvPr>
          <p:cNvSpPr/>
          <p:nvPr/>
        </p:nvSpPr>
        <p:spPr>
          <a:xfrm>
            <a:off x="9575494" y="2042723"/>
            <a:ext cx="741505" cy="384406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BIG DATA</a:t>
            </a:r>
          </a:p>
        </p:txBody>
      </p:sp>
      <p:sp>
        <p:nvSpPr>
          <p:cNvPr id="346" name="Rounded Rectangle 5">
            <a:extLst>
              <a:ext uri="{FF2B5EF4-FFF2-40B4-BE49-F238E27FC236}">
                <a16:creationId xmlns:a16="http://schemas.microsoft.com/office/drawing/2014/main" id="{6841A6A8-B633-664F-90A8-4652EBF2748D}"/>
              </a:ext>
            </a:extLst>
          </p:cNvPr>
          <p:cNvSpPr/>
          <p:nvPr/>
        </p:nvSpPr>
        <p:spPr>
          <a:xfrm>
            <a:off x="9576398" y="3296835"/>
            <a:ext cx="732351" cy="820630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PREDICTIVE ANALYTICS/ MACHINE LEARNING / </a:t>
            </a:r>
          </a:p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REAL TIME ANALYTICS</a:t>
            </a:r>
          </a:p>
        </p:txBody>
      </p:sp>
      <p:sp>
        <p:nvSpPr>
          <p:cNvPr id="353" name="Rounded Rectangle 5">
            <a:extLst>
              <a:ext uri="{FF2B5EF4-FFF2-40B4-BE49-F238E27FC236}">
                <a16:creationId xmlns:a16="http://schemas.microsoft.com/office/drawing/2014/main" id="{6673B4F6-C9B7-584F-A612-CBCBED882BE5}"/>
              </a:ext>
            </a:extLst>
          </p:cNvPr>
          <p:cNvSpPr/>
          <p:nvPr/>
        </p:nvSpPr>
        <p:spPr>
          <a:xfrm>
            <a:off x="5505234" y="2539100"/>
            <a:ext cx="1360199" cy="322357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IDENTITY</a:t>
            </a:r>
          </a:p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PROVIDER</a:t>
            </a:r>
          </a:p>
        </p:txBody>
      </p:sp>
      <p:sp>
        <p:nvSpPr>
          <p:cNvPr id="354" name="Rounded Rectangle 10">
            <a:extLst>
              <a:ext uri="{FF2B5EF4-FFF2-40B4-BE49-F238E27FC236}">
                <a16:creationId xmlns:a16="http://schemas.microsoft.com/office/drawing/2014/main" id="{2238479F-18A5-284C-8759-FF8698A71125}"/>
              </a:ext>
            </a:extLst>
          </p:cNvPr>
          <p:cNvSpPr/>
          <p:nvPr/>
        </p:nvSpPr>
        <p:spPr>
          <a:xfrm>
            <a:off x="6212642" y="2565510"/>
            <a:ext cx="574655" cy="233415"/>
          </a:xfrm>
          <a:prstGeom prst="roundRect">
            <a:avLst>
              <a:gd name="adj" fmla="val 15427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 SSO</a:t>
            </a:r>
          </a:p>
        </p:txBody>
      </p:sp>
      <p:sp>
        <p:nvSpPr>
          <p:cNvPr id="357" name="Rounded Rectangle 5">
            <a:extLst>
              <a:ext uri="{FF2B5EF4-FFF2-40B4-BE49-F238E27FC236}">
                <a16:creationId xmlns:a16="http://schemas.microsoft.com/office/drawing/2014/main" id="{EE59276E-FF44-304F-9F06-881FFAFC503A}"/>
              </a:ext>
            </a:extLst>
          </p:cNvPr>
          <p:cNvSpPr/>
          <p:nvPr/>
        </p:nvSpPr>
        <p:spPr>
          <a:xfrm>
            <a:off x="7831923" y="4248537"/>
            <a:ext cx="1570203" cy="681835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ONLINE CHARGING SYSTEM</a:t>
            </a:r>
          </a:p>
        </p:txBody>
      </p:sp>
      <p:sp>
        <p:nvSpPr>
          <p:cNvPr id="358" name="Rounded Rectangle 5">
            <a:extLst>
              <a:ext uri="{FF2B5EF4-FFF2-40B4-BE49-F238E27FC236}">
                <a16:creationId xmlns:a16="http://schemas.microsoft.com/office/drawing/2014/main" id="{8C52AC94-335A-A64E-A0D5-C9ED38461D1A}"/>
              </a:ext>
            </a:extLst>
          </p:cNvPr>
          <p:cNvSpPr/>
          <p:nvPr/>
        </p:nvSpPr>
        <p:spPr>
          <a:xfrm>
            <a:off x="6627360" y="4248537"/>
            <a:ext cx="1128356" cy="681835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SUBSCRIPTION MANAGEMENT</a:t>
            </a:r>
          </a:p>
        </p:txBody>
      </p:sp>
      <p:sp>
        <p:nvSpPr>
          <p:cNvPr id="359" name="Rounded Rectangle 10">
            <a:extLst>
              <a:ext uri="{FF2B5EF4-FFF2-40B4-BE49-F238E27FC236}">
                <a16:creationId xmlns:a16="http://schemas.microsoft.com/office/drawing/2014/main" id="{C948E503-B931-5F4B-A45B-F3D7CCF5E83A}"/>
              </a:ext>
            </a:extLst>
          </p:cNvPr>
          <p:cNvSpPr/>
          <p:nvPr/>
        </p:nvSpPr>
        <p:spPr>
          <a:xfrm>
            <a:off x="6689346" y="4516094"/>
            <a:ext cx="1830691" cy="323958"/>
          </a:xfrm>
          <a:prstGeom prst="roundRect">
            <a:avLst>
              <a:gd name="adj" fmla="val 16233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algn="r" defTabSz="1163906"/>
            <a:endParaRPr lang="en-GB" sz="700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60" name="Rounded Rectangle 10">
            <a:extLst>
              <a:ext uri="{FF2B5EF4-FFF2-40B4-BE49-F238E27FC236}">
                <a16:creationId xmlns:a16="http://schemas.microsoft.com/office/drawing/2014/main" id="{B7F8CB4F-C332-7D4B-AF31-4D5666BD8B65}"/>
              </a:ext>
            </a:extLst>
          </p:cNvPr>
          <p:cNvSpPr/>
          <p:nvPr/>
        </p:nvSpPr>
        <p:spPr>
          <a:xfrm>
            <a:off x="8477763" y="4517935"/>
            <a:ext cx="862738" cy="1073596"/>
          </a:xfrm>
          <a:prstGeom prst="roundRect">
            <a:avLst>
              <a:gd name="adj" fmla="val 7415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MATRIXX OCS</a:t>
            </a:r>
          </a:p>
        </p:txBody>
      </p:sp>
      <p:sp>
        <p:nvSpPr>
          <p:cNvPr id="361" name="Rounded Rectangle 23">
            <a:extLst>
              <a:ext uri="{FF2B5EF4-FFF2-40B4-BE49-F238E27FC236}">
                <a16:creationId xmlns:a16="http://schemas.microsoft.com/office/drawing/2014/main" id="{6164C83C-30A4-EA45-B3FC-FC6CA9E284AF}"/>
              </a:ext>
            </a:extLst>
          </p:cNvPr>
          <p:cNvSpPr/>
          <p:nvPr/>
        </p:nvSpPr>
        <p:spPr>
          <a:xfrm>
            <a:off x="8643767" y="4726366"/>
            <a:ext cx="527190" cy="7704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CHARGING</a:t>
            </a:r>
          </a:p>
        </p:txBody>
      </p:sp>
      <p:sp>
        <p:nvSpPr>
          <p:cNvPr id="362" name="Rounded Rectangle 23">
            <a:extLst>
              <a:ext uri="{FF2B5EF4-FFF2-40B4-BE49-F238E27FC236}">
                <a16:creationId xmlns:a16="http://schemas.microsoft.com/office/drawing/2014/main" id="{F1E03931-6295-2B4A-A760-A6CC473F69B7}"/>
              </a:ext>
            </a:extLst>
          </p:cNvPr>
          <p:cNvSpPr/>
          <p:nvPr/>
        </p:nvSpPr>
        <p:spPr>
          <a:xfrm>
            <a:off x="7912808" y="4578034"/>
            <a:ext cx="442617" cy="1900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WALLET</a:t>
            </a:r>
          </a:p>
        </p:txBody>
      </p:sp>
      <p:sp>
        <p:nvSpPr>
          <p:cNvPr id="363" name="Rounded Rectangle 23">
            <a:extLst>
              <a:ext uri="{FF2B5EF4-FFF2-40B4-BE49-F238E27FC236}">
                <a16:creationId xmlns:a16="http://schemas.microsoft.com/office/drawing/2014/main" id="{0663E57E-F891-B84D-8552-F9AC9045587A}"/>
              </a:ext>
            </a:extLst>
          </p:cNvPr>
          <p:cNvSpPr/>
          <p:nvPr/>
        </p:nvSpPr>
        <p:spPr>
          <a:xfrm rot="16200000">
            <a:off x="7979394" y="4967839"/>
            <a:ext cx="1017696" cy="114207"/>
          </a:xfrm>
          <a:prstGeom prst="roundRect">
            <a:avLst/>
          </a:prstGeom>
          <a:solidFill>
            <a:srgbClr val="40404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SERVICES GATEWAY</a:t>
            </a:r>
          </a:p>
        </p:txBody>
      </p:sp>
      <p:sp>
        <p:nvSpPr>
          <p:cNvPr id="366" name="Rounded Rectangle 5">
            <a:extLst>
              <a:ext uri="{FF2B5EF4-FFF2-40B4-BE49-F238E27FC236}">
                <a16:creationId xmlns:a16="http://schemas.microsoft.com/office/drawing/2014/main" id="{1C05476B-1BB1-264F-A4A7-94C67B132036}"/>
              </a:ext>
            </a:extLst>
          </p:cNvPr>
          <p:cNvSpPr/>
          <p:nvPr/>
        </p:nvSpPr>
        <p:spPr>
          <a:xfrm>
            <a:off x="815569" y="4970260"/>
            <a:ext cx="2052701" cy="689395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ORDERMANAGEMENT</a:t>
            </a:r>
          </a:p>
        </p:txBody>
      </p:sp>
      <p:sp>
        <p:nvSpPr>
          <p:cNvPr id="367" name="Rounded Rectangle 10">
            <a:extLst>
              <a:ext uri="{FF2B5EF4-FFF2-40B4-BE49-F238E27FC236}">
                <a16:creationId xmlns:a16="http://schemas.microsoft.com/office/drawing/2014/main" id="{19AC4FE0-C84F-9C48-B350-312634F14B24}"/>
              </a:ext>
            </a:extLst>
          </p:cNvPr>
          <p:cNvSpPr/>
          <p:nvPr/>
        </p:nvSpPr>
        <p:spPr>
          <a:xfrm>
            <a:off x="767442" y="4525982"/>
            <a:ext cx="1899144" cy="326446"/>
          </a:xfrm>
          <a:prstGeom prst="roundRect">
            <a:avLst>
              <a:gd name="adj" fmla="val 16233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ERICSSON 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ORDER CARE</a:t>
            </a:r>
          </a:p>
        </p:txBody>
      </p:sp>
      <p:sp>
        <p:nvSpPr>
          <p:cNvPr id="364" name="Flowchart: Magnetic Disk 217">
            <a:extLst>
              <a:ext uri="{FF2B5EF4-FFF2-40B4-BE49-F238E27FC236}">
                <a16:creationId xmlns:a16="http://schemas.microsoft.com/office/drawing/2014/main" id="{054CFE88-4C48-1A47-B997-B7B727A522B1}"/>
              </a:ext>
            </a:extLst>
          </p:cNvPr>
          <p:cNvSpPr/>
          <p:nvPr/>
        </p:nvSpPr>
        <p:spPr>
          <a:xfrm>
            <a:off x="6787297" y="4565986"/>
            <a:ext cx="359953" cy="21597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4022"/>
            <a:r>
              <a:rPr lang="pt-PT" sz="400" kern="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INSTALLED </a:t>
            </a:r>
            <a:br>
              <a:rPr lang="pt-PT" sz="400" kern="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</a:br>
            <a:r>
              <a:rPr lang="pt-PT" sz="400" kern="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BASE</a:t>
            </a:r>
          </a:p>
        </p:txBody>
      </p:sp>
      <p:sp>
        <p:nvSpPr>
          <p:cNvPr id="330" name="Rounded Rectangle 19">
            <a:extLst>
              <a:ext uri="{FF2B5EF4-FFF2-40B4-BE49-F238E27FC236}">
                <a16:creationId xmlns:a16="http://schemas.microsoft.com/office/drawing/2014/main" id="{D0D01BF3-67B9-9148-AD75-7D1195A63039}"/>
              </a:ext>
            </a:extLst>
          </p:cNvPr>
          <p:cNvSpPr/>
          <p:nvPr/>
        </p:nvSpPr>
        <p:spPr>
          <a:xfrm>
            <a:off x="10756347" y="2068980"/>
            <a:ext cx="1278188" cy="283513"/>
          </a:xfrm>
          <a:prstGeom prst="roundRect">
            <a:avLst>
              <a:gd name="adj" fmla="val 9115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8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New/Updated systems (new vendors)</a:t>
            </a:r>
          </a:p>
        </p:txBody>
      </p:sp>
      <p:sp>
        <p:nvSpPr>
          <p:cNvPr id="332" name="Rounded Rectangle 19">
            <a:extLst>
              <a:ext uri="{FF2B5EF4-FFF2-40B4-BE49-F238E27FC236}">
                <a16:creationId xmlns:a16="http://schemas.microsoft.com/office/drawing/2014/main" id="{FBE87974-BD58-4A45-8E5B-22554319E491}"/>
              </a:ext>
            </a:extLst>
          </p:cNvPr>
          <p:cNvSpPr/>
          <p:nvPr/>
        </p:nvSpPr>
        <p:spPr>
          <a:xfrm>
            <a:off x="10756347" y="2467559"/>
            <a:ext cx="1278188" cy="301067"/>
          </a:xfrm>
          <a:prstGeom prst="roundRect">
            <a:avLst>
              <a:gd name="adj" fmla="val 9115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8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Existing/updated systems</a:t>
            </a:r>
          </a:p>
        </p:txBody>
      </p:sp>
      <p:sp>
        <p:nvSpPr>
          <p:cNvPr id="145" name="Rounded Rectangle 10">
            <a:extLst>
              <a:ext uri="{FF2B5EF4-FFF2-40B4-BE49-F238E27FC236}">
                <a16:creationId xmlns:a16="http://schemas.microsoft.com/office/drawing/2014/main" id="{DEBB2583-E090-4D46-8EB4-EB32B3FAA0C4}"/>
              </a:ext>
            </a:extLst>
          </p:cNvPr>
          <p:cNvSpPr/>
          <p:nvPr/>
        </p:nvSpPr>
        <p:spPr>
          <a:xfrm>
            <a:off x="1494787" y="1265950"/>
            <a:ext cx="948456" cy="323958"/>
          </a:xfrm>
          <a:prstGeom prst="roundRect">
            <a:avLst>
              <a:gd name="adj" fmla="val 19737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8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JAWWY OFFLINE SALES</a:t>
            </a:r>
          </a:p>
        </p:txBody>
      </p:sp>
      <p:sp>
        <p:nvSpPr>
          <p:cNvPr id="188" name="Rectangle 72">
            <a:extLst>
              <a:ext uri="{FF2B5EF4-FFF2-40B4-BE49-F238E27FC236}">
                <a16:creationId xmlns:a16="http://schemas.microsoft.com/office/drawing/2014/main" id="{CFE09687-FD0C-EC4D-8F51-98331C477B2B}"/>
              </a:ext>
            </a:extLst>
          </p:cNvPr>
          <p:cNvSpPr/>
          <p:nvPr/>
        </p:nvSpPr>
        <p:spPr>
          <a:xfrm>
            <a:off x="6930100" y="2533045"/>
            <a:ext cx="2415837" cy="809044"/>
          </a:xfrm>
          <a:prstGeom prst="roundRect">
            <a:avLst>
              <a:gd name="adj" fmla="val 7246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ADOBE XP MANAGER</a:t>
            </a:r>
          </a:p>
        </p:txBody>
      </p:sp>
      <p:sp>
        <p:nvSpPr>
          <p:cNvPr id="189" name="Rounded Rectangle 16">
            <a:extLst>
              <a:ext uri="{FF2B5EF4-FFF2-40B4-BE49-F238E27FC236}">
                <a16:creationId xmlns:a16="http://schemas.microsoft.com/office/drawing/2014/main" id="{112B5DF0-03CA-C04B-93EA-1DAA54E7B9A3}"/>
              </a:ext>
            </a:extLst>
          </p:cNvPr>
          <p:cNvSpPr/>
          <p:nvPr/>
        </p:nvSpPr>
        <p:spPr>
          <a:xfrm>
            <a:off x="6976905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COLLABORATION</a:t>
            </a:r>
          </a:p>
        </p:txBody>
      </p:sp>
      <p:sp>
        <p:nvSpPr>
          <p:cNvPr id="190" name="Rounded Rectangle 16">
            <a:extLst>
              <a:ext uri="{FF2B5EF4-FFF2-40B4-BE49-F238E27FC236}">
                <a16:creationId xmlns:a16="http://schemas.microsoft.com/office/drawing/2014/main" id="{E8F8C8DB-4D22-9348-BCB0-DCA34F563596}"/>
              </a:ext>
            </a:extLst>
          </p:cNvPr>
          <p:cNvSpPr/>
          <p:nvPr/>
        </p:nvSpPr>
        <p:spPr>
          <a:xfrm>
            <a:off x="7763658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KNOWLEDGE BASE</a:t>
            </a:r>
          </a:p>
        </p:txBody>
      </p:sp>
      <p:sp>
        <p:nvSpPr>
          <p:cNvPr id="187" name="Rounded Rectangle 16">
            <a:extLst>
              <a:ext uri="{FF2B5EF4-FFF2-40B4-BE49-F238E27FC236}">
                <a16:creationId xmlns:a16="http://schemas.microsoft.com/office/drawing/2014/main" id="{E6BF8E09-2483-3F4B-A548-06DB2C0F8411}"/>
              </a:ext>
            </a:extLst>
          </p:cNvPr>
          <p:cNvSpPr/>
          <p:nvPr/>
        </p:nvSpPr>
        <p:spPr>
          <a:xfrm>
            <a:off x="6976905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PERSONALIZATION &amp; SEGMENTATION</a:t>
            </a:r>
          </a:p>
        </p:txBody>
      </p:sp>
      <p:sp>
        <p:nvSpPr>
          <p:cNvPr id="185" name="Rounded Rectangle 16">
            <a:extLst>
              <a:ext uri="{FF2B5EF4-FFF2-40B4-BE49-F238E27FC236}">
                <a16:creationId xmlns:a16="http://schemas.microsoft.com/office/drawing/2014/main" id="{B38B2499-DEAB-8C45-AEAE-02AEEB6D357C}"/>
              </a:ext>
            </a:extLst>
          </p:cNvPr>
          <p:cNvSpPr/>
          <p:nvPr/>
        </p:nvSpPr>
        <p:spPr>
          <a:xfrm>
            <a:off x="8556222" y="3029350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SPA EDITOR</a:t>
            </a:r>
          </a:p>
        </p:txBody>
      </p:sp>
      <p:sp>
        <p:nvSpPr>
          <p:cNvPr id="183" name="Rounded Rectangle 16">
            <a:extLst>
              <a:ext uri="{FF2B5EF4-FFF2-40B4-BE49-F238E27FC236}">
                <a16:creationId xmlns:a16="http://schemas.microsoft.com/office/drawing/2014/main" id="{8BE8549F-FF36-FF4F-AEFF-32EC15C261B4}"/>
              </a:ext>
            </a:extLst>
          </p:cNvPr>
          <p:cNvSpPr/>
          <p:nvPr/>
        </p:nvSpPr>
        <p:spPr>
          <a:xfrm>
            <a:off x="8556119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DIGITAL ASSET MANAGEMENT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2962E1E0-868C-9C4C-804A-41732EA20EBE}"/>
              </a:ext>
            </a:extLst>
          </p:cNvPr>
          <p:cNvSpPr/>
          <p:nvPr/>
        </p:nvSpPr>
        <p:spPr>
          <a:xfrm>
            <a:off x="7763658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HEADLESS CONTENT DELIVERY</a:t>
            </a:r>
          </a:p>
        </p:txBody>
      </p:sp>
      <p:sp>
        <p:nvSpPr>
          <p:cNvPr id="150" name="Rounded Rectangle 5">
            <a:extLst>
              <a:ext uri="{FF2B5EF4-FFF2-40B4-BE49-F238E27FC236}">
                <a16:creationId xmlns:a16="http://schemas.microsoft.com/office/drawing/2014/main" id="{E5570245-43C8-AD4E-8345-4F554451749A}"/>
              </a:ext>
            </a:extLst>
          </p:cNvPr>
          <p:cNvSpPr/>
          <p:nvPr/>
        </p:nvSpPr>
        <p:spPr>
          <a:xfrm>
            <a:off x="4771799" y="4255588"/>
            <a:ext cx="790935" cy="678648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CASE MANAGEMENT</a:t>
            </a:r>
          </a:p>
        </p:txBody>
      </p:sp>
      <p:sp>
        <p:nvSpPr>
          <p:cNvPr id="141" name="Rounded Rectangle 10">
            <a:extLst>
              <a:ext uri="{FF2B5EF4-FFF2-40B4-BE49-F238E27FC236}">
                <a16:creationId xmlns:a16="http://schemas.microsoft.com/office/drawing/2014/main" id="{BEB51B6F-AC61-43BA-8C88-00B7B1B240DB}"/>
              </a:ext>
            </a:extLst>
          </p:cNvPr>
          <p:cNvSpPr/>
          <p:nvPr/>
        </p:nvSpPr>
        <p:spPr>
          <a:xfrm>
            <a:off x="2892486" y="4525982"/>
            <a:ext cx="2591663" cy="323958"/>
          </a:xfrm>
          <a:prstGeom prst="roundRect">
            <a:avLst>
              <a:gd name="adj" fmla="val 16165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SUGAR CRM</a:t>
            </a:r>
          </a:p>
        </p:txBody>
      </p:sp>
      <p:sp>
        <p:nvSpPr>
          <p:cNvPr id="174" name="Rounded Rectangle 5">
            <a:extLst>
              <a:ext uri="{FF2B5EF4-FFF2-40B4-BE49-F238E27FC236}">
                <a16:creationId xmlns:a16="http://schemas.microsoft.com/office/drawing/2014/main" id="{4C2E9135-D7E2-804F-BAE6-E395E28842BC}"/>
              </a:ext>
            </a:extLst>
          </p:cNvPr>
          <p:cNvSpPr/>
          <p:nvPr/>
        </p:nvSpPr>
        <p:spPr>
          <a:xfrm>
            <a:off x="5638447" y="4241089"/>
            <a:ext cx="911965" cy="678648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FEEDBACK</a:t>
            </a:r>
          </a:p>
        </p:txBody>
      </p:sp>
      <p:sp>
        <p:nvSpPr>
          <p:cNvPr id="175" name="Rounded Rectangle 10">
            <a:extLst>
              <a:ext uri="{FF2B5EF4-FFF2-40B4-BE49-F238E27FC236}">
                <a16:creationId xmlns:a16="http://schemas.microsoft.com/office/drawing/2014/main" id="{694D066C-FFA5-874D-943D-EB68D977B529}"/>
              </a:ext>
            </a:extLst>
          </p:cNvPr>
          <p:cNvSpPr/>
          <p:nvPr/>
        </p:nvSpPr>
        <p:spPr>
          <a:xfrm>
            <a:off x="5711152" y="4528818"/>
            <a:ext cx="762329" cy="323958"/>
          </a:xfrm>
          <a:prstGeom prst="roundRect">
            <a:avLst>
              <a:gd name="adj" fmla="val 16165"/>
            </a:avLst>
          </a:prstGeom>
          <a:solidFill>
            <a:srgbClr val="FF671F"/>
          </a:solidFill>
          <a:ln w="22225" cap="flat" cmpd="sng" algn="ctr">
            <a:solidFill>
              <a:srgbClr val="7030A0"/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SURVEYS</a:t>
            </a:r>
          </a:p>
        </p:txBody>
      </p:sp>
      <p:sp>
        <p:nvSpPr>
          <p:cNvPr id="181" name="Rounded Rectangle 23">
            <a:extLst>
              <a:ext uri="{FF2B5EF4-FFF2-40B4-BE49-F238E27FC236}">
                <a16:creationId xmlns:a16="http://schemas.microsoft.com/office/drawing/2014/main" id="{7448F8E7-417C-B04D-93C9-F0D1F6F458D4}"/>
              </a:ext>
            </a:extLst>
          </p:cNvPr>
          <p:cNvSpPr/>
          <p:nvPr/>
        </p:nvSpPr>
        <p:spPr>
          <a:xfrm>
            <a:off x="7247658" y="4570035"/>
            <a:ext cx="442162" cy="1900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SLCM</a:t>
            </a:r>
          </a:p>
        </p:txBody>
      </p:sp>
      <p:sp>
        <p:nvSpPr>
          <p:cNvPr id="67" name="Rectangle 72">
            <a:extLst>
              <a:ext uri="{FF2B5EF4-FFF2-40B4-BE49-F238E27FC236}">
                <a16:creationId xmlns:a16="http://schemas.microsoft.com/office/drawing/2014/main" id="{3343BC10-6D0C-46B3-9E87-3EBC526EDA64}"/>
              </a:ext>
            </a:extLst>
          </p:cNvPr>
          <p:cNvSpPr/>
          <p:nvPr/>
        </p:nvSpPr>
        <p:spPr>
          <a:xfrm>
            <a:off x="1438901" y="2536766"/>
            <a:ext cx="3996000" cy="792000"/>
          </a:xfrm>
          <a:prstGeom prst="roundRect">
            <a:avLst>
              <a:gd name="adj" fmla="val 7081"/>
            </a:avLst>
          </a:prstGeom>
          <a:solidFill>
            <a:srgbClr val="00B050"/>
          </a:solidFill>
          <a:ln w="15875" cap="flat" cmpd="sng" algn="ctr">
            <a:solidFill>
              <a:srgbClr val="00B05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MICROSERVICES FARM</a:t>
            </a:r>
          </a:p>
        </p:txBody>
      </p:sp>
      <p:sp>
        <p:nvSpPr>
          <p:cNvPr id="73" name="Rounded Rectangle 16">
            <a:extLst>
              <a:ext uri="{FF2B5EF4-FFF2-40B4-BE49-F238E27FC236}">
                <a16:creationId xmlns:a16="http://schemas.microsoft.com/office/drawing/2014/main" id="{C4A20C4A-8056-4C78-BFC0-A9E79491D890}"/>
              </a:ext>
            </a:extLst>
          </p:cNvPr>
          <p:cNvSpPr/>
          <p:nvPr/>
        </p:nvSpPr>
        <p:spPr>
          <a:xfrm>
            <a:off x="1500285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SHOPPING</a:t>
            </a:r>
            <a:b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</a:br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CART</a:t>
            </a:r>
          </a:p>
        </p:txBody>
      </p:sp>
      <p:sp>
        <p:nvSpPr>
          <p:cNvPr id="162" name="Rounded Rectangle 16">
            <a:extLst>
              <a:ext uri="{FF2B5EF4-FFF2-40B4-BE49-F238E27FC236}">
                <a16:creationId xmlns:a16="http://schemas.microsoft.com/office/drawing/2014/main" id="{B8C3DBC5-ADF8-5245-9254-4AC56E827394}"/>
              </a:ext>
            </a:extLst>
          </p:cNvPr>
          <p:cNvSpPr/>
          <p:nvPr/>
        </p:nvSpPr>
        <p:spPr>
          <a:xfrm>
            <a:off x="3073363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USER ACCESS MANAGEMENT</a:t>
            </a:r>
          </a:p>
        </p:txBody>
      </p:sp>
      <p:sp>
        <p:nvSpPr>
          <p:cNvPr id="163" name="Rounded Rectangle 16">
            <a:extLst>
              <a:ext uri="{FF2B5EF4-FFF2-40B4-BE49-F238E27FC236}">
                <a16:creationId xmlns:a16="http://schemas.microsoft.com/office/drawing/2014/main" id="{FF638493-F5FB-2449-B931-698A590DDB2B}"/>
              </a:ext>
            </a:extLst>
          </p:cNvPr>
          <p:cNvSpPr/>
          <p:nvPr/>
        </p:nvSpPr>
        <p:spPr>
          <a:xfrm>
            <a:off x="3073363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BUSINESS RULES ENGINE</a:t>
            </a:r>
          </a:p>
        </p:txBody>
      </p:sp>
      <p:sp>
        <p:nvSpPr>
          <p:cNvPr id="164" name="Rounded Rectangle 16">
            <a:extLst>
              <a:ext uri="{FF2B5EF4-FFF2-40B4-BE49-F238E27FC236}">
                <a16:creationId xmlns:a16="http://schemas.microsoft.com/office/drawing/2014/main" id="{EEAD7681-BE2F-9248-A0C0-ECECBC0F2E28}"/>
              </a:ext>
            </a:extLst>
          </p:cNvPr>
          <p:cNvSpPr/>
          <p:nvPr/>
        </p:nvSpPr>
        <p:spPr>
          <a:xfrm>
            <a:off x="3859902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PAYMENT INVOCATION</a:t>
            </a:r>
          </a:p>
        </p:txBody>
      </p:sp>
      <p:sp>
        <p:nvSpPr>
          <p:cNvPr id="165" name="Rounded Rectangle 16">
            <a:extLst>
              <a:ext uri="{FF2B5EF4-FFF2-40B4-BE49-F238E27FC236}">
                <a16:creationId xmlns:a16="http://schemas.microsoft.com/office/drawing/2014/main" id="{101ECD5F-D63D-354D-BA4A-AC57EF434533}"/>
              </a:ext>
            </a:extLst>
          </p:cNvPr>
          <p:cNvSpPr/>
          <p:nvPr/>
        </p:nvSpPr>
        <p:spPr>
          <a:xfrm>
            <a:off x="3859902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COMMUNICATION CENTER</a:t>
            </a:r>
          </a:p>
        </p:txBody>
      </p:sp>
      <p:sp>
        <p:nvSpPr>
          <p:cNvPr id="166" name="Rounded Rectangle 16">
            <a:extLst>
              <a:ext uri="{FF2B5EF4-FFF2-40B4-BE49-F238E27FC236}">
                <a16:creationId xmlns:a16="http://schemas.microsoft.com/office/drawing/2014/main" id="{99DE69F3-D241-9041-B6EF-5167ECE2C99B}"/>
              </a:ext>
            </a:extLst>
          </p:cNvPr>
          <p:cNvSpPr/>
          <p:nvPr/>
        </p:nvSpPr>
        <p:spPr>
          <a:xfrm>
            <a:off x="4646442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FUNCTIONAL</a:t>
            </a:r>
          </a:p>
        </p:txBody>
      </p:sp>
      <p:sp>
        <p:nvSpPr>
          <p:cNvPr id="169" name="Rounded Rectangle 16">
            <a:extLst>
              <a:ext uri="{FF2B5EF4-FFF2-40B4-BE49-F238E27FC236}">
                <a16:creationId xmlns:a16="http://schemas.microsoft.com/office/drawing/2014/main" id="{47A96096-9B54-C046-8042-9184E2F229A2}"/>
              </a:ext>
            </a:extLst>
          </p:cNvPr>
          <p:cNvSpPr/>
          <p:nvPr/>
        </p:nvSpPr>
        <p:spPr>
          <a:xfrm>
            <a:off x="1500285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FDA</a:t>
            </a:r>
            <a:b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</a:br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PROXIES</a:t>
            </a:r>
          </a:p>
        </p:txBody>
      </p:sp>
      <p:sp>
        <p:nvSpPr>
          <p:cNvPr id="171" name="Rounded Rectangle 16">
            <a:extLst>
              <a:ext uri="{FF2B5EF4-FFF2-40B4-BE49-F238E27FC236}">
                <a16:creationId xmlns:a16="http://schemas.microsoft.com/office/drawing/2014/main" id="{FE6E0B19-9EFB-D34F-98C0-AE8F19DA52C8}"/>
              </a:ext>
            </a:extLst>
          </p:cNvPr>
          <p:cNvSpPr/>
          <p:nvPr/>
        </p:nvSpPr>
        <p:spPr>
          <a:xfrm>
            <a:off x="4646442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BROKER CONS / PROD</a:t>
            </a:r>
          </a:p>
        </p:txBody>
      </p:sp>
      <p:sp>
        <p:nvSpPr>
          <p:cNvPr id="173" name="Rounded Rectangle 16">
            <a:extLst>
              <a:ext uri="{FF2B5EF4-FFF2-40B4-BE49-F238E27FC236}">
                <a16:creationId xmlns:a16="http://schemas.microsoft.com/office/drawing/2014/main" id="{AE4F7C90-0E5E-AD47-8DB1-4D4020B2BDB1}"/>
              </a:ext>
            </a:extLst>
          </p:cNvPr>
          <p:cNvSpPr/>
          <p:nvPr/>
        </p:nvSpPr>
        <p:spPr>
          <a:xfrm>
            <a:off x="2286824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JOURNEYS</a:t>
            </a:r>
          </a:p>
        </p:txBody>
      </p:sp>
      <p:pic>
        <p:nvPicPr>
          <p:cNvPr id="134" name="Graphic 133" descr="Internet">
            <a:extLst>
              <a:ext uri="{FF2B5EF4-FFF2-40B4-BE49-F238E27FC236}">
                <a16:creationId xmlns:a16="http://schemas.microsoft.com/office/drawing/2014/main" id="{E619AC80-7F51-E944-B362-40CA3580B9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7140" y="1320568"/>
            <a:ext cx="601080" cy="601080"/>
          </a:xfrm>
          <a:prstGeom prst="rect">
            <a:avLst/>
          </a:prstGeom>
        </p:spPr>
      </p:pic>
      <p:pic>
        <p:nvPicPr>
          <p:cNvPr id="135" name="Graphic 134" descr="Internet">
            <a:extLst>
              <a:ext uri="{FF2B5EF4-FFF2-40B4-BE49-F238E27FC236}">
                <a16:creationId xmlns:a16="http://schemas.microsoft.com/office/drawing/2014/main" id="{28D7F5B0-1037-5B45-A577-DA389C690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0081" y="1302938"/>
            <a:ext cx="601080" cy="601080"/>
          </a:xfrm>
          <a:prstGeom prst="rect">
            <a:avLst/>
          </a:prstGeom>
        </p:spPr>
      </p:pic>
      <p:sp>
        <p:nvSpPr>
          <p:cNvPr id="136" name="Rounded Rectangle 16">
            <a:extLst>
              <a:ext uri="{FF2B5EF4-FFF2-40B4-BE49-F238E27FC236}">
                <a16:creationId xmlns:a16="http://schemas.microsoft.com/office/drawing/2014/main" id="{B4F183BB-4F42-D849-8CC1-CE09BFD22A0A}"/>
              </a:ext>
            </a:extLst>
          </p:cNvPr>
          <p:cNvSpPr/>
          <p:nvPr/>
        </p:nvSpPr>
        <p:spPr>
          <a:xfrm>
            <a:off x="2286824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TAG</a:t>
            </a:r>
            <a:b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</a:br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131" name="Rounded Rectangle 5">
            <a:extLst>
              <a:ext uri="{FF2B5EF4-FFF2-40B4-BE49-F238E27FC236}">
                <a16:creationId xmlns:a16="http://schemas.microsoft.com/office/drawing/2014/main" id="{B65DB997-41BA-A243-8467-F8A9AEABA72D}"/>
              </a:ext>
            </a:extLst>
          </p:cNvPr>
          <p:cNvSpPr/>
          <p:nvPr/>
        </p:nvSpPr>
        <p:spPr>
          <a:xfrm>
            <a:off x="5100077" y="3576684"/>
            <a:ext cx="1112565" cy="469471"/>
          </a:xfrm>
          <a:prstGeom prst="roundRect">
            <a:avLst>
              <a:gd name="adj" fmla="val 140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GATEWAYS</a:t>
            </a:r>
          </a:p>
        </p:txBody>
      </p:sp>
      <p:sp>
        <p:nvSpPr>
          <p:cNvPr id="132" name="Rounded Rectangle 19">
            <a:extLst>
              <a:ext uri="{FF2B5EF4-FFF2-40B4-BE49-F238E27FC236}">
                <a16:creationId xmlns:a16="http://schemas.microsoft.com/office/drawing/2014/main" id="{AC6C1A7C-1FDA-7D4C-97C4-B8A13087E5BC}"/>
              </a:ext>
            </a:extLst>
          </p:cNvPr>
          <p:cNvSpPr/>
          <p:nvPr/>
        </p:nvSpPr>
        <p:spPr>
          <a:xfrm>
            <a:off x="5565323" y="3737175"/>
            <a:ext cx="580727" cy="240033"/>
          </a:xfrm>
          <a:prstGeom prst="roundRect">
            <a:avLst>
              <a:gd name="adj" fmla="val 19652"/>
            </a:avLst>
          </a:prstGeom>
          <a:solidFill>
            <a:srgbClr val="FF671F"/>
          </a:solidFill>
          <a:ln w="22225" cap="flat" cmpd="sng" algn="ctr">
            <a:solidFill>
              <a:srgbClr val="7030A0"/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PAYMENTS</a:t>
            </a:r>
          </a:p>
        </p:txBody>
      </p:sp>
      <p:sp>
        <p:nvSpPr>
          <p:cNvPr id="133" name="Rounded Rectangle 5">
            <a:extLst>
              <a:ext uri="{FF2B5EF4-FFF2-40B4-BE49-F238E27FC236}">
                <a16:creationId xmlns:a16="http://schemas.microsoft.com/office/drawing/2014/main" id="{EA104718-560E-8744-B76F-3AC107CDBBB7}"/>
              </a:ext>
            </a:extLst>
          </p:cNvPr>
          <p:cNvSpPr/>
          <p:nvPr/>
        </p:nvSpPr>
        <p:spPr>
          <a:xfrm>
            <a:off x="7703490" y="3578866"/>
            <a:ext cx="1679920" cy="475861"/>
          </a:xfrm>
          <a:prstGeom prst="roundRect">
            <a:avLst>
              <a:gd name="adj" fmla="val 140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FDA</a:t>
            </a:r>
          </a:p>
        </p:txBody>
      </p:sp>
      <p:sp>
        <p:nvSpPr>
          <p:cNvPr id="154" name="Rounded Rectangle 5">
            <a:extLst>
              <a:ext uri="{FF2B5EF4-FFF2-40B4-BE49-F238E27FC236}">
                <a16:creationId xmlns:a16="http://schemas.microsoft.com/office/drawing/2014/main" id="{B69C8205-4410-1A4C-93EE-8C41037F04D6}"/>
              </a:ext>
            </a:extLst>
          </p:cNvPr>
          <p:cNvSpPr/>
          <p:nvPr/>
        </p:nvSpPr>
        <p:spPr>
          <a:xfrm>
            <a:off x="6288025" y="3574171"/>
            <a:ext cx="1347695" cy="475861"/>
          </a:xfrm>
          <a:prstGeom prst="roundRect">
            <a:avLst>
              <a:gd name="adj" fmla="val 140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MESSAGE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BROKER</a:t>
            </a:r>
          </a:p>
        </p:txBody>
      </p:sp>
      <p:sp>
        <p:nvSpPr>
          <p:cNvPr id="160" name="&quot;Not Allowed&quot; Symbol 159">
            <a:extLst>
              <a:ext uri="{FF2B5EF4-FFF2-40B4-BE49-F238E27FC236}">
                <a16:creationId xmlns:a16="http://schemas.microsoft.com/office/drawing/2014/main" id="{EACE0FDA-1DF1-4D6E-A503-8D2B4447D9F6}"/>
              </a:ext>
            </a:extLst>
          </p:cNvPr>
          <p:cNvSpPr/>
          <p:nvPr/>
        </p:nvSpPr>
        <p:spPr>
          <a:xfrm>
            <a:off x="9855578" y="3904823"/>
            <a:ext cx="109198" cy="12740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&quot;Not Allowed&quot; Symbol 193">
            <a:extLst>
              <a:ext uri="{FF2B5EF4-FFF2-40B4-BE49-F238E27FC236}">
                <a16:creationId xmlns:a16="http://schemas.microsoft.com/office/drawing/2014/main" id="{CB834E2C-80BD-44D9-9A42-62E11B99F932}"/>
              </a:ext>
            </a:extLst>
          </p:cNvPr>
          <p:cNvSpPr/>
          <p:nvPr/>
        </p:nvSpPr>
        <p:spPr>
          <a:xfrm>
            <a:off x="9841210" y="5897064"/>
            <a:ext cx="109198" cy="12740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&quot;Not Allowed&quot; Symbol 197">
            <a:extLst>
              <a:ext uri="{FF2B5EF4-FFF2-40B4-BE49-F238E27FC236}">
                <a16:creationId xmlns:a16="http://schemas.microsoft.com/office/drawing/2014/main" id="{5346A8BA-AC38-44AC-B64E-DD3B15C37C19}"/>
              </a:ext>
            </a:extLst>
          </p:cNvPr>
          <p:cNvSpPr/>
          <p:nvPr/>
        </p:nvSpPr>
        <p:spPr>
          <a:xfrm>
            <a:off x="9839443" y="2233405"/>
            <a:ext cx="109198" cy="12740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Rounded Rectangle 19">
            <a:extLst>
              <a:ext uri="{FF2B5EF4-FFF2-40B4-BE49-F238E27FC236}">
                <a16:creationId xmlns:a16="http://schemas.microsoft.com/office/drawing/2014/main" id="{870520D0-78F0-405E-8EA9-1404074C2B3B}"/>
              </a:ext>
            </a:extLst>
          </p:cNvPr>
          <p:cNvSpPr/>
          <p:nvPr/>
        </p:nvSpPr>
        <p:spPr>
          <a:xfrm>
            <a:off x="10756347" y="2886908"/>
            <a:ext cx="1278188" cy="301067"/>
          </a:xfrm>
          <a:prstGeom prst="roundRect">
            <a:avLst>
              <a:gd name="adj" fmla="val 9115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8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Common STC systems</a:t>
            </a:r>
          </a:p>
        </p:txBody>
      </p:sp>
      <p:sp>
        <p:nvSpPr>
          <p:cNvPr id="156" name="Rounded Rectangle 19">
            <a:extLst>
              <a:ext uri="{FF2B5EF4-FFF2-40B4-BE49-F238E27FC236}">
                <a16:creationId xmlns:a16="http://schemas.microsoft.com/office/drawing/2014/main" id="{A8B5C6ED-19EE-7446-BCE9-77CD24FDA15D}"/>
              </a:ext>
            </a:extLst>
          </p:cNvPr>
          <p:cNvSpPr/>
          <p:nvPr/>
        </p:nvSpPr>
        <p:spPr>
          <a:xfrm>
            <a:off x="6798288" y="3643946"/>
            <a:ext cx="763227" cy="320354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KAFKA</a:t>
            </a:r>
          </a:p>
        </p:txBody>
      </p:sp>
      <p:sp>
        <p:nvSpPr>
          <p:cNvPr id="140" name="Rounded Rectangle 19">
            <a:extLst>
              <a:ext uri="{FF2B5EF4-FFF2-40B4-BE49-F238E27FC236}">
                <a16:creationId xmlns:a16="http://schemas.microsoft.com/office/drawing/2014/main" id="{CA1C72D4-A500-6A46-9875-913ECA707681}"/>
              </a:ext>
            </a:extLst>
          </p:cNvPr>
          <p:cNvSpPr/>
          <p:nvPr/>
        </p:nvSpPr>
        <p:spPr>
          <a:xfrm>
            <a:off x="8027943" y="3640719"/>
            <a:ext cx="1260657" cy="323958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IGNITE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CASSANDRA</a:t>
            </a:r>
          </a:p>
        </p:txBody>
      </p:sp>
      <p:sp>
        <p:nvSpPr>
          <p:cNvPr id="205" name="Rounded Rectangle 19">
            <a:extLst>
              <a:ext uri="{FF2B5EF4-FFF2-40B4-BE49-F238E27FC236}">
                <a16:creationId xmlns:a16="http://schemas.microsoft.com/office/drawing/2014/main" id="{0D6717B8-25D2-41D0-B36C-30D84DE58368}"/>
              </a:ext>
            </a:extLst>
          </p:cNvPr>
          <p:cNvSpPr/>
          <p:nvPr/>
        </p:nvSpPr>
        <p:spPr>
          <a:xfrm>
            <a:off x="10754544" y="3302540"/>
            <a:ext cx="1278188" cy="301067"/>
          </a:xfrm>
          <a:prstGeom prst="roundRect">
            <a:avLst>
              <a:gd name="adj" fmla="val 9115"/>
            </a:avLst>
          </a:prstGeom>
          <a:solidFill>
            <a:srgbClr val="C0000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8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External service providers</a:t>
            </a:r>
          </a:p>
        </p:txBody>
      </p:sp>
      <p:sp>
        <p:nvSpPr>
          <p:cNvPr id="216" name="Rounded Rectangle 16">
            <a:extLst>
              <a:ext uri="{FF2B5EF4-FFF2-40B4-BE49-F238E27FC236}">
                <a16:creationId xmlns:a16="http://schemas.microsoft.com/office/drawing/2014/main" id="{50244672-74DE-4B18-B332-C3C4F34C967E}"/>
              </a:ext>
            </a:extLst>
          </p:cNvPr>
          <p:cNvSpPr/>
          <p:nvPr/>
        </p:nvSpPr>
        <p:spPr>
          <a:xfrm>
            <a:off x="1992457" y="4586023"/>
            <a:ext cx="474277" cy="210208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Orders</a:t>
            </a:r>
          </a:p>
        </p:txBody>
      </p:sp>
      <p:sp>
        <p:nvSpPr>
          <p:cNvPr id="221" name="Rounded Rectangle 16">
            <a:extLst>
              <a:ext uri="{FF2B5EF4-FFF2-40B4-BE49-F238E27FC236}">
                <a16:creationId xmlns:a16="http://schemas.microsoft.com/office/drawing/2014/main" id="{DD4C2F5E-8658-4E4E-ACB6-6D189316CA14}"/>
              </a:ext>
            </a:extLst>
          </p:cNvPr>
          <p:cNvSpPr/>
          <p:nvPr/>
        </p:nvSpPr>
        <p:spPr>
          <a:xfrm>
            <a:off x="1431849" y="4582857"/>
            <a:ext cx="474277" cy="210208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Services</a:t>
            </a:r>
          </a:p>
        </p:txBody>
      </p:sp>
      <p:sp>
        <p:nvSpPr>
          <p:cNvPr id="224" name="Rounded Rectangle 5">
            <a:extLst>
              <a:ext uri="{FF2B5EF4-FFF2-40B4-BE49-F238E27FC236}">
                <a16:creationId xmlns:a16="http://schemas.microsoft.com/office/drawing/2014/main" id="{17099142-90CB-3D49-A603-92EF463222CA}"/>
              </a:ext>
            </a:extLst>
          </p:cNvPr>
          <p:cNvSpPr/>
          <p:nvPr/>
        </p:nvSpPr>
        <p:spPr>
          <a:xfrm>
            <a:off x="1510120" y="5000302"/>
            <a:ext cx="1231039" cy="602584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VOUCHER MANAGEMENT</a:t>
            </a:r>
          </a:p>
        </p:txBody>
      </p:sp>
      <p:sp>
        <p:nvSpPr>
          <p:cNvPr id="226" name="Rounded Rectangle 10">
            <a:extLst>
              <a:ext uri="{FF2B5EF4-FFF2-40B4-BE49-F238E27FC236}">
                <a16:creationId xmlns:a16="http://schemas.microsoft.com/office/drawing/2014/main" id="{49A42E10-45F9-0C4B-A378-F9D0650B7BBC}"/>
              </a:ext>
            </a:extLst>
          </p:cNvPr>
          <p:cNvSpPr/>
          <p:nvPr/>
        </p:nvSpPr>
        <p:spPr>
          <a:xfrm>
            <a:off x="1580065" y="5198593"/>
            <a:ext cx="1086521" cy="323958"/>
          </a:xfrm>
          <a:prstGeom prst="roundRect">
            <a:avLst>
              <a:gd name="adj" fmla="val 18100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RECHARGE VOUCHERS</a:t>
            </a:r>
          </a:p>
        </p:txBody>
      </p:sp>
      <p:sp>
        <p:nvSpPr>
          <p:cNvPr id="261" name="Rounded Rectangle 5">
            <a:extLst>
              <a:ext uri="{FF2B5EF4-FFF2-40B4-BE49-F238E27FC236}">
                <a16:creationId xmlns:a16="http://schemas.microsoft.com/office/drawing/2014/main" id="{52B12791-C226-0248-A0F1-91EA16AE77D2}"/>
              </a:ext>
            </a:extLst>
          </p:cNvPr>
          <p:cNvSpPr/>
          <p:nvPr/>
        </p:nvSpPr>
        <p:spPr>
          <a:xfrm>
            <a:off x="669360" y="5652882"/>
            <a:ext cx="4102439" cy="1043812"/>
          </a:xfrm>
          <a:prstGeom prst="roundRect">
            <a:avLst>
              <a:gd name="adj" fmla="val 50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Jawwy" panose="020B0304030202020303" pitchFamily="34" charset="-78"/>
                <a:cs typeface="Jawwy" panose="020B0304030202020303" pitchFamily="34" charset="-78"/>
              </a:rPr>
              <a:t>STC IT APPLICATIONS</a:t>
            </a:r>
          </a:p>
        </p:txBody>
      </p:sp>
      <p:sp>
        <p:nvSpPr>
          <p:cNvPr id="262" name="Rounded Rectangle 10">
            <a:extLst>
              <a:ext uri="{FF2B5EF4-FFF2-40B4-BE49-F238E27FC236}">
                <a16:creationId xmlns:a16="http://schemas.microsoft.com/office/drawing/2014/main" id="{ABAAA77D-3730-3842-8E16-3ACF87BCF9F4}"/>
              </a:ext>
            </a:extLst>
          </p:cNvPr>
          <p:cNvSpPr/>
          <p:nvPr/>
        </p:nvSpPr>
        <p:spPr>
          <a:xfrm>
            <a:off x="743922" y="5859462"/>
            <a:ext cx="719627" cy="323958"/>
          </a:xfrm>
          <a:prstGeom prst="roundRect">
            <a:avLst>
              <a:gd name="adj" fmla="val 17585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ERICSSON SDF VAS SERVICES</a:t>
            </a:r>
          </a:p>
        </p:txBody>
      </p:sp>
      <p:sp>
        <p:nvSpPr>
          <p:cNvPr id="263" name="Rounded Rectangle 10">
            <a:extLst>
              <a:ext uri="{FF2B5EF4-FFF2-40B4-BE49-F238E27FC236}">
                <a16:creationId xmlns:a16="http://schemas.microsoft.com/office/drawing/2014/main" id="{9D6229E6-64A8-C945-B285-11808DAB2D52}"/>
              </a:ext>
            </a:extLst>
          </p:cNvPr>
          <p:cNvSpPr/>
          <p:nvPr/>
        </p:nvSpPr>
        <p:spPr>
          <a:xfrm>
            <a:off x="1929855" y="5857430"/>
            <a:ext cx="719627" cy="323958"/>
          </a:xfrm>
          <a:prstGeom prst="roundRect">
            <a:avLst>
              <a:gd name="adj" fmla="val 15982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COMPTEL PROVISIONING</a:t>
            </a:r>
          </a:p>
        </p:txBody>
      </p:sp>
      <p:sp>
        <p:nvSpPr>
          <p:cNvPr id="264" name="Rounded Rectangle 10">
            <a:extLst>
              <a:ext uri="{FF2B5EF4-FFF2-40B4-BE49-F238E27FC236}">
                <a16:creationId xmlns:a16="http://schemas.microsoft.com/office/drawing/2014/main" id="{BDA276C9-CEC5-D749-A80C-984434022538}"/>
              </a:ext>
            </a:extLst>
          </p:cNvPr>
          <p:cNvSpPr>
            <a:spLocks/>
          </p:cNvSpPr>
          <p:nvPr/>
        </p:nvSpPr>
        <p:spPr>
          <a:xfrm>
            <a:off x="2731069" y="5857430"/>
            <a:ext cx="558456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TCC (biometrics)</a:t>
            </a:r>
          </a:p>
        </p:txBody>
      </p:sp>
      <p:sp>
        <p:nvSpPr>
          <p:cNvPr id="265" name="Rounded Rectangle 10">
            <a:extLst>
              <a:ext uri="{FF2B5EF4-FFF2-40B4-BE49-F238E27FC236}">
                <a16:creationId xmlns:a16="http://schemas.microsoft.com/office/drawing/2014/main" id="{71FB0059-7588-5746-95D4-E326618483FF}"/>
              </a:ext>
            </a:extLst>
          </p:cNvPr>
          <p:cNvSpPr>
            <a:spLocks/>
          </p:cNvSpPr>
          <p:nvPr/>
        </p:nvSpPr>
        <p:spPr>
          <a:xfrm>
            <a:off x="3371112" y="5857430"/>
            <a:ext cx="32194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MNP</a:t>
            </a:r>
          </a:p>
        </p:txBody>
      </p:sp>
      <p:sp>
        <p:nvSpPr>
          <p:cNvPr id="266" name="Rounded Rectangle 10">
            <a:extLst>
              <a:ext uri="{FF2B5EF4-FFF2-40B4-BE49-F238E27FC236}">
                <a16:creationId xmlns:a16="http://schemas.microsoft.com/office/drawing/2014/main" id="{031AE3B3-8D05-4D42-861B-01E27806D907}"/>
              </a:ext>
            </a:extLst>
          </p:cNvPr>
          <p:cNvSpPr>
            <a:spLocks/>
          </p:cNvSpPr>
          <p:nvPr/>
        </p:nvSpPr>
        <p:spPr>
          <a:xfrm>
            <a:off x="1924063" y="6256285"/>
            <a:ext cx="719627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MEDIATION</a:t>
            </a:r>
          </a:p>
        </p:txBody>
      </p:sp>
      <p:sp>
        <p:nvSpPr>
          <p:cNvPr id="267" name="Rounded Rectangle 10">
            <a:extLst>
              <a:ext uri="{FF2B5EF4-FFF2-40B4-BE49-F238E27FC236}">
                <a16:creationId xmlns:a16="http://schemas.microsoft.com/office/drawing/2014/main" id="{47359626-3B2A-F342-9779-4B1CBD08794E}"/>
              </a:ext>
            </a:extLst>
          </p:cNvPr>
          <p:cNvSpPr>
            <a:spLocks/>
          </p:cNvSpPr>
          <p:nvPr/>
        </p:nvSpPr>
        <p:spPr>
          <a:xfrm>
            <a:off x="4218589" y="5857430"/>
            <a:ext cx="489023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APIGW</a:t>
            </a:r>
          </a:p>
        </p:txBody>
      </p:sp>
      <p:sp>
        <p:nvSpPr>
          <p:cNvPr id="268" name="Rounded Rectangle 10">
            <a:extLst>
              <a:ext uri="{FF2B5EF4-FFF2-40B4-BE49-F238E27FC236}">
                <a16:creationId xmlns:a16="http://schemas.microsoft.com/office/drawing/2014/main" id="{037049E0-16A9-BB4D-B818-7623EA7CD121}"/>
              </a:ext>
            </a:extLst>
          </p:cNvPr>
          <p:cNvSpPr>
            <a:spLocks/>
          </p:cNvSpPr>
          <p:nvPr/>
        </p:nvSpPr>
        <p:spPr>
          <a:xfrm>
            <a:off x="3778973" y="6256285"/>
            <a:ext cx="352277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ERP</a:t>
            </a:r>
          </a:p>
        </p:txBody>
      </p:sp>
      <p:sp>
        <p:nvSpPr>
          <p:cNvPr id="269" name="Rounded Rectangle 10">
            <a:extLst>
              <a:ext uri="{FF2B5EF4-FFF2-40B4-BE49-F238E27FC236}">
                <a16:creationId xmlns:a16="http://schemas.microsoft.com/office/drawing/2014/main" id="{0B62710A-29D5-F744-AD59-1F04EB0B7EFB}"/>
              </a:ext>
            </a:extLst>
          </p:cNvPr>
          <p:cNvSpPr>
            <a:spLocks/>
          </p:cNvSpPr>
          <p:nvPr/>
        </p:nvSpPr>
        <p:spPr>
          <a:xfrm>
            <a:off x="3370827" y="6256285"/>
            <a:ext cx="32194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RAFM</a:t>
            </a:r>
          </a:p>
        </p:txBody>
      </p:sp>
      <p:sp>
        <p:nvSpPr>
          <p:cNvPr id="270" name="Rounded Rectangle 10">
            <a:extLst>
              <a:ext uri="{FF2B5EF4-FFF2-40B4-BE49-F238E27FC236}">
                <a16:creationId xmlns:a16="http://schemas.microsoft.com/office/drawing/2014/main" id="{7B75B545-694C-B24D-921C-34A3DE137092}"/>
              </a:ext>
            </a:extLst>
          </p:cNvPr>
          <p:cNvSpPr>
            <a:spLocks/>
          </p:cNvSpPr>
          <p:nvPr/>
        </p:nvSpPr>
        <p:spPr>
          <a:xfrm>
            <a:off x="3778972" y="5857430"/>
            <a:ext cx="352277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NSM</a:t>
            </a:r>
          </a:p>
        </p:txBody>
      </p:sp>
      <p:sp>
        <p:nvSpPr>
          <p:cNvPr id="271" name="Rounded Rectangle 10">
            <a:extLst>
              <a:ext uri="{FF2B5EF4-FFF2-40B4-BE49-F238E27FC236}">
                <a16:creationId xmlns:a16="http://schemas.microsoft.com/office/drawing/2014/main" id="{88CB9CFF-1D15-444D-9ED2-A9ECFB37DAF5}"/>
              </a:ext>
            </a:extLst>
          </p:cNvPr>
          <p:cNvSpPr>
            <a:spLocks/>
          </p:cNvSpPr>
          <p:nvPr/>
        </p:nvSpPr>
        <p:spPr>
          <a:xfrm>
            <a:off x="1544840" y="6256285"/>
            <a:ext cx="303132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DMS</a:t>
            </a:r>
          </a:p>
        </p:txBody>
      </p:sp>
      <p:sp>
        <p:nvSpPr>
          <p:cNvPr id="272" name="Rounded Rectangle 10">
            <a:extLst>
              <a:ext uri="{FF2B5EF4-FFF2-40B4-BE49-F238E27FC236}">
                <a16:creationId xmlns:a16="http://schemas.microsoft.com/office/drawing/2014/main" id="{9EE8DBD5-DABB-2143-86B0-AFEC8BE04B2A}"/>
              </a:ext>
            </a:extLst>
          </p:cNvPr>
          <p:cNvSpPr>
            <a:spLocks/>
          </p:cNvSpPr>
          <p:nvPr/>
        </p:nvSpPr>
        <p:spPr>
          <a:xfrm>
            <a:off x="743921" y="6256285"/>
            <a:ext cx="719627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E-CHANNEL</a:t>
            </a:r>
          </a:p>
        </p:txBody>
      </p:sp>
      <p:sp>
        <p:nvSpPr>
          <p:cNvPr id="273" name="Rounded Rectangle 10">
            <a:extLst>
              <a:ext uri="{FF2B5EF4-FFF2-40B4-BE49-F238E27FC236}">
                <a16:creationId xmlns:a16="http://schemas.microsoft.com/office/drawing/2014/main" id="{4B56AD93-03E1-A04E-B305-F471990BBCE2}"/>
              </a:ext>
            </a:extLst>
          </p:cNvPr>
          <p:cNvSpPr>
            <a:spLocks/>
          </p:cNvSpPr>
          <p:nvPr/>
        </p:nvSpPr>
        <p:spPr>
          <a:xfrm>
            <a:off x="2714764" y="6256285"/>
            <a:ext cx="558456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STC PAY</a:t>
            </a:r>
          </a:p>
        </p:txBody>
      </p:sp>
      <p:sp>
        <p:nvSpPr>
          <p:cNvPr id="274" name="Rounded Rectangle 10">
            <a:extLst>
              <a:ext uri="{FF2B5EF4-FFF2-40B4-BE49-F238E27FC236}">
                <a16:creationId xmlns:a16="http://schemas.microsoft.com/office/drawing/2014/main" id="{42F0EBC2-A349-D643-89BB-27F9EDDA704B}"/>
              </a:ext>
            </a:extLst>
          </p:cNvPr>
          <p:cNvSpPr>
            <a:spLocks/>
          </p:cNvSpPr>
          <p:nvPr/>
        </p:nvSpPr>
        <p:spPr>
          <a:xfrm>
            <a:off x="4205354" y="6256285"/>
            <a:ext cx="502258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EAI (Inbound)</a:t>
            </a:r>
          </a:p>
        </p:txBody>
      </p:sp>
      <p:sp>
        <p:nvSpPr>
          <p:cNvPr id="275" name="Rounded Rectangle 10">
            <a:extLst>
              <a:ext uri="{FF2B5EF4-FFF2-40B4-BE49-F238E27FC236}">
                <a16:creationId xmlns:a16="http://schemas.microsoft.com/office/drawing/2014/main" id="{E61F4BA5-3FA4-D849-867D-8FCE20C7E781}"/>
              </a:ext>
            </a:extLst>
          </p:cNvPr>
          <p:cNvSpPr/>
          <p:nvPr/>
        </p:nvSpPr>
        <p:spPr>
          <a:xfrm>
            <a:off x="1545136" y="5857430"/>
            <a:ext cx="303132" cy="323958"/>
          </a:xfrm>
          <a:prstGeom prst="roundRect">
            <a:avLst>
              <a:gd name="adj" fmla="val 15982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PCRF</a:t>
            </a:r>
          </a:p>
        </p:txBody>
      </p:sp>
      <p:sp>
        <p:nvSpPr>
          <p:cNvPr id="276" name="Rounded Rectangle 5">
            <a:extLst>
              <a:ext uri="{FF2B5EF4-FFF2-40B4-BE49-F238E27FC236}">
                <a16:creationId xmlns:a16="http://schemas.microsoft.com/office/drawing/2014/main" id="{2803A9AB-6062-6E4C-A5AC-C69E116F8FE6}"/>
              </a:ext>
            </a:extLst>
          </p:cNvPr>
          <p:cNvSpPr/>
          <p:nvPr/>
        </p:nvSpPr>
        <p:spPr>
          <a:xfrm>
            <a:off x="4842872" y="5666268"/>
            <a:ext cx="4483551" cy="1030426"/>
          </a:xfrm>
          <a:prstGeom prst="roundRect">
            <a:avLst>
              <a:gd name="adj" fmla="val 27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Jawwy" panose="020B0304030202020303" pitchFamily="34" charset="-78"/>
                <a:cs typeface="Jawwy" panose="020B0304030202020303" pitchFamily="34" charset="-78"/>
              </a:rPr>
              <a:t>STC NETWORK / VAS SYSTEMS</a:t>
            </a:r>
          </a:p>
        </p:txBody>
      </p:sp>
      <p:sp>
        <p:nvSpPr>
          <p:cNvPr id="277" name="Rounded Rectangle 10">
            <a:extLst>
              <a:ext uri="{FF2B5EF4-FFF2-40B4-BE49-F238E27FC236}">
                <a16:creationId xmlns:a16="http://schemas.microsoft.com/office/drawing/2014/main" id="{F5B5C723-BDDC-F349-8993-7D6C963BE2F2}"/>
              </a:ext>
            </a:extLst>
          </p:cNvPr>
          <p:cNvSpPr/>
          <p:nvPr/>
        </p:nvSpPr>
        <p:spPr>
          <a:xfrm>
            <a:off x="4918702" y="5859462"/>
            <a:ext cx="828000" cy="323958"/>
          </a:xfrm>
          <a:prstGeom prst="roundRect">
            <a:avLst>
              <a:gd name="adj" fmla="val 17585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IMS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VOIP</a:t>
            </a:r>
          </a:p>
        </p:txBody>
      </p:sp>
      <p:sp>
        <p:nvSpPr>
          <p:cNvPr id="278" name="Rounded Rectangle 10">
            <a:extLst>
              <a:ext uri="{FF2B5EF4-FFF2-40B4-BE49-F238E27FC236}">
                <a16:creationId xmlns:a16="http://schemas.microsoft.com/office/drawing/2014/main" id="{C1A04727-5901-E94C-B05A-344F7F20C12B}"/>
              </a:ext>
            </a:extLst>
          </p:cNvPr>
          <p:cNvSpPr>
            <a:spLocks/>
          </p:cNvSpPr>
          <p:nvPr/>
        </p:nvSpPr>
        <p:spPr>
          <a:xfrm>
            <a:off x="4916777" y="6256285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USSD GTWY</a:t>
            </a:r>
          </a:p>
        </p:txBody>
      </p:sp>
      <p:sp>
        <p:nvSpPr>
          <p:cNvPr id="279" name="Rounded Rectangle 10">
            <a:extLst>
              <a:ext uri="{FF2B5EF4-FFF2-40B4-BE49-F238E27FC236}">
                <a16:creationId xmlns:a16="http://schemas.microsoft.com/office/drawing/2014/main" id="{FDB8A45B-2E9C-1741-B5A0-533ABE83CFD5}"/>
              </a:ext>
            </a:extLst>
          </p:cNvPr>
          <p:cNvSpPr>
            <a:spLocks/>
          </p:cNvSpPr>
          <p:nvPr/>
        </p:nvSpPr>
        <p:spPr>
          <a:xfrm>
            <a:off x="5827772" y="6256285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CIRCUIT</a:t>
            </a:r>
          </a:p>
        </p:txBody>
      </p:sp>
      <p:sp>
        <p:nvSpPr>
          <p:cNvPr id="280" name="Rounded Rectangle 10">
            <a:extLst>
              <a:ext uri="{FF2B5EF4-FFF2-40B4-BE49-F238E27FC236}">
                <a16:creationId xmlns:a16="http://schemas.microsoft.com/office/drawing/2014/main" id="{C11FD47D-F2BA-374A-B71A-63ADA60D06D3}"/>
              </a:ext>
            </a:extLst>
          </p:cNvPr>
          <p:cNvSpPr>
            <a:spLocks/>
          </p:cNvSpPr>
          <p:nvPr/>
        </p:nvSpPr>
        <p:spPr>
          <a:xfrm>
            <a:off x="6738767" y="6256285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PACKET CORE</a:t>
            </a:r>
          </a:p>
        </p:txBody>
      </p:sp>
      <p:sp>
        <p:nvSpPr>
          <p:cNvPr id="282" name="Rounded Rectangle 10">
            <a:extLst>
              <a:ext uri="{FF2B5EF4-FFF2-40B4-BE49-F238E27FC236}">
                <a16:creationId xmlns:a16="http://schemas.microsoft.com/office/drawing/2014/main" id="{5AA7E5AC-FD50-0C42-87AA-D01A4125E7E5}"/>
              </a:ext>
            </a:extLst>
          </p:cNvPr>
          <p:cNvSpPr>
            <a:spLocks/>
          </p:cNvSpPr>
          <p:nvPr/>
        </p:nvSpPr>
        <p:spPr>
          <a:xfrm>
            <a:off x="5832072" y="5859462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SMSC</a:t>
            </a:r>
          </a:p>
        </p:txBody>
      </p:sp>
      <p:sp>
        <p:nvSpPr>
          <p:cNvPr id="283" name="Rounded Rectangle 10">
            <a:extLst>
              <a:ext uri="{FF2B5EF4-FFF2-40B4-BE49-F238E27FC236}">
                <a16:creationId xmlns:a16="http://schemas.microsoft.com/office/drawing/2014/main" id="{B703C474-269B-8B49-86C1-8B7D1DFECF45}"/>
              </a:ext>
            </a:extLst>
          </p:cNvPr>
          <p:cNvSpPr>
            <a:spLocks/>
          </p:cNvSpPr>
          <p:nvPr/>
        </p:nvSpPr>
        <p:spPr>
          <a:xfrm>
            <a:off x="7649763" y="5859462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RBT</a:t>
            </a:r>
          </a:p>
        </p:txBody>
      </p:sp>
      <p:sp>
        <p:nvSpPr>
          <p:cNvPr id="284" name="Rounded Rectangle 10">
            <a:extLst>
              <a:ext uri="{FF2B5EF4-FFF2-40B4-BE49-F238E27FC236}">
                <a16:creationId xmlns:a16="http://schemas.microsoft.com/office/drawing/2014/main" id="{0AA28B69-4518-9542-BB5E-4D6E3E781C65}"/>
              </a:ext>
            </a:extLst>
          </p:cNvPr>
          <p:cNvSpPr>
            <a:spLocks/>
          </p:cNvSpPr>
          <p:nvPr/>
        </p:nvSpPr>
        <p:spPr>
          <a:xfrm>
            <a:off x="6740917" y="5859462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MMSC</a:t>
            </a:r>
          </a:p>
        </p:txBody>
      </p:sp>
      <p:sp>
        <p:nvSpPr>
          <p:cNvPr id="285" name="Rounded Rectangle 10">
            <a:extLst>
              <a:ext uri="{FF2B5EF4-FFF2-40B4-BE49-F238E27FC236}">
                <a16:creationId xmlns:a16="http://schemas.microsoft.com/office/drawing/2014/main" id="{092335FE-DB6A-4249-9F42-907CCF6B756C}"/>
              </a:ext>
            </a:extLst>
          </p:cNvPr>
          <p:cNvSpPr>
            <a:spLocks/>
          </p:cNvSpPr>
          <p:nvPr/>
        </p:nvSpPr>
        <p:spPr>
          <a:xfrm>
            <a:off x="7649763" y="6256285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MCA</a:t>
            </a:r>
          </a:p>
        </p:txBody>
      </p:sp>
      <p:sp>
        <p:nvSpPr>
          <p:cNvPr id="286" name="Rounded Rectangle 10">
            <a:extLst>
              <a:ext uri="{FF2B5EF4-FFF2-40B4-BE49-F238E27FC236}">
                <a16:creationId xmlns:a16="http://schemas.microsoft.com/office/drawing/2014/main" id="{459005AC-4490-A94E-938F-C504A94A8181}"/>
              </a:ext>
            </a:extLst>
          </p:cNvPr>
          <p:cNvSpPr>
            <a:spLocks/>
          </p:cNvSpPr>
          <p:nvPr/>
        </p:nvSpPr>
        <p:spPr>
          <a:xfrm>
            <a:off x="8545346" y="5859462"/>
            <a:ext cx="705351" cy="720781"/>
          </a:xfrm>
          <a:prstGeom prst="roundRect">
            <a:avLst>
              <a:gd name="adj" fmla="val 451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Collect call</a:t>
            </a:r>
          </a:p>
        </p:txBody>
      </p:sp>
      <p:sp>
        <p:nvSpPr>
          <p:cNvPr id="287" name="Rounded Rectangle 286">
            <a:extLst>
              <a:ext uri="{FF2B5EF4-FFF2-40B4-BE49-F238E27FC236}">
                <a16:creationId xmlns:a16="http://schemas.microsoft.com/office/drawing/2014/main" id="{267C355C-66CA-434F-BBC6-F40CB74BD341}"/>
              </a:ext>
            </a:extLst>
          </p:cNvPr>
          <p:cNvSpPr/>
          <p:nvPr/>
        </p:nvSpPr>
        <p:spPr>
          <a:xfrm>
            <a:off x="5430229" y="2089223"/>
            <a:ext cx="3886251" cy="261872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ADOBE AEM DISPATCHER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(Web Server)</a:t>
            </a:r>
          </a:p>
        </p:txBody>
      </p:sp>
      <p:sp>
        <p:nvSpPr>
          <p:cNvPr id="288" name="Rounded Rectangle 16">
            <a:extLst>
              <a:ext uri="{FF2B5EF4-FFF2-40B4-BE49-F238E27FC236}">
                <a16:creationId xmlns:a16="http://schemas.microsoft.com/office/drawing/2014/main" id="{7B7B42AE-B059-2E4C-B66B-7F4DE65F19B8}"/>
              </a:ext>
            </a:extLst>
          </p:cNvPr>
          <p:cNvSpPr/>
          <p:nvPr/>
        </p:nvSpPr>
        <p:spPr>
          <a:xfrm>
            <a:off x="7088196" y="2000544"/>
            <a:ext cx="785926" cy="165159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317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rgbClr val="FF0000"/>
                </a:solidFill>
                <a:latin typeface="Trebuchet MS" panose="020B0603020202020204" pitchFamily="34" charset="0"/>
                <a:cs typeface="Arial" pitchFamily="34" charset="0"/>
              </a:rPr>
              <a:t>WEB EXPOSURE</a:t>
            </a:r>
          </a:p>
        </p:txBody>
      </p:sp>
      <p:sp>
        <p:nvSpPr>
          <p:cNvPr id="153" name="Flowchart: Magnetic Disk 178">
            <a:extLst>
              <a:ext uri="{FF2B5EF4-FFF2-40B4-BE49-F238E27FC236}">
                <a16:creationId xmlns:a16="http://schemas.microsoft.com/office/drawing/2014/main" id="{E01240A3-1BF1-714E-BC0A-6978371DD349}"/>
              </a:ext>
            </a:extLst>
          </p:cNvPr>
          <p:cNvSpPr/>
          <p:nvPr/>
        </p:nvSpPr>
        <p:spPr>
          <a:xfrm>
            <a:off x="8781838" y="3706655"/>
            <a:ext cx="359953" cy="21597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94" tIns="0" rIns="47994" bIns="0" anchor="ctr"/>
          <a:lstStyle/>
          <a:p>
            <a:pPr algn="ctr" defTabSz="1164022"/>
            <a:r>
              <a:rPr lang="pt-PT" sz="500" kern="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FDA</a:t>
            </a:r>
          </a:p>
        </p:txBody>
      </p:sp>
      <p:sp>
        <p:nvSpPr>
          <p:cNvPr id="289" name="Rounded Rectangle 5">
            <a:extLst>
              <a:ext uri="{FF2B5EF4-FFF2-40B4-BE49-F238E27FC236}">
                <a16:creationId xmlns:a16="http://schemas.microsoft.com/office/drawing/2014/main" id="{FD134A07-72CF-064E-A7B0-1741E55E3A25}"/>
              </a:ext>
            </a:extLst>
          </p:cNvPr>
          <p:cNvSpPr/>
          <p:nvPr/>
        </p:nvSpPr>
        <p:spPr>
          <a:xfrm>
            <a:off x="5638447" y="4998884"/>
            <a:ext cx="1291653" cy="602584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PRODUCT LIFECYCLE MNG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90" name="Rounded Rectangle 5">
            <a:extLst>
              <a:ext uri="{FF2B5EF4-FFF2-40B4-BE49-F238E27FC236}">
                <a16:creationId xmlns:a16="http://schemas.microsoft.com/office/drawing/2014/main" id="{F89C9570-3922-4142-B77D-272E7ACBF649}"/>
              </a:ext>
            </a:extLst>
          </p:cNvPr>
          <p:cNvSpPr/>
          <p:nvPr/>
        </p:nvSpPr>
        <p:spPr>
          <a:xfrm>
            <a:off x="7016075" y="4998884"/>
            <a:ext cx="1328848" cy="602584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ENTERPRISE PRODUCT CATALOG</a:t>
            </a:r>
          </a:p>
        </p:txBody>
      </p:sp>
      <p:sp>
        <p:nvSpPr>
          <p:cNvPr id="291" name="Rounded Rectangle 10">
            <a:extLst>
              <a:ext uri="{FF2B5EF4-FFF2-40B4-BE49-F238E27FC236}">
                <a16:creationId xmlns:a16="http://schemas.microsoft.com/office/drawing/2014/main" id="{361CFAB4-7911-8B4E-8A89-2386928B1D0B}"/>
              </a:ext>
            </a:extLst>
          </p:cNvPr>
          <p:cNvSpPr/>
          <p:nvPr/>
        </p:nvSpPr>
        <p:spPr>
          <a:xfrm>
            <a:off x="5711152" y="5204832"/>
            <a:ext cx="2591663" cy="323958"/>
          </a:xfrm>
          <a:prstGeom prst="roundRect">
            <a:avLst>
              <a:gd name="adj" fmla="val 16165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KLOUDVILLE</a:t>
            </a:r>
          </a:p>
        </p:txBody>
      </p:sp>
      <p:sp>
        <p:nvSpPr>
          <p:cNvPr id="314" name="Rounded Rectangle 16">
            <a:extLst>
              <a:ext uri="{FF2B5EF4-FFF2-40B4-BE49-F238E27FC236}">
                <a16:creationId xmlns:a16="http://schemas.microsoft.com/office/drawing/2014/main" id="{F7A37C12-22C6-443E-B8A8-01000E49B018}"/>
              </a:ext>
            </a:extLst>
          </p:cNvPr>
          <p:cNvSpPr/>
          <p:nvPr/>
        </p:nvSpPr>
        <p:spPr>
          <a:xfrm>
            <a:off x="6401837" y="5246685"/>
            <a:ext cx="588917" cy="227773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PRODUCT CATALOGUE</a:t>
            </a:r>
          </a:p>
        </p:txBody>
      </p:sp>
      <p:sp>
        <p:nvSpPr>
          <p:cNvPr id="184" name="Rounded Rectangle 16">
            <a:extLst>
              <a:ext uri="{FF2B5EF4-FFF2-40B4-BE49-F238E27FC236}">
                <a16:creationId xmlns:a16="http://schemas.microsoft.com/office/drawing/2014/main" id="{5DBFA9EF-F065-43B5-BC33-1723F9B32073}"/>
              </a:ext>
            </a:extLst>
          </p:cNvPr>
          <p:cNvSpPr/>
          <p:nvPr/>
        </p:nvSpPr>
        <p:spPr>
          <a:xfrm>
            <a:off x="7085960" y="5247244"/>
            <a:ext cx="570467" cy="226656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VALIDATION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1135A3-21AA-4453-8A19-C99951EE5798}"/>
              </a:ext>
            </a:extLst>
          </p:cNvPr>
          <p:cNvGrpSpPr/>
          <p:nvPr/>
        </p:nvGrpSpPr>
        <p:grpSpPr>
          <a:xfrm>
            <a:off x="7755716" y="5246127"/>
            <a:ext cx="411602" cy="376132"/>
            <a:chOff x="1929970" y="2392260"/>
            <a:chExt cx="411656" cy="449887"/>
          </a:xfrm>
        </p:grpSpPr>
        <p:sp>
          <p:nvSpPr>
            <p:cNvPr id="176" name="Arrow: Down 175">
              <a:extLst>
                <a:ext uri="{FF2B5EF4-FFF2-40B4-BE49-F238E27FC236}">
                  <a16:creationId xmlns:a16="http://schemas.microsoft.com/office/drawing/2014/main" id="{311B219D-78BA-4D4F-B5D0-1BE433890D44}"/>
                </a:ext>
              </a:extLst>
            </p:cNvPr>
            <p:cNvSpPr/>
            <p:nvPr/>
          </p:nvSpPr>
          <p:spPr>
            <a:xfrm rot="18990387">
              <a:off x="2285195" y="2680965"/>
              <a:ext cx="52660" cy="1548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7" name="Arrow: Down 176">
              <a:extLst>
                <a:ext uri="{FF2B5EF4-FFF2-40B4-BE49-F238E27FC236}">
                  <a16:creationId xmlns:a16="http://schemas.microsoft.com/office/drawing/2014/main" id="{49F796DC-2BB1-4287-A292-0E0802A9047B}"/>
                </a:ext>
              </a:extLst>
            </p:cNvPr>
            <p:cNvSpPr/>
            <p:nvPr/>
          </p:nvSpPr>
          <p:spPr>
            <a:xfrm rot="2709411">
              <a:off x="1981085" y="2675816"/>
              <a:ext cx="52660" cy="1548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8" name="Arrow: Down 177">
              <a:extLst>
                <a:ext uri="{FF2B5EF4-FFF2-40B4-BE49-F238E27FC236}">
                  <a16:creationId xmlns:a16="http://schemas.microsoft.com/office/drawing/2014/main" id="{C2EB2B60-2C98-4433-9406-430893D22981}"/>
                </a:ext>
              </a:extLst>
            </p:cNvPr>
            <p:cNvSpPr/>
            <p:nvPr/>
          </p:nvSpPr>
          <p:spPr>
            <a:xfrm>
              <a:off x="2133344" y="2687258"/>
              <a:ext cx="52660" cy="1548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9" name="Flowchart: Magnetic Disk 178">
              <a:extLst>
                <a:ext uri="{FF2B5EF4-FFF2-40B4-BE49-F238E27FC236}">
                  <a16:creationId xmlns:a16="http://schemas.microsoft.com/office/drawing/2014/main" id="{8ECEF09F-CA1A-47B5-A144-A01EA38B0128}"/>
                </a:ext>
              </a:extLst>
            </p:cNvPr>
            <p:cNvSpPr/>
            <p:nvPr/>
          </p:nvSpPr>
          <p:spPr>
            <a:xfrm>
              <a:off x="1942613" y="2392260"/>
              <a:ext cx="399013" cy="295474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7994" tIns="0" rIns="47994" bIns="0" anchor="ctr"/>
            <a:lstStyle/>
            <a:p>
              <a:pPr algn="ctr" defTabSz="1164022"/>
              <a:r>
                <a:rPr lang="pt-PT" sz="500" kern="0" dirty="0">
                  <a:solidFill>
                    <a:schemeClr val="bg2">
                      <a:lumMod val="25000"/>
                    </a:schemeClr>
                  </a:solidFill>
                  <a:latin typeface="Trebuchet MS" panose="020B0603020202020204" pitchFamily="34" charset="0"/>
                  <a:cs typeface="Arial" pitchFamily="34" charset="0"/>
                </a:rPr>
                <a:t>PRODUCTS</a:t>
              </a:r>
            </a:p>
          </p:txBody>
        </p:sp>
      </p:grpSp>
      <p:sp>
        <p:nvSpPr>
          <p:cNvPr id="292" name="Rectangle 60">
            <a:extLst>
              <a:ext uri="{FF2B5EF4-FFF2-40B4-BE49-F238E27FC236}">
                <a16:creationId xmlns:a16="http://schemas.microsoft.com/office/drawing/2014/main" id="{2BC0781A-0D59-814D-8C3D-54E8F27908D1}"/>
              </a:ext>
            </a:extLst>
          </p:cNvPr>
          <p:cNvSpPr/>
          <p:nvPr/>
        </p:nvSpPr>
        <p:spPr>
          <a:xfrm>
            <a:off x="8248756" y="3510752"/>
            <a:ext cx="790022" cy="160325"/>
          </a:xfrm>
          <a:prstGeom prst="roundRect">
            <a:avLst>
              <a:gd name="adj" fmla="val 13440"/>
            </a:avLst>
          </a:prstGeom>
          <a:solidFill>
            <a:schemeClr val="bg1"/>
          </a:solidFill>
          <a:ln w="317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rgbClr val="FF0000"/>
                </a:solidFill>
                <a:latin typeface="Trebuchet MS" panose="020B0603020202020204" pitchFamily="34" charset="0"/>
                <a:cs typeface="Arial" pitchFamily="34" charset="0"/>
              </a:rPr>
              <a:t>TMFORUM OPEN API</a:t>
            </a:r>
          </a:p>
        </p:txBody>
      </p:sp>
      <p:sp>
        <p:nvSpPr>
          <p:cNvPr id="295" name="Footer Placeholder 2">
            <a:extLst>
              <a:ext uri="{FF2B5EF4-FFF2-40B4-BE49-F238E27FC236}">
                <a16:creationId xmlns:a16="http://schemas.microsoft.com/office/drawing/2014/main" id="{2A87D4E9-15C5-9643-989E-6F1860DBFD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9572" y="142316"/>
            <a:ext cx="4230167" cy="318173"/>
          </a:xfrm>
        </p:spPr>
        <p:txBody>
          <a:bodyPr/>
          <a:lstStyle/>
          <a:p>
            <a:r>
              <a:rPr lang="en-GB" dirty="0"/>
              <a:t>JAWWY ARCHITECTURE EVOLUTION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E999EFC-2813-4D44-8465-381687D61F2E}"/>
              </a:ext>
            </a:extLst>
          </p:cNvPr>
          <p:cNvSpPr txBox="1"/>
          <p:nvPr/>
        </p:nvSpPr>
        <p:spPr>
          <a:xfrm>
            <a:off x="209573" y="500523"/>
            <a:ext cx="4204506" cy="2412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  <a:latin typeface="+mn-lt"/>
              </a:rPr>
              <a:t>Architecture Blueprint </a:t>
            </a:r>
            <a:r>
              <a:rPr lang="en-GB" sz="2000" dirty="0">
                <a:latin typeface="+mn-lt"/>
              </a:rPr>
              <a:t>Overall Scope</a:t>
            </a:r>
          </a:p>
        </p:txBody>
      </p:sp>
      <p:sp>
        <p:nvSpPr>
          <p:cNvPr id="303" name="Rounded Rectangle 19">
            <a:extLst>
              <a:ext uri="{FF2B5EF4-FFF2-40B4-BE49-F238E27FC236}">
                <a16:creationId xmlns:a16="http://schemas.microsoft.com/office/drawing/2014/main" id="{1F1124E6-2B68-CB44-B9B8-C0BAE2E1950C}"/>
              </a:ext>
            </a:extLst>
          </p:cNvPr>
          <p:cNvSpPr/>
          <p:nvPr/>
        </p:nvSpPr>
        <p:spPr>
          <a:xfrm>
            <a:off x="10759807" y="3718172"/>
            <a:ext cx="1267661" cy="301067"/>
          </a:xfrm>
          <a:prstGeom prst="roundRect">
            <a:avLst>
              <a:gd name="adj" fmla="val 9115"/>
            </a:avLst>
          </a:prstGeom>
          <a:solidFill>
            <a:schemeClr val="bg1"/>
          </a:solidFill>
          <a:ln w="22225" cap="flat" cmpd="sng" algn="ctr">
            <a:solidFill>
              <a:srgbClr val="7030A0"/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algn="ctr" defTabSz="1163906"/>
            <a:r>
              <a:rPr lang="en-GB" sz="700" kern="0" dirty="0">
                <a:latin typeface="Trebuchet MS" panose="020B0603020202020204" pitchFamily="34" charset="0"/>
                <a:cs typeface="Arial" pitchFamily="34" charset="0"/>
              </a:rPr>
              <a:t>External Vendor </a:t>
            </a:r>
          </a:p>
          <a:p>
            <a:pPr algn="ctr" defTabSz="1163906"/>
            <a:r>
              <a:rPr lang="en-GB" sz="700" kern="0" dirty="0">
                <a:latin typeface="Trebuchet MS" panose="020B0603020202020204" pitchFamily="34" charset="0"/>
                <a:cs typeface="Arial" pitchFamily="34" charset="0"/>
              </a:rPr>
              <a:t>(not in STC infrastructure)</a:t>
            </a:r>
          </a:p>
        </p:txBody>
      </p:sp>
    </p:spTree>
    <p:extLst>
      <p:ext uri="{BB962C8B-B14F-4D97-AF65-F5344CB8AC3E}">
        <p14:creationId xmlns:p14="http://schemas.microsoft.com/office/powerpoint/2010/main" val="10681117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3287" y="1164903"/>
            <a:ext cx="9176457" cy="230751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vert270" wrap="square" lIns="95976" tIns="95976" rIns="95976" bIns="95976" rtlCol="0" anchor="t">
            <a:noAutofit/>
          </a:bodyPr>
          <a:lstStyle/>
          <a:p>
            <a:pPr marL="2117" indent="-2117" defTabSz="1218926">
              <a:lnSpc>
                <a:spcPct val="90000"/>
              </a:lnSpc>
              <a:defRPr/>
            </a:pPr>
            <a:r>
              <a:rPr lang="en-GB" sz="900" b="1" kern="0" dirty="0">
                <a:solidFill>
                  <a:srgbClr val="535353">
                    <a:lumMod val="75000"/>
                  </a:srgbClr>
                </a:solidFill>
                <a:latin typeface="Trebuchet MS" panose="020B0603020202020204" pitchFamily="34" charset="0"/>
                <a:cs typeface="Arial" pitchFamily="34" charset="0"/>
                <a:sym typeface="Arial"/>
              </a:rPr>
              <a:t>SYSTEMS OF ENGAGEMENT</a:t>
            </a:r>
          </a:p>
        </p:txBody>
      </p:sp>
      <p:sp>
        <p:nvSpPr>
          <p:cNvPr id="144" name="Rectangle 14">
            <a:extLst>
              <a:ext uri="{FF2B5EF4-FFF2-40B4-BE49-F238E27FC236}">
                <a16:creationId xmlns:a16="http://schemas.microsoft.com/office/drawing/2014/main" id="{EC1B1435-F1D4-A342-84FD-A425BB55B50C}"/>
              </a:ext>
            </a:extLst>
          </p:cNvPr>
          <p:cNvSpPr/>
          <p:nvPr/>
        </p:nvSpPr>
        <p:spPr>
          <a:xfrm>
            <a:off x="1438901" y="866513"/>
            <a:ext cx="1060228" cy="955338"/>
          </a:xfrm>
          <a:prstGeom prst="roundRect">
            <a:avLst>
              <a:gd name="adj" fmla="val 7604"/>
            </a:avLst>
          </a:prstGeom>
          <a:solidFill>
            <a:schemeClr val="bg1">
              <a:lumMod val="85000"/>
            </a:schemeClr>
          </a:solidFill>
          <a:ln w="264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1982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18">
              <a:defRPr/>
            </a:pPr>
            <a:r>
              <a:rPr lang="en-GB" sz="800" kern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</a:rPr>
              <a:t>OFFLINE CHANNELS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D7419-4F03-4365-9CCD-638860BDF68E}"/>
              </a:ext>
            </a:extLst>
          </p:cNvPr>
          <p:cNvSpPr/>
          <p:nvPr/>
        </p:nvSpPr>
        <p:spPr>
          <a:xfrm>
            <a:off x="273287" y="3510404"/>
            <a:ext cx="9176457" cy="60706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vert270" wrap="square" lIns="95976" tIns="95976" rIns="95976" bIns="95976" rtlCol="0" anchor="t">
            <a:noAutofit/>
          </a:bodyPr>
          <a:lstStyle/>
          <a:p>
            <a:pPr marL="2117" indent="-2117" defTabSz="1218926">
              <a:lnSpc>
                <a:spcPct val="90000"/>
              </a:lnSpc>
            </a:pPr>
            <a:r>
              <a:rPr lang="en-GB" sz="900" b="1" kern="0">
                <a:solidFill>
                  <a:srgbClr val="535353">
                    <a:lumMod val="75000"/>
                  </a:srgbClr>
                </a:solidFill>
                <a:latin typeface="Trebuchet MS" panose="020B0603020202020204" pitchFamily="34" charset="0"/>
                <a:cs typeface="Arial" pitchFamily="34" charset="0"/>
                <a:sym typeface="Arial"/>
              </a:rPr>
              <a:t>DECOUPLING</a:t>
            </a:r>
            <a:endParaRPr lang="en-GB" sz="900" b="1" kern="0" dirty="0">
              <a:solidFill>
                <a:srgbClr val="535353">
                  <a:lumMod val="75000"/>
                </a:srgbClr>
              </a:solidFill>
              <a:latin typeface="Trebuchet MS" panose="020B0603020202020204" pitchFamily="34" charset="0"/>
              <a:cs typeface="Arial" pitchFamily="34" charset="0"/>
              <a:sym typeface="Arial"/>
            </a:endParaRPr>
          </a:p>
        </p:txBody>
      </p:sp>
      <p:sp>
        <p:nvSpPr>
          <p:cNvPr id="212" name="Rounded Rectangle 5">
            <a:extLst>
              <a:ext uri="{FF2B5EF4-FFF2-40B4-BE49-F238E27FC236}">
                <a16:creationId xmlns:a16="http://schemas.microsoft.com/office/drawing/2014/main" id="{384FCDDF-AD8D-40F7-A888-C7D6E5CC50F6}"/>
              </a:ext>
            </a:extLst>
          </p:cNvPr>
          <p:cNvSpPr/>
          <p:nvPr/>
        </p:nvSpPr>
        <p:spPr>
          <a:xfrm>
            <a:off x="691872" y="3578865"/>
            <a:ext cx="4353971" cy="475860"/>
          </a:xfrm>
          <a:prstGeom prst="roundRect">
            <a:avLst>
              <a:gd name="adj" fmla="val 140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COMMON COMS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ENTERPRISE - 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SERVICE BUS &amp; </a:t>
            </a:r>
            <a:b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BPM</a:t>
            </a:r>
          </a:p>
        </p:txBody>
      </p:sp>
      <p:sp>
        <p:nvSpPr>
          <p:cNvPr id="322" name="Rounded Rectangle 5">
            <a:extLst>
              <a:ext uri="{FF2B5EF4-FFF2-40B4-BE49-F238E27FC236}">
                <a16:creationId xmlns:a16="http://schemas.microsoft.com/office/drawing/2014/main" id="{A9F119C4-45C5-4022-9266-56804442B489}"/>
              </a:ext>
            </a:extLst>
          </p:cNvPr>
          <p:cNvSpPr/>
          <p:nvPr/>
        </p:nvSpPr>
        <p:spPr>
          <a:xfrm>
            <a:off x="82853" y="5666428"/>
            <a:ext cx="9298747" cy="1103670"/>
          </a:xfrm>
          <a:prstGeom prst="roundRect">
            <a:avLst>
              <a:gd name="adj" fmla="val 8524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5995" tIns="35995" rIns="35995" bIns="359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Trebuchet MS" panose="020B0603020202020204" pitchFamily="34" charset="0"/>
              </a:rPr>
              <a:t>OSS</a:t>
            </a:r>
          </a:p>
        </p:txBody>
      </p:sp>
      <p:sp>
        <p:nvSpPr>
          <p:cNvPr id="321" name="Rounded Rectangle 5">
            <a:extLst>
              <a:ext uri="{FF2B5EF4-FFF2-40B4-BE49-F238E27FC236}">
                <a16:creationId xmlns:a16="http://schemas.microsoft.com/office/drawing/2014/main" id="{87A2B8BF-F4F5-4348-AB91-C800A1830DB9}"/>
              </a:ext>
            </a:extLst>
          </p:cNvPr>
          <p:cNvSpPr/>
          <p:nvPr/>
        </p:nvSpPr>
        <p:spPr>
          <a:xfrm>
            <a:off x="82854" y="4159112"/>
            <a:ext cx="8779134" cy="1466340"/>
          </a:xfrm>
          <a:prstGeom prst="roundRect">
            <a:avLst>
              <a:gd name="adj" fmla="val 5257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5995" tIns="35995" rIns="35995" bIns="3599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Trebuchet MS" panose="020B0603020202020204" pitchFamily="34" charset="0"/>
              </a:rPr>
              <a:t>BSS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6304" y="3291036"/>
            <a:ext cx="9176457" cy="26118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vert270" wrap="square" lIns="95976" tIns="95976" rIns="95976" bIns="95976" rtlCol="0" anchor="t">
            <a:noAutofit/>
          </a:bodyPr>
          <a:lstStyle/>
          <a:p>
            <a:pPr marL="2117" indent="-2117" defTabSz="1218926">
              <a:lnSpc>
                <a:spcPct val="90000"/>
              </a:lnSpc>
            </a:pPr>
            <a:r>
              <a:rPr lang="en-GB" sz="900" b="1" kern="0">
                <a:solidFill>
                  <a:srgbClr val="535353">
                    <a:lumMod val="75000"/>
                  </a:srgbClr>
                </a:solidFill>
                <a:latin typeface="Trebuchet MS" panose="020B0603020202020204" pitchFamily="34" charset="0"/>
                <a:cs typeface="Arial" pitchFamily="34" charset="0"/>
                <a:sym typeface="Arial"/>
              </a:rPr>
              <a:t>SYSTEMS OF RECORD</a:t>
            </a:r>
            <a:endParaRPr lang="en-GB" sz="900" b="1" kern="0" dirty="0">
              <a:solidFill>
                <a:srgbClr val="535353">
                  <a:lumMod val="75000"/>
                </a:srgbClr>
              </a:solidFill>
              <a:latin typeface="Trebuchet MS" panose="020B0603020202020204" pitchFamily="34" charset="0"/>
              <a:cs typeface="Arial" pitchFamily="34" charset="0"/>
              <a:sym typeface="Arial"/>
            </a:endParaRPr>
          </a:p>
        </p:txBody>
      </p:sp>
      <p:sp>
        <p:nvSpPr>
          <p:cNvPr id="281" name="Rectangle 14">
            <a:extLst>
              <a:ext uri="{FF2B5EF4-FFF2-40B4-BE49-F238E27FC236}">
                <a16:creationId xmlns:a16="http://schemas.microsoft.com/office/drawing/2014/main" id="{DE94DBBC-9597-4488-A369-B0D5A783E70A}"/>
              </a:ext>
            </a:extLst>
          </p:cNvPr>
          <p:cNvSpPr/>
          <p:nvPr/>
        </p:nvSpPr>
        <p:spPr>
          <a:xfrm>
            <a:off x="6147948" y="866513"/>
            <a:ext cx="3197988" cy="965872"/>
          </a:xfrm>
          <a:prstGeom prst="roundRect">
            <a:avLst>
              <a:gd name="adj" fmla="val 7171"/>
            </a:avLst>
          </a:prstGeom>
          <a:solidFill>
            <a:schemeClr val="bg1">
              <a:lumMod val="85000"/>
            </a:schemeClr>
          </a:solidFill>
          <a:ln w="264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1982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18">
              <a:defRPr/>
            </a:pPr>
            <a:r>
              <a:rPr lang="en-GB" sz="800" kern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</a:rPr>
              <a:t>ASSISTED CHANNELS</a:t>
            </a:r>
          </a:p>
        </p:txBody>
      </p:sp>
      <p:sp>
        <p:nvSpPr>
          <p:cNvPr id="244" name="Rectangle 14">
            <a:extLst>
              <a:ext uri="{FF2B5EF4-FFF2-40B4-BE49-F238E27FC236}">
                <a16:creationId xmlns:a16="http://schemas.microsoft.com/office/drawing/2014/main" id="{87DA3521-CAC6-4794-8423-CC562EF5137B}"/>
              </a:ext>
            </a:extLst>
          </p:cNvPr>
          <p:cNvSpPr/>
          <p:nvPr/>
        </p:nvSpPr>
        <p:spPr>
          <a:xfrm>
            <a:off x="2666586" y="871347"/>
            <a:ext cx="3317822" cy="955338"/>
          </a:xfrm>
          <a:prstGeom prst="roundRect">
            <a:avLst>
              <a:gd name="adj" fmla="val 7604"/>
            </a:avLst>
          </a:prstGeom>
          <a:solidFill>
            <a:schemeClr val="bg1">
              <a:lumMod val="85000"/>
            </a:schemeClr>
          </a:solidFill>
          <a:ln w="264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1982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18">
              <a:defRPr/>
            </a:pPr>
            <a:r>
              <a:rPr lang="en-GB" sz="800" kern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</a:rPr>
              <a:t>UNASSISTED CHANNELS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BAF2EC-E860-49FF-A1A7-AD26A0951874}"/>
              </a:ext>
            </a:extLst>
          </p:cNvPr>
          <p:cNvSpPr/>
          <p:nvPr/>
        </p:nvSpPr>
        <p:spPr>
          <a:xfrm>
            <a:off x="9497364" y="1164903"/>
            <a:ext cx="1078649" cy="56051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vert" wrap="square" lIns="95976" tIns="95976" rIns="95976" bIns="95976" rtlCol="0" anchor="t">
            <a:noAutofit/>
          </a:bodyPr>
          <a:lstStyle/>
          <a:p>
            <a:pPr marL="2117" indent="-2117" algn="r" defTabSz="1218926">
              <a:lnSpc>
                <a:spcPct val="90000"/>
              </a:lnSpc>
              <a:defRPr/>
            </a:pPr>
            <a:r>
              <a:rPr lang="en-GB" sz="900" b="1" kern="0" dirty="0">
                <a:solidFill>
                  <a:srgbClr val="535353">
                    <a:lumMod val="75000"/>
                  </a:srgbClr>
                </a:solidFill>
                <a:latin typeface="Trebuchet MS" panose="020B0603020202020204" pitchFamily="34" charset="0"/>
                <a:cs typeface="Arial" pitchFamily="34" charset="0"/>
                <a:sym typeface="Arial"/>
              </a:rPr>
              <a:t>SYSTEMS OF INSIGTH</a:t>
            </a:r>
          </a:p>
        </p:txBody>
      </p:sp>
      <p:sp>
        <p:nvSpPr>
          <p:cNvPr id="151" name="Rounded Rectangle 5">
            <a:extLst>
              <a:ext uri="{FF2B5EF4-FFF2-40B4-BE49-F238E27FC236}">
                <a16:creationId xmlns:a16="http://schemas.microsoft.com/office/drawing/2014/main" id="{50F9867E-BEC1-4BE0-A42F-453A8ADE4CF2}"/>
              </a:ext>
            </a:extLst>
          </p:cNvPr>
          <p:cNvSpPr/>
          <p:nvPr/>
        </p:nvSpPr>
        <p:spPr>
          <a:xfrm>
            <a:off x="9561970" y="5673103"/>
            <a:ext cx="723094" cy="1023591"/>
          </a:xfrm>
          <a:prstGeom prst="roundRect">
            <a:avLst>
              <a:gd name="adj" fmla="val 379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MARKET &amp; COMPETITOR INSIGHTS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9449" y="2039017"/>
            <a:ext cx="8707622" cy="384112"/>
          </a:xfrm>
          <a:prstGeom prst="roundRect">
            <a:avLst>
              <a:gd name="adj" fmla="val 1865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EXPOSURE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47942" y="2085248"/>
            <a:ext cx="3884766" cy="261872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APIGEE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API GATEWAY</a:t>
            </a:r>
          </a:p>
        </p:txBody>
      </p:sp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B506A702-105C-4550-A7E6-34E700C62373}"/>
              </a:ext>
            </a:extLst>
          </p:cNvPr>
          <p:cNvSpPr/>
          <p:nvPr/>
        </p:nvSpPr>
        <p:spPr>
          <a:xfrm>
            <a:off x="686911" y="1209814"/>
            <a:ext cx="8707621" cy="781246"/>
          </a:xfrm>
          <a:prstGeom prst="roundRect">
            <a:avLst>
              <a:gd name="adj" fmla="val 1413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DIGITAL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EXPERIENCE</a:t>
            </a:r>
          </a:p>
        </p:txBody>
      </p:sp>
      <p:sp>
        <p:nvSpPr>
          <p:cNvPr id="120" name="Rounded Rectangle 5">
            <a:extLst>
              <a:ext uri="{FF2B5EF4-FFF2-40B4-BE49-F238E27FC236}">
                <a16:creationId xmlns:a16="http://schemas.microsoft.com/office/drawing/2014/main" id="{D3994A53-214F-460E-89C9-918C34CFE414}"/>
              </a:ext>
            </a:extLst>
          </p:cNvPr>
          <p:cNvSpPr/>
          <p:nvPr/>
        </p:nvSpPr>
        <p:spPr>
          <a:xfrm>
            <a:off x="2819260" y="4246100"/>
            <a:ext cx="907270" cy="689784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INTERACTION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21" name="Rounded Rectangle 5">
            <a:extLst>
              <a:ext uri="{FF2B5EF4-FFF2-40B4-BE49-F238E27FC236}">
                <a16:creationId xmlns:a16="http://schemas.microsoft.com/office/drawing/2014/main" id="{A64F9A79-D05B-4075-BD24-618BAF0EFF4B}"/>
              </a:ext>
            </a:extLst>
          </p:cNvPr>
          <p:cNvSpPr/>
          <p:nvPr/>
        </p:nvSpPr>
        <p:spPr>
          <a:xfrm>
            <a:off x="3802683" y="4255588"/>
            <a:ext cx="886190" cy="678648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PROFILE MANAGEMENT</a:t>
            </a:r>
          </a:p>
        </p:txBody>
      </p:sp>
      <p:sp>
        <p:nvSpPr>
          <p:cNvPr id="137" name="Rounded Rectangle 19">
            <a:extLst>
              <a:ext uri="{FF2B5EF4-FFF2-40B4-BE49-F238E27FC236}">
                <a16:creationId xmlns:a16="http://schemas.microsoft.com/office/drawing/2014/main" id="{886CF996-783E-4393-95E7-EAAD80B4B3AC}"/>
              </a:ext>
            </a:extLst>
          </p:cNvPr>
          <p:cNvSpPr/>
          <p:nvPr/>
        </p:nvSpPr>
        <p:spPr>
          <a:xfrm>
            <a:off x="1441324" y="3644094"/>
            <a:ext cx="3540405" cy="326163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SOFTARE AG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WEBMETHODS</a:t>
            </a:r>
          </a:p>
        </p:txBody>
      </p:sp>
      <p:sp>
        <p:nvSpPr>
          <p:cNvPr id="143" name="Rounded Rectangle 5">
            <a:extLst>
              <a:ext uri="{FF2B5EF4-FFF2-40B4-BE49-F238E27FC236}">
                <a16:creationId xmlns:a16="http://schemas.microsoft.com/office/drawing/2014/main" id="{176E0725-C806-4A07-B8B3-3E29F7D7AA43}"/>
              </a:ext>
            </a:extLst>
          </p:cNvPr>
          <p:cNvSpPr/>
          <p:nvPr/>
        </p:nvSpPr>
        <p:spPr>
          <a:xfrm>
            <a:off x="9561970" y="4180209"/>
            <a:ext cx="730707" cy="1445243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DATAWARE HOUSE</a:t>
            </a:r>
          </a:p>
        </p:txBody>
      </p:sp>
      <p:sp>
        <p:nvSpPr>
          <p:cNvPr id="146" name="Rounded Rectangle 5">
            <a:extLst>
              <a:ext uri="{FF2B5EF4-FFF2-40B4-BE49-F238E27FC236}">
                <a16:creationId xmlns:a16="http://schemas.microsoft.com/office/drawing/2014/main" id="{1DA1D281-AAA0-4377-BAD1-7908DD6D12CC}"/>
              </a:ext>
            </a:extLst>
          </p:cNvPr>
          <p:cNvSpPr/>
          <p:nvPr/>
        </p:nvSpPr>
        <p:spPr>
          <a:xfrm>
            <a:off x="9565826" y="1209797"/>
            <a:ext cx="745951" cy="781265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INSIGHT</a:t>
            </a:r>
          </a:p>
        </p:txBody>
      </p:sp>
      <p:sp>
        <p:nvSpPr>
          <p:cNvPr id="147" name="Rounded Rectangle 5">
            <a:extLst>
              <a:ext uri="{FF2B5EF4-FFF2-40B4-BE49-F238E27FC236}">
                <a16:creationId xmlns:a16="http://schemas.microsoft.com/office/drawing/2014/main" id="{A5150C30-0E88-4332-B5AB-D7B899D2DE07}"/>
              </a:ext>
            </a:extLst>
          </p:cNvPr>
          <p:cNvSpPr/>
          <p:nvPr/>
        </p:nvSpPr>
        <p:spPr>
          <a:xfrm>
            <a:off x="9565825" y="2489871"/>
            <a:ext cx="740374" cy="744220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NBA</a:t>
            </a:r>
            <a:b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</a:br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LOYALTY</a:t>
            </a:r>
          </a:p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GAMIFICATION</a:t>
            </a:r>
          </a:p>
        </p:txBody>
      </p:sp>
      <p:sp>
        <p:nvSpPr>
          <p:cNvPr id="65" name="Rounded Rectangle 5">
            <a:extLst>
              <a:ext uri="{FF2B5EF4-FFF2-40B4-BE49-F238E27FC236}">
                <a16:creationId xmlns:a16="http://schemas.microsoft.com/office/drawing/2014/main" id="{9E6BE06D-97A2-4C87-9753-D994566501FE}"/>
              </a:ext>
            </a:extLst>
          </p:cNvPr>
          <p:cNvSpPr/>
          <p:nvPr/>
        </p:nvSpPr>
        <p:spPr>
          <a:xfrm>
            <a:off x="686909" y="2479821"/>
            <a:ext cx="8715216" cy="922457"/>
          </a:xfrm>
          <a:prstGeom prst="roundRect">
            <a:avLst>
              <a:gd name="adj" fmla="val 1024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DIGITAL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INTERACTION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CAPABILITIES</a:t>
            </a:r>
          </a:p>
        </p:txBody>
      </p:sp>
      <p:sp>
        <p:nvSpPr>
          <p:cNvPr id="336" name="Rectangle 60">
            <a:extLst>
              <a:ext uri="{FF2B5EF4-FFF2-40B4-BE49-F238E27FC236}">
                <a16:creationId xmlns:a16="http://schemas.microsoft.com/office/drawing/2014/main" id="{BE410B8E-14F3-4B93-88BD-F92DD82B8E94}"/>
              </a:ext>
            </a:extLst>
          </p:cNvPr>
          <p:cNvSpPr/>
          <p:nvPr/>
        </p:nvSpPr>
        <p:spPr>
          <a:xfrm>
            <a:off x="4210599" y="3710980"/>
            <a:ext cx="689660" cy="211647"/>
          </a:xfrm>
          <a:prstGeom prst="roundRect">
            <a:avLst>
              <a:gd name="adj" fmla="val 1344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ENTERPRISE SERVICES</a:t>
            </a:r>
          </a:p>
        </p:txBody>
      </p:sp>
      <p:sp>
        <p:nvSpPr>
          <p:cNvPr id="182" name="Rounded Rectangle 16">
            <a:extLst>
              <a:ext uri="{FF2B5EF4-FFF2-40B4-BE49-F238E27FC236}">
                <a16:creationId xmlns:a16="http://schemas.microsoft.com/office/drawing/2014/main" id="{5A5F525D-46F3-4462-B704-ACA8EE98AACB}"/>
              </a:ext>
            </a:extLst>
          </p:cNvPr>
          <p:cNvSpPr/>
          <p:nvPr/>
        </p:nvSpPr>
        <p:spPr>
          <a:xfrm>
            <a:off x="3101156" y="2027388"/>
            <a:ext cx="785926" cy="165159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317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rgbClr val="FF0000"/>
                </a:solidFill>
                <a:latin typeface="Trebuchet MS" panose="020B0603020202020204" pitchFamily="34" charset="0"/>
                <a:cs typeface="Arial" pitchFamily="34" charset="0"/>
              </a:rPr>
              <a:t>API EXPOSURE</a:t>
            </a:r>
          </a:p>
        </p:txBody>
      </p:sp>
      <p:sp>
        <p:nvSpPr>
          <p:cNvPr id="204" name="Rounded Rectangle 16">
            <a:extLst>
              <a:ext uri="{FF2B5EF4-FFF2-40B4-BE49-F238E27FC236}">
                <a16:creationId xmlns:a16="http://schemas.microsoft.com/office/drawing/2014/main" id="{E380BF68-EE62-473D-9470-D509958927C6}"/>
              </a:ext>
            </a:extLst>
          </p:cNvPr>
          <p:cNvSpPr/>
          <p:nvPr/>
        </p:nvSpPr>
        <p:spPr>
          <a:xfrm>
            <a:off x="3450980" y="3710908"/>
            <a:ext cx="689660" cy="205703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BUSINESS PROCESS MANAGEMENT</a:t>
            </a:r>
          </a:p>
        </p:txBody>
      </p:sp>
      <p:sp>
        <p:nvSpPr>
          <p:cNvPr id="211" name="Rounded Rectangle 19">
            <a:extLst>
              <a:ext uri="{FF2B5EF4-FFF2-40B4-BE49-F238E27FC236}">
                <a16:creationId xmlns:a16="http://schemas.microsoft.com/office/drawing/2014/main" id="{D7462BF8-2CB0-494F-8789-3409E284EDC0}"/>
              </a:ext>
            </a:extLst>
          </p:cNvPr>
          <p:cNvSpPr/>
          <p:nvPr/>
        </p:nvSpPr>
        <p:spPr>
          <a:xfrm>
            <a:off x="9614421" y="2919849"/>
            <a:ext cx="628519" cy="237622"/>
          </a:xfrm>
          <a:prstGeom prst="roundRect">
            <a:avLst>
              <a:gd name="adj" fmla="val 9115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6D MAGIK</a:t>
            </a:r>
          </a:p>
        </p:txBody>
      </p:sp>
      <p:sp>
        <p:nvSpPr>
          <p:cNvPr id="225" name="Rounded Rectangle 5">
            <a:extLst>
              <a:ext uri="{FF2B5EF4-FFF2-40B4-BE49-F238E27FC236}">
                <a16:creationId xmlns:a16="http://schemas.microsoft.com/office/drawing/2014/main" id="{21C0CC49-39FE-420B-99EC-3957CA9AEDE8}"/>
              </a:ext>
            </a:extLst>
          </p:cNvPr>
          <p:cNvSpPr/>
          <p:nvPr/>
        </p:nvSpPr>
        <p:spPr>
          <a:xfrm>
            <a:off x="690438" y="5006541"/>
            <a:ext cx="757503" cy="602585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PARTNERS</a:t>
            </a:r>
          </a:p>
        </p:txBody>
      </p:sp>
      <p:sp>
        <p:nvSpPr>
          <p:cNvPr id="228" name="Rounded Rectangle 10">
            <a:extLst>
              <a:ext uri="{FF2B5EF4-FFF2-40B4-BE49-F238E27FC236}">
                <a16:creationId xmlns:a16="http://schemas.microsoft.com/office/drawing/2014/main" id="{5708398A-4FF8-4500-A892-DEA706ED6FEA}"/>
              </a:ext>
            </a:extLst>
          </p:cNvPr>
          <p:cNvSpPr/>
          <p:nvPr/>
        </p:nvSpPr>
        <p:spPr>
          <a:xfrm>
            <a:off x="770260" y="5204832"/>
            <a:ext cx="611030" cy="327166"/>
          </a:xfrm>
          <a:prstGeom prst="roundRect">
            <a:avLst>
              <a:gd name="adj" fmla="val 15427"/>
            </a:avLst>
          </a:prstGeom>
          <a:solidFill>
            <a:srgbClr val="C00000"/>
          </a:solidFill>
          <a:ln w="22225" cap="flat" cmpd="sng" algn="ctr">
            <a:solidFill>
              <a:srgbClr val="7030A0"/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COUPONS</a:t>
            </a:r>
          </a:p>
        </p:txBody>
      </p:sp>
      <p:sp>
        <p:nvSpPr>
          <p:cNvPr id="202" name="Rectangle 60">
            <a:extLst>
              <a:ext uri="{FF2B5EF4-FFF2-40B4-BE49-F238E27FC236}">
                <a16:creationId xmlns:a16="http://schemas.microsoft.com/office/drawing/2014/main" id="{B6624BA7-0E6A-4372-94AF-800B1C03F38E}"/>
              </a:ext>
            </a:extLst>
          </p:cNvPr>
          <p:cNvSpPr/>
          <p:nvPr/>
        </p:nvSpPr>
        <p:spPr>
          <a:xfrm>
            <a:off x="2687115" y="3708568"/>
            <a:ext cx="689660" cy="205702"/>
          </a:xfrm>
          <a:prstGeom prst="roundRect">
            <a:avLst>
              <a:gd name="adj" fmla="val 1344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BUINESS RULES ENGINE</a:t>
            </a:r>
          </a:p>
        </p:txBody>
      </p:sp>
      <p:sp>
        <p:nvSpPr>
          <p:cNvPr id="218" name="Rounded Rectangle 16">
            <a:extLst>
              <a:ext uri="{FF2B5EF4-FFF2-40B4-BE49-F238E27FC236}">
                <a16:creationId xmlns:a16="http://schemas.microsoft.com/office/drawing/2014/main" id="{7D0E3EA6-2664-4523-8FFC-3DBD85F51498}"/>
              </a:ext>
            </a:extLst>
          </p:cNvPr>
          <p:cNvSpPr/>
          <p:nvPr/>
        </p:nvSpPr>
        <p:spPr>
          <a:xfrm>
            <a:off x="2135615" y="3700909"/>
            <a:ext cx="474277" cy="210208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MESSAGE QUEUING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EB4C91-484F-CF4A-9429-8CF4748E186F}"/>
              </a:ext>
            </a:extLst>
          </p:cNvPr>
          <p:cNvGrpSpPr/>
          <p:nvPr/>
        </p:nvGrpSpPr>
        <p:grpSpPr>
          <a:xfrm>
            <a:off x="2816872" y="4999136"/>
            <a:ext cx="1393727" cy="602584"/>
            <a:chOff x="5413112" y="4643362"/>
            <a:chExt cx="1579306" cy="602584"/>
          </a:xfrm>
        </p:grpSpPr>
        <p:sp>
          <p:nvSpPr>
            <p:cNvPr id="126" name="Rounded Rectangle 5">
              <a:extLst>
                <a:ext uri="{FF2B5EF4-FFF2-40B4-BE49-F238E27FC236}">
                  <a16:creationId xmlns:a16="http://schemas.microsoft.com/office/drawing/2014/main" id="{50CAE493-8B0F-49A5-9D49-D491CEE5531C}"/>
                </a:ext>
              </a:extLst>
            </p:cNvPr>
            <p:cNvSpPr/>
            <p:nvPr/>
          </p:nvSpPr>
          <p:spPr>
            <a:xfrm>
              <a:off x="5413112" y="4643362"/>
              <a:ext cx="1579306" cy="602584"/>
            </a:xfrm>
            <a:prstGeom prst="roundRect">
              <a:avLst>
                <a:gd name="adj" fmla="val 884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600" dirty="0">
                  <a:solidFill>
                    <a:schemeClr val="bg2">
                      <a:lumMod val="10000"/>
                    </a:schemeClr>
                  </a:solidFill>
                  <a:latin typeface="Trebuchet MS" panose="020B0603020202020204" pitchFamily="34" charset="0"/>
                </a:rPr>
                <a:t>RESOURCE MANAGEMENT</a:t>
              </a:r>
            </a:p>
          </p:txBody>
        </p:sp>
        <p:sp>
          <p:nvSpPr>
            <p:cNvPr id="127" name="Rounded Rectangle 10">
              <a:extLst>
                <a:ext uri="{FF2B5EF4-FFF2-40B4-BE49-F238E27FC236}">
                  <a16:creationId xmlns:a16="http://schemas.microsoft.com/office/drawing/2014/main" id="{7CBCF651-ED41-4FBA-9AAF-17384545A647}"/>
                </a:ext>
              </a:extLst>
            </p:cNvPr>
            <p:cNvSpPr/>
            <p:nvPr/>
          </p:nvSpPr>
          <p:spPr>
            <a:xfrm>
              <a:off x="5486570" y="4832971"/>
              <a:ext cx="1416764" cy="323958"/>
            </a:xfrm>
            <a:prstGeom prst="roundRect">
              <a:avLst>
                <a:gd name="adj" fmla="val 15427"/>
              </a:avLst>
            </a:prstGeom>
            <a:solidFill>
              <a:srgbClr val="FF671F"/>
            </a:solidFill>
            <a:ln w="9525" cap="flat" cmpd="sng" algn="ctr">
              <a:noFill/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7988" tIns="0" rIns="47988" bIns="0" anchor="ctr"/>
            <a:lstStyle/>
            <a:p>
              <a:pPr defTabSz="1163906"/>
              <a:r>
                <a:rPr lang="en-GB" sz="700" b="1" kern="0" dirty="0">
                  <a:solidFill>
                    <a:schemeClr val="bg1"/>
                  </a:solidFill>
                  <a:latin typeface="Trebuchet MS" panose="020B0603020202020204" pitchFamily="34" charset="0"/>
                  <a:cs typeface="Arial" pitchFamily="34" charset="0"/>
                </a:rPr>
                <a:t>RMS</a:t>
              </a:r>
            </a:p>
          </p:txBody>
        </p:sp>
        <p:sp>
          <p:nvSpPr>
            <p:cNvPr id="138" name="Rounded Rectangle 231">
              <a:extLst>
                <a:ext uri="{FF2B5EF4-FFF2-40B4-BE49-F238E27FC236}">
                  <a16:creationId xmlns:a16="http://schemas.microsoft.com/office/drawing/2014/main" id="{07982562-2EB1-49C0-AA45-80AA46C3B20B}"/>
                </a:ext>
              </a:extLst>
            </p:cNvPr>
            <p:cNvSpPr/>
            <p:nvPr/>
          </p:nvSpPr>
          <p:spPr>
            <a:xfrm>
              <a:off x="5865383" y="4933166"/>
              <a:ext cx="394417" cy="132890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7988" tIns="0" rIns="47988" bIns="0" anchor="ctr"/>
            <a:lstStyle/>
            <a:p>
              <a:pPr algn="ctr" defTabSz="1163906"/>
              <a:r>
                <a:rPr lang="en-GB" sz="7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cs typeface="Arial" pitchFamily="34" charset="0"/>
                </a:rPr>
                <a:t>SIM</a:t>
              </a:r>
            </a:p>
          </p:txBody>
        </p:sp>
        <p:sp>
          <p:nvSpPr>
            <p:cNvPr id="139" name="Rounded Rectangle 231">
              <a:extLst>
                <a:ext uri="{FF2B5EF4-FFF2-40B4-BE49-F238E27FC236}">
                  <a16:creationId xmlns:a16="http://schemas.microsoft.com/office/drawing/2014/main" id="{2DCC2B8E-B467-49AA-9650-06BF97F21838}"/>
                </a:ext>
              </a:extLst>
            </p:cNvPr>
            <p:cNvSpPr/>
            <p:nvPr/>
          </p:nvSpPr>
          <p:spPr>
            <a:xfrm>
              <a:off x="6353152" y="4932513"/>
              <a:ext cx="394417" cy="132890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7988" tIns="0" rIns="47988" bIns="0" anchor="ctr"/>
            <a:lstStyle/>
            <a:p>
              <a:pPr algn="ctr" defTabSz="1163906"/>
              <a:r>
                <a:rPr lang="en-GB" sz="7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cs typeface="Arial" pitchFamily="34" charset="0"/>
                </a:rPr>
                <a:t>MSDN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55B1EF-ECBA-1E4E-BD3E-29B87CB29D6C}"/>
              </a:ext>
            </a:extLst>
          </p:cNvPr>
          <p:cNvGrpSpPr/>
          <p:nvPr/>
        </p:nvGrpSpPr>
        <p:grpSpPr>
          <a:xfrm>
            <a:off x="4260713" y="5007959"/>
            <a:ext cx="1223436" cy="602584"/>
            <a:chOff x="7072878" y="4634680"/>
            <a:chExt cx="1336038" cy="602584"/>
          </a:xfrm>
        </p:grpSpPr>
        <p:sp>
          <p:nvSpPr>
            <p:cNvPr id="227" name="Rounded Rectangle 5">
              <a:extLst>
                <a:ext uri="{FF2B5EF4-FFF2-40B4-BE49-F238E27FC236}">
                  <a16:creationId xmlns:a16="http://schemas.microsoft.com/office/drawing/2014/main" id="{C701B9AF-8A8B-4000-A5C4-E273D6FA4CD0}"/>
                </a:ext>
              </a:extLst>
            </p:cNvPr>
            <p:cNvSpPr/>
            <p:nvPr/>
          </p:nvSpPr>
          <p:spPr>
            <a:xfrm>
              <a:off x="7072878" y="4634680"/>
              <a:ext cx="1336038" cy="602584"/>
            </a:xfrm>
            <a:prstGeom prst="roundRect">
              <a:avLst>
                <a:gd name="adj" fmla="val 884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600" dirty="0">
                  <a:solidFill>
                    <a:schemeClr val="bg2">
                      <a:lumMod val="10000"/>
                    </a:schemeClr>
                  </a:solidFill>
                  <a:latin typeface="Trebuchet MS" panose="020B0603020202020204" pitchFamily="34" charset="0"/>
                </a:rPr>
                <a:t>LOGISTICS MGMT.</a:t>
              </a:r>
            </a:p>
          </p:txBody>
        </p:sp>
        <p:sp>
          <p:nvSpPr>
            <p:cNvPr id="129" name="Rounded Rectangle 10">
              <a:extLst>
                <a:ext uri="{FF2B5EF4-FFF2-40B4-BE49-F238E27FC236}">
                  <a16:creationId xmlns:a16="http://schemas.microsoft.com/office/drawing/2014/main" id="{A2C62EE9-D35C-4480-8C5A-3E03591484CE}"/>
                </a:ext>
              </a:extLst>
            </p:cNvPr>
            <p:cNvSpPr/>
            <p:nvPr/>
          </p:nvSpPr>
          <p:spPr>
            <a:xfrm>
              <a:off x="7128341" y="4832971"/>
              <a:ext cx="1221053" cy="323958"/>
            </a:xfrm>
            <a:prstGeom prst="roundRect">
              <a:avLst>
                <a:gd name="adj" fmla="val 18100"/>
              </a:avLst>
            </a:prstGeom>
            <a:solidFill>
              <a:srgbClr val="FF671F"/>
            </a:solidFill>
            <a:ln w="9525" cap="flat" cmpd="sng" algn="ctr">
              <a:noFill/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7988" tIns="0" rIns="47988" bIns="0" anchor="ctr"/>
            <a:lstStyle/>
            <a:p>
              <a:pPr defTabSz="1163906"/>
              <a:r>
                <a:rPr lang="en-GB" sz="700" b="1" kern="0" dirty="0">
                  <a:solidFill>
                    <a:schemeClr val="bg1"/>
                  </a:solidFill>
                  <a:latin typeface="Trebuchet MS" panose="020B0603020202020204" pitchFamily="34" charset="0"/>
                  <a:cs typeface="Arial" pitchFamily="34" charset="0"/>
                </a:rPr>
                <a:t>STOCK &amp; SUPPLY</a:t>
              </a:r>
            </a:p>
          </p:txBody>
        </p:sp>
      </p:grpSp>
      <p:sp>
        <p:nvSpPr>
          <p:cNvPr id="148" name="Rounded Rectangle 19">
            <a:extLst>
              <a:ext uri="{FF2B5EF4-FFF2-40B4-BE49-F238E27FC236}">
                <a16:creationId xmlns:a16="http://schemas.microsoft.com/office/drawing/2014/main" id="{231555EB-3FAE-4A71-B8ED-893340564734}"/>
              </a:ext>
            </a:extLst>
          </p:cNvPr>
          <p:cNvSpPr/>
          <p:nvPr/>
        </p:nvSpPr>
        <p:spPr>
          <a:xfrm>
            <a:off x="9665240" y="4541171"/>
            <a:ext cx="523517" cy="1003817"/>
          </a:xfrm>
          <a:prstGeom prst="roundRect">
            <a:avLst/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ODS</a:t>
            </a:r>
          </a:p>
        </p:txBody>
      </p:sp>
      <p:sp>
        <p:nvSpPr>
          <p:cNvPr id="219" name="Rectangle 60">
            <a:extLst>
              <a:ext uri="{FF2B5EF4-FFF2-40B4-BE49-F238E27FC236}">
                <a16:creationId xmlns:a16="http://schemas.microsoft.com/office/drawing/2014/main" id="{12FD5F62-9576-4F46-8571-F3BB76C9F9C5}"/>
              </a:ext>
            </a:extLst>
          </p:cNvPr>
          <p:cNvSpPr/>
          <p:nvPr/>
        </p:nvSpPr>
        <p:spPr>
          <a:xfrm>
            <a:off x="3544966" y="1260581"/>
            <a:ext cx="2159067" cy="595264"/>
          </a:xfrm>
          <a:prstGeom prst="roundRect">
            <a:avLst>
              <a:gd name="adj" fmla="val 15630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SELFCARE &amp; </a:t>
            </a:r>
          </a:p>
          <a:p>
            <a:pPr defTabSz="1163906"/>
            <a:r>
              <a:rPr lang="en-GB" sz="700" kern="0" dirty="0" err="1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eCOMERCE</a:t>
            </a:r>
            <a:endParaRPr lang="en-GB" sz="700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233" name="Rectangle 60">
            <a:extLst>
              <a:ext uri="{FF2B5EF4-FFF2-40B4-BE49-F238E27FC236}">
                <a16:creationId xmlns:a16="http://schemas.microsoft.com/office/drawing/2014/main" id="{2ED09E8A-5248-914B-BEA6-F900D456A87D}"/>
              </a:ext>
            </a:extLst>
          </p:cNvPr>
          <p:cNvSpPr/>
          <p:nvPr/>
        </p:nvSpPr>
        <p:spPr>
          <a:xfrm>
            <a:off x="6387172" y="1268850"/>
            <a:ext cx="2092190" cy="599722"/>
          </a:xfrm>
          <a:prstGeom prst="roundRect">
            <a:avLst>
              <a:gd name="adj" fmla="val 13440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CUSTOMER CARE</a:t>
            </a:r>
            <a:endParaRPr lang="pt-PT" sz="700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  <a:p>
            <a:pPr defTabSz="1163906"/>
            <a:endParaRPr lang="pt-PT" sz="700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234" name="Rounded Rectangle 16">
            <a:extLst>
              <a:ext uri="{FF2B5EF4-FFF2-40B4-BE49-F238E27FC236}">
                <a16:creationId xmlns:a16="http://schemas.microsoft.com/office/drawing/2014/main" id="{89FAAB7D-DAB9-C241-803F-A83D08B31540}"/>
              </a:ext>
            </a:extLst>
          </p:cNvPr>
          <p:cNvSpPr/>
          <p:nvPr/>
        </p:nvSpPr>
        <p:spPr>
          <a:xfrm>
            <a:off x="2910419" y="1648761"/>
            <a:ext cx="556293" cy="191639"/>
          </a:xfrm>
          <a:prstGeom prst="roundRect">
            <a:avLst>
              <a:gd name="adj" fmla="val 11417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algn="ctr" defTabSz="1163906"/>
            <a:r>
              <a:rPr lang="en-GB" sz="6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CHATBOT</a:t>
            </a:r>
          </a:p>
        </p:txBody>
      </p:sp>
      <p:sp>
        <p:nvSpPr>
          <p:cNvPr id="241" name="Rounded Rectangle 16">
            <a:extLst>
              <a:ext uri="{FF2B5EF4-FFF2-40B4-BE49-F238E27FC236}">
                <a16:creationId xmlns:a16="http://schemas.microsoft.com/office/drawing/2014/main" id="{3614B2E7-9674-0244-8D9C-70D1E9843B4C}"/>
              </a:ext>
            </a:extLst>
          </p:cNvPr>
          <p:cNvSpPr/>
          <p:nvPr/>
        </p:nvSpPr>
        <p:spPr>
          <a:xfrm>
            <a:off x="2918847" y="1376806"/>
            <a:ext cx="556293" cy="191639"/>
          </a:xfrm>
          <a:prstGeom prst="roundRect">
            <a:avLst>
              <a:gd name="adj" fmla="val 11417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LIVE CHAT</a:t>
            </a:r>
          </a:p>
        </p:txBody>
      </p:sp>
      <p:sp>
        <p:nvSpPr>
          <p:cNvPr id="242" name="Rounded Rectangle 23">
            <a:extLst>
              <a:ext uri="{FF2B5EF4-FFF2-40B4-BE49-F238E27FC236}">
                <a16:creationId xmlns:a16="http://schemas.microsoft.com/office/drawing/2014/main" id="{4931E792-46C7-9946-90EA-13009A66F34E}"/>
              </a:ext>
            </a:extLst>
          </p:cNvPr>
          <p:cNvSpPr/>
          <p:nvPr/>
        </p:nvSpPr>
        <p:spPr>
          <a:xfrm>
            <a:off x="8586986" y="1353167"/>
            <a:ext cx="525893" cy="200214"/>
          </a:xfrm>
          <a:prstGeom prst="roundRect">
            <a:avLst/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AVAYA</a:t>
            </a:r>
            <a:endParaRPr lang="en-GB" sz="700" b="1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15" name="Rounded Rectangle 23">
            <a:extLst>
              <a:ext uri="{FF2B5EF4-FFF2-40B4-BE49-F238E27FC236}">
                <a16:creationId xmlns:a16="http://schemas.microsoft.com/office/drawing/2014/main" id="{D116BBEE-F400-0649-ACDE-247DC2124137}"/>
              </a:ext>
            </a:extLst>
          </p:cNvPr>
          <p:cNvSpPr/>
          <p:nvPr/>
        </p:nvSpPr>
        <p:spPr>
          <a:xfrm>
            <a:off x="5835300" y="1377977"/>
            <a:ext cx="434621" cy="200214"/>
          </a:xfrm>
          <a:prstGeom prst="roundRect">
            <a:avLst/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SOCIAL SUPPORT</a:t>
            </a:r>
          </a:p>
        </p:txBody>
      </p:sp>
      <p:pic>
        <p:nvPicPr>
          <p:cNvPr id="316" name="Picture 315">
            <a:extLst>
              <a:ext uri="{FF2B5EF4-FFF2-40B4-BE49-F238E27FC236}">
                <a16:creationId xmlns:a16="http://schemas.microsoft.com/office/drawing/2014/main" id="{7A4947EF-BFE9-6C41-8B32-B0F7C1233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82" y="1332841"/>
            <a:ext cx="445004" cy="445004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292BF434-84C2-234C-813E-269219E1D4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45" y="1329062"/>
            <a:ext cx="445004" cy="445004"/>
          </a:xfrm>
          <a:prstGeom prst="rect">
            <a:avLst/>
          </a:prstGeom>
        </p:spPr>
      </p:pic>
      <p:pic>
        <p:nvPicPr>
          <p:cNvPr id="319" name="Graphic 318" descr="Smart Phone">
            <a:extLst>
              <a:ext uri="{FF2B5EF4-FFF2-40B4-BE49-F238E27FC236}">
                <a16:creationId xmlns:a16="http://schemas.microsoft.com/office/drawing/2014/main" id="{44012028-D23E-D244-AC9C-4574BAFF35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8318" y="1413661"/>
            <a:ext cx="352495" cy="352495"/>
          </a:xfrm>
          <a:prstGeom prst="rect">
            <a:avLst/>
          </a:prstGeom>
        </p:spPr>
      </p:pic>
      <p:sp>
        <p:nvSpPr>
          <p:cNvPr id="320" name="Rounded Rectangle 16">
            <a:extLst>
              <a:ext uri="{FF2B5EF4-FFF2-40B4-BE49-F238E27FC236}">
                <a16:creationId xmlns:a16="http://schemas.microsoft.com/office/drawing/2014/main" id="{249C0CE0-FAE8-0D43-8942-5FE55753438C}"/>
              </a:ext>
            </a:extLst>
          </p:cNvPr>
          <p:cNvSpPr/>
          <p:nvPr/>
        </p:nvSpPr>
        <p:spPr>
          <a:xfrm>
            <a:off x="5828974" y="1635475"/>
            <a:ext cx="433460" cy="194665"/>
          </a:xfrm>
          <a:prstGeom prst="roundRect">
            <a:avLst>
              <a:gd name="adj" fmla="val 11417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US" sz="6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PAYMENT CAPTURE</a:t>
            </a:r>
            <a:endParaRPr lang="en-GB" sz="600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29" name="Rectangle 60">
            <a:extLst>
              <a:ext uri="{FF2B5EF4-FFF2-40B4-BE49-F238E27FC236}">
                <a16:creationId xmlns:a16="http://schemas.microsoft.com/office/drawing/2014/main" id="{7BBB6802-A07B-426B-BB0A-282A9C2BED9E}"/>
              </a:ext>
            </a:extLst>
          </p:cNvPr>
          <p:cNvSpPr/>
          <p:nvPr/>
        </p:nvSpPr>
        <p:spPr>
          <a:xfrm>
            <a:off x="3097060" y="3482264"/>
            <a:ext cx="790022" cy="160325"/>
          </a:xfrm>
          <a:prstGeom prst="roundRect">
            <a:avLst>
              <a:gd name="adj" fmla="val 13440"/>
            </a:avLst>
          </a:prstGeom>
          <a:solidFill>
            <a:schemeClr val="bg1"/>
          </a:solidFill>
          <a:ln w="317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rgbClr val="FF0000"/>
                </a:solidFill>
                <a:latin typeface="Trebuchet MS" panose="020B0603020202020204" pitchFamily="34" charset="0"/>
                <a:cs typeface="Arial" pitchFamily="34" charset="0"/>
              </a:rPr>
              <a:t>TMFORUM OPEN API</a:t>
            </a:r>
          </a:p>
        </p:txBody>
      </p:sp>
      <p:sp>
        <p:nvSpPr>
          <p:cNvPr id="149" name="Rounded Rectangle 5">
            <a:extLst>
              <a:ext uri="{FF2B5EF4-FFF2-40B4-BE49-F238E27FC236}">
                <a16:creationId xmlns:a16="http://schemas.microsoft.com/office/drawing/2014/main" id="{3B3E6487-7631-4BB4-837C-EE5B95D8D64A}"/>
              </a:ext>
            </a:extLst>
          </p:cNvPr>
          <p:cNvSpPr/>
          <p:nvPr/>
        </p:nvSpPr>
        <p:spPr>
          <a:xfrm>
            <a:off x="5510547" y="2911349"/>
            <a:ext cx="1354783" cy="430739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5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 COMMUNICATIONS</a:t>
            </a:r>
          </a:p>
        </p:txBody>
      </p:sp>
      <p:sp>
        <p:nvSpPr>
          <p:cNvPr id="324" name="Rounded Rectangle 19">
            <a:extLst>
              <a:ext uri="{FF2B5EF4-FFF2-40B4-BE49-F238E27FC236}">
                <a16:creationId xmlns:a16="http://schemas.microsoft.com/office/drawing/2014/main" id="{25D1D786-DECE-5545-B0C8-DFEEC3D806C7}"/>
              </a:ext>
            </a:extLst>
          </p:cNvPr>
          <p:cNvSpPr/>
          <p:nvPr/>
        </p:nvSpPr>
        <p:spPr>
          <a:xfrm>
            <a:off x="5566879" y="3029811"/>
            <a:ext cx="570759" cy="232235"/>
          </a:xfrm>
          <a:prstGeom prst="roundRect">
            <a:avLst>
              <a:gd name="adj" fmla="val 9115"/>
            </a:avLst>
          </a:prstGeom>
          <a:solidFill>
            <a:srgbClr val="00B050"/>
          </a:solidFill>
          <a:ln w="22225" cap="flat" cmpd="sng" algn="ctr">
            <a:solidFill>
              <a:srgbClr val="7030A0"/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PUSH</a:t>
            </a:r>
          </a:p>
        </p:txBody>
      </p:sp>
      <p:sp>
        <p:nvSpPr>
          <p:cNvPr id="342" name="Rounded Rectangle 19">
            <a:extLst>
              <a:ext uri="{FF2B5EF4-FFF2-40B4-BE49-F238E27FC236}">
                <a16:creationId xmlns:a16="http://schemas.microsoft.com/office/drawing/2014/main" id="{49D29825-D799-8547-B8AF-ACD3023FD372}"/>
              </a:ext>
            </a:extLst>
          </p:cNvPr>
          <p:cNvSpPr/>
          <p:nvPr/>
        </p:nvSpPr>
        <p:spPr>
          <a:xfrm>
            <a:off x="6212642" y="3024424"/>
            <a:ext cx="577683" cy="237622"/>
          </a:xfrm>
          <a:prstGeom prst="roundRect">
            <a:avLst>
              <a:gd name="adj" fmla="val 9115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SMS / EMAIL</a:t>
            </a:r>
          </a:p>
        </p:txBody>
      </p:sp>
      <p:sp>
        <p:nvSpPr>
          <p:cNvPr id="345" name="Rounded Rectangle 5">
            <a:extLst>
              <a:ext uri="{FF2B5EF4-FFF2-40B4-BE49-F238E27FC236}">
                <a16:creationId xmlns:a16="http://schemas.microsoft.com/office/drawing/2014/main" id="{9425754D-93DE-9047-BF07-32F679AA0759}"/>
              </a:ext>
            </a:extLst>
          </p:cNvPr>
          <p:cNvSpPr/>
          <p:nvPr/>
        </p:nvSpPr>
        <p:spPr>
          <a:xfrm>
            <a:off x="9575494" y="2042723"/>
            <a:ext cx="741505" cy="384406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BIG DATA</a:t>
            </a:r>
          </a:p>
        </p:txBody>
      </p:sp>
      <p:sp>
        <p:nvSpPr>
          <p:cNvPr id="346" name="Rounded Rectangle 5">
            <a:extLst>
              <a:ext uri="{FF2B5EF4-FFF2-40B4-BE49-F238E27FC236}">
                <a16:creationId xmlns:a16="http://schemas.microsoft.com/office/drawing/2014/main" id="{6841A6A8-B633-664F-90A8-4652EBF2748D}"/>
              </a:ext>
            </a:extLst>
          </p:cNvPr>
          <p:cNvSpPr/>
          <p:nvPr/>
        </p:nvSpPr>
        <p:spPr>
          <a:xfrm>
            <a:off x="9576398" y="3296835"/>
            <a:ext cx="732351" cy="820630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PREDICTIVE ANALYTICS/ MACHINE LEARNING / </a:t>
            </a:r>
          </a:p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REAL TIME ANALYTICS</a:t>
            </a:r>
          </a:p>
        </p:txBody>
      </p:sp>
      <p:sp>
        <p:nvSpPr>
          <p:cNvPr id="353" name="Rounded Rectangle 5">
            <a:extLst>
              <a:ext uri="{FF2B5EF4-FFF2-40B4-BE49-F238E27FC236}">
                <a16:creationId xmlns:a16="http://schemas.microsoft.com/office/drawing/2014/main" id="{6673B4F6-C9B7-584F-A612-CBCBED882BE5}"/>
              </a:ext>
            </a:extLst>
          </p:cNvPr>
          <p:cNvSpPr/>
          <p:nvPr/>
        </p:nvSpPr>
        <p:spPr>
          <a:xfrm>
            <a:off x="5505234" y="2539100"/>
            <a:ext cx="1360199" cy="322357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IDENTITY</a:t>
            </a:r>
          </a:p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PROVIDER</a:t>
            </a:r>
          </a:p>
        </p:txBody>
      </p:sp>
      <p:sp>
        <p:nvSpPr>
          <p:cNvPr id="354" name="Rounded Rectangle 10">
            <a:extLst>
              <a:ext uri="{FF2B5EF4-FFF2-40B4-BE49-F238E27FC236}">
                <a16:creationId xmlns:a16="http://schemas.microsoft.com/office/drawing/2014/main" id="{2238479F-18A5-284C-8759-FF8698A71125}"/>
              </a:ext>
            </a:extLst>
          </p:cNvPr>
          <p:cNvSpPr/>
          <p:nvPr/>
        </p:nvSpPr>
        <p:spPr>
          <a:xfrm>
            <a:off x="6212642" y="2565510"/>
            <a:ext cx="574655" cy="233415"/>
          </a:xfrm>
          <a:prstGeom prst="roundRect">
            <a:avLst>
              <a:gd name="adj" fmla="val 15427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 SSO</a:t>
            </a:r>
          </a:p>
        </p:txBody>
      </p:sp>
      <p:sp>
        <p:nvSpPr>
          <p:cNvPr id="357" name="Rounded Rectangle 5">
            <a:extLst>
              <a:ext uri="{FF2B5EF4-FFF2-40B4-BE49-F238E27FC236}">
                <a16:creationId xmlns:a16="http://schemas.microsoft.com/office/drawing/2014/main" id="{EE59276E-FF44-304F-9F06-881FFAFC503A}"/>
              </a:ext>
            </a:extLst>
          </p:cNvPr>
          <p:cNvSpPr/>
          <p:nvPr/>
        </p:nvSpPr>
        <p:spPr>
          <a:xfrm>
            <a:off x="7831923" y="4248537"/>
            <a:ext cx="1570203" cy="681835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ONLINE CHARGING SYSTEM</a:t>
            </a:r>
          </a:p>
        </p:txBody>
      </p:sp>
      <p:sp>
        <p:nvSpPr>
          <p:cNvPr id="358" name="Rounded Rectangle 5">
            <a:extLst>
              <a:ext uri="{FF2B5EF4-FFF2-40B4-BE49-F238E27FC236}">
                <a16:creationId xmlns:a16="http://schemas.microsoft.com/office/drawing/2014/main" id="{8C52AC94-335A-A64E-A0D5-C9ED38461D1A}"/>
              </a:ext>
            </a:extLst>
          </p:cNvPr>
          <p:cNvSpPr/>
          <p:nvPr/>
        </p:nvSpPr>
        <p:spPr>
          <a:xfrm>
            <a:off x="6627360" y="4248537"/>
            <a:ext cx="1128356" cy="681835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SUBSCRIPTION MANAGEMENT</a:t>
            </a:r>
          </a:p>
        </p:txBody>
      </p:sp>
      <p:sp>
        <p:nvSpPr>
          <p:cNvPr id="359" name="Rounded Rectangle 10">
            <a:extLst>
              <a:ext uri="{FF2B5EF4-FFF2-40B4-BE49-F238E27FC236}">
                <a16:creationId xmlns:a16="http://schemas.microsoft.com/office/drawing/2014/main" id="{C948E503-B931-5F4B-A45B-F3D7CCF5E83A}"/>
              </a:ext>
            </a:extLst>
          </p:cNvPr>
          <p:cNvSpPr/>
          <p:nvPr/>
        </p:nvSpPr>
        <p:spPr>
          <a:xfrm>
            <a:off x="6689346" y="4516094"/>
            <a:ext cx="1830691" cy="323958"/>
          </a:xfrm>
          <a:prstGeom prst="roundRect">
            <a:avLst>
              <a:gd name="adj" fmla="val 16233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algn="r" defTabSz="1163906"/>
            <a:endParaRPr lang="en-GB" sz="700" kern="0" dirty="0">
              <a:solidFill>
                <a:schemeClr val="bg1"/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  <p:sp>
        <p:nvSpPr>
          <p:cNvPr id="360" name="Rounded Rectangle 10">
            <a:extLst>
              <a:ext uri="{FF2B5EF4-FFF2-40B4-BE49-F238E27FC236}">
                <a16:creationId xmlns:a16="http://schemas.microsoft.com/office/drawing/2014/main" id="{B7F8CB4F-C332-7D4B-AF31-4D5666BD8B65}"/>
              </a:ext>
            </a:extLst>
          </p:cNvPr>
          <p:cNvSpPr/>
          <p:nvPr/>
        </p:nvSpPr>
        <p:spPr>
          <a:xfrm>
            <a:off x="8477763" y="4517935"/>
            <a:ext cx="862738" cy="1073596"/>
          </a:xfrm>
          <a:prstGeom prst="roundRect">
            <a:avLst>
              <a:gd name="adj" fmla="val 7415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MATRIXX OCS</a:t>
            </a:r>
          </a:p>
        </p:txBody>
      </p:sp>
      <p:sp>
        <p:nvSpPr>
          <p:cNvPr id="361" name="Rounded Rectangle 23">
            <a:extLst>
              <a:ext uri="{FF2B5EF4-FFF2-40B4-BE49-F238E27FC236}">
                <a16:creationId xmlns:a16="http://schemas.microsoft.com/office/drawing/2014/main" id="{6164C83C-30A4-EA45-B3FC-FC6CA9E284AF}"/>
              </a:ext>
            </a:extLst>
          </p:cNvPr>
          <p:cNvSpPr/>
          <p:nvPr/>
        </p:nvSpPr>
        <p:spPr>
          <a:xfrm>
            <a:off x="8643767" y="4726366"/>
            <a:ext cx="527190" cy="7704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CHARGING</a:t>
            </a:r>
          </a:p>
        </p:txBody>
      </p:sp>
      <p:sp>
        <p:nvSpPr>
          <p:cNvPr id="362" name="Rounded Rectangle 23">
            <a:extLst>
              <a:ext uri="{FF2B5EF4-FFF2-40B4-BE49-F238E27FC236}">
                <a16:creationId xmlns:a16="http://schemas.microsoft.com/office/drawing/2014/main" id="{F1E03931-6295-2B4A-A760-A6CC473F69B7}"/>
              </a:ext>
            </a:extLst>
          </p:cNvPr>
          <p:cNvSpPr/>
          <p:nvPr/>
        </p:nvSpPr>
        <p:spPr>
          <a:xfrm>
            <a:off x="7912808" y="4578034"/>
            <a:ext cx="442617" cy="1900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WALLET</a:t>
            </a:r>
          </a:p>
        </p:txBody>
      </p:sp>
      <p:sp>
        <p:nvSpPr>
          <p:cNvPr id="363" name="Rounded Rectangle 23">
            <a:extLst>
              <a:ext uri="{FF2B5EF4-FFF2-40B4-BE49-F238E27FC236}">
                <a16:creationId xmlns:a16="http://schemas.microsoft.com/office/drawing/2014/main" id="{0663E57E-F891-B84D-8552-F9AC9045587A}"/>
              </a:ext>
            </a:extLst>
          </p:cNvPr>
          <p:cNvSpPr/>
          <p:nvPr/>
        </p:nvSpPr>
        <p:spPr>
          <a:xfrm rot="16200000">
            <a:off x="7979394" y="4967839"/>
            <a:ext cx="1017696" cy="114207"/>
          </a:xfrm>
          <a:prstGeom prst="roundRect">
            <a:avLst/>
          </a:prstGeom>
          <a:solidFill>
            <a:srgbClr val="40404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SERVICES GATEWAY</a:t>
            </a:r>
          </a:p>
        </p:txBody>
      </p:sp>
      <p:sp>
        <p:nvSpPr>
          <p:cNvPr id="366" name="Rounded Rectangle 5">
            <a:extLst>
              <a:ext uri="{FF2B5EF4-FFF2-40B4-BE49-F238E27FC236}">
                <a16:creationId xmlns:a16="http://schemas.microsoft.com/office/drawing/2014/main" id="{1C05476B-1BB1-264F-A4A7-94C67B132036}"/>
              </a:ext>
            </a:extLst>
          </p:cNvPr>
          <p:cNvSpPr/>
          <p:nvPr/>
        </p:nvSpPr>
        <p:spPr>
          <a:xfrm>
            <a:off x="688458" y="4235717"/>
            <a:ext cx="2052701" cy="689395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ORDERMANAGEMENT</a:t>
            </a:r>
          </a:p>
        </p:txBody>
      </p:sp>
      <p:sp>
        <p:nvSpPr>
          <p:cNvPr id="367" name="Rounded Rectangle 10">
            <a:extLst>
              <a:ext uri="{FF2B5EF4-FFF2-40B4-BE49-F238E27FC236}">
                <a16:creationId xmlns:a16="http://schemas.microsoft.com/office/drawing/2014/main" id="{19AC4FE0-C84F-9C48-B350-312634F14B24}"/>
              </a:ext>
            </a:extLst>
          </p:cNvPr>
          <p:cNvSpPr/>
          <p:nvPr/>
        </p:nvSpPr>
        <p:spPr>
          <a:xfrm>
            <a:off x="767442" y="4525982"/>
            <a:ext cx="1899144" cy="326446"/>
          </a:xfrm>
          <a:prstGeom prst="roundRect">
            <a:avLst>
              <a:gd name="adj" fmla="val 16233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ERICSSON 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ORDER CARE</a:t>
            </a:r>
          </a:p>
        </p:txBody>
      </p:sp>
      <p:sp>
        <p:nvSpPr>
          <p:cNvPr id="364" name="Flowchart: Magnetic Disk 217">
            <a:extLst>
              <a:ext uri="{FF2B5EF4-FFF2-40B4-BE49-F238E27FC236}">
                <a16:creationId xmlns:a16="http://schemas.microsoft.com/office/drawing/2014/main" id="{054CFE88-4C48-1A47-B997-B7B727A522B1}"/>
              </a:ext>
            </a:extLst>
          </p:cNvPr>
          <p:cNvSpPr/>
          <p:nvPr/>
        </p:nvSpPr>
        <p:spPr>
          <a:xfrm>
            <a:off x="6787297" y="4565986"/>
            <a:ext cx="359953" cy="21597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4022"/>
            <a:r>
              <a:rPr lang="pt-PT" sz="400" kern="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INSTALLED </a:t>
            </a:r>
            <a:br>
              <a:rPr lang="pt-PT" sz="400" kern="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</a:br>
            <a:r>
              <a:rPr lang="pt-PT" sz="400" kern="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BASE</a:t>
            </a:r>
          </a:p>
        </p:txBody>
      </p:sp>
      <p:sp>
        <p:nvSpPr>
          <p:cNvPr id="330" name="Rounded Rectangle 19">
            <a:extLst>
              <a:ext uri="{FF2B5EF4-FFF2-40B4-BE49-F238E27FC236}">
                <a16:creationId xmlns:a16="http://schemas.microsoft.com/office/drawing/2014/main" id="{D0D01BF3-67B9-9148-AD75-7D1195A63039}"/>
              </a:ext>
            </a:extLst>
          </p:cNvPr>
          <p:cNvSpPr/>
          <p:nvPr/>
        </p:nvSpPr>
        <p:spPr>
          <a:xfrm>
            <a:off x="10756347" y="2068980"/>
            <a:ext cx="1278188" cy="283513"/>
          </a:xfrm>
          <a:prstGeom prst="roundRect">
            <a:avLst>
              <a:gd name="adj" fmla="val 9115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8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New/Updated systems (new vendors)</a:t>
            </a:r>
          </a:p>
        </p:txBody>
      </p:sp>
      <p:sp>
        <p:nvSpPr>
          <p:cNvPr id="332" name="Rounded Rectangle 19">
            <a:extLst>
              <a:ext uri="{FF2B5EF4-FFF2-40B4-BE49-F238E27FC236}">
                <a16:creationId xmlns:a16="http://schemas.microsoft.com/office/drawing/2014/main" id="{FBE87974-BD58-4A45-8E5B-22554319E491}"/>
              </a:ext>
            </a:extLst>
          </p:cNvPr>
          <p:cNvSpPr/>
          <p:nvPr/>
        </p:nvSpPr>
        <p:spPr>
          <a:xfrm>
            <a:off x="10756347" y="2467559"/>
            <a:ext cx="1278188" cy="301067"/>
          </a:xfrm>
          <a:prstGeom prst="roundRect">
            <a:avLst>
              <a:gd name="adj" fmla="val 9115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8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Existing/updated systems</a:t>
            </a:r>
          </a:p>
        </p:txBody>
      </p:sp>
      <p:sp>
        <p:nvSpPr>
          <p:cNvPr id="145" name="Rounded Rectangle 10">
            <a:extLst>
              <a:ext uri="{FF2B5EF4-FFF2-40B4-BE49-F238E27FC236}">
                <a16:creationId xmlns:a16="http://schemas.microsoft.com/office/drawing/2014/main" id="{DEBB2583-E090-4D46-8EB4-EB32B3FAA0C4}"/>
              </a:ext>
            </a:extLst>
          </p:cNvPr>
          <p:cNvSpPr/>
          <p:nvPr/>
        </p:nvSpPr>
        <p:spPr>
          <a:xfrm>
            <a:off x="1494787" y="1265950"/>
            <a:ext cx="948456" cy="323958"/>
          </a:xfrm>
          <a:prstGeom prst="roundRect">
            <a:avLst>
              <a:gd name="adj" fmla="val 19737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8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JAWWY OFFLINE SALES</a:t>
            </a:r>
          </a:p>
        </p:txBody>
      </p:sp>
      <p:sp>
        <p:nvSpPr>
          <p:cNvPr id="188" name="Rectangle 72">
            <a:extLst>
              <a:ext uri="{FF2B5EF4-FFF2-40B4-BE49-F238E27FC236}">
                <a16:creationId xmlns:a16="http://schemas.microsoft.com/office/drawing/2014/main" id="{CFE09687-FD0C-EC4D-8F51-98331C477B2B}"/>
              </a:ext>
            </a:extLst>
          </p:cNvPr>
          <p:cNvSpPr/>
          <p:nvPr/>
        </p:nvSpPr>
        <p:spPr>
          <a:xfrm>
            <a:off x="6930100" y="2533045"/>
            <a:ext cx="2415837" cy="809044"/>
          </a:xfrm>
          <a:prstGeom prst="roundRect">
            <a:avLst>
              <a:gd name="adj" fmla="val 7246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ADOBE XP MANAGER</a:t>
            </a:r>
          </a:p>
        </p:txBody>
      </p:sp>
      <p:sp>
        <p:nvSpPr>
          <p:cNvPr id="189" name="Rounded Rectangle 16">
            <a:extLst>
              <a:ext uri="{FF2B5EF4-FFF2-40B4-BE49-F238E27FC236}">
                <a16:creationId xmlns:a16="http://schemas.microsoft.com/office/drawing/2014/main" id="{112B5DF0-03CA-C04B-93EA-1DAA54E7B9A3}"/>
              </a:ext>
            </a:extLst>
          </p:cNvPr>
          <p:cNvSpPr/>
          <p:nvPr/>
        </p:nvSpPr>
        <p:spPr>
          <a:xfrm>
            <a:off x="6976905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COLLABORATION</a:t>
            </a:r>
          </a:p>
        </p:txBody>
      </p:sp>
      <p:sp>
        <p:nvSpPr>
          <p:cNvPr id="190" name="Rounded Rectangle 16">
            <a:extLst>
              <a:ext uri="{FF2B5EF4-FFF2-40B4-BE49-F238E27FC236}">
                <a16:creationId xmlns:a16="http://schemas.microsoft.com/office/drawing/2014/main" id="{E8F8C8DB-4D22-9348-BCB0-DCA34F563596}"/>
              </a:ext>
            </a:extLst>
          </p:cNvPr>
          <p:cNvSpPr/>
          <p:nvPr/>
        </p:nvSpPr>
        <p:spPr>
          <a:xfrm>
            <a:off x="7763658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KNOWLEDGE BASE</a:t>
            </a:r>
          </a:p>
        </p:txBody>
      </p:sp>
      <p:sp>
        <p:nvSpPr>
          <p:cNvPr id="187" name="Rounded Rectangle 16">
            <a:extLst>
              <a:ext uri="{FF2B5EF4-FFF2-40B4-BE49-F238E27FC236}">
                <a16:creationId xmlns:a16="http://schemas.microsoft.com/office/drawing/2014/main" id="{E6BF8E09-2483-3F4B-A548-06DB2C0F8411}"/>
              </a:ext>
            </a:extLst>
          </p:cNvPr>
          <p:cNvSpPr/>
          <p:nvPr/>
        </p:nvSpPr>
        <p:spPr>
          <a:xfrm>
            <a:off x="6976905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PERSONALIZATION &amp; SEGMENTATION</a:t>
            </a:r>
          </a:p>
        </p:txBody>
      </p:sp>
      <p:sp>
        <p:nvSpPr>
          <p:cNvPr id="185" name="Rounded Rectangle 16">
            <a:extLst>
              <a:ext uri="{FF2B5EF4-FFF2-40B4-BE49-F238E27FC236}">
                <a16:creationId xmlns:a16="http://schemas.microsoft.com/office/drawing/2014/main" id="{B38B2499-DEAB-8C45-AEAE-02AEEB6D357C}"/>
              </a:ext>
            </a:extLst>
          </p:cNvPr>
          <p:cNvSpPr/>
          <p:nvPr/>
        </p:nvSpPr>
        <p:spPr>
          <a:xfrm>
            <a:off x="8556222" y="3029350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SPA EDITOR</a:t>
            </a:r>
          </a:p>
        </p:txBody>
      </p:sp>
      <p:sp>
        <p:nvSpPr>
          <p:cNvPr id="183" name="Rounded Rectangle 16">
            <a:extLst>
              <a:ext uri="{FF2B5EF4-FFF2-40B4-BE49-F238E27FC236}">
                <a16:creationId xmlns:a16="http://schemas.microsoft.com/office/drawing/2014/main" id="{8BE8549F-FF36-FF4F-AEFF-32EC15C261B4}"/>
              </a:ext>
            </a:extLst>
          </p:cNvPr>
          <p:cNvSpPr/>
          <p:nvPr/>
        </p:nvSpPr>
        <p:spPr>
          <a:xfrm>
            <a:off x="8556119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DIGITAL ASSET MANAGEMENT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2962E1E0-868C-9C4C-804A-41732EA20EBE}"/>
              </a:ext>
            </a:extLst>
          </p:cNvPr>
          <p:cNvSpPr/>
          <p:nvPr/>
        </p:nvSpPr>
        <p:spPr>
          <a:xfrm>
            <a:off x="7763658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HEADLESS CONTENT DELIVERY</a:t>
            </a:r>
          </a:p>
        </p:txBody>
      </p:sp>
      <p:sp>
        <p:nvSpPr>
          <p:cNvPr id="150" name="Rounded Rectangle 5">
            <a:extLst>
              <a:ext uri="{FF2B5EF4-FFF2-40B4-BE49-F238E27FC236}">
                <a16:creationId xmlns:a16="http://schemas.microsoft.com/office/drawing/2014/main" id="{E5570245-43C8-AD4E-8345-4F554451749A}"/>
              </a:ext>
            </a:extLst>
          </p:cNvPr>
          <p:cNvSpPr/>
          <p:nvPr/>
        </p:nvSpPr>
        <p:spPr>
          <a:xfrm>
            <a:off x="4771799" y="4255588"/>
            <a:ext cx="790935" cy="678648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CASE MANAGEMENT</a:t>
            </a:r>
          </a:p>
        </p:txBody>
      </p:sp>
      <p:sp>
        <p:nvSpPr>
          <p:cNvPr id="141" name="Rounded Rectangle 10">
            <a:extLst>
              <a:ext uri="{FF2B5EF4-FFF2-40B4-BE49-F238E27FC236}">
                <a16:creationId xmlns:a16="http://schemas.microsoft.com/office/drawing/2014/main" id="{BEB51B6F-AC61-43BA-8C88-00B7B1B240DB}"/>
              </a:ext>
            </a:extLst>
          </p:cNvPr>
          <p:cNvSpPr/>
          <p:nvPr/>
        </p:nvSpPr>
        <p:spPr>
          <a:xfrm>
            <a:off x="2892486" y="4525982"/>
            <a:ext cx="2591663" cy="323958"/>
          </a:xfrm>
          <a:prstGeom prst="roundRect">
            <a:avLst>
              <a:gd name="adj" fmla="val 16165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SUGAR CRM</a:t>
            </a:r>
          </a:p>
        </p:txBody>
      </p:sp>
      <p:sp>
        <p:nvSpPr>
          <p:cNvPr id="174" name="Rounded Rectangle 5">
            <a:extLst>
              <a:ext uri="{FF2B5EF4-FFF2-40B4-BE49-F238E27FC236}">
                <a16:creationId xmlns:a16="http://schemas.microsoft.com/office/drawing/2014/main" id="{4C2E9135-D7E2-804F-BAE6-E395E28842BC}"/>
              </a:ext>
            </a:extLst>
          </p:cNvPr>
          <p:cNvSpPr/>
          <p:nvPr/>
        </p:nvSpPr>
        <p:spPr>
          <a:xfrm>
            <a:off x="5638447" y="4241089"/>
            <a:ext cx="911965" cy="678648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CUSTOMER FEEDBACK</a:t>
            </a:r>
          </a:p>
        </p:txBody>
      </p:sp>
      <p:sp>
        <p:nvSpPr>
          <p:cNvPr id="175" name="Rounded Rectangle 10">
            <a:extLst>
              <a:ext uri="{FF2B5EF4-FFF2-40B4-BE49-F238E27FC236}">
                <a16:creationId xmlns:a16="http://schemas.microsoft.com/office/drawing/2014/main" id="{694D066C-FFA5-874D-943D-EB68D977B529}"/>
              </a:ext>
            </a:extLst>
          </p:cNvPr>
          <p:cNvSpPr/>
          <p:nvPr/>
        </p:nvSpPr>
        <p:spPr>
          <a:xfrm>
            <a:off x="5711152" y="4528818"/>
            <a:ext cx="762329" cy="323958"/>
          </a:xfrm>
          <a:prstGeom prst="roundRect">
            <a:avLst>
              <a:gd name="adj" fmla="val 16165"/>
            </a:avLst>
          </a:prstGeom>
          <a:solidFill>
            <a:srgbClr val="FF671F"/>
          </a:solidFill>
          <a:ln w="22225" cap="flat" cmpd="sng" algn="ctr">
            <a:solidFill>
              <a:srgbClr val="7030A0"/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SURVEYS</a:t>
            </a:r>
          </a:p>
        </p:txBody>
      </p:sp>
      <p:sp>
        <p:nvSpPr>
          <p:cNvPr id="181" name="Rounded Rectangle 23">
            <a:extLst>
              <a:ext uri="{FF2B5EF4-FFF2-40B4-BE49-F238E27FC236}">
                <a16:creationId xmlns:a16="http://schemas.microsoft.com/office/drawing/2014/main" id="{7448F8E7-417C-B04D-93C9-F0D1F6F458D4}"/>
              </a:ext>
            </a:extLst>
          </p:cNvPr>
          <p:cNvSpPr/>
          <p:nvPr/>
        </p:nvSpPr>
        <p:spPr>
          <a:xfrm>
            <a:off x="7247658" y="4570035"/>
            <a:ext cx="442162" cy="19006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5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SLCM</a:t>
            </a:r>
          </a:p>
        </p:txBody>
      </p:sp>
      <p:sp>
        <p:nvSpPr>
          <p:cNvPr id="67" name="Rectangle 72">
            <a:extLst>
              <a:ext uri="{FF2B5EF4-FFF2-40B4-BE49-F238E27FC236}">
                <a16:creationId xmlns:a16="http://schemas.microsoft.com/office/drawing/2014/main" id="{3343BC10-6D0C-46B3-9E87-3EBC526EDA64}"/>
              </a:ext>
            </a:extLst>
          </p:cNvPr>
          <p:cNvSpPr/>
          <p:nvPr/>
        </p:nvSpPr>
        <p:spPr>
          <a:xfrm>
            <a:off x="1438901" y="2536766"/>
            <a:ext cx="3996000" cy="792000"/>
          </a:xfrm>
          <a:prstGeom prst="roundRect">
            <a:avLst>
              <a:gd name="adj" fmla="val 7081"/>
            </a:avLst>
          </a:prstGeom>
          <a:solidFill>
            <a:srgbClr val="00B050"/>
          </a:solidFill>
          <a:ln w="15875" cap="flat" cmpd="sng" algn="ctr">
            <a:solidFill>
              <a:srgbClr val="00B05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t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MICROSERVICES FARM</a:t>
            </a:r>
          </a:p>
        </p:txBody>
      </p:sp>
      <p:sp>
        <p:nvSpPr>
          <p:cNvPr id="73" name="Rounded Rectangle 16">
            <a:extLst>
              <a:ext uri="{FF2B5EF4-FFF2-40B4-BE49-F238E27FC236}">
                <a16:creationId xmlns:a16="http://schemas.microsoft.com/office/drawing/2014/main" id="{C4A20C4A-8056-4C78-BFC0-A9E79491D890}"/>
              </a:ext>
            </a:extLst>
          </p:cNvPr>
          <p:cNvSpPr/>
          <p:nvPr/>
        </p:nvSpPr>
        <p:spPr>
          <a:xfrm>
            <a:off x="1500285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SHOPPING</a:t>
            </a:r>
            <a:b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</a:br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CART</a:t>
            </a:r>
          </a:p>
        </p:txBody>
      </p:sp>
      <p:sp>
        <p:nvSpPr>
          <p:cNvPr id="162" name="Rounded Rectangle 16">
            <a:extLst>
              <a:ext uri="{FF2B5EF4-FFF2-40B4-BE49-F238E27FC236}">
                <a16:creationId xmlns:a16="http://schemas.microsoft.com/office/drawing/2014/main" id="{B8C3DBC5-ADF8-5245-9254-4AC56E827394}"/>
              </a:ext>
            </a:extLst>
          </p:cNvPr>
          <p:cNvSpPr/>
          <p:nvPr/>
        </p:nvSpPr>
        <p:spPr>
          <a:xfrm>
            <a:off x="3073363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USER ACCESS MANAGEMENT</a:t>
            </a:r>
          </a:p>
        </p:txBody>
      </p:sp>
      <p:sp>
        <p:nvSpPr>
          <p:cNvPr id="163" name="Rounded Rectangle 16">
            <a:extLst>
              <a:ext uri="{FF2B5EF4-FFF2-40B4-BE49-F238E27FC236}">
                <a16:creationId xmlns:a16="http://schemas.microsoft.com/office/drawing/2014/main" id="{FF638493-F5FB-2449-B931-698A590DDB2B}"/>
              </a:ext>
            </a:extLst>
          </p:cNvPr>
          <p:cNvSpPr/>
          <p:nvPr/>
        </p:nvSpPr>
        <p:spPr>
          <a:xfrm>
            <a:off x="3073363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BUSINESS RULES ENGINE</a:t>
            </a:r>
          </a:p>
        </p:txBody>
      </p:sp>
      <p:sp>
        <p:nvSpPr>
          <p:cNvPr id="164" name="Rounded Rectangle 16">
            <a:extLst>
              <a:ext uri="{FF2B5EF4-FFF2-40B4-BE49-F238E27FC236}">
                <a16:creationId xmlns:a16="http://schemas.microsoft.com/office/drawing/2014/main" id="{EEAD7681-BE2F-9248-A0C0-ECECBC0F2E28}"/>
              </a:ext>
            </a:extLst>
          </p:cNvPr>
          <p:cNvSpPr/>
          <p:nvPr/>
        </p:nvSpPr>
        <p:spPr>
          <a:xfrm>
            <a:off x="3859902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PAYMENT INVOCATION</a:t>
            </a:r>
          </a:p>
        </p:txBody>
      </p:sp>
      <p:sp>
        <p:nvSpPr>
          <p:cNvPr id="165" name="Rounded Rectangle 16">
            <a:extLst>
              <a:ext uri="{FF2B5EF4-FFF2-40B4-BE49-F238E27FC236}">
                <a16:creationId xmlns:a16="http://schemas.microsoft.com/office/drawing/2014/main" id="{101ECD5F-D63D-354D-BA4A-AC57EF434533}"/>
              </a:ext>
            </a:extLst>
          </p:cNvPr>
          <p:cNvSpPr/>
          <p:nvPr/>
        </p:nvSpPr>
        <p:spPr>
          <a:xfrm>
            <a:off x="3859902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COMMUNICATION CENTER</a:t>
            </a:r>
          </a:p>
        </p:txBody>
      </p:sp>
      <p:sp>
        <p:nvSpPr>
          <p:cNvPr id="166" name="Rounded Rectangle 16">
            <a:extLst>
              <a:ext uri="{FF2B5EF4-FFF2-40B4-BE49-F238E27FC236}">
                <a16:creationId xmlns:a16="http://schemas.microsoft.com/office/drawing/2014/main" id="{99DE69F3-D241-9041-B6EF-5167ECE2C99B}"/>
              </a:ext>
            </a:extLst>
          </p:cNvPr>
          <p:cNvSpPr/>
          <p:nvPr/>
        </p:nvSpPr>
        <p:spPr>
          <a:xfrm>
            <a:off x="4646442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FUNCTIONAL</a:t>
            </a:r>
          </a:p>
        </p:txBody>
      </p:sp>
      <p:sp>
        <p:nvSpPr>
          <p:cNvPr id="169" name="Rounded Rectangle 16">
            <a:extLst>
              <a:ext uri="{FF2B5EF4-FFF2-40B4-BE49-F238E27FC236}">
                <a16:creationId xmlns:a16="http://schemas.microsoft.com/office/drawing/2014/main" id="{47A96096-9B54-C046-8042-9184E2F229A2}"/>
              </a:ext>
            </a:extLst>
          </p:cNvPr>
          <p:cNvSpPr/>
          <p:nvPr/>
        </p:nvSpPr>
        <p:spPr>
          <a:xfrm>
            <a:off x="1500285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FDA</a:t>
            </a:r>
            <a:b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</a:br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PROXIES</a:t>
            </a:r>
          </a:p>
        </p:txBody>
      </p:sp>
      <p:sp>
        <p:nvSpPr>
          <p:cNvPr id="171" name="Rounded Rectangle 16">
            <a:extLst>
              <a:ext uri="{FF2B5EF4-FFF2-40B4-BE49-F238E27FC236}">
                <a16:creationId xmlns:a16="http://schemas.microsoft.com/office/drawing/2014/main" id="{FE6E0B19-9EFB-D34F-98C0-AE8F19DA52C8}"/>
              </a:ext>
            </a:extLst>
          </p:cNvPr>
          <p:cNvSpPr/>
          <p:nvPr/>
        </p:nvSpPr>
        <p:spPr>
          <a:xfrm>
            <a:off x="4646442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BROKER CONS / PROD</a:t>
            </a:r>
          </a:p>
        </p:txBody>
      </p:sp>
      <p:sp>
        <p:nvSpPr>
          <p:cNvPr id="173" name="Rounded Rectangle 16">
            <a:extLst>
              <a:ext uri="{FF2B5EF4-FFF2-40B4-BE49-F238E27FC236}">
                <a16:creationId xmlns:a16="http://schemas.microsoft.com/office/drawing/2014/main" id="{AE4F7C90-0E5E-AD47-8DB1-4D4020B2BDB1}"/>
              </a:ext>
            </a:extLst>
          </p:cNvPr>
          <p:cNvSpPr/>
          <p:nvPr/>
        </p:nvSpPr>
        <p:spPr>
          <a:xfrm>
            <a:off x="2286824" y="271976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JOURNEYS</a:t>
            </a:r>
          </a:p>
        </p:txBody>
      </p:sp>
      <p:pic>
        <p:nvPicPr>
          <p:cNvPr id="134" name="Graphic 133" descr="Internet">
            <a:extLst>
              <a:ext uri="{FF2B5EF4-FFF2-40B4-BE49-F238E27FC236}">
                <a16:creationId xmlns:a16="http://schemas.microsoft.com/office/drawing/2014/main" id="{E619AC80-7F51-E944-B362-40CA3580B9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7140" y="1320568"/>
            <a:ext cx="601080" cy="601080"/>
          </a:xfrm>
          <a:prstGeom prst="rect">
            <a:avLst/>
          </a:prstGeom>
        </p:spPr>
      </p:pic>
      <p:pic>
        <p:nvPicPr>
          <p:cNvPr id="135" name="Graphic 134" descr="Internet">
            <a:extLst>
              <a:ext uri="{FF2B5EF4-FFF2-40B4-BE49-F238E27FC236}">
                <a16:creationId xmlns:a16="http://schemas.microsoft.com/office/drawing/2014/main" id="{28D7F5B0-1037-5B45-A577-DA389C690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0081" y="1302938"/>
            <a:ext cx="601080" cy="601080"/>
          </a:xfrm>
          <a:prstGeom prst="rect">
            <a:avLst/>
          </a:prstGeom>
        </p:spPr>
      </p:pic>
      <p:sp>
        <p:nvSpPr>
          <p:cNvPr id="136" name="Rounded Rectangle 16">
            <a:extLst>
              <a:ext uri="{FF2B5EF4-FFF2-40B4-BE49-F238E27FC236}">
                <a16:creationId xmlns:a16="http://schemas.microsoft.com/office/drawing/2014/main" id="{B4F183BB-4F42-D849-8CC1-CE09BFD22A0A}"/>
              </a:ext>
            </a:extLst>
          </p:cNvPr>
          <p:cNvSpPr/>
          <p:nvPr/>
        </p:nvSpPr>
        <p:spPr>
          <a:xfrm>
            <a:off x="2286824" y="3029816"/>
            <a:ext cx="727795" cy="232230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TAG</a:t>
            </a:r>
            <a:b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</a:br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131" name="Rounded Rectangle 5">
            <a:extLst>
              <a:ext uri="{FF2B5EF4-FFF2-40B4-BE49-F238E27FC236}">
                <a16:creationId xmlns:a16="http://schemas.microsoft.com/office/drawing/2014/main" id="{B65DB997-41BA-A243-8467-F8A9AEABA72D}"/>
              </a:ext>
            </a:extLst>
          </p:cNvPr>
          <p:cNvSpPr/>
          <p:nvPr/>
        </p:nvSpPr>
        <p:spPr>
          <a:xfrm>
            <a:off x="5100077" y="3576684"/>
            <a:ext cx="1112565" cy="469471"/>
          </a:xfrm>
          <a:prstGeom prst="roundRect">
            <a:avLst>
              <a:gd name="adj" fmla="val 140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GATEWAYS</a:t>
            </a:r>
          </a:p>
        </p:txBody>
      </p:sp>
      <p:sp>
        <p:nvSpPr>
          <p:cNvPr id="132" name="Rounded Rectangle 19">
            <a:extLst>
              <a:ext uri="{FF2B5EF4-FFF2-40B4-BE49-F238E27FC236}">
                <a16:creationId xmlns:a16="http://schemas.microsoft.com/office/drawing/2014/main" id="{AC6C1A7C-1FDA-7D4C-97C4-B8A13087E5BC}"/>
              </a:ext>
            </a:extLst>
          </p:cNvPr>
          <p:cNvSpPr/>
          <p:nvPr/>
        </p:nvSpPr>
        <p:spPr>
          <a:xfrm>
            <a:off x="5565323" y="3737175"/>
            <a:ext cx="580727" cy="240033"/>
          </a:xfrm>
          <a:prstGeom prst="roundRect">
            <a:avLst>
              <a:gd name="adj" fmla="val 19652"/>
            </a:avLst>
          </a:prstGeom>
          <a:solidFill>
            <a:srgbClr val="FF671F"/>
          </a:solidFill>
          <a:ln w="22225" cap="flat" cmpd="sng" algn="ctr">
            <a:solidFill>
              <a:srgbClr val="7030A0"/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PAYMENTS</a:t>
            </a:r>
          </a:p>
        </p:txBody>
      </p:sp>
      <p:sp>
        <p:nvSpPr>
          <p:cNvPr id="133" name="Rounded Rectangle 5">
            <a:extLst>
              <a:ext uri="{FF2B5EF4-FFF2-40B4-BE49-F238E27FC236}">
                <a16:creationId xmlns:a16="http://schemas.microsoft.com/office/drawing/2014/main" id="{EA104718-560E-8744-B76F-3AC107CDBBB7}"/>
              </a:ext>
            </a:extLst>
          </p:cNvPr>
          <p:cNvSpPr/>
          <p:nvPr/>
        </p:nvSpPr>
        <p:spPr>
          <a:xfrm>
            <a:off x="7703490" y="3578866"/>
            <a:ext cx="1679920" cy="475861"/>
          </a:xfrm>
          <a:prstGeom prst="roundRect">
            <a:avLst>
              <a:gd name="adj" fmla="val 140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FDA</a:t>
            </a:r>
          </a:p>
        </p:txBody>
      </p:sp>
      <p:sp>
        <p:nvSpPr>
          <p:cNvPr id="154" name="Rounded Rectangle 5">
            <a:extLst>
              <a:ext uri="{FF2B5EF4-FFF2-40B4-BE49-F238E27FC236}">
                <a16:creationId xmlns:a16="http://schemas.microsoft.com/office/drawing/2014/main" id="{B69C8205-4410-1A4C-93EE-8C41037F04D6}"/>
              </a:ext>
            </a:extLst>
          </p:cNvPr>
          <p:cNvSpPr/>
          <p:nvPr/>
        </p:nvSpPr>
        <p:spPr>
          <a:xfrm>
            <a:off x="6288025" y="3574171"/>
            <a:ext cx="1347695" cy="475861"/>
          </a:xfrm>
          <a:prstGeom prst="roundRect">
            <a:avLst>
              <a:gd name="adj" fmla="val 140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MESSAGE</a:t>
            </a:r>
          </a:p>
          <a:p>
            <a:r>
              <a:rPr lang="en-GB" sz="600" dirty="0">
                <a:solidFill>
                  <a:schemeClr val="bg1"/>
                </a:solidFill>
                <a:latin typeface="Trebuchet MS" panose="020B0603020202020204" pitchFamily="34" charset="0"/>
              </a:rPr>
              <a:t>BROKER</a:t>
            </a:r>
          </a:p>
        </p:txBody>
      </p:sp>
      <p:sp>
        <p:nvSpPr>
          <p:cNvPr id="160" name="&quot;Not Allowed&quot; Symbol 159">
            <a:extLst>
              <a:ext uri="{FF2B5EF4-FFF2-40B4-BE49-F238E27FC236}">
                <a16:creationId xmlns:a16="http://schemas.microsoft.com/office/drawing/2014/main" id="{EACE0FDA-1DF1-4D6E-A503-8D2B4447D9F6}"/>
              </a:ext>
            </a:extLst>
          </p:cNvPr>
          <p:cNvSpPr/>
          <p:nvPr/>
        </p:nvSpPr>
        <p:spPr>
          <a:xfrm>
            <a:off x="9855578" y="3904823"/>
            <a:ext cx="109198" cy="12740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&quot;Not Allowed&quot; Symbol 193">
            <a:extLst>
              <a:ext uri="{FF2B5EF4-FFF2-40B4-BE49-F238E27FC236}">
                <a16:creationId xmlns:a16="http://schemas.microsoft.com/office/drawing/2014/main" id="{CB834E2C-80BD-44D9-9A42-62E11B99F932}"/>
              </a:ext>
            </a:extLst>
          </p:cNvPr>
          <p:cNvSpPr/>
          <p:nvPr/>
        </p:nvSpPr>
        <p:spPr>
          <a:xfrm>
            <a:off x="9841210" y="5897064"/>
            <a:ext cx="109198" cy="12740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&quot;Not Allowed&quot; Symbol 197">
            <a:extLst>
              <a:ext uri="{FF2B5EF4-FFF2-40B4-BE49-F238E27FC236}">
                <a16:creationId xmlns:a16="http://schemas.microsoft.com/office/drawing/2014/main" id="{5346A8BA-AC38-44AC-B64E-DD3B15C37C19}"/>
              </a:ext>
            </a:extLst>
          </p:cNvPr>
          <p:cNvSpPr/>
          <p:nvPr/>
        </p:nvSpPr>
        <p:spPr>
          <a:xfrm>
            <a:off x="9839443" y="2233405"/>
            <a:ext cx="109198" cy="127405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9" name="Rounded Rectangle 19">
            <a:extLst>
              <a:ext uri="{FF2B5EF4-FFF2-40B4-BE49-F238E27FC236}">
                <a16:creationId xmlns:a16="http://schemas.microsoft.com/office/drawing/2014/main" id="{870520D0-78F0-405E-8EA9-1404074C2B3B}"/>
              </a:ext>
            </a:extLst>
          </p:cNvPr>
          <p:cNvSpPr/>
          <p:nvPr/>
        </p:nvSpPr>
        <p:spPr>
          <a:xfrm>
            <a:off x="10756347" y="2886908"/>
            <a:ext cx="1278188" cy="301067"/>
          </a:xfrm>
          <a:prstGeom prst="roundRect">
            <a:avLst>
              <a:gd name="adj" fmla="val 9115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8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Common STC systems</a:t>
            </a:r>
          </a:p>
        </p:txBody>
      </p:sp>
      <p:sp>
        <p:nvSpPr>
          <p:cNvPr id="156" name="Rounded Rectangle 19">
            <a:extLst>
              <a:ext uri="{FF2B5EF4-FFF2-40B4-BE49-F238E27FC236}">
                <a16:creationId xmlns:a16="http://schemas.microsoft.com/office/drawing/2014/main" id="{A8B5C6ED-19EE-7446-BCE9-77CD24FDA15D}"/>
              </a:ext>
            </a:extLst>
          </p:cNvPr>
          <p:cNvSpPr/>
          <p:nvPr/>
        </p:nvSpPr>
        <p:spPr>
          <a:xfrm>
            <a:off x="6798288" y="3643946"/>
            <a:ext cx="763227" cy="320354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KAFKA</a:t>
            </a:r>
          </a:p>
        </p:txBody>
      </p:sp>
      <p:sp>
        <p:nvSpPr>
          <p:cNvPr id="140" name="Rounded Rectangle 19">
            <a:extLst>
              <a:ext uri="{FF2B5EF4-FFF2-40B4-BE49-F238E27FC236}">
                <a16:creationId xmlns:a16="http://schemas.microsoft.com/office/drawing/2014/main" id="{CA1C72D4-A500-6A46-9875-913ECA707681}"/>
              </a:ext>
            </a:extLst>
          </p:cNvPr>
          <p:cNvSpPr/>
          <p:nvPr/>
        </p:nvSpPr>
        <p:spPr>
          <a:xfrm>
            <a:off x="8027943" y="3640719"/>
            <a:ext cx="1260657" cy="323958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IGNITE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CASSANDRA</a:t>
            </a:r>
          </a:p>
        </p:txBody>
      </p:sp>
      <p:sp>
        <p:nvSpPr>
          <p:cNvPr id="205" name="Rounded Rectangle 19">
            <a:extLst>
              <a:ext uri="{FF2B5EF4-FFF2-40B4-BE49-F238E27FC236}">
                <a16:creationId xmlns:a16="http://schemas.microsoft.com/office/drawing/2014/main" id="{0D6717B8-25D2-41D0-B36C-30D84DE58368}"/>
              </a:ext>
            </a:extLst>
          </p:cNvPr>
          <p:cNvSpPr/>
          <p:nvPr/>
        </p:nvSpPr>
        <p:spPr>
          <a:xfrm>
            <a:off x="10754544" y="3302540"/>
            <a:ext cx="1278188" cy="301067"/>
          </a:xfrm>
          <a:prstGeom prst="roundRect">
            <a:avLst>
              <a:gd name="adj" fmla="val 9115"/>
            </a:avLst>
          </a:prstGeom>
          <a:solidFill>
            <a:srgbClr val="C0000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8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External service providers</a:t>
            </a:r>
          </a:p>
        </p:txBody>
      </p:sp>
      <p:sp>
        <p:nvSpPr>
          <p:cNvPr id="216" name="Rounded Rectangle 16">
            <a:extLst>
              <a:ext uri="{FF2B5EF4-FFF2-40B4-BE49-F238E27FC236}">
                <a16:creationId xmlns:a16="http://schemas.microsoft.com/office/drawing/2014/main" id="{50244672-74DE-4B18-B332-C3C4F34C967E}"/>
              </a:ext>
            </a:extLst>
          </p:cNvPr>
          <p:cNvSpPr/>
          <p:nvPr/>
        </p:nvSpPr>
        <p:spPr>
          <a:xfrm>
            <a:off x="1992457" y="4586023"/>
            <a:ext cx="474277" cy="210208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Orders</a:t>
            </a:r>
          </a:p>
        </p:txBody>
      </p:sp>
      <p:sp>
        <p:nvSpPr>
          <p:cNvPr id="221" name="Rounded Rectangle 16">
            <a:extLst>
              <a:ext uri="{FF2B5EF4-FFF2-40B4-BE49-F238E27FC236}">
                <a16:creationId xmlns:a16="http://schemas.microsoft.com/office/drawing/2014/main" id="{DD4C2F5E-8658-4E4E-ACB6-6D189316CA14}"/>
              </a:ext>
            </a:extLst>
          </p:cNvPr>
          <p:cNvSpPr/>
          <p:nvPr/>
        </p:nvSpPr>
        <p:spPr>
          <a:xfrm>
            <a:off x="1431849" y="4582857"/>
            <a:ext cx="474277" cy="210208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Services</a:t>
            </a:r>
          </a:p>
        </p:txBody>
      </p:sp>
      <p:sp>
        <p:nvSpPr>
          <p:cNvPr id="224" name="Rounded Rectangle 5">
            <a:extLst>
              <a:ext uri="{FF2B5EF4-FFF2-40B4-BE49-F238E27FC236}">
                <a16:creationId xmlns:a16="http://schemas.microsoft.com/office/drawing/2014/main" id="{17099142-90CB-3D49-A603-92EF463222CA}"/>
              </a:ext>
            </a:extLst>
          </p:cNvPr>
          <p:cNvSpPr/>
          <p:nvPr/>
        </p:nvSpPr>
        <p:spPr>
          <a:xfrm>
            <a:off x="1510120" y="5000302"/>
            <a:ext cx="1231039" cy="602584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VOUCHER MANAGEMENT</a:t>
            </a:r>
          </a:p>
        </p:txBody>
      </p:sp>
      <p:sp>
        <p:nvSpPr>
          <p:cNvPr id="226" name="Rounded Rectangle 10">
            <a:extLst>
              <a:ext uri="{FF2B5EF4-FFF2-40B4-BE49-F238E27FC236}">
                <a16:creationId xmlns:a16="http://schemas.microsoft.com/office/drawing/2014/main" id="{49A42E10-45F9-0C4B-A378-F9D0650B7BBC}"/>
              </a:ext>
            </a:extLst>
          </p:cNvPr>
          <p:cNvSpPr/>
          <p:nvPr/>
        </p:nvSpPr>
        <p:spPr>
          <a:xfrm>
            <a:off x="1580065" y="5198593"/>
            <a:ext cx="1086521" cy="323958"/>
          </a:xfrm>
          <a:prstGeom prst="roundRect">
            <a:avLst>
              <a:gd name="adj" fmla="val 18100"/>
            </a:avLst>
          </a:prstGeom>
          <a:solidFill>
            <a:srgbClr val="FF671F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b="1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RECHARGE VOUCHERS</a:t>
            </a:r>
          </a:p>
        </p:txBody>
      </p:sp>
      <p:sp>
        <p:nvSpPr>
          <p:cNvPr id="261" name="Rounded Rectangle 5">
            <a:extLst>
              <a:ext uri="{FF2B5EF4-FFF2-40B4-BE49-F238E27FC236}">
                <a16:creationId xmlns:a16="http://schemas.microsoft.com/office/drawing/2014/main" id="{52B12791-C226-0248-A0F1-91EA16AE77D2}"/>
              </a:ext>
            </a:extLst>
          </p:cNvPr>
          <p:cNvSpPr/>
          <p:nvPr/>
        </p:nvSpPr>
        <p:spPr>
          <a:xfrm>
            <a:off x="669360" y="5652882"/>
            <a:ext cx="4102439" cy="1043812"/>
          </a:xfrm>
          <a:prstGeom prst="roundRect">
            <a:avLst>
              <a:gd name="adj" fmla="val 50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Jawwy" panose="020B0304030202020303" pitchFamily="34" charset="-78"/>
                <a:cs typeface="Jawwy" panose="020B0304030202020303" pitchFamily="34" charset="-78"/>
              </a:rPr>
              <a:t>STC IT APPLICATIONS</a:t>
            </a:r>
          </a:p>
        </p:txBody>
      </p:sp>
      <p:sp>
        <p:nvSpPr>
          <p:cNvPr id="262" name="Rounded Rectangle 10">
            <a:extLst>
              <a:ext uri="{FF2B5EF4-FFF2-40B4-BE49-F238E27FC236}">
                <a16:creationId xmlns:a16="http://schemas.microsoft.com/office/drawing/2014/main" id="{ABAAA77D-3730-3842-8E16-3ACF87BCF9F4}"/>
              </a:ext>
            </a:extLst>
          </p:cNvPr>
          <p:cNvSpPr/>
          <p:nvPr/>
        </p:nvSpPr>
        <p:spPr>
          <a:xfrm>
            <a:off x="743922" y="5859462"/>
            <a:ext cx="719627" cy="323958"/>
          </a:xfrm>
          <a:prstGeom prst="roundRect">
            <a:avLst>
              <a:gd name="adj" fmla="val 17585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ERICSSON SDF VAS SERVICES</a:t>
            </a:r>
          </a:p>
        </p:txBody>
      </p:sp>
      <p:sp>
        <p:nvSpPr>
          <p:cNvPr id="263" name="Rounded Rectangle 10">
            <a:extLst>
              <a:ext uri="{FF2B5EF4-FFF2-40B4-BE49-F238E27FC236}">
                <a16:creationId xmlns:a16="http://schemas.microsoft.com/office/drawing/2014/main" id="{9D6229E6-64A8-C945-B285-11808DAB2D52}"/>
              </a:ext>
            </a:extLst>
          </p:cNvPr>
          <p:cNvSpPr/>
          <p:nvPr/>
        </p:nvSpPr>
        <p:spPr>
          <a:xfrm>
            <a:off x="1929855" y="5857430"/>
            <a:ext cx="719627" cy="323958"/>
          </a:xfrm>
          <a:prstGeom prst="roundRect">
            <a:avLst>
              <a:gd name="adj" fmla="val 15982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COMPTEL PROVISIONING</a:t>
            </a:r>
          </a:p>
        </p:txBody>
      </p:sp>
      <p:sp>
        <p:nvSpPr>
          <p:cNvPr id="264" name="Rounded Rectangle 10">
            <a:extLst>
              <a:ext uri="{FF2B5EF4-FFF2-40B4-BE49-F238E27FC236}">
                <a16:creationId xmlns:a16="http://schemas.microsoft.com/office/drawing/2014/main" id="{BDA276C9-CEC5-D749-A80C-984434022538}"/>
              </a:ext>
            </a:extLst>
          </p:cNvPr>
          <p:cNvSpPr>
            <a:spLocks/>
          </p:cNvSpPr>
          <p:nvPr/>
        </p:nvSpPr>
        <p:spPr>
          <a:xfrm>
            <a:off x="2731069" y="5857430"/>
            <a:ext cx="558456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TCC (biometrics)</a:t>
            </a:r>
          </a:p>
        </p:txBody>
      </p:sp>
      <p:sp>
        <p:nvSpPr>
          <p:cNvPr id="265" name="Rounded Rectangle 10">
            <a:extLst>
              <a:ext uri="{FF2B5EF4-FFF2-40B4-BE49-F238E27FC236}">
                <a16:creationId xmlns:a16="http://schemas.microsoft.com/office/drawing/2014/main" id="{71FB0059-7588-5746-95D4-E326618483FF}"/>
              </a:ext>
            </a:extLst>
          </p:cNvPr>
          <p:cNvSpPr>
            <a:spLocks/>
          </p:cNvSpPr>
          <p:nvPr/>
        </p:nvSpPr>
        <p:spPr>
          <a:xfrm>
            <a:off x="3371112" y="5857430"/>
            <a:ext cx="32194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MNP</a:t>
            </a:r>
          </a:p>
        </p:txBody>
      </p:sp>
      <p:sp>
        <p:nvSpPr>
          <p:cNvPr id="266" name="Rounded Rectangle 10">
            <a:extLst>
              <a:ext uri="{FF2B5EF4-FFF2-40B4-BE49-F238E27FC236}">
                <a16:creationId xmlns:a16="http://schemas.microsoft.com/office/drawing/2014/main" id="{031AE3B3-8D05-4D42-861B-01E27806D907}"/>
              </a:ext>
            </a:extLst>
          </p:cNvPr>
          <p:cNvSpPr>
            <a:spLocks/>
          </p:cNvSpPr>
          <p:nvPr/>
        </p:nvSpPr>
        <p:spPr>
          <a:xfrm>
            <a:off x="1924063" y="6256285"/>
            <a:ext cx="719627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MEDIATION</a:t>
            </a:r>
          </a:p>
        </p:txBody>
      </p:sp>
      <p:sp>
        <p:nvSpPr>
          <p:cNvPr id="267" name="Rounded Rectangle 10">
            <a:extLst>
              <a:ext uri="{FF2B5EF4-FFF2-40B4-BE49-F238E27FC236}">
                <a16:creationId xmlns:a16="http://schemas.microsoft.com/office/drawing/2014/main" id="{47359626-3B2A-F342-9779-4B1CBD08794E}"/>
              </a:ext>
            </a:extLst>
          </p:cNvPr>
          <p:cNvSpPr>
            <a:spLocks/>
          </p:cNvSpPr>
          <p:nvPr/>
        </p:nvSpPr>
        <p:spPr>
          <a:xfrm>
            <a:off x="4218589" y="5857430"/>
            <a:ext cx="489023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APIGW</a:t>
            </a:r>
          </a:p>
        </p:txBody>
      </p:sp>
      <p:sp>
        <p:nvSpPr>
          <p:cNvPr id="268" name="Rounded Rectangle 10">
            <a:extLst>
              <a:ext uri="{FF2B5EF4-FFF2-40B4-BE49-F238E27FC236}">
                <a16:creationId xmlns:a16="http://schemas.microsoft.com/office/drawing/2014/main" id="{037049E0-16A9-BB4D-B818-7623EA7CD121}"/>
              </a:ext>
            </a:extLst>
          </p:cNvPr>
          <p:cNvSpPr>
            <a:spLocks/>
          </p:cNvSpPr>
          <p:nvPr/>
        </p:nvSpPr>
        <p:spPr>
          <a:xfrm>
            <a:off x="3778973" y="6256285"/>
            <a:ext cx="352277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ERP</a:t>
            </a:r>
          </a:p>
        </p:txBody>
      </p:sp>
      <p:sp>
        <p:nvSpPr>
          <p:cNvPr id="269" name="Rounded Rectangle 10">
            <a:extLst>
              <a:ext uri="{FF2B5EF4-FFF2-40B4-BE49-F238E27FC236}">
                <a16:creationId xmlns:a16="http://schemas.microsoft.com/office/drawing/2014/main" id="{0B62710A-29D5-F744-AD59-1F04EB0B7EFB}"/>
              </a:ext>
            </a:extLst>
          </p:cNvPr>
          <p:cNvSpPr>
            <a:spLocks/>
          </p:cNvSpPr>
          <p:nvPr/>
        </p:nvSpPr>
        <p:spPr>
          <a:xfrm>
            <a:off x="3370827" y="6256285"/>
            <a:ext cx="32194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RAFM</a:t>
            </a:r>
          </a:p>
        </p:txBody>
      </p:sp>
      <p:sp>
        <p:nvSpPr>
          <p:cNvPr id="270" name="Rounded Rectangle 10">
            <a:extLst>
              <a:ext uri="{FF2B5EF4-FFF2-40B4-BE49-F238E27FC236}">
                <a16:creationId xmlns:a16="http://schemas.microsoft.com/office/drawing/2014/main" id="{7B75B545-694C-B24D-921C-34A3DE137092}"/>
              </a:ext>
            </a:extLst>
          </p:cNvPr>
          <p:cNvSpPr>
            <a:spLocks/>
          </p:cNvSpPr>
          <p:nvPr/>
        </p:nvSpPr>
        <p:spPr>
          <a:xfrm>
            <a:off x="3778972" y="5857430"/>
            <a:ext cx="352277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NSM</a:t>
            </a:r>
          </a:p>
        </p:txBody>
      </p:sp>
      <p:sp>
        <p:nvSpPr>
          <p:cNvPr id="271" name="Rounded Rectangle 10">
            <a:extLst>
              <a:ext uri="{FF2B5EF4-FFF2-40B4-BE49-F238E27FC236}">
                <a16:creationId xmlns:a16="http://schemas.microsoft.com/office/drawing/2014/main" id="{88CB9CFF-1D15-444D-9ED2-A9ECFB37DAF5}"/>
              </a:ext>
            </a:extLst>
          </p:cNvPr>
          <p:cNvSpPr>
            <a:spLocks/>
          </p:cNvSpPr>
          <p:nvPr/>
        </p:nvSpPr>
        <p:spPr>
          <a:xfrm>
            <a:off x="1544840" y="6256285"/>
            <a:ext cx="303132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DMS</a:t>
            </a:r>
          </a:p>
        </p:txBody>
      </p:sp>
      <p:sp>
        <p:nvSpPr>
          <p:cNvPr id="272" name="Rounded Rectangle 10">
            <a:extLst>
              <a:ext uri="{FF2B5EF4-FFF2-40B4-BE49-F238E27FC236}">
                <a16:creationId xmlns:a16="http://schemas.microsoft.com/office/drawing/2014/main" id="{9EE8DBD5-DABB-2143-86B0-AFEC8BE04B2A}"/>
              </a:ext>
            </a:extLst>
          </p:cNvPr>
          <p:cNvSpPr>
            <a:spLocks/>
          </p:cNvSpPr>
          <p:nvPr/>
        </p:nvSpPr>
        <p:spPr>
          <a:xfrm>
            <a:off x="743921" y="6256285"/>
            <a:ext cx="719627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E-CHANNEL</a:t>
            </a:r>
          </a:p>
        </p:txBody>
      </p:sp>
      <p:sp>
        <p:nvSpPr>
          <p:cNvPr id="273" name="Rounded Rectangle 10">
            <a:extLst>
              <a:ext uri="{FF2B5EF4-FFF2-40B4-BE49-F238E27FC236}">
                <a16:creationId xmlns:a16="http://schemas.microsoft.com/office/drawing/2014/main" id="{4B56AD93-03E1-A04E-B305-F471990BBCE2}"/>
              </a:ext>
            </a:extLst>
          </p:cNvPr>
          <p:cNvSpPr>
            <a:spLocks/>
          </p:cNvSpPr>
          <p:nvPr/>
        </p:nvSpPr>
        <p:spPr>
          <a:xfrm>
            <a:off x="2714764" y="6256285"/>
            <a:ext cx="558456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STC PAY</a:t>
            </a:r>
          </a:p>
        </p:txBody>
      </p:sp>
      <p:sp>
        <p:nvSpPr>
          <p:cNvPr id="274" name="Rounded Rectangle 10">
            <a:extLst>
              <a:ext uri="{FF2B5EF4-FFF2-40B4-BE49-F238E27FC236}">
                <a16:creationId xmlns:a16="http://schemas.microsoft.com/office/drawing/2014/main" id="{42F0EBC2-A349-D643-89BB-27F9EDDA704B}"/>
              </a:ext>
            </a:extLst>
          </p:cNvPr>
          <p:cNvSpPr>
            <a:spLocks/>
          </p:cNvSpPr>
          <p:nvPr/>
        </p:nvSpPr>
        <p:spPr>
          <a:xfrm>
            <a:off x="4205354" y="6256285"/>
            <a:ext cx="502258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EAI (Inbound)</a:t>
            </a:r>
          </a:p>
        </p:txBody>
      </p:sp>
      <p:sp>
        <p:nvSpPr>
          <p:cNvPr id="275" name="Rounded Rectangle 10">
            <a:extLst>
              <a:ext uri="{FF2B5EF4-FFF2-40B4-BE49-F238E27FC236}">
                <a16:creationId xmlns:a16="http://schemas.microsoft.com/office/drawing/2014/main" id="{E61F4BA5-3FA4-D849-867D-8FCE20C7E781}"/>
              </a:ext>
            </a:extLst>
          </p:cNvPr>
          <p:cNvSpPr/>
          <p:nvPr/>
        </p:nvSpPr>
        <p:spPr>
          <a:xfrm>
            <a:off x="1545136" y="5857430"/>
            <a:ext cx="303132" cy="323958"/>
          </a:xfrm>
          <a:prstGeom prst="roundRect">
            <a:avLst>
              <a:gd name="adj" fmla="val 15982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PCRF</a:t>
            </a:r>
          </a:p>
        </p:txBody>
      </p:sp>
      <p:sp>
        <p:nvSpPr>
          <p:cNvPr id="276" name="Rounded Rectangle 5">
            <a:extLst>
              <a:ext uri="{FF2B5EF4-FFF2-40B4-BE49-F238E27FC236}">
                <a16:creationId xmlns:a16="http://schemas.microsoft.com/office/drawing/2014/main" id="{2803A9AB-6062-6E4C-A5AC-C69E116F8FE6}"/>
              </a:ext>
            </a:extLst>
          </p:cNvPr>
          <p:cNvSpPr/>
          <p:nvPr/>
        </p:nvSpPr>
        <p:spPr>
          <a:xfrm>
            <a:off x="4842872" y="5666268"/>
            <a:ext cx="4483551" cy="1030426"/>
          </a:xfrm>
          <a:prstGeom prst="roundRect">
            <a:avLst>
              <a:gd name="adj" fmla="val 27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Jawwy" panose="020B0304030202020303" pitchFamily="34" charset="-78"/>
                <a:cs typeface="Jawwy" panose="020B0304030202020303" pitchFamily="34" charset="-78"/>
              </a:rPr>
              <a:t>STC NETWORK / VAS SYSTEMS</a:t>
            </a:r>
          </a:p>
        </p:txBody>
      </p:sp>
      <p:sp>
        <p:nvSpPr>
          <p:cNvPr id="277" name="Rounded Rectangle 10">
            <a:extLst>
              <a:ext uri="{FF2B5EF4-FFF2-40B4-BE49-F238E27FC236}">
                <a16:creationId xmlns:a16="http://schemas.microsoft.com/office/drawing/2014/main" id="{F5B5C723-BDDC-F349-8993-7D6C963BE2F2}"/>
              </a:ext>
            </a:extLst>
          </p:cNvPr>
          <p:cNvSpPr/>
          <p:nvPr/>
        </p:nvSpPr>
        <p:spPr>
          <a:xfrm>
            <a:off x="4918702" y="5859462"/>
            <a:ext cx="828000" cy="323958"/>
          </a:xfrm>
          <a:prstGeom prst="roundRect">
            <a:avLst>
              <a:gd name="adj" fmla="val 17585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IMS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VOIP</a:t>
            </a:r>
          </a:p>
        </p:txBody>
      </p:sp>
      <p:sp>
        <p:nvSpPr>
          <p:cNvPr id="278" name="Rounded Rectangle 10">
            <a:extLst>
              <a:ext uri="{FF2B5EF4-FFF2-40B4-BE49-F238E27FC236}">
                <a16:creationId xmlns:a16="http://schemas.microsoft.com/office/drawing/2014/main" id="{C1A04727-5901-E94C-B05A-344F7F20C12B}"/>
              </a:ext>
            </a:extLst>
          </p:cNvPr>
          <p:cNvSpPr>
            <a:spLocks/>
          </p:cNvSpPr>
          <p:nvPr/>
        </p:nvSpPr>
        <p:spPr>
          <a:xfrm>
            <a:off x="4916777" y="6256285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USSD GTWY</a:t>
            </a:r>
          </a:p>
        </p:txBody>
      </p:sp>
      <p:sp>
        <p:nvSpPr>
          <p:cNvPr id="279" name="Rounded Rectangle 10">
            <a:extLst>
              <a:ext uri="{FF2B5EF4-FFF2-40B4-BE49-F238E27FC236}">
                <a16:creationId xmlns:a16="http://schemas.microsoft.com/office/drawing/2014/main" id="{FDB8A45B-2E9C-1741-B5A0-533ABE83CFD5}"/>
              </a:ext>
            </a:extLst>
          </p:cNvPr>
          <p:cNvSpPr>
            <a:spLocks/>
          </p:cNvSpPr>
          <p:nvPr/>
        </p:nvSpPr>
        <p:spPr>
          <a:xfrm>
            <a:off x="5827772" y="6256285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CIRCUIT</a:t>
            </a:r>
          </a:p>
        </p:txBody>
      </p:sp>
      <p:sp>
        <p:nvSpPr>
          <p:cNvPr id="280" name="Rounded Rectangle 10">
            <a:extLst>
              <a:ext uri="{FF2B5EF4-FFF2-40B4-BE49-F238E27FC236}">
                <a16:creationId xmlns:a16="http://schemas.microsoft.com/office/drawing/2014/main" id="{C11FD47D-F2BA-374A-B71A-63ADA60D06D3}"/>
              </a:ext>
            </a:extLst>
          </p:cNvPr>
          <p:cNvSpPr>
            <a:spLocks/>
          </p:cNvSpPr>
          <p:nvPr/>
        </p:nvSpPr>
        <p:spPr>
          <a:xfrm>
            <a:off x="6738767" y="6256285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PACKET CORE</a:t>
            </a:r>
          </a:p>
        </p:txBody>
      </p:sp>
      <p:sp>
        <p:nvSpPr>
          <p:cNvPr id="282" name="Rounded Rectangle 10">
            <a:extLst>
              <a:ext uri="{FF2B5EF4-FFF2-40B4-BE49-F238E27FC236}">
                <a16:creationId xmlns:a16="http://schemas.microsoft.com/office/drawing/2014/main" id="{5AA7E5AC-FD50-0C42-87AA-D01A4125E7E5}"/>
              </a:ext>
            </a:extLst>
          </p:cNvPr>
          <p:cNvSpPr>
            <a:spLocks/>
          </p:cNvSpPr>
          <p:nvPr/>
        </p:nvSpPr>
        <p:spPr>
          <a:xfrm>
            <a:off x="5832072" y="5859462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SMSC</a:t>
            </a:r>
          </a:p>
        </p:txBody>
      </p:sp>
      <p:sp>
        <p:nvSpPr>
          <p:cNvPr id="283" name="Rounded Rectangle 10">
            <a:extLst>
              <a:ext uri="{FF2B5EF4-FFF2-40B4-BE49-F238E27FC236}">
                <a16:creationId xmlns:a16="http://schemas.microsoft.com/office/drawing/2014/main" id="{B703C474-269B-8B49-86C1-8B7D1DFECF45}"/>
              </a:ext>
            </a:extLst>
          </p:cNvPr>
          <p:cNvSpPr>
            <a:spLocks/>
          </p:cNvSpPr>
          <p:nvPr/>
        </p:nvSpPr>
        <p:spPr>
          <a:xfrm>
            <a:off x="7649763" y="5859462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RBT</a:t>
            </a:r>
          </a:p>
        </p:txBody>
      </p:sp>
      <p:sp>
        <p:nvSpPr>
          <p:cNvPr id="284" name="Rounded Rectangle 10">
            <a:extLst>
              <a:ext uri="{FF2B5EF4-FFF2-40B4-BE49-F238E27FC236}">
                <a16:creationId xmlns:a16="http://schemas.microsoft.com/office/drawing/2014/main" id="{0AA28B69-4518-9542-BB5E-4D6E3E781C65}"/>
              </a:ext>
            </a:extLst>
          </p:cNvPr>
          <p:cNvSpPr>
            <a:spLocks/>
          </p:cNvSpPr>
          <p:nvPr/>
        </p:nvSpPr>
        <p:spPr>
          <a:xfrm>
            <a:off x="6740917" y="5859462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MMSC</a:t>
            </a:r>
          </a:p>
        </p:txBody>
      </p:sp>
      <p:sp>
        <p:nvSpPr>
          <p:cNvPr id="285" name="Rounded Rectangle 10">
            <a:extLst>
              <a:ext uri="{FF2B5EF4-FFF2-40B4-BE49-F238E27FC236}">
                <a16:creationId xmlns:a16="http://schemas.microsoft.com/office/drawing/2014/main" id="{092335FE-DB6A-4249-9F42-907CCF6B756C}"/>
              </a:ext>
            </a:extLst>
          </p:cNvPr>
          <p:cNvSpPr>
            <a:spLocks/>
          </p:cNvSpPr>
          <p:nvPr/>
        </p:nvSpPr>
        <p:spPr>
          <a:xfrm>
            <a:off x="7649763" y="6256285"/>
            <a:ext cx="828000" cy="323958"/>
          </a:xfrm>
          <a:prstGeom prst="roundRect">
            <a:avLst>
              <a:gd name="adj" fmla="val 993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MCA</a:t>
            </a:r>
          </a:p>
        </p:txBody>
      </p:sp>
      <p:sp>
        <p:nvSpPr>
          <p:cNvPr id="286" name="Rounded Rectangle 10">
            <a:extLst>
              <a:ext uri="{FF2B5EF4-FFF2-40B4-BE49-F238E27FC236}">
                <a16:creationId xmlns:a16="http://schemas.microsoft.com/office/drawing/2014/main" id="{459005AC-4490-A94E-938F-C504A94A8181}"/>
              </a:ext>
            </a:extLst>
          </p:cNvPr>
          <p:cNvSpPr>
            <a:spLocks/>
          </p:cNvSpPr>
          <p:nvPr/>
        </p:nvSpPr>
        <p:spPr>
          <a:xfrm>
            <a:off x="8545346" y="5859462"/>
            <a:ext cx="705351" cy="720781"/>
          </a:xfrm>
          <a:prstGeom prst="roundRect">
            <a:avLst>
              <a:gd name="adj" fmla="val 4514"/>
            </a:avLst>
          </a:prstGeom>
          <a:solidFill>
            <a:srgbClr val="0070C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Collect call</a:t>
            </a:r>
          </a:p>
        </p:txBody>
      </p:sp>
      <p:sp>
        <p:nvSpPr>
          <p:cNvPr id="287" name="Rounded Rectangle 286">
            <a:extLst>
              <a:ext uri="{FF2B5EF4-FFF2-40B4-BE49-F238E27FC236}">
                <a16:creationId xmlns:a16="http://schemas.microsoft.com/office/drawing/2014/main" id="{267C355C-66CA-434F-BBC6-F40CB74BD341}"/>
              </a:ext>
            </a:extLst>
          </p:cNvPr>
          <p:cNvSpPr/>
          <p:nvPr/>
        </p:nvSpPr>
        <p:spPr>
          <a:xfrm>
            <a:off x="5430229" y="2089223"/>
            <a:ext cx="3886251" cy="261872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ADOBE AEM DISPATCHER</a:t>
            </a:r>
          </a:p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(Web Server)</a:t>
            </a:r>
          </a:p>
        </p:txBody>
      </p:sp>
      <p:sp>
        <p:nvSpPr>
          <p:cNvPr id="288" name="Rounded Rectangle 16">
            <a:extLst>
              <a:ext uri="{FF2B5EF4-FFF2-40B4-BE49-F238E27FC236}">
                <a16:creationId xmlns:a16="http://schemas.microsoft.com/office/drawing/2014/main" id="{7B7B42AE-B059-2E4C-B66B-7F4DE65F19B8}"/>
              </a:ext>
            </a:extLst>
          </p:cNvPr>
          <p:cNvSpPr/>
          <p:nvPr/>
        </p:nvSpPr>
        <p:spPr>
          <a:xfrm>
            <a:off x="7088196" y="2000544"/>
            <a:ext cx="785926" cy="165159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317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rgbClr val="FF0000"/>
                </a:solidFill>
                <a:latin typeface="Trebuchet MS" panose="020B0603020202020204" pitchFamily="34" charset="0"/>
                <a:cs typeface="Arial" pitchFamily="34" charset="0"/>
              </a:rPr>
              <a:t>WEB EXPOSURE</a:t>
            </a:r>
          </a:p>
        </p:txBody>
      </p:sp>
      <p:sp>
        <p:nvSpPr>
          <p:cNvPr id="153" name="Flowchart: Magnetic Disk 178">
            <a:extLst>
              <a:ext uri="{FF2B5EF4-FFF2-40B4-BE49-F238E27FC236}">
                <a16:creationId xmlns:a16="http://schemas.microsoft.com/office/drawing/2014/main" id="{E01240A3-1BF1-714E-BC0A-6978371DD349}"/>
              </a:ext>
            </a:extLst>
          </p:cNvPr>
          <p:cNvSpPr/>
          <p:nvPr/>
        </p:nvSpPr>
        <p:spPr>
          <a:xfrm>
            <a:off x="8781838" y="3706655"/>
            <a:ext cx="359953" cy="21597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94" tIns="0" rIns="47994" bIns="0" anchor="ctr"/>
          <a:lstStyle/>
          <a:p>
            <a:pPr algn="ctr" defTabSz="1164022"/>
            <a:r>
              <a:rPr lang="pt-PT" sz="500" kern="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FDA</a:t>
            </a:r>
          </a:p>
        </p:txBody>
      </p:sp>
      <p:sp>
        <p:nvSpPr>
          <p:cNvPr id="289" name="Rounded Rectangle 5">
            <a:extLst>
              <a:ext uri="{FF2B5EF4-FFF2-40B4-BE49-F238E27FC236}">
                <a16:creationId xmlns:a16="http://schemas.microsoft.com/office/drawing/2014/main" id="{FD134A07-72CF-064E-A7B0-1741E55E3A25}"/>
              </a:ext>
            </a:extLst>
          </p:cNvPr>
          <p:cNvSpPr/>
          <p:nvPr/>
        </p:nvSpPr>
        <p:spPr>
          <a:xfrm>
            <a:off x="5638447" y="4998884"/>
            <a:ext cx="1291653" cy="602584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PRODUCT LIFECYCLE MNG</a:t>
            </a:r>
            <a:endParaRPr lang="en-GB" sz="600" dirty="0">
              <a:solidFill>
                <a:schemeClr val="bg2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90" name="Rounded Rectangle 5">
            <a:extLst>
              <a:ext uri="{FF2B5EF4-FFF2-40B4-BE49-F238E27FC236}">
                <a16:creationId xmlns:a16="http://schemas.microsoft.com/office/drawing/2014/main" id="{F89C9570-3922-4142-B77D-272E7ACBF649}"/>
              </a:ext>
            </a:extLst>
          </p:cNvPr>
          <p:cNvSpPr/>
          <p:nvPr/>
        </p:nvSpPr>
        <p:spPr>
          <a:xfrm>
            <a:off x="7016075" y="4998884"/>
            <a:ext cx="1328848" cy="602584"/>
          </a:xfrm>
          <a:prstGeom prst="roundRect">
            <a:avLst>
              <a:gd name="adj" fmla="val 88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600" dirty="0">
                <a:solidFill>
                  <a:schemeClr val="bg2">
                    <a:lumMod val="10000"/>
                  </a:schemeClr>
                </a:solidFill>
                <a:latin typeface="Trebuchet MS" panose="020B0603020202020204" pitchFamily="34" charset="0"/>
              </a:rPr>
              <a:t>ENTERPRISE PRODUCT CATALOG</a:t>
            </a:r>
          </a:p>
        </p:txBody>
      </p:sp>
      <p:sp>
        <p:nvSpPr>
          <p:cNvPr id="291" name="Rounded Rectangle 10">
            <a:extLst>
              <a:ext uri="{FF2B5EF4-FFF2-40B4-BE49-F238E27FC236}">
                <a16:creationId xmlns:a16="http://schemas.microsoft.com/office/drawing/2014/main" id="{361CFAB4-7911-8B4E-8A89-2386928B1D0B}"/>
              </a:ext>
            </a:extLst>
          </p:cNvPr>
          <p:cNvSpPr/>
          <p:nvPr/>
        </p:nvSpPr>
        <p:spPr>
          <a:xfrm>
            <a:off x="5711152" y="5204832"/>
            <a:ext cx="2591663" cy="323958"/>
          </a:xfrm>
          <a:prstGeom prst="roundRect">
            <a:avLst>
              <a:gd name="adj" fmla="val 16165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defTabSz="1163906"/>
            <a:r>
              <a:rPr lang="en-GB" sz="700" kern="0" dirty="0">
                <a:solidFill>
                  <a:schemeClr val="bg1"/>
                </a:solidFill>
                <a:latin typeface="Trebuchet MS" panose="020B0603020202020204" pitchFamily="34" charset="0"/>
                <a:cs typeface="Arial" pitchFamily="34" charset="0"/>
              </a:rPr>
              <a:t>KLOUDVILLE</a:t>
            </a:r>
          </a:p>
        </p:txBody>
      </p:sp>
      <p:sp>
        <p:nvSpPr>
          <p:cNvPr id="314" name="Rounded Rectangle 16">
            <a:extLst>
              <a:ext uri="{FF2B5EF4-FFF2-40B4-BE49-F238E27FC236}">
                <a16:creationId xmlns:a16="http://schemas.microsoft.com/office/drawing/2014/main" id="{F7A37C12-22C6-443E-B8A8-01000E49B018}"/>
              </a:ext>
            </a:extLst>
          </p:cNvPr>
          <p:cNvSpPr/>
          <p:nvPr/>
        </p:nvSpPr>
        <p:spPr>
          <a:xfrm>
            <a:off x="6401837" y="5246685"/>
            <a:ext cx="588917" cy="227773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PRODUCT CATALOGUE</a:t>
            </a:r>
          </a:p>
        </p:txBody>
      </p:sp>
      <p:sp>
        <p:nvSpPr>
          <p:cNvPr id="184" name="Rounded Rectangle 16">
            <a:extLst>
              <a:ext uri="{FF2B5EF4-FFF2-40B4-BE49-F238E27FC236}">
                <a16:creationId xmlns:a16="http://schemas.microsoft.com/office/drawing/2014/main" id="{5DBFA9EF-F065-43B5-BC33-1723F9B32073}"/>
              </a:ext>
            </a:extLst>
          </p:cNvPr>
          <p:cNvSpPr/>
          <p:nvPr/>
        </p:nvSpPr>
        <p:spPr>
          <a:xfrm>
            <a:off x="7085960" y="5247244"/>
            <a:ext cx="570467" cy="226656"/>
          </a:xfrm>
          <a:prstGeom prst="roundRect">
            <a:avLst>
              <a:gd name="adj" fmla="val 11417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defTabSz="1163906"/>
            <a:r>
              <a:rPr lang="en-GB" sz="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VALIDATION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1135A3-21AA-4453-8A19-C99951EE5798}"/>
              </a:ext>
            </a:extLst>
          </p:cNvPr>
          <p:cNvGrpSpPr/>
          <p:nvPr/>
        </p:nvGrpSpPr>
        <p:grpSpPr>
          <a:xfrm>
            <a:off x="7755716" y="5246127"/>
            <a:ext cx="411602" cy="376132"/>
            <a:chOff x="1929970" y="2392260"/>
            <a:chExt cx="411656" cy="449887"/>
          </a:xfrm>
        </p:grpSpPr>
        <p:sp>
          <p:nvSpPr>
            <p:cNvPr id="176" name="Arrow: Down 175">
              <a:extLst>
                <a:ext uri="{FF2B5EF4-FFF2-40B4-BE49-F238E27FC236}">
                  <a16:creationId xmlns:a16="http://schemas.microsoft.com/office/drawing/2014/main" id="{311B219D-78BA-4D4F-B5D0-1BE433890D44}"/>
                </a:ext>
              </a:extLst>
            </p:cNvPr>
            <p:cNvSpPr/>
            <p:nvPr/>
          </p:nvSpPr>
          <p:spPr>
            <a:xfrm rot="18990387">
              <a:off x="2285195" y="2680965"/>
              <a:ext cx="52660" cy="1548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7" name="Arrow: Down 176">
              <a:extLst>
                <a:ext uri="{FF2B5EF4-FFF2-40B4-BE49-F238E27FC236}">
                  <a16:creationId xmlns:a16="http://schemas.microsoft.com/office/drawing/2014/main" id="{49F796DC-2BB1-4287-A292-0E0802A9047B}"/>
                </a:ext>
              </a:extLst>
            </p:cNvPr>
            <p:cNvSpPr/>
            <p:nvPr/>
          </p:nvSpPr>
          <p:spPr>
            <a:xfrm rot="2709411">
              <a:off x="1981085" y="2675816"/>
              <a:ext cx="52660" cy="1548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8" name="Arrow: Down 177">
              <a:extLst>
                <a:ext uri="{FF2B5EF4-FFF2-40B4-BE49-F238E27FC236}">
                  <a16:creationId xmlns:a16="http://schemas.microsoft.com/office/drawing/2014/main" id="{C2EB2B60-2C98-4433-9406-430893D22981}"/>
                </a:ext>
              </a:extLst>
            </p:cNvPr>
            <p:cNvSpPr/>
            <p:nvPr/>
          </p:nvSpPr>
          <p:spPr>
            <a:xfrm>
              <a:off x="2133344" y="2687258"/>
              <a:ext cx="52660" cy="15488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9" name="Flowchart: Magnetic Disk 178">
              <a:extLst>
                <a:ext uri="{FF2B5EF4-FFF2-40B4-BE49-F238E27FC236}">
                  <a16:creationId xmlns:a16="http://schemas.microsoft.com/office/drawing/2014/main" id="{8ECEF09F-CA1A-47B5-A144-A01EA38B0128}"/>
                </a:ext>
              </a:extLst>
            </p:cNvPr>
            <p:cNvSpPr/>
            <p:nvPr/>
          </p:nvSpPr>
          <p:spPr>
            <a:xfrm>
              <a:off x="1942613" y="2392260"/>
              <a:ext cx="399013" cy="295474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7994" tIns="0" rIns="47994" bIns="0" anchor="ctr"/>
            <a:lstStyle/>
            <a:p>
              <a:pPr algn="ctr" defTabSz="1164022"/>
              <a:r>
                <a:rPr lang="pt-PT" sz="500" kern="0" dirty="0">
                  <a:solidFill>
                    <a:schemeClr val="bg2">
                      <a:lumMod val="25000"/>
                    </a:schemeClr>
                  </a:solidFill>
                  <a:latin typeface="Trebuchet MS" panose="020B0603020202020204" pitchFamily="34" charset="0"/>
                  <a:cs typeface="Arial" pitchFamily="34" charset="0"/>
                </a:rPr>
                <a:t>PRODUCTS</a:t>
              </a:r>
            </a:p>
          </p:txBody>
        </p:sp>
      </p:grpSp>
      <p:sp>
        <p:nvSpPr>
          <p:cNvPr id="292" name="Rectangle 60">
            <a:extLst>
              <a:ext uri="{FF2B5EF4-FFF2-40B4-BE49-F238E27FC236}">
                <a16:creationId xmlns:a16="http://schemas.microsoft.com/office/drawing/2014/main" id="{2BC0781A-0D59-814D-8C3D-54E8F27908D1}"/>
              </a:ext>
            </a:extLst>
          </p:cNvPr>
          <p:cNvSpPr/>
          <p:nvPr/>
        </p:nvSpPr>
        <p:spPr>
          <a:xfrm>
            <a:off x="8248756" y="3510752"/>
            <a:ext cx="790022" cy="160325"/>
          </a:xfrm>
          <a:prstGeom prst="roundRect">
            <a:avLst>
              <a:gd name="adj" fmla="val 13440"/>
            </a:avLst>
          </a:prstGeom>
          <a:solidFill>
            <a:schemeClr val="bg1"/>
          </a:solidFill>
          <a:ln w="3175" cap="flat" cmpd="sng" algn="ctr">
            <a:noFill/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511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9022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533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8044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555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7066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5769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60881" algn="l" defTabSz="119022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3906"/>
            <a:r>
              <a:rPr lang="en-GB" sz="600" kern="0" dirty="0">
                <a:solidFill>
                  <a:srgbClr val="FF0000"/>
                </a:solidFill>
                <a:latin typeface="Trebuchet MS" panose="020B0603020202020204" pitchFamily="34" charset="0"/>
                <a:cs typeface="Arial" pitchFamily="34" charset="0"/>
              </a:rPr>
              <a:t>TMFORUM OPEN API</a:t>
            </a:r>
          </a:p>
        </p:txBody>
      </p:sp>
      <p:sp>
        <p:nvSpPr>
          <p:cNvPr id="295" name="Footer Placeholder 2">
            <a:extLst>
              <a:ext uri="{FF2B5EF4-FFF2-40B4-BE49-F238E27FC236}">
                <a16:creationId xmlns:a16="http://schemas.microsoft.com/office/drawing/2014/main" id="{2A87D4E9-15C5-9643-989E-6F1860DBFD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9572" y="142316"/>
            <a:ext cx="4230167" cy="318173"/>
          </a:xfrm>
        </p:spPr>
        <p:txBody>
          <a:bodyPr/>
          <a:lstStyle/>
          <a:p>
            <a:r>
              <a:rPr lang="en-GB" dirty="0"/>
              <a:t>JAWWY ARCHITECTURE EVOLUTION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E999EFC-2813-4D44-8465-381687D61F2E}"/>
              </a:ext>
            </a:extLst>
          </p:cNvPr>
          <p:cNvSpPr txBox="1"/>
          <p:nvPr/>
        </p:nvSpPr>
        <p:spPr>
          <a:xfrm>
            <a:off x="209572" y="500523"/>
            <a:ext cx="6003069" cy="241299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sz="2000" dirty="0">
                <a:solidFill>
                  <a:schemeClr val="accent1"/>
                </a:solidFill>
                <a:latin typeface="+mn-lt"/>
              </a:rPr>
              <a:t>Architecture Blueprint </a:t>
            </a:r>
            <a:r>
              <a:rPr lang="en-GB" sz="2000" dirty="0">
                <a:latin typeface="+mn-lt"/>
              </a:rPr>
              <a:t>Overall Scope (with vendors)</a:t>
            </a:r>
          </a:p>
        </p:txBody>
      </p:sp>
      <p:sp>
        <p:nvSpPr>
          <p:cNvPr id="303" name="Rounded Rectangle 19">
            <a:extLst>
              <a:ext uri="{FF2B5EF4-FFF2-40B4-BE49-F238E27FC236}">
                <a16:creationId xmlns:a16="http://schemas.microsoft.com/office/drawing/2014/main" id="{1F1124E6-2B68-CB44-B9B8-C0BAE2E1950C}"/>
              </a:ext>
            </a:extLst>
          </p:cNvPr>
          <p:cNvSpPr/>
          <p:nvPr/>
        </p:nvSpPr>
        <p:spPr>
          <a:xfrm>
            <a:off x="10759807" y="3718172"/>
            <a:ext cx="1267661" cy="301067"/>
          </a:xfrm>
          <a:prstGeom prst="roundRect">
            <a:avLst>
              <a:gd name="adj" fmla="val 9115"/>
            </a:avLst>
          </a:prstGeom>
          <a:solidFill>
            <a:schemeClr val="bg1"/>
          </a:solidFill>
          <a:ln w="22225" cap="flat" cmpd="sng" algn="ctr">
            <a:solidFill>
              <a:srgbClr val="7030A0"/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7988" tIns="0" rIns="47988" bIns="0" anchor="ctr"/>
          <a:lstStyle/>
          <a:p>
            <a:pPr algn="ctr" defTabSz="1163906"/>
            <a:r>
              <a:rPr lang="en-GB" sz="700" kern="0" dirty="0">
                <a:latin typeface="Trebuchet MS" panose="020B0603020202020204" pitchFamily="34" charset="0"/>
                <a:cs typeface="Arial" pitchFamily="34" charset="0"/>
              </a:rPr>
              <a:t>External Vendor </a:t>
            </a:r>
          </a:p>
          <a:p>
            <a:pPr algn="ctr" defTabSz="1163906"/>
            <a:r>
              <a:rPr lang="en-GB" sz="700" kern="0" dirty="0">
                <a:latin typeface="Trebuchet MS" panose="020B0603020202020204" pitchFamily="34" charset="0"/>
                <a:cs typeface="Arial" pitchFamily="34" charset="0"/>
              </a:rPr>
              <a:t>(not in STC infrastructure)</a:t>
            </a:r>
          </a:p>
        </p:txBody>
      </p:sp>
      <p:pic>
        <p:nvPicPr>
          <p:cNvPr id="305" name="Picture 304">
            <a:extLst>
              <a:ext uri="{FF2B5EF4-FFF2-40B4-BE49-F238E27FC236}">
                <a16:creationId xmlns:a16="http://schemas.microsoft.com/office/drawing/2014/main" id="{EDF3E5F9-3C96-EF46-8CD6-CD0F384FE7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725" t="12107" r="4758" b="22406"/>
          <a:stretch/>
        </p:blipFill>
        <p:spPr>
          <a:xfrm>
            <a:off x="4016407" y="4571715"/>
            <a:ext cx="385566" cy="265612"/>
          </a:xfrm>
          <a:prstGeom prst="rect">
            <a:avLst/>
          </a:prstGeom>
        </p:spPr>
      </p:pic>
      <p:pic>
        <p:nvPicPr>
          <p:cNvPr id="307" name="Picture 4" descr="Image result for ericsson logo">
            <a:extLst>
              <a:ext uri="{FF2B5EF4-FFF2-40B4-BE49-F238E27FC236}">
                <a16:creationId xmlns:a16="http://schemas.microsoft.com/office/drawing/2014/main" id="{AFD7C796-8901-B344-8016-1AAF77A42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6" t="5219" r="6757" b="3942"/>
          <a:stretch/>
        </p:blipFill>
        <p:spPr bwMode="auto">
          <a:xfrm>
            <a:off x="1150209" y="5961522"/>
            <a:ext cx="369381" cy="31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4" descr="Image result for ericsson logo">
            <a:extLst>
              <a:ext uri="{FF2B5EF4-FFF2-40B4-BE49-F238E27FC236}">
                <a16:creationId xmlns:a16="http://schemas.microsoft.com/office/drawing/2014/main" id="{6A63F4AC-DAAA-944B-8293-D9675E6AD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6" t="5219" r="6757" b="3942"/>
          <a:stretch/>
        </p:blipFill>
        <p:spPr bwMode="auto">
          <a:xfrm>
            <a:off x="2371806" y="4274805"/>
            <a:ext cx="325585" cy="2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5A31DA85-DB7F-D34B-9AFC-756C41812F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8342" y="4792930"/>
            <a:ext cx="718192" cy="174696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5052500-75E4-DE4D-AF1F-296E62AB32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1295" y="5450947"/>
            <a:ext cx="550737" cy="169155"/>
          </a:xfrm>
          <a:prstGeom prst="rect">
            <a:avLst/>
          </a:prstGeom>
        </p:spPr>
      </p:pic>
      <p:pic>
        <p:nvPicPr>
          <p:cNvPr id="312" name="Picture 311" descr="A close up of a logo&#10;&#10;Description automatically generated">
            <a:extLst>
              <a:ext uri="{FF2B5EF4-FFF2-40B4-BE49-F238E27FC236}">
                <a16:creationId xmlns:a16="http://schemas.microsoft.com/office/drawing/2014/main" id="{FE9E0594-219C-444C-B3DA-D5E596491ED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7241" t="28024" r="-1" b="37222"/>
          <a:stretch/>
        </p:blipFill>
        <p:spPr>
          <a:xfrm>
            <a:off x="4747731" y="5431175"/>
            <a:ext cx="757503" cy="250502"/>
          </a:xfrm>
          <a:prstGeom prst="rect">
            <a:avLst/>
          </a:prstGeom>
        </p:spPr>
      </p:pic>
      <p:pic>
        <p:nvPicPr>
          <p:cNvPr id="313" name="Picture 312" descr="A close up of a logo&#10;&#10;Description automatically generated">
            <a:extLst>
              <a:ext uri="{FF2B5EF4-FFF2-40B4-BE49-F238E27FC236}">
                <a16:creationId xmlns:a16="http://schemas.microsoft.com/office/drawing/2014/main" id="{C17662FA-EEAE-4A40-A77A-754E0EBE9A0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7241" t="28024" r="-1" b="37222"/>
          <a:stretch/>
        </p:blipFill>
        <p:spPr>
          <a:xfrm>
            <a:off x="2041452" y="5488566"/>
            <a:ext cx="757503" cy="250502"/>
          </a:xfrm>
          <a:prstGeom prst="rect">
            <a:avLst/>
          </a:prstGeom>
        </p:spPr>
      </p:pic>
      <p:pic>
        <p:nvPicPr>
          <p:cNvPr id="318" name="Picture 2" descr="Image result for kloudville logo">
            <a:extLst>
              <a:ext uri="{FF2B5EF4-FFF2-40B4-BE49-F238E27FC236}">
                <a16:creationId xmlns:a16="http://schemas.microsoft.com/office/drawing/2014/main" id="{BA5C8235-FA37-AD47-B6DB-85A05840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264" y="5449744"/>
            <a:ext cx="541572" cy="22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1506A8D4-7DCD-2D44-AF99-8737D5C336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6612" y="5350232"/>
            <a:ext cx="623153" cy="275142"/>
          </a:xfrm>
          <a:prstGeom prst="rect">
            <a:avLst/>
          </a:prstGeom>
        </p:spPr>
      </p:pic>
      <p:pic>
        <p:nvPicPr>
          <p:cNvPr id="325" name="Picture 324" descr="A close up of a sign&#10;&#10;Description automatically generated">
            <a:extLst>
              <a:ext uri="{FF2B5EF4-FFF2-40B4-BE49-F238E27FC236}">
                <a16:creationId xmlns:a16="http://schemas.microsoft.com/office/drawing/2014/main" id="{3CEE1291-6422-B242-88AD-45FCCC98AC3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115" t="5378" r="8344" b="5378"/>
          <a:stretch/>
        </p:blipFill>
        <p:spPr>
          <a:xfrm>
            <a:off x="1251727" y="5339153"/>
            <a:ext cx="309055" cy="330156"/>
          </a:xfrm>
          <a:prstGeom prst="rect">
            <a:avLst/>
          </a:prstGeom>
        </p:spPr>
      </p:pic>
      <p:pic>
        <p:nvPicPr>
          <p:cNvPr id="326" name="Picture 32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EBB4D7B-61F0-784E-8128-CB41DFBC06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87752" y="3529430"/>
            <a:ext cx="659599" cy="178641"/>
          </a:xfrm>
          <a:prstGeom prst="rect">
            <a:avLst/>
          </a:prstGeom>
        </p:spPr>
      </p:pic>
      <p:pic>
        <p:nvPicPr>
          <p:cNvPr id="327" name="Picture 326" descr="A close up of a logo&#10;&#10;Description automatically generated">
            <a:extLst>
              <a:ext uri="{FF2B5EF4-FFF2-40B4-BE49-F238E27FC236}">
                <a16:creationId xmlns:a16="http://schemas.microsoft.com/office/drawing/2014/main" id="{3B49FFE1-4CB4-0242-BDA0-948DA1AB331C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50547" b="17393"/>
          <a:stretch/>
        </p:blipFill>
        <p:spPr>
          <a:xfrm>
            <a:off x="1526436" y="3481635"/>
            <a:ext cx="998748" cy="183275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030CC126-FB49-044C-99E2-E0EC127702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51640" y="3492087"/>
            <a:ext cx="506465" cy="212590"/>
          </a:xfrm>
          <a:prstGeom prst="rect">
            <a:avLst/>
          </a:prstGeom>
        </p:spPr>
      </p:pic>
      <p:pic>
        <p:nvPicPr>
          <p:cNvPr id="331" name="Picture 330" descr="A picture containing clipart&#10;&#10;Description automatically generated">
            <a:extLst>
              <a:ext uri="{FF2B5EF4-FFF2-40B4-BE49-F238E27FC236}">
                <a16:creationId xmlns:a16="http://schemas.microsoft.com/office/drawing/2014/main" id="{F2338D15-DAF8-2147-ADE3-C7FE98B203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34933" y="3961177"/>
            <a:ext cx="659599" cy="178641"/>
          </a:xfrm>
          <a:prstGeom prst="rect">
            <a:avLst/>
          </a:prstGeom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D5DEFDF6-050D-6744-8607-DCFA1C2BA2E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43246" y="2919681"/>
            <a:ext cx="425052" cy="192285"/>
          </a:xfrm>
          <a:prstGeom prst="rect">
            <a:avLst/>
          </a:prstGeom>
        </p:spPr>
      </p:pic>
      <p:pic>
        <p:nvPicPr>
          <p:cNvPr id="334" name="Picture 333" descr="A close up of a logo&#10;&#10;Description automatically generated">
            <a:extLst>
              <a:ext uri="{FF2B5EF4-FFF2-40B4-BE49-F238E27FC236}">
                <a16:creationId xmlns:a16="http://schemas.microsoft.com/office/drawing/2014/main" id="{716766B9-6174-4C4E-BFDD-A8E516EDAD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4943" y="2424027"/>
            <a:ext cx="653910" cy="207038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FF746A08-B88A-2D44-8F73-907797EAB44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32047" y="2408104"/>
            <a:ext cx="556682" cy="218697"/>
          </a:xfrm>
          <a:prstGeom prst="rect">
            <a:avLst/>
          </a:prstGeom>
        </p:spPr>
      </p:pic>
      <p:pic>
        <p:nvPicPr>
          <p:cNvPr id="337" name="Picture 336" descr="A close up of a logo&#10;&#10;Description automatically generated">
            <a:extLst>
              <a:ext uri="{FF2B5EF4-FFF2-40B4-BE49-F238E27FC236}">
                <a16:creationId xmlns:a16="http://schemas.microsoft.com/office/drawing/2014/main" id="{763F3C2F-B1F3-6F47-9843-F9A2972B7F3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4709" t="6571" r="24630" b="5558"/>
          <a:stretch/>
        </p:blipFill>
        <p:spPr>
          <a:xfrm>
            <a:off x="3733096" y="2308723"/>
            <a:ext cx="352633" cy="325924"/>
          </a:xfrm>
          <a:prstGeom prst="rect">
            <a:avLst/>
          </a:prstGeom>
        </p:spPr>
      </p:pic>
      <p:pic>
        <p:nvPicPr>
          <p:cNvPr id="338" name="Picture 33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75AF91B-4BFE-884C-8131-AD839293406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43778" y="2711700"/>
            <a:ext cx="411980" cy="156756"/>
          </a:xfrm>
          <a:prstGeom prst="rect">
            <a:avLst/>
          </a:prstGeom>
        </p:spPr>
      </p:pic>
      <p:pic>
        <p:nvPicPr>
          <p:cNvPr id="340" name="Picture 339">
            <a:extLst>
              <a:ext uri="{FF2B5EF4-FFF2-40B4-BE49-F238E27FC236}">
                <a16:creationId xmlns:a16="http://schemas.microsoft.com/office/drawing/2014/main" id="{A928B249-2694-2A47-A09F-9BACEAE47A8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37728" y="1930951"/>
            <a:ext cx="477036" cy="307765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76064BB8-3308-A34A-964E-D8783394F6C3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24829" t="31242" r="24319" b="31996"/>
          <a:stretch/>
        </p:blipFill>
        <p:spPr>
          <a:xfrm>
            <a:off x="8515687" y="2073599"/>
            <a:ext cx="764667" cy="310949"/>
          </a:xfrm>
          <a:prstGeom prst="rect">
            <a:avLst/>
          </a:prstGeom>
        </p:spPr>
      </p:pic>
      <p:pic>
        <p:nvPicPr>
          <p:cNvPr id="343" name="Picture 2" descr="Image result for ntgclarity">
            <a:extLst>
              <a:ext uri="{FF2B5EF4-FFF2-40B4-BE49-F238E27FC236}">
                <a16:creationId xmlns:a16="http://schemas.microsoft.com/office/drawing/2014/main" id="{1D4A63F3-7DF7-764E-99F0-32DA412AD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2422" r="3828" b="25602"/>
          <a:stretch/>
        </p:blipFill>
        <p:spPr bwMode="auto">
          <a:xfrm>
            <a:off x="1398715" y="1489874"/>
            <a:ext cx="362700" cy="20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4" descr="Image result for react logo">
            <a:extLst>
              <a:ext uri="{FF2B5EF4-FFF2-40B4-BE49-F238E27FC236}">
                <a16:creationId xmlns:a16="http://schemas.microsoft.com/office/drawing/2014/main" id="{5EF2C12F-C115-D042-8158-D161C41C7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20161" r="3245" b="19023"/>
          <a:stretch/>
        </p:blipFill>
        <p:spPr bwMode="auto">
          <a:xfrm>
            <a:off x="4601469" y="1129181"/>
            <a:ext cx="570321" cy="2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4" descr="Image result for react logo">
            <a:extLst>
              <a:ext uri="{FF2B5EF4-FFF2-40B4-BE49-F238E27FC236}">
                <a16:creationId xmlns:a16="http://schemas.microsoft.com/office/drawing/2014/main" id="{CCB8800A-3389-794D-B820-1FCEF4EA7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20161" r="3245" b="19023"/>
          <a:stretch/>
        </p:blipFill>
        <p:spPr bwMode="auto">
          <a:xfrm>
            <a:off x="7237375" y="1159922"/>
            <a:ext cx="570321" cy="2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347">
            <a:extLst>
              <a:ext uri="{FF2B5EF4-FFF2-40B4-BE49-F238E27FC236}">
                <a16:creationId xmlns:a16="http://schemas.microsoft.com/office/drawing/2014/main" id="{7527F6B3-863D-4040-9D0C-9D988D8B48D8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26273" r="26356" b="4071"/>
          <a:stretch/>
        </p:blipFill>
        <p:spPr>
          <a:xfrm>
            <a:off x="4190108" y="963173"/>
            <a:ext cx="365410" cy="388777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2DB02F77-77E9-024D-ABC6-FD601F5FA6C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633227" y="1545577"/>
            <a:ext cx="658425" cy="353599"/>
          </a:xfrm>
          <a:prstGeom prst="rect">
            <a:avLst/>
          </a:prstGeom>
        </p:spPr>
      </p:pic>
      <p:pic>
        <p:nvPicPr>
          <p:cNvPr id="350" name="Picture 2" descr="Image result for talend logo">
            <a:extLst>
              <a:ext uri="{FF2B5EF4-FFF2-40B4-BE49-F238E27FC236}">
                <a16:creationId xmlns:a16="http://schemas.microsoft.com/office/drawing/2014/main" id="{DE761132-4F23-B049-9D1D-B910B89EA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079" y="4692902"/>
            <a:ext cx="645545" cy="16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4" descr="Image result for oracle">
            <a:extLst>
              <a:ext uri="{FF2B5EF4-FFF2-40B4-BE49-F238E27FC236}">
                <a16:creationId xmlns:a16="http://schemas.microsoft.com/office/drawing/2014/main" id="{6558AE62-F1E9-7849-A623-E565038F1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7" t="22681" r="11687" b="22027"/>
          <a:stretch/>
        </p:blipFill>
        <p:spPr bwMode="auto">
          <a:xfrm>
            <a:off x="10052759" y="4860199"/>
            <a:ext cx="506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351" descr="A close up of a sign&#10;&#10;Description automatically generated">
            <a:extLst>
              <a:ext uri="{FF2B5EF4-FFF2-40B4-BE49-F238E27FC236}">
                <a16:creationId xmlns:a16="http://schemas.microsoft.com/office/drawing/2014/main" id="{1AB18FD6-17C2-5947-9F49-8CC04ED6E46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069289" y="3024424"/>
            <a:ext cx="284530" cy="2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018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elfocus_Template_2016">
  <a:themeElements>
    <a:clrScheme name="Custom 4">
      <a:dk1>
        <a:srgbClr val="231F20"/>
      </a:dk1>
      <a:lt1>
        <a:srgbClr val="FFFFFF"/>
      </a:lt1>
      <a:dk2>
        <a:srgbClr val="000000"/>
      </a:dk2>
      <a:lt2>
        <a:srgbClr val="EDEDEE"/>
      </a:lt2>
      <a:accent1>
        <a:srgbClr val="E4121C"/>
      </a:accent1>
      <a:accent2>
        <a:srgbClr val="9E0B0F"/>
      </a:accent2>
      <a:accent3>
        <a:srgbClr val="DCDDDE"/>
      </a:accent3>
      <a:accent4>
        <a:srgbClr val="B1B3B6"/>
      </a:accent4>
      <a:accent5>
        <a:srgbClr val="939598"/>
      </a:accent5>
      <a:accent6>
        <a:srgbClr val="58595B"/>
      </a:accent6>
      <a:hlink>
        <a:srgbClr val="E4121C"/>
      </a:hlink>
      <a:folHlink>
        <a:srgbClr val="9E0B0F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85000"/>
          </a:lnSpc>
          <a:spcAft>
            <a:spcPts val="600"/>
          </a:spcAft>
          <a:buClr>
            <a:schemeClr val="accent1"/>
          </a:buClr>
          <a:defRPr sz="2800" b="1" dirty="0" smtClean="0">
            <a:solidFill>
              <a:schemeClr val="tx2"/>
            </a:solidFill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0695CC99-9A90-6E43-B7D5-256BB8D3CA47}" vid="{AF216E08-12EB-FF43-843E-FCECD485E3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Celfocus_PPT_Template_2016</Template>
  <TotalTime>28971</TotalTime>
  <Words>632</Words>
  <Application>Microsoft Office PowerPoint</Application>
  <PresentationFormat>Custom</PresentationFormat>
  <Paragraphs>308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Jawwy</vt:lpstr>
      <vt:lpstr>Tahoma</vt:lpstr>
      <vt:lpstr>Trebuchet MS</vt:lpstr>
      <vt:lpstr>Celfocus_Template_2016</vt:lpstr>
      <vt:lpstr>PowerPoint Presentation</vt:lpstr>
      <vt:lpstr>PowerPoint Presentation</vt:lpstr>
    </vt:vector>
  </TitlesOfParts>
  <Company>Celfocus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Knowledge Transfer</dc:subject>
  <dc:creator>luis.alberto.almeida@celfocus.com</dc:creator>
  <cp:lastModifiedBy>R Abhishek Banger</cp:lastModifiedBy>
  <cp:revision>956</cp:revision>
  <dcterms:created xsi:type="dcterms:W3CDTF">2016-05-04T13:08:35Z</dcterms:created>
  <dcterms:modified xsi:type="dcterms:W3CDTF">2024-05-28T08:32:49Z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ShapeElbowConnector" visible="true"/>
        <mso:control idQ="mso:PasteSourceFormatting" visible="true"/>
        <mso:control idQ="mso:PasteExcelTableSourceFormatting" visible="true"/>
        <mso:control idQ="mso:PasteExcelTableDestinationTableStyle" visible="true"/>
        <mso:control idQ="mso:PasteDestinationTheme" visible="true"/>
        <mso:control idQ="mso:PasteAsPicture" visible="true"/>
        <mso:control idQ="mso:ShapeRoundedRectangle" visible="true"/>
        <mso:control idQ="mso:ObjectSetShapeDefaults" visible="true"/>
      </mso:documentControls>
    </mso:qat>
  </mso:ribbon>
</mso:customUI>
</file>