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261" r:id="rId9"/>
    <p:sldId id="275" r:id="rId10"/>
    <p:sldId id="263" r:id="rId11"/>
    <p:sldId id="268" r:id="rId12"/>
    <p:sldId id="264" r:id="rId13"/>
    <p:sldId id="274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B78"/>
    <a:srgbClr val="C7723D"/>
    <a:srgbClr val="FF5050"/>
    <a:srgbClr val="8F6034"/>
    <a:srgbClr val="A0A1A3"/>
    <a:srgbClr val="767171"/>
    <a:srgbClr val="9B9CA0"/>
    <a:srgbClr val="9A9D9E"/>
    <a:srgbClr val="979595"/>
    <a:srgbClr val="8C6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1" autoAdjust="0"/>
    <p:restoredTop sz="96296" autoAdjust="0"/>
  </p:normalViewPr>
  <p:slideViewPr>
    <p:cSldViewPr snapToGrid="0">
      <p:cViewPr varScale="1">
        <p:scale>
          <a:sx n="106" d="100"/>
          <a:sy n="106" d="100"/>
        </p:scale>
        <p:origin x="13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75B5F-12A2-4A99-9999-C4FB5F11DB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721B-B8D3-4F4C-8CE3-63CF93A63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273F-37E1-49E5-A90B-EB3BC0CB13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3589989400-cc0270157ed0?crop=entropy&amp;dpr=0.95&amp;fit=crop&amp;fm=jpg&amp;h=725&amp;ixjsv=2.1.0&amp;ixlib=rb-0.3.5&amp;q=80&amp;w=1450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3473"/>
          <a:stretch>
            <a:fillRect/>
          </a:stretch>
        </p:blipFill>
        <p:spPr bwMode="auto">
          <a:xfrm>
            <a:off x="-19050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1750" y="0"/>
            <a:ext cx="12211050" cy="6858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942760" y="2244445"/>
            <a:ext cx="8306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Helvetica" pitchFamily="34" charset="0"/>
              </a:rPr>
              <a:t>GATEWAY</a:t>
            </a:r>
            <a:endParaRPr lang="zh-CN" altLang="en-US" sz="60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868194" y="4675291"/>
            <a:ext cx="100012" cy="100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5428456" y="4675291"/>
            <a:ext cx="100012" cy="100012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6231732" y="4675291"/>
            <a:ext cx="100012" cy="100012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4532630" y="3259455"/>
            <a:ext cx="2755900" cy="864869"/>
            <a:chOff x="5419724" y="3749195"/>
            <a:chExt cx="1080135" cy="641249"/>
          </a:xfrm>
        </p:grpSpPr>
        <p:sp>
          <p:nvSpPr>
            <p:cNvPr id="90" name="圆角矩形 89"/>
            <p:cNvSpPr/>
            <p:nvPr/>
          </p:nvSpPr>
          <p:spPr>
            <a:xfrm>
              <a:off x="5419724" y="3749195"/>
              <a:ext cx="1080135" cy="641249"/>
            </a:xfrm>
            <a:prstGeom prst="roundRect">
              <a:avLst>
                <a:gd name="adj" fmla="val 50000"/>
              </a:avLst>
            </a:prstGeom>
            <a:solidFill>
              <a:srgbClr val="4DC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5312" y="3812281"/>
              <a:ext cx="768959" cy="524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  <a:latin typeface="Helvetica" pitchFamily="34" charset="0"/>
                </a:rPr>
                <a:t>2021</a:t>
              </a:r>
              <a:endParaRPr lang="en-US" altLang="zh-CN" sz="2000" smtClean="0">
                <a:solidFill>
                  <a:schemeClr val="bg1"/>
                </a:solidFill>
                <a:latin typeface="Helvetica" pitchFamily="3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Helvetica" pitchFamily="34" charset="0"/>
                </a:rPr>
                <a:t>周齐明</a:t>
              </a:r>
              <a:endParaRPr lang="zh-CN" altLang="en-US" sz="20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3000">
        <p:circle/>
      </p:transition>
    </mc:Choice>
    <mc:Fallback>
      <p:transition spd="slow" advClick="0" advTm="3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-158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5380441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38918" y="2704137"/>
            <a:ext cx="35205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itchFamily="34" charset="0"/>
              </a:rPr>
              <a:t>FOUR</a:t>
            </a:r>
            <a:endParaRPr lang="zh-CN" altLang="en-US" sz="8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9011" y="3089652"/>
            <a:ext cx="27935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Helvetica" pitchFamily="34" charset="0"/>
              </a:rPr>
              <a:t>总结</a:t>
            </a:r>
            <a:endParaRPr lang="zh-CN" altLang="en-US" sz="2000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202104091732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0730" cy="6738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7635" y="343535"/>
            <a:ext cx="3228975" cy="706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Helvetica" pitchFamily="34" charset="0"/>
              </a:rPr>
              <a:t>Architecture</a:t>
            </a:r>
            <a:endParaRPr lang="zh-CN" altLang="en-US" sz="40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86" y="1825172"/>
            <a:ext cx="6415314" cy="32076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2375" y="986972"/>
            <a:ext cx="7616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网关作为系统的护城河，其地位重要性不言而喻</a:t>
            </a:r>
            <a:endParaRPr lang="zh-CN" altLang="en-US" sz="1400" dirty="0" smtClean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5029" y="0"/>
            <a:ext cx="2292350" cy="522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5375" y="-706"/>
            <a:ext cx="219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Helvetica" pitchFamily="34" charset="0"/>
              </a:rPr>
              <a:t>SUMMARY</a:t>
            </a:r>
            <a:endParaRPr lang="zh-CN" altLang="en-US" sz="2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06700" y="2082800"/>
            <a:ext cx="4165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FAST FAST FAST</a:t>
            </a:r>
            <a:endParaRPr lang="en-US" altLang="zh-CN" sz="3600" dirty="0" smtClean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3950" y="2227580"/>
            <a:ext cx="190500" cy="350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892425" y="6033947"/>
            <a:ext cx="61776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175000" y="3213100"/>
            <a:ext cx="659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STABLE STABLE STABLE</a:t>
            </a:r>
            <a:endParaRPr lang="en-US" altLang="zh-CN" sz="3600" dirty="0" smtClean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6200" y="3360420"/>
            <a:ext cx="190500" cy="350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ages.unsplash.com/photo-1423589989400-cc0270157ed0?crop=entropy&amp;dpr=0.95&amp;fit=crop&amp;fm=jpg&amp;h=725&amp;ixjsv=2.1.0&amp;ixlib=rb-0.3.5&amp;q=80&amp;w=1450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3473"/>
          <a:stretch>
            <a:fillRect/>
          </a:stretch>
        </p:blipFill>
        <p:spPr bwMode="auto">
          <a:xfrm>
            <a:off x="-19050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9525" y="0"/>
            <a:ext cx="1221105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https://images.unsplash.com/photo-1423589989400-cc0270157ed0?crop=entropy&amp;dpr=0.95&amp;fit=crop&amp;fm=jpg&amp;h=725&amp;ixjsv=2.1.0&amp;ixlib=rb-0.3.5&amp;q=80&amp;w=1450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r="17937"/>
          <a:stretch>
            <a:fillRect/>
          </a:stretch>
        </p:blipFill>
        <p:spPr bwMode="auto">
          <a:xfrm>
            <a:off x="1936507" y="0"/>
            <a:ext cx="8290707" cy="6858000"/>
          </a:xfrm>
          <a:custGeom>
            <a:avLst/>
            <a:gdLst>
              <a:gd name="connsiteX0" fmla="*/ 3429000 w 8290707"/>
              <a:gd name="connsiteY0" fmla="*/ 0 h 6858000"/>
              <a:gd name="connsiteX1" fmla="*/ 4861708 w 8290707"/>
              <a:gd name="connsiteY1" fmla="*/ 0 h 6858000"/>
              <a:gd name="connsiteX2" fmla="*/ 8290707 w 8290707"/>
              <a:gd name="connsiteY2" fmla="*/ 3429000 h 6858000"/>
              <a:gd name="connsiteX3" fmla="*/ 4861707 w 8290707"/>
              <a:gd name="connsiteY3" fmla="*/ 6858000 h 6858000"/>
              <a:gd name="connsiteX4" fmla="*/ 3429001 w 8290707"/>
              <a:gd name="connsiteY4" fmla="*/ 6858000 h 6858000"/>
              <a:gd name="connsiteX5" fmla="*/ 0 w 8290707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90707" h="6858000">
                <a:moveTo>
                  <a:pt x="3429000" y="0"/>
                </a:moveTo>
                <a:lnTo>
                  <a:pt x="4861708" y="0"/>
                </a:lnTo>
                <a:lnTo>
                  <a:pt x="8290707" y="3429000"/>
                </a:lnTo>
                <a:lnTo>
                  <a:pt x="4861707" y="6858000"/>
                </a:lnTo>
                <a:lnTo>
                  <a:pt x="3429001" y="6858000"/>
                </a:lnTo>
                <a:lnTo>
                  <a:pt x="0" y="3429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761957" y="2363372"/>
            <a:ext cx="66680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THANKS</a:t>
            </a:r>
            <a:endParaRPr lang="zh-CN" altLang="en-US" sz="115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3000">
        <p15:prstTrans prst="fallOve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5321395722-b1dd54a97cf3?crop=entropy&amp;fit=crop&amp;fm=jpg&amp;h=675&amp;ixjsv=2.1.0&amp;ixlib=rb-0.3.5&amp;q=80&amp;w=137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5" r="4137"/>
          <a:stretch>
            <a:fillRect/>
          </a:stretch>
        </p:blipFill>
        <p:spPr bwMode="auto">
          <a:xfrm>
            <a:off x="0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 rot="21311461">
            <a:off x="-1088616" y="2531542"/>
            <a:ext cx="13550305" cy="266988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685952" y="840653"/>
            <a:ext cx="2820097" cy="743352"/>
            <a:chOff x="4689955" y="1092230"/>
            <a:chExt cx="2820097" cy="743352"/>
          </a:xfrm>
        </p:grpSpPr>
        <p:sp>
          <p:nvSpPr>
            <p:cNvPr id="4" name="半闭框 3"/>
            <p:cNvSpPr>
              <a:spLocks noChangeAspect="1"/>
            </p:cNvSpPr>
            <p:nvPr/>
          </p:nvSpPr>
          <p:spPr>
            <a:xfrm>
              <a:off x="4689955" y="1092230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半闭框 6"/>
            <p:cNvSpPr>
              <a:spLocks noChangeAspect="1"/>
            </p:cNvSpPr>
            <p:nvPr/>
          </p:nvSpPr>
          <p:spPr>
            <a:xfrm flipH="1">
              <a:off x="7294052" y="1092230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半闭框 7"/>
            <p:cNvSpPr>
              <a:spLocks noChangeAspect="1"/>
            </p:cNvSpPr>
            <p:nvPr/>
          </p:nvSpPr>
          <p:spPr>
            <a:xfrm flipH="1" flipV="1">
              <a:off x="7294052" y="1619582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半闭框 8"/>
            <p:cNvSpPr>
              <a:spLocks noChangeAspect="1"/>
            </p:cNvSpPr>
            <p:nvPr/>
          </p:nvSpPr>
          <p:spPr>
            <a:xfrm flipV="1">
              <a:off x="4689955" y="1619582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242927" y="858386"/>
            <a:ext cx="368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Helvetica" pitchFamily="34" charset="0"/>
              </a:rPr>
              <a:t>CONTENT</a:t>
            </a:r>
            <a:endParaRPr lang="zh-CN" altLang="en-US" sz="40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8713" y="2684585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08664" y="2684585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08664" y="4114800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28713" y="4114800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04098" y="2972276"/>
            <a:ext cx="366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itchFamily="34" charset="0"/>
              </a:rPr>
              <a:t>网关的前世今生</a:t>
            </a:r>
            <a:endParaRPr lang="zh-CN" altLang="en-US" sz="20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8049" y="2976270"/>
            <a:ext cx="366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Helvetica" pitchFamily="34" charset="0"/>
              </a:rPr>
              <a:t>网关需要具备什么能力</a:t>
            </a:r>
            <a:endParaRPr lang="zh-CN" altLang="en-US" sz="20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04098" y="4376410"/>
            <a:ext cx="366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itchFamily="34" charset="0"/>
              </a:rPr>
              <a:t>如何实现一个网关</a:t>
            </a:r>
            <a:endParaRPr lang="zh-CN" altLang="en-US" sz="20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8049" y="4376410"/>
            <a:ext cx="366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Helvetica" pitchFamily="34" charset="0"/>
              </a:rPr>
              <a:t>总结</a:t>
            </a:r>
            <a:endParaRPr lang="zh-CN" altLang="en-US" sz="2000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-158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4849309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085963" y="2704137"/>
            <a:ext cx="2758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itchFamily="34" charset="0"/>
              </a:rPr>
              <a:t>ONE</a:t>
            </a:r>
            <a:endParaRPr lang="zh-CN" altLang="en-US" sz="8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4937" y="3073469"/>
            <a:ext cx="27935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itchFamily="34" charset="0"/>
              </a:rPr>
              <a:t>网关的前世今生</a:t>
            </a:r>
            <a:endParaRPr lang="zh-CN" altLang="en-US" sz="20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>
            <a:fillRect/>
          </a:stretch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14605"/>
            <a:ext cx="12230100" cy="68580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64444" y="1292956"/>
            <a:ext cx="204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Helvetica" pitchFamily="34" charset="0"/>
              </a:rPr>
              <a:t>缘起</a:t>
            </a:r>
            <a:endParaRPr lang="zh-CN" altLang="en-US" sz="28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4565" y="3599180"/>
            <a:ext cx="497078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Helvetica" pitchFamily="34" charset="0"/>
                <a:sym typeface="+mn-ea"/>
              </a:rPr>
              <a:t>一些与业务非强相关的功能，比如权限控制、日志输出、数据加密、熔断限流等，每个微服务应用都需要，因此存在着大量重复的代码实现。而且由于系统的迭代、人员的更替，各个微服务中这些功能的实现细节出现了较大的差异，导致维护成本变高。</a:t>
            </a:r>
            <a:endParaRPr lang="en-US" altLang="zh-CN" sz="14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4565" y="5416550"/>
            <a:ext cx="49707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Helvetica" pitchFamily="34" charset="0"/>
              </a:rPr>
              <a:t>原先单体应用下非常容易做的接口管理，在服务拆分后没有了一个集中管理的地方，无法统计已存在哪些接口、接口定义是什么、运行状态如何</a:t>
            </a:r>
            <a:endParaRPr lang="en-US" altLang="zh-CN" sz="14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4565" y="2108200"/>
            <a:ext cx="4970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Helvetica" pitchFamily="34" charset="0"/>
                <a:sym typeface="+mn-ea"/>
              </a:rPr>
              <a:t>系统规模变大、复杂度越来越高，微服务/SOA架构渐渐成为主流。当一个单体应用</a:t>
            </a:r>
            <a:r>
              <a:rPr lang="zh-CN" altLang="en-US" sz="1400" dirty="0" smtClean="0">
                <a:solidFill>
                  <a:schemeClr val="bg1"/>
                </a:solidFill>
                <a:latin typeface="Helvetica" pitchFamily="34" charset="0"/>
                <a:sym typeface="+mn-ea"/>
              </a:rPr>
              <a:t>会</a:t>
            </a:r>
            <a:r>
              <a:rPr lang="en-US" altLang="zh-CN" sz="1400" dirty="0" smtClean="0">
                <a:solidFill>
                  <a:schemeClr val="bg1"/>
                </a:solidFill>
                <a:latin typeface="Helvetica" pitchFamily="34" charset="0"/>
                <a:sym typeface="+mn-ea"/>
              </a:rPr>
              <a:t>被拆分成许许多多的微服务应用后，</a:t>
            </a:r>
            <a:r>
              <a:rPr lang="zh-CN" altLang="en-US" sz="1400" dirty="0" smtClean="0">
                <a:solidFill>
                  <a:schemeClr val="bg1"/>
                </a:solidFill>
                <a:latin typeface="Helvetica" pitchFamily="34" charset="0"/>
                <a:sym typeface="+mn-ea"/>
              </a:rPr>
              <a:t>那随着应用增多，如何提供统一的访问入口？如果这些应用的技术栈还不统一，五花八门，如何统一</a:t>
            </a:r>
            <a:endParaRPr lang="zh-CN" altLang="en-US" sz="1400" dirty="0" smtClean="0">
              <a:solidFill>
                <a:schemeClr val="bg1"/>
              </a:solidFill>
              <a:latin typeface="Helvetica" pitchFamily="34" charset="0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955165"/>
            <a:ext cx="5806440" cy="294830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-158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5082633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75468" y="2704136"/>
            <a:ext cx="28474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itchFamily="34" charset="0"/>
              </a:rPr>
              <a:t>TWO</a:t>
            </a:r>
            <a:endParaRPr lang="zh-CN" altLang="en-US" sz="8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2941" y="3073468"/>
            <a:ext cx="27935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itchFamily="34" charset="0"/>
              </a:rPr>
              <a:t>网关的能力</a:t>
            </a:r>
            <a:endParaRPr lang="zh-CN" altLang="en-US" sz="20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37315" y="580571"/>
            <a:ext cx="29173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WHAT GW DO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34038" y="1319213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KSO_Shape"/>
          <p:cNvSpPr/>
          <p:nvPr/>
        </p:nvSpPr>
        <p:spPr>
          <a:xfrm>
            <a:off x="1436914" y="2073727"/>
            <a:ext cx="589643" cy="465818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2649" y="2683329"/>
            <a:ext cx="16981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itchFamily="34" charset="0"/>
              </a:rPr>
              <a:t>Route</a:t>
            </a:r>
            <a:endParaRPr lang="en-US" altLang="zh-CN" sz="1400" dirty="0" smtClean="0">
              <a:latin typeface="Helvetica" pitchFamily="34" charset="0"/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4864581" y="2036669"/>
            <a:ext cx="287964" cy="539933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9477" y="2683329"/>
            <a:ext cx="16981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itchFamily="34" charset="0"/>
              </a:rPr>
              <a:t>Flow Manager</a:t>
            </a:r>
            <a:endParaRPr lang="en-US" altLang="zh-CN" sz="1400" dirty="0" smtClean="0">
              <a:latin typeface="Helvetica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7755457" y="2073727"/>
            <a:ext cx="585063" cy="465125"/>
          </a:xfrm>
          <a:custGeom>
            <a:avLst/>
            <a:gdLst/>
            <a:ahLst/>
            <a:cxnLst/>
            <a:rect l="l" t="t" r="r" b="b"/>
            <a:pathLst>
              <a:path w="3438144" h="2732506">
                <a:moveTo>
                  <a:pt x="1719072" y="1227183"/>
                </a:moveTo>
                <a:cubicBezTo>
                  <a:pt x="1961590" y="1227183"/>
                  <a:pt x="2158189" y="1423782"/>
                  <a:pt x="2158189" y="1666300"/>
                </a:cubicBezTo>
                <a:cubicBezTo>
                  <a:pt x="2158189" y="1908818"/>
                  <a:pt x="1961590" y="2105417"/>
                  <a:pt x="1719072" y="2105417"/>
                </a:cubicBezTo>
                <a:cubicBezTo>
                  <a:pt x="1476554" y="2105417"/>
                  <a:pt x="1279955" y="1908818"/>
                  <a:pt x="1279955" y="1666300"/>
                </a:cubicBezTo>
                <a:cubicBezTo>
                  <a:pt x="1279955" y="1423782"/>
                  <a:pt x="1476554" y="1227183"/>
                  <a:pt x="1719072" y="1227183"/>
                </a:cubicBezTo>
                <a:close/>
                <a:moveTo>
                  <a:pt x="1719072" y="997872"/>
                </a:moveTo>
                <a:cubicBezTo>
                  <a:pt x="1349909" y="997872"/>
                  <a:pt x="1050644" y="1297137"/>
                  <a:pt x="1050644" y="1666300"/>
                </a:cubicBezTo>
                <a:cubicBezTo>
                  <a:pt x="1050644" y="2035463"/>
                  <a:pt x="1349909" y="2334728"/>
                  <a:pt x="1719072" y="2334728"/>
                </a:cubicBezTo>
                <a:cubicBezTo>
                  <a:pt x="2088235" y="2334728"/>
                  <a:pt x="2387500" y="2035463"/>
                  <a:pt x="2387500" y="1666300"/>
                </a:cubicBezTo>
                <a:cubicBezTo>
                  <a:pt x="2387500" y="1297137"/>
                  <a:pt x="2088235" y="997872"/>
                  <a:pt x="1719072" y="997872"/>
                </a:cubicBezTo>
                <a:close/>
                <a:moveTo>
                  <a:pt x="575044" y="803862"/>
                </a:moveTo>
                <a:cubicBezTo>
                  <a:pt x="495506" y="803862"/>
                  <a:pt x="431028" y="868340"/>
                  <a:pt x="431028" y="947878"/>
                </a:cubicBezTo>
                <a:cubicBezTo>
                  <a:pt x="431028" y="1027416"/>
                  <a:pt x="495506" y="1091894"/>
                  <a:pt x="575044" y="1091894"/>
                </a:cubicBezTo>
                <a:cubicBezTo>
                  <a:pt x="654582" y="1091894"/>
                  <a:pt x="719060" y="1027416"/>
                  <a:pt x="719060" y="947878"/>
                </a:cubicBezTo>
                <a:cubicBezTo>
                  <a:pt x="719060" y="868340"/>
                  <a:pt x="654582" y="803862"/>
                  <a:pt x="575044" y="803862"/>
                </a:cubicBezTo>
                <a:close/>
                <a:moveTo>
                  <a:pt x="1365940" y="0"/>
                </a:moveTo>
                <a:lnTo>
                  <a:pt x="1998164" y="0"/>
                </a:lnTo>
                <a:cubicBezTo>
                  <a:pt x="2213188" y="0"/>
                  <a:pt x="2387500" y="174312"/>
                  <a:pt x="2387500" y="389336"/>
                </a:cubicBezTo>
                <a:lnTo>
                  <a:pt x="2384456" y="419529"/>
                </a:lnTo>
                <a:lnTo>
                  <a:pt x="3040081" y="419529"/>
                </a:lnTo>
                <a:cubicBezTo>
                  <a:pt x="3259925" y="419529"/>
                  <a:pt x="3438144" y="597748"/>
                  <a:pt x="3438144" y="817592"/>
                </a:cubicBezTo>
                <a:lnTo>
                  <a:pt x="3438144" y="2334443"/>
                </a:lnTo>
                <a:cubicBezTo>
                  <a:pt x="3438144" y="2554287"/>
                  <a:pt x="3259925" y="2732506"/>
                  <a:pt x="3040081" y="2732506"/>
                </a:cubicBezTo>
                <a:lnTo>
                  <a:pt x="398063" y="2732506"/>
                </a:lnTo>
                <a:cubicBezTo>
                  <a:pt x="178219" y="2732506"/>
                  <a:pt x="0" y="2554287"/>
                  <a:pt x="0" y="2334443"/>
                </a:cubicBezTo>
                <a:lnTo>
                  <a:pt x="0" y="817592"/>
                </a:lnTo>
                <a:cubicBezTo>
                  <a:pt x="0" y="597748"/>
                  <a:pt x="178219" y="419529"/>
                  <a:pt x="398063" y="419529"/>
                </a:cubicBezTo>
                <a:lnTo>
                  <a:pt x="979648" y="419529"/>
                </a:lnTo>
                <a:cubicBezTo>
                  <a:pt x="976997" y="409663"/>
                  <a:pt x="976604" y="399545"/>
                  <a:pt x="976604" y="389336"/>
                </a:cubicBezTo>
                <a:cubicBezTo>
                  <a:pt x="976604" y="174312"/>
                  <a:pt x="1150916" y="0"/>
                  <a:pt x="1365940" y="0"/>
                </a:cubicBezTo>
                <a:close/>
              </a:path>
            </a:pathLst>
          </a:cu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98902" y="2683329"/>
            <a:ext cx="16981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itchFamily="34" charset="0"/>
              </a:rPr>
              <a:t>AUTH</a:t>
            </a:r>
            <a:endParaRPr lang="zh-CN" altLang="en-US" sz="1400" dirty="0">
              <a:latin typeface="Helvetica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1811" y="3134890"/>
            <a:ext cx="241984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服务路由</a:t>
            </a:r>
            <a:endParaRPr lang="zh-CN" altLang="en-US" sz="1200" dirty="0" smtClean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8639" y="3134890"/>
            <a:ext cx="241984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流量管理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02945" y="3134889"/>
            <a:ext cx="2490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鉴权</a:t>
            </a:r>
            <a:endParaRPr lang="zh-CN" altLang="en-US" sz="1200" dirty="0" smtClean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19078" y="2455150"/>
            <a:ext cx="16981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itchFamily="34" charset="0"/>
              </a:rPr>
              <a:t>API Manager</a:t>
            </a:r>
            <a:endParaRPr lang="zh-CN" altLang="en-US" sz="1400" dirty="0">
              <a:latin typeface="Helvetica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36151" y="3135310"/>
            <a:ext cx="2490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API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定义</a:t>
            </a:r>
            <a:endParaRPr lang="zh-CN" altLang="en-US" sz="1200" dirty="0" smtClean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0226676" y="1972156"/>
            <a:ext cx="682976" cy="339211"/>
          </a:xfrm>
          <a:custGeom>
            <a:avLst/>
            <a:gdLst>
              <a:gd name="T0" fmla="*/ 2147483646 w 5722"/>
              <a:gd name="T1" fmla="*/ 2147483646 h 2844"/>
              <a:gd name="T2" fmla="*/ 2147483646 w 5722"/>
              <a:gd name="T3" fmla="*/ 2147483646 h 2844"/>
              <a:gd name="T4" fmla="*/ 2147483646 w 5722"/>
              <a:gd name="T5" fmla="*/ 2147483646 h 2844"/>
              <a:gd name="T6" fmla="*/ 2147483646 w 5722"/>
              <a:gd name="T7" fmla="*/ 2147483646 h 2844"/>
              <a:gd name="T8" fmla="*/ 2147483646 w 5722"/>
              <a:gd name="T9" fmla="*/ 2147483646 h 2844"/>
              <a:gd name="T10" fmla="*/ 2147483646 w 5722"/>
              <a:gd name="T11" fmla="*/ 2147483646 h 2844"/>
              <a:gd name="T12" fmla="*/ 2147483646 w 5722"/>
              <a:gd name="T13" fmla="*/ 2147483646 h 2844"/>
              <a:gd name="T14" fmla="*/ 2147483646 w 5722"/>
              <a:gd name="T15" fmla="*/ 2147483646 h 2844"/>
              <a:gd name="T16" fmla="*/ 2147483646 w 5722"/>
              <a:gd name="T17" fmla="*/ 2147483646 h 2844"/>
              <a:gd name="T18" fmla="*/ 2147483646 w 5722"/>
              <a:gd name="T19" fmla="*/ 2147483646 h 2844"/>
              <a:gd name="T20" fmla="*/ 2147483646 w 5722"/>
              <a:gd name="T21" fmla="*/ 2147483646 h 2844"/>
              <a:gd name="T22" fmla="*/ 2147483646 w 5722"/>
              <a:gd name="T23" fmla="*/ 2147483646 h 2844"/>
              <a:gd name="T24" fmla="*/ 2147483646 w 5722"/>
              <a:gd name="T25" fmla="*/ 2147483646 h 2844"/>
              <a:gd name="T26" fmla="*/ 2147483646 w 5722"/>
              <a:gd name="T27" fmla="*/ 2147483646 h 2844"/>
              <a:gd name="T28" fmla="*/ 221457082 w 5722"/>
              <a:gd name="T29" fmla="*/ 405634533 h 2844"/>
              <a:gd name="T30" fmla="*/ 2147483646 w 5722"/>
              <a:gd name="T31" fmla="*/ 2147483646 h 2844"/>
              <a:gd name="T32" fmla="*/ 2147483646 w 5722"/>
              <a:gd name="T33" fmla="*/ 2147483646 h 2844"/>
              <a:gd name="T34" fmla="*/ 2147483646 w 5722"/>
              <a:gd name="T35" fmla="*/ 2147483646 h 2844"/>
              <a:gd name="T36" fmla="*/ 2147483646 w 5722"/>
              <a:gd name="T37" fmla="*/ 2147483646 h 2844"/>
              <a:gd name="T38" fmla="*/ 2147483646 w 5722"/>
              <a:gd name="T39" fmla="*/ 2147483646 h 2844"/>
              <a:gd name="T40" fmla="*/ 2147483646 w 5722"/>
              <a:gd name="T41" fmla="*/ 2147483646 h 2844"/>
              <a:gd name="T42" fmla="*/ 2147483646 w 5722"/>
              <a:gd name="T43" fmla="*/ 2147483646 h 2844"/>
              <a:gd name="T44" fmla="*/ 2147483646 w 5722"/>
              <a:gd name="T45" fmla="*/ 2147483646 h 2844"/>
              <a:gd name="T46" fmla="*/ 2147483646 w 5722"/>
              <a:gd name="T47" fmla="*/ 2147483646 h 2844"/>
              <a:gd name="T48" fmla="*/ 2147483646 w 5722"/>
              <a:gd name="T49" fmla="*/ 2147483646 h 2844"/>
              <a:gd name="T50" fmla="*/ 2147483646 w 5722"/>
              <a:gd name="T51" fmla="*/ 2147483646 h 2844"/>
              <a:gd name="T52" fmla="*/ 2147483646 w 5722"/>
              <a:gd name="T53" fmla="*/ 2147483646 h 2844"/>
              <a:gd name="T54" fmla="*/ 2147483646 w 5722"/>
              <a:gd name="T55" fmla="*/ 2147483646 h 2844"/>
              <a:gd name="T56" fmla="*/ 2147483646 w 5722"/>
              <a:gd name="T57" fmla="*/ 2147483646 h 2844"/>
              <a:gd name="T58" fmla="*/ 2147483646 w 5722"/>
              <a:gd name="T59" fmla="*/ 2147483646 h 2844"/>
              <a:gd name="T60" fmla="*/ 2147483646 w 5722"/>
              <a:gd name="T61" fmla="*/ 2147483646 h 2844"/>
              <a:gd name="T62" fmla="*/ 2147483646 w 5722"/>
              <a:gd name="T63" fmla="*/ 2147483646 h 2844"/>
              <a:gd name="T64" fmla="*/ 2147483646 w 5722"/>
              <a:gd name="T65" fmla="*/ 2147483646 h 2844"/>
              <a:gd name="T66" fmla="*/ 2147483646 w 5722"/>
              <a:gd name="T67" fmla="*/ 2147483646 h 2844"/>
              <a:gd name="T68" fmla="*/ 2147483646 w 5722"/>
              <a:gd name="T69" fmla="*/ 2147483646 h 2844"/>
              <a:gd name="T70" fmla="*/ 2147483646 w 5722"/>
              <a:gd name="T71" fmla="*/ 2147483646 h 2844"/>
              <a:gd name="T72" fmla="*/ 2147483646 w 5722"/>
              <a:gd name="T73" fmla="*/ 2147483646 h 2844"/>
              <a:gd name="T74" fmla="*/ 2147483646 w 5722"/>
              <a:gd name="T75" fmla="*/ 2147483646 h 2844"/>
              <a:gd name="T76" fmla="*/ 2147483646 w 5722"/>
              <a:gd name="T77" fmla="*/ 2147483646 h 2844"/>
              <a:gd name="T78" fmla="*/ 2147483646 w 5722"/>
              <a:gd name="T79" fmla="*/ 2147483646 h 2844"/>
              <a:gd name="T80" fmla="*/ 2147483646 w 5722"/>
              <a:gd name="T81" fmla="*/ 2147483646 h 2844"/>
              <a:gd name="T82" fmla="*/ 2147483646 w 5722"/>
              <a:gd name="T83" fmla="*/ 2147483646 h 2844"/>
              <a:gd name="T84" fmla="*/ 2147483646 w 5722"/>
              <a:gd name="T85" fmla="*/ 2147483646 h 2844"/>
              <a:gd name="T86" fmla="*/ 2147483646 w 5722"/>
              <a:gd name="T87" fmla="*/ 2147483646 h 2844"/>
              <a:gd name="T88" fmla="*/ 2147483646 w 5722"/>
              <a:gd name="T89" fmla="*/ 2147483646 h 2844"/>
              <a:gd name="T90" fmla="*/ 2147483646 w 5722"/>
              <a:gd name="T91" fmla="*/ 2147483646 h 2844"/>
              <a:gd name="T92" fmla="*/ 2147483646 w 5722"/>
              <a:gd name="T93" fmla="*/ 2147483646 h 2844"/>
              <a:gd name="T94" fmla="*/ 2147483646 w 5722"/>
              <a:gd name="T95" fmla="*/ 2147483646 h 2844"/>
              <a:gd name="T96" fmla="*/ 2147483646 w 5722"/>
              <a:gd name="T97" fmla="*/ 2147483646 h 2844"/>
              <a:gd name="T98" fmla="*/ 2147483646 w 5722"/>
              <a:gd name="T99" fmla="*/ 2147483646 h 2844"/>
              <a:gd name="T100" fmla="*/ 2147483646 w 5722"/>
              <a:gd name="T101" fmla="*/ 2147483646 h 2844"/>
              <a:gd name="T102" fmla="*/ 2147483646 w 5722"/>
              <a:gd name="T103" fmla="*/ 2147483646 h 2844"/>
              <a:gd name="T104" fmla="*/ 2147483646 w 5722"/>
              <a:gd name="T105" fmla="*/ 2147483646 h 2844"/>
              <a:gd name="T106" fmla="*/ 2147483646 w 5722"/>
              <a:gd name="T107" fmla="*/ 2147483646 h 2844"/>
              <a:gd name="T108" fmla="*/ 2147483646 w 5722"/>
              <a:gd name="T109" fmla="*/ 2147483646 h 2844"/>
              <a:gd name="T110" fmla="*/ 2147483646 w 5722"/>
              <a:gd name="T111" fmla="*/ 2147483646 h 2844"/>
              <a:gd name="T112" fmla="*/ 2147483646 w 5722"/>
              <a:gd name="T113" fmla="*/ 2147483646 h 2844"/>
              <a:gd name="T114" fmla="*/ 2147483646 w 5722"/>
              <a:gd name="T115" fmla="*/ 2147483646 h 2844"/>
              <a:gd name="T116" fmla="*/ 2147483646 w 5722"/>
              <a:gd name="T117" fmla="*/ 2147483646 h 2844"/>
              <a:gd name="T118" fmla="*/ 2147483646 w 5722"/>
              <a:gd name="T119" fmla="*/ 2147483646 h 2844"/>
              <a:gd name="T120" fmla="*/ 2147483646 w 5722"/>
              <a:gd name="T121" fmla="*/ 2147483646 h 2844"/>
              <a:gd name="T122" fmla="*/ 2147483646 w 5722"/>
              <a:gd name="T123" fmla="*/ 2147483646 h 2844"/>
              <a:gd name="T124" fmla="*/ 2147483646 w 5722"/>
              <a:gd name="T125" fmla="*/ 2147483646 h 28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722" h="2844">
                <a:moveTo>
                  <a:pt x="3377" y="482"/>
                </a:moveTo>
                <a:lnTo>
                  <a:pt x="3001" y="482"/>
                </a:lnTo>
                <a:lnTo>
                  <a:pt x="3001" y="656"/>
                </a:lnTo>
                <a:lnTo>
                  <a:pt x="3377" y="656"/>
                </a:lnTo>
                <a:lnTo>
                  <a:pt x="3377" y="482"/>
                </a:lnTo>
                <a:close/>
                <a:moveTo>
                  <a:pt x="4234" y="482"/>
                </a:moveTo>
                <a:lnTo>
                  <a:pt x="3858" y="482"/>
                </a:lnTo>
                <a:lnTo>
                  <a:pt x="3858" y="656"/>
                </a:lnTo>
                <a:lnTo>
                  <a:pt x="4234" y="656"/>
                </a:lnTo>
                <a:lnTo>
                  <a:pt x="4234" y="482"/>
                </a:lnTo>
                <a:close/>
                <a:moveTo>
                  <a:pt x="3801" y="482"/>
                </a:moveTo>
                <a:lnTo>
                  <a:pt x="3424" y="482"/>
                </a:lnTo>
                <a:lnTo>
                  <a:pt x="3424" y="656"/>
                </a:lnTo>
                <a:lnTo>
                  <a:pt x="3801" y="656"/>
                </a:lnTo>
                <a:lnTo>
                  <a:pt x="3801" y="482"/>
                </a:lnTo>
                <a:close/>
                <a:moveTo>
                  <a:pt x="2944" y="482"/>
                </a:moveTo>
                <a:lnTo>
                  <a:pt x="2567" y="482"/>
                </a:lnTo>
                <a:lnTo>
                  <a:pt x="2567" y="656"/>
                </a:lnTo>
                <a:lnTo>
                  <a:pt x="2944" y="656"/>
                </a:lnTo>
                <a:lnTo>
                  <a:pt x="2944" y="482"/>
                </a:lnTo>
                <a:close/>
                <a:moveTo>
                  <a:pt x="5540" y="1000"/>
                </a:moveTo>
                <a:lnTo>
                  <a:pt x="5330" y="1000"/>
                </a:lnTo>
                <a:lnTo>
                  <a:pt x="5323" y="985"/>
                </a:lnTo>
                <a:lnTo>
                  <a:pt x="5313" y="971"/>
                </a:lnTo>
                <a:lnTo>
                  <a:pt x="5301" y="960"/>
                </a:lnTo>
                <a:lnTo>
                  <a:pt x="5289" y="949"/>
                </a:lnTo>
                <a:lnTo>
                  <a:pt x="5274" y="941"/>
                </a:lnTo>
                <a:lnTo>
                  <a:pt x="5259" y="935"/>
                </a:lnTo>
                <a:lnTo>
                  <a:pt x="5242" y="931"/>
                </a:lnTo>
                <a:lnTo>
                  <a:pt x="5225" y="930"/>
                </a:lnTo>
                <a:lnTo>
                  <a:pt x="5208" y="931"/>
                </a:lnTo>
                <a:lnTo>
                  <a:pt x="5192" y="935"/>
                </a:lnTo>
                <a:lnTo>
                  <a:pt x="5176" y="941"/>
                </a:lnTo>
                <a:lnTo>
                  <a:pt x="5162" y="949"/>
                </a:lnTo>
                <a:lnTo>
                  <a:pt x="5148" y="960"/>
                </a:lnTo>
                <a:lnTo>
                  <a:pt x="5137" y="971"/>
                </a:lnTo>
                <a:lnTo>
                  <a:pt x="5128" y="985"/>
                </a:lnTo>
                <a:lnTo>
                  <a:pt x="5120" y="1000"/>
                </a:lnTo>
                <a:lnTo>
                  <a:pt x="4187" y="1000"/>
                </a:lnTo>
                <a:lnTo>
                  <a:pt x="4187" y="705"/>
                </a:lnTo>
                <a:lnTo>
                  <a:pt x="3902" y="705"/>
                </a:lnTo>
                <a:lnTo>
                  <a:pt x="3902" y="1000"/>
                </a:lnTo>
                <a:lnTo>
                  <a:pt x="3761" y="1000"/>
                </a:lnTo>
                <a:lnTo>
                  <a:pt x="3761" y="705"/>
                </a:lnTo>
                <a:lnTo>
                  <a:pt x="3476" y="705"/>
                </a:lnTo>
                <a:lnTo>
                  <a:pt x="3476" y="1000"/>
                </a:lnTo>
                <a:lnTo>
                  <a:pt x="3335" y="1000"/>
                </a:lnTo>
                <a:lnTo>
                  <a:pt x="3335" y="705"/>
                </a:lnTo>
                <a:lnTo>
                  <a:pt x="3049" y="705"/>
                </a:lnTo>
                <a:lnTo>
                  <a:pt x="3049" y="1000"/>
                </a:lnTo>
                <a:lnTo>
                  <a:pt x="2909" y="1000"/>
                </a:lnTo>
                <a:lnTo>
                  <a:pt x="2909" y="705"/>
                </a:lnTo>
                <a:lnTo>
                  <a:pt x="2623" y="705"/>
                </a:lnTo>
                <a:lnTo>
                  <a:pt x="2623" y="1000"/>
                </a:lnTo>
                <a:lnTo>
                  <a:pt x="2129" y="1000"/>
                </a:lnTo>
                <a:lnTo>
                  <a:pt x="2129" y="993"/>
                </a:lnTo>
                <a:lnTo>
                  <a:pt x="2051" y="992"/>
                </a:lnTo>
                <a:lnTo>
                  <a:pt x="1974" y="989"/>
                </a:lnTo>
                <a:lnTo>
                  <a:pt x="1900" y="985"/>
                </a:lnTo>
                <a:lnTo>
                  <a:pt x="1827" y="979"/>
                </a:lnTo>
                <a:lnTo>
                  <a:pt x="1755" y="973"/>
                </a:lnTo>
                <a:lnTo>
                  <a:pt x="1686" y="965"/>
                </a:lnTo>
                <a:lnTo>
                  <a:pt x="1618" y="956"/>
                </a:lnTo>
                <a:lnTo>
                  <a:pt x="1553" y="946"/>
                </a:lnTo>
                <a:lnTo>
                  <a:pt x="1488" y="936"/>
                </a:lnTo>
                <a:lnTo>
                  <a:pt x="1426" y="923"/>
                </a:lnTo>
                <a:lnTo>
                  <a:pt x="1364" y="911"/>
                </a:lnTo>
                <a:lnTo>
                  <a:pt x="1305" y="896"/>
                </a:lnTo>
                <a:lnTo>
                  <a:pt x="1248" y="881"/>
                </a:lnTo>
                <a:lnTo>
                  <a:pt x="1191" y="866"/>
                </a:lnTo>
                <a:lnTo>
                  <a:pt x="1137" y="849"/>
                </a:lnTo>
                <a:lnTo>
                  <a:pt x="1083" y="832"/>
                </a:lnTo>
                <a:lnTo>
                  <a:pt x="1032" y="815"/>
                </a:lnTo>
                <a:lnTo>
                  <a:pt x="981" y="795"/>
                </a:lnTo>
                <a:lnTo>
                  <a:pt x="933" y="777"/>
                </a:lnTo>
                <a:lnTo>
                  <a:pt x="887" y="756"/>
                </a:lnTo>
                <a:lnTo>
                  <a:pt x="841" y="736"/>
                </a:lnTo>
                <a:lnTo>
                  <a:pt x="796" y="715"/>
                </a:lnTo>
                <a:lnTo>
                  <a:pt x="754" y="695"/>
                </a:lnTo>
                <a:lnTo>
                  <a:pt x="713" y="673"/>
                </a:lnTo>
                <a:lnTo>
                  <a:pt x="673" y="651"/>
                </a:lnTo>
                <a:lnTo>
                  <a:pt x="634" y="628"/>
                </a:lnTo>
                <a:lnTo>
                  <a:pt x="598" y="607"/>
                </a:lnTo>
                <a:lnTo>
                  <a:pt x="561" y="584"/>
                </a:lnTo>
                <a:lnTo>
                  <a:pt x="527" y="561"/>
                </a:lnTo>
                <a:lnTo>
                  <a:pt x="494" y="538"/>
                </a:lnTo>
                <a:lnTo>
                  <a:pt x="462" y="514"/>
                </a:lnTo>
                <a:lnTo>
                  <a:pt x="431" y="491"/>
                </a:lnTo>
                <a:lnTo>
                  <a:pt x="401" y="468"/>
                </a:lnTo>
                <a:lnTo>
                  <a:pt x="374" y="446"/>
                </a:lnTo>
                <a:lnTo>
                  <a:pt x="320" y="400"/>
                </a:lnTo>
                <a:lnTo>
                  <a:pt x="272" y="354"/>
                </a:lnTo>
                <a:lnTo>
                  <a:pt x="228" y="311"/>
                </a:lnTo>
                <a:lnTo>
                  <a:pt x="189" y="268"/>
                </a:lnTo>
                <a:lnTo>
                  <a:pt x="153" y="227"/>
                </a:lnTo>
                <a:lnTo>
                  <a:pt x="122" y="190"/>
                </a:lnTo>
                <a:lnTo>
                  <a:pt x="95" y="153"/>
                </a:lnTo>
                <a:lnTo>
                  <a:pt x="72" y="120"/>
                </a:lnTo>
                <a:lnTo>
                  <a:pt x="51" y="90"/>
                </a:lnTo>
                <a:lnTo>
                  <a:pt x="35" y="65"/>
                </a:lnTo>
                <a:lnTo>
                  <a:pt x="23" y="42"/>
                </a:lnTo>
                <a:lnTo>
                  <a:pt x="6" y="11"/>
                </a:lnTo>
                <a:lnTo>
                  <a:pt x="0" y="0"/>
                </a:lnTo>
                <a:lnTo>
                  <a:pt x="0" y="2410"/>
                </a:lnTo>
                <a:lnTo>
                  <a:pt x="49" y="2357"/>
                </a:lnTo>
                <a:lnTo>
                  <a:pt x="98" y="2306"/>
                </a:lnTo>
                <a:lnTo>
                  <a:pt x="147" y="2257"/>
                </a:lnTo>
                <a:lnTo>
                  <a:pt x="197" y="2209"/>
                </a:lnTo>
                <a:lnTo>
                  <a:pt x="246" y="2163"/>
                </a:lnTo>
                <a:lnTo>
                  <a:pt x="295" y="2118"/>
                </a:lnTo>
                <a:lnTo>
                  <a:pt x="343" y="2075"/>
                </a:lnTo>
                <a:lnTo>
                  <a:pt x="391" y="2034"/>
                </a:lnTo>
                <a:lnTo>
                  <a:pt x="439" y="1994"/>
                </a:lnTo>
                <a:lnTo>
                  <a:pt x="487" y="1955"/>
                </a:lnTo>
                <a:lnTo>
                  <a:pt x="535" y="1918"/>
                </a:lnTo>
                <a:lnTo>
                  <a:pt x="582" y="1883"/>
                </a:lnTo>
                <a:lnTo>
                  <a:pt x="628" y="1849"/>
                </a:lnTo>
                <a:lnTo>
                  <a:pt x="675" y="1816"/>
                </a:lnTo>
                <a:lnTo>
                  <a:pt x="722" y="1785"/>
                </a:lnTo>
                <a:lnTo>
                  <a:pt x="768" y="1755"/>
                </a:lnTo>
                <a:lnTo>
                  <a:pt x="813" y="1726"/>
                </a:lnTo>
                <a:lnTo>
                  <a:pt x="858" y="1699"/>
                </a:lnTo>
                <a:lnTo>
                  <a:pt x="903" y="1673"/>
                </a:lnTo>
                <a:lnTo>
                  <a:pt x="947" y="1648"/>
                </a:lnTo>
                <a:lnTo>
                  <a:pt x="991" y="1624"/>
                </a:lnTo>
                <a:lnTo>
                  <a:pt x="1034" y="1601"/>
                </a:lnTo>
                <a:lnTo>
                  <a:pt x="1077" y="1579"/>
                </a:lnTo>
                <a:lnTo>
                  <a:pt x="1120" y="1560"/>
                </a:lnTo>
                <a:lnTo>
                  <a:pt x="1161" y="1540"/>
                </a:lnTo>
                <a:lnTo>
                  <a:pt x="1202" y="1522"/>
                </a:lnTo>
                <a:lnTo>
                  <a:pt x="1282" y="1488"/>
                </a:lnTo>
                <a:lnTo>
                  <a:pt x="1360" y="1458"/>
                </a:lnTo>
                <a:lnTo>
                  <a:pt x="1435" y="1432"/>
                </a:lnTo>
                <a:lnTo>
                  <a:pt x="1421" y="1454"/>
                </a:lnTo>
                <a:lnTo>
                  <a:pt x="1409" y="1478"/>
                </a:lnTo>
                <a:lnTo>
                  <a:pt x="1397" y="1504"/>
                </a:lnTo>
                <a:lnTo>
                  <a:pt x="1386" y="1529"/>
                </a:lnTo>
                <a:lnTo>
                  <a:pt x="1374" y="1554"/>
                </a:lnTo>
                <a:lnTo>
                  <a:pt x="1365" y="1580"/>
                </a:lnTo>
                <a:lnTo>
                  <a:pt x="1356" y="1608"/>
                </a:lnTo>
                <a:lnTo>
                  <a:pt x="1348" y="1635"/>
                </a:lnTo>
                <a:lnTo>
                  <a:pt x="1341" y="1662"/>
                </a:lnTo>
                <a:lnTo>
                  <a:pt x="1334" y="1691"/>
                </a:lnTo>
                <a:lnTo>
                  <a:pt x="1329" y="1721"/>
                </a:lnTo>
                <a:lnTo>
                  <a:pt x="1324" y="1749"/>
                </a:lnTo>
                <a:lnTo>
                  <a:pt x="1321" y="1780"/>
                </a:lnTo>
                <a:lnTo>
                  <a:pt x="1318" y="1810"/>
                </a:lnTo>
                <a:lnTo>
                  <a:pt x="1317" y="1841"/>
                </a:lnTo>
                <a:lnTo>
                  <a:pt x="1316" y="1872"/>
                </a:lnTo>
                <a:lnTo>
                  <a:pt x="1316" y="2118"/>
                </a:lnTo>
                <a:lnTo>
                  <a:pt x="1317" y="2156"/>
                </a:lnTo>
                <a:lnTo>
                  <a:pt x="1320" y="2193"/>
                </a:lnTo>
                <a:lnTo>
                  <a:pt x="1323" y="2229"/>
                </a:lnTo>
                <a:lnTo>
                  <a:pt x="1328" y="2265"/>
                </a:lnTo>
                <a:lnTo>
                  <a:pt x="1334" y="2300"/>
                </a:lnTo>
                <a:lnTo>
                  <a:pt x="1341" y="2334"/>
                </a:lnTo>
                <a:lnTo>
                  <a:pt x="1350" y="2369"/>
                </a:lnTo>
                <a:lnTo>
                  <a:pt x="1361" y="2401"/>
                </a:lnTo>
                <a:lnTo>
                  <a:pt x="1372" y="2433"/>
                </a:lnTo>
                <a:lnTo>
                  <a:pt x="1385" y="2465"/>
                </a:lnTo>
                <a:lnTo>
                  <a:pt x="1398" y="2494"/>
                </a:lnTo>
                <a:lnTo>
                  <a:pt x="1412" y="2524"/>
                </a:lnTo>
                <a:lnTo>
                  <a:pt x="1428" y="2553"/>
                </a:lnTo>
                <a:lnTo>
                  <a:pt x="1445" y="2580"/>
                </a:lnTo>
                <a:lnTo>
                  <a:pt x="1462" y="2606"/>
                </a:lnTo>
                <a:lnTo>
                  <a:pt x="1482" y="2631"/>
                </a:lnTo>
                <a:lnTo>
                  <a:pt x="1501" y="2655"/>
                </a:lnTo>
                <a:lnTo>
                  <a:pt x="1522" y="2678"/>
                </a:lnTo>
                <a:lnTo>
                  <a:pt x="1542" y="2700"/>
                </a:lnTo>
                <a:lnTo>
                  <a:pt x="1565" y="2721"/>
                </a:lnTo>
                <a:lnTo>
                  <a:pt x="1588" y="2739"/>
                </a:lnTo>
                <a:lnTo>
                  <a:pt x="1612" y="2757"/>
                </a:lnTo>
                <a:lnTo>
                  <a:pt x="1636" y="2773"/>
                </a:lnTo>
                <a:lnTo>
                  <a:pt x="1661" y="2787"/>
                </a:lnTo>
                <a:lnTo>
                  <a:pt x="1686" y="2801"/>
                </a:lnTo>
                <a:lnTo>
                  <a:pt x="1713" y="2812"/>
                </a:lnTo>
                <a:lnTo>
                  <a:pt x="1739" y="2821"/>
                </a:lnTo>
                <a:lnTo>
                  <a:pt x="1766" y="2829"/>
                </a:lnTo>
                <a:lnTo>
                  <a:pt x="1795" y="2836"/>
                </a:lnTo>
                <a:lnTo>
                  <a:pt x="1822" y="2841"/>
                </a:lnTo>
                <a:lnTo>
                  <a:pt x="1851" y="2843"/>
                </a:lnTo>
                <a:lnTo>
                  <a:pt x="1881" y="2844"/>
                </a:lnTo>
                <a:lnTo>
                  <a:pt x="4338" y="2844"/>
                </a:lnTo>
                <a:lnTo>
                  <a:pt x="4367" y="2843"/>
                </a:lnTo>
                <a:lnTo>
                  <a:pt x="4395" y="2841"/>
                </a:lnTo>
                <a:lnTo>
                  <a:pt x="4424" y="2836"/>
                </a:lnTo>
                <a:lnTo>
                  <a:pt x="4452" y="2829"/>
                </a:lnTo>
                <a:lnTo>
                  <a:pt x="4479" y="2821"/>
                </a:lnTo>
                <a:lnTo>
                  <a:pt x="4506" y="2812"/>
                </a:lnTo>
                <a:lnTo>
                  <a:pt x="4532" y="2801"/>
                </a:lnTo>
                <a:lnTo>
                  <a:pt x="4558" y="2787"/>
                </a:lnTo>
                <a:lnTo>
                  <a:pt x="4583" y="2773"/>
                </a:lnTo>
                <a:lnTo>
                  <a:pt x="4608" y="2757"/>
                </a:lnTo>
                <a:lnTo>
                  <a:pt x="4631" y="2739"/>
                </a:lnTo>
                <a:lnTo>
                  <a:pt x="4654" y="2721"/>
                </a:lnTo>
                <a:lnTo>
                  <a:pt x="4676" y="2700"/>
                </a:lnTo>
                <a:lnTo>
                  <a:pt x="4698" y="2678"/>
                </a:lnTo>
                <a:lnTo>
                  <a:pt x="4718" y="2655"/>
                </a:lnTo>
                <a:lnTo>
                  <a:pt x="4738" y="2631"/>
                </a:lnTo>
                <a:lnTo>
                  <a:pt x="4756" y="2606"/>
                </a:lnTo>
                <a:lnTo>
                  <a:pt x="4775" y="2580"/>
                </a:lnTo>
                <a:lnTo>
                  <a:pt x="4791" y="2553"/>
                </a:lnTo>
                <a:lnTo>
                  <a:pt x="4807" y="2524"/>
                </a:lnTo>
                <a:lnTo>
                  <a:pt x="4821" y="2494"/>
                </a:lnTo>
                <a:lnTo>
                  <a:pt x="4835" y="2465"/>
                </a:lnTo>
                <a:lnTo>
                  <a:pt x="4848" y="2433"/>
                </a:lnTo>
                <a:lnTo>
                  <a:pt x="4859" y="2401"/>
                </a:lnTo>
                <a:lnTo>
                  <a:pt x="4869" y="2369"/>
                </a:lnTo>
                <a:lnTo>
                  <a:pt x="4877" y="2334"/>
                </a:lnTo>
                <a:lnTo>
                  <a:pt x="4885" y="2300"/>
                </a:lnTo>
                <a:lnTo>
                  <a:pt x="4892" y="2265"/>
                </a:lnTo>
                <a:lnTo>
                  <a:pt x="4897" y="2229"/>
                </a:lnTo>
                <a:lnTo>
                  <a:pt x="4900" y="2193"/>
                </a:lnTo>
                <a:lnTo>
                  <a:pt x="4903" y="2156"/>
                </a:lnTo>
                <a:lnTo>
                  <a:pt x="4904" y="2118"/>
                </a:lnTo>
                <a:lnTo>
                  <a:pt x="4904" y="1872"/>
                </a:lnTo>
                <a:lnTo>
                  <a:pt x="4903" y="1829"/>
                </a:lnTo>
                <a:lnTo>
                  <a:pt x="4899" y="1788"/>
                </a:lnTo>
                <a:lnTo>
                  <a:pt x="4895" y="1747"/>
                </a:lnTo>
                <a:lnTo>
                  <a:pt x="4889" y="1707"/>
                </a:lnTo>
                <a:lnTo>
                  <a:pt x="4880" y="1667"/>
                </a:lnTo>
                <a:lnTo>
                  <a:pt x="4871" y="1629"/>
                </a:lnTo>
                <a:lnTo>
                  <a:pt x="4859" y="1592"/>
                </a:lnTo>
                <a:lnTo>
                  <a:pt x="4845" y="1556"/>
                </a:lnTo>
                <a:lnTo>
                  <a:pt x="4832" y="1521"/>
                </a:lnTo>
                <a:lnTo>
                  <a:pt x="4816" y="1486"/>
                </a:lnTo>
                <a:lnTo>
                  <a:pt x="4799" y="1453"/>
                </a:lnTo>
                <a:lnTo>
                  <a:pt x="4779" y="1422"/>
                </a:lnTo>
                <a:lnTo>
                  <a:pt x="4760" y="1393"/>
                </a:lnTo>
                <a:lnTo>
                  <a:pt x="4738" y="1363"/>
                </a:lnTo>
                <a:lnTo>
                  <a:pt x="4716" y="1337"/>
                </a:lnTo>
                <a:lnTo>
                  <a:pt x="4692" y="1311"/>
                </a:lnTo>
                <a:lnTo>
                  <a:pt x="5124" y="1311"/>
                </a:lnTo>
                <a:lnTo>
                  <a:pt x="5132" y="1324"/>
                </a:lnTo>
                <a:lnTo>
                  <a:pt x="5141" y="1336"/>
                </a:lnTo>
                <a:lnTo>
                  <a:pt x="5153" y="1347"/>
                </a:lnTo>
                <a:lnTo>
                  <a:pt x="5165" y="1356"/>
                </a:lnTo>
                <a:lnTo>
                  <a:pt x="5179" y="1363"/>
                </a:lnTo>
                <a:lnTo>
                  <a:pt x="5193" y="1369"/>
                </a:lnTo>
                <a:lnTo>
                  <a:pt x="5209" y="1372"/>
                </a:lnTo>
                <a:lnTo>
                  <a:pt x="5225" y="1373"/>
                </a:lnTo>
                <a:lnTo>
                  <a:pt x="5241" y="1372"/>
                </a:lnTo>
                <a:lnTo>
                  <a:pt x="5257" y="1369"/>
                </a:lnTo>
                <a:lnTo>
                  <a:pt x="5272" y="1363"/>
                </a:lnTo>
                <a:lnTo>
                  <a:pt x="5285" y="1356"/>
                </a:lnTo>
                <a:lnTo>
                  <a:pt x="5297" y="1347"/>
                </a:lnTo>
                <a:lnTo>
                  <a:pt x="5308" y="1336"/>
                </a:lnTo>
                <a:lnTo>
                  <a:pt x="5317" y="1324"/>
                </a:lnTo>
                <a:lnTo>
                  <a:pt x="5325" y="1311"/>
                </a:lnTo>
                <a:lnTo>
                  <a:pt x="5526" y="1311"/>
                </a:lnTo>
                <a:lnTo>
                  <a:pt x="5534" y="1322"/>
                </a:lnTo>
                <a:lnTo>
                  <a:pt x="5545" y="1332"/>
                </a:lnTo>
                <a:lnTo>
                  <a:pt x="5554" y="1341"/>
                </a:lnTo>
                <a:lnTo>
                  <a:pt x="5564" y="1352"/>
                </a:lnTo>
                <a:lnTo>
                  <a:pt x="5576" y="1360"/>
                </a:lnTo>
                <a:lnTo>
                  <a:pt x="5587" y="1368"/>
                </a:lnTo>
                <a:lnTo>
                  <a:pt x="5598" y="1376"/>
                </a:lnTo>
                <a:lnTo>
                  <a:pt x="5611" y="1383"/>
                </a:lnTo>
                <a:lnTo>
                  <a:pt x="5624" y="1388"/>
                </a:lnTo>
                <a:lnTo>
                  <a:pt x="5637" y="1394"/>
                </a:lnTo>
                <a:lnTo>
                  <a:pt x="5650" y="1399"/>
                </a:lnTo>
                <a:lnTo>
                  <a:pt x="5664" y="1402"/>
                </a:lnTo>
                <a:lnTo>
                  <a:pt x="5678" y="1405"/>
                </a:lnTo>
                <a:lnTo>
                  <a:pt x="5692" y="1408"/>
                </a:lnTo>
                <a:lnTo>
                  <a:pt x="5707" y="1409"/>
                </a:lnTo>
                <a:lnTo>
                  <a:pt x="5722" y="1410"/>
                </a:lnTo>
                <a:lnTo>
                  <a:pt x="5722" y="917"/>
                </a:lnTo>
                <a:lnTo>
                  <a:pt x="5709" y="919"/>
                </a:lnTo>
                <a:lnTo>
                  <a:pt x="5696" y="920"/>
                </a:lnTo>
                <a:lnTo>
                  <a:pt x="5683" y="921"/>
                </a:lnTo>
                <a:lnTo>
                  <a:pt x="5669" y="924"/>
                </a:lnTo>
                <a:lnTo>
                  <a:pt x="5657" y="927"/>
                </a:lnTo>
                <a:lnTo>
                  <a:pt x="5645" y="931"/>
                </a:lnTo>
                <a:lnTo>
                  <a:pt x="5621" y="940"/>
                </a:lnTo>
                <a:lnTo>
                  <a:pt x="5598" y="952"/>
                </a:lnTo>
                <a:lnTo>
                  <a:pt x="5578" y="965"/>
                </a:lnTo>
                <a:lnTo>
                  <a:pt x="5558" y="981"/>
                </a:lnTo>
                <a:lnTo>
                  <a:pt x="5540" y="1000"/>
                </a:lnTo>
                <a:close/>
                <a:moveTo>
                  <a:pt x="4609" y="2052"/>
                </a:moveTo>
                <a:lnTo>
                  <a:pt x="4609" y="2052"/>
                </a:lnTo>
                <a:lnTo>
                  <a:pt x="4609" y="2080"/>
                </a:lnTo>
                <a:lnTo>
                  <a:pt x="4607" y="2106"/>
                </a:lnTo>
                <a:lnTo>
                  <a:pt x="4603" y="2132"/>
                </a:lnTo>
                <a:lnTo>
                  <a:pt x="4600" y="2158"/>
                </a:lnTo>
                <a:lnTo>
                  <a:pt x="4594" y="2184"/>
                </a:lnTo>
                <a:lnTo>
                  <a:pt x="4587" y="2209"/>
                </a:lnTo>
                <a:lnTo>
                  <a:pt x="4580" y="2233"/>
                </a:lnTo>
                <a:lnTo>
                  <a:pt x="4571" y="2257"/>
                </a:lnTo>
                <a:lnTo>
                  <a:pt x="4562" y="2281"/>
                </a:lnTo>
                <a:lnTo>
                  <a:pt x="4551" y="2303"/>
                </a:lnTo>
                <a:lnTo>
                  <a:pt x="4539" y="2325"/>
                </a:lnTo>
                <a:lnTo>
                  <a:pt x="4527" y="2347"/>
                </a:lnTo>
                <a:lnTo>
                  <a:pt x="4514" y="2367"/>
                </a:lnTo>
                <a:lnTo>
                  <a:pt x="4499" y="2387"/>
                </a:lnTo>
                <a:lnTo>
                  <a:pt x="4484" y="2406"/>
                </a:lnTo>
                <a:lnTo>
                  <a:pt x="4468" y="2425"/>
                </a:lnTo>
                <a:lnTo>
                  <a:pt x="4451" y="2442"/>
                </a:lnTo>
                <a:lnTo>
                  <a:pt x="4434" y="2459"/>
                </a:lnTo>
                <a:lnTo>
                  <a:pt x="4416" y="2474"/>
                </a:lnTo>
                <a:lnTo>
                  <a:pt x="4398" y="2489"/>
                </a:lnTo>
                <a:lnTo>
                  <a:pt x="4378" y="2502"/>
                </a:lnTo>
                <a:lnTo>
                  <a:pt x="4358" y="2515"/>
                </a:lnTo>
                <a:lnTo>
                  <a:pt x="4337" y="2526"/>
                </a:lnTo>
                <a:lnTo>
                  <a:pt x="4315" y="2538"/>
                </a:lnTo>
                <a:lnTo>
                  <a:pt x="4294" y="2547"/>
                </a:lnTo>
                <a:lnTo>
                  <a:pt x="4272" y="2555"/>
                </a:lnTo>
                <a:lnTo>
                  <a:pt x="4249" y="2562"/>
                </a:lnTo>
                <a:lnTo>
                  <a:pt x="4225" y="2567"/>
                </a:lnTo>
                <a:lnTo>
                  <a:pt x="4202" y="2572"/>
                </a:lnTo>
                <a:lnTo>
                  <a:pt x="4178" y="2575"/>
                </a:lnTo>
                <a:lnTo>
                  <a:pt x="4153" y="2578"/>
                </a:lnTo>
                <a:lnTo>
                  <a:pt x="4129" y="2579"/>
                </a:lnTo>
                <a:lnTo>
                  <a:pt x="2076" y="2579"/>
                </a:lnTo>
                <a:lnTo>
                  <a:pt x="2051" y="2578"/>
                </a:lnTo>
                <a:lnTo>
                  <a:pt x="2027" y="2575"/>
                </a:lnTo>
                <a:lnTo>
                  <a:pt x="2003" y="2572"/>
                </a:lnTo>
                <a:lnTo>
                  <a:pt x="1979" y="2567"/>
                </a:lnTo>
                <a:lnTo>
                  <a:pt x="1956" y="2562"/>
                </a:lnTo>
                <a:lnTo>
                  <a:pt x="1933" y="2555"/>
                </a:lnTo>
                <a:lnTo>
                  <a:pt x="1910" y="2547"/>
                </a:lnTo>
                <a:lnTo>
                  <a:pt x="1889" y="2538"/>
                </a:lnTo>
                <a:lnTo>
                  <a:pt x="1868" y="2526"/>
                </a:lnTo>
                <a:lnTo>
                  <a:pt x="1846" y="2515"/>
                </a:lnTo>
                <a:lnTo>
                  <a:pt x="1827" y="2502"/>
                </a:lnTo>
                <a:lnTo>
                  <a:pt x="1807" y="2489"/>
                </a:lnTo>
                <a:lnTo>
                  <a:pt x="1788" y="2474"/>
                </a:lnTo>
                <a:lnTo>
                  <a:pt x="1770" y="2459"/>
                </a:lnTo>
                <a:lnTo>
                  <a:pt x="1753" y="2442"/>
                </a:lnTo>
                <a:lnTo>
                  <a:pt x="1737" y="2425"/>
                </a:lnTo>
                <a:lnTo>
                  <a:pt x="1721" y="2406"/>
                </a:lnTo>
                <a:lnTo>
                  <a:pt x="1705" y="2387"/>
                </a:lnTo>
                <a:lnTo>
                  <a:pt x="1691" y="2367"/>
                </a:lnTo>
                <a:lnTo>
                  <a:pt x="1677" y="2347"/>
                </a:lnTo>
                <a:lnTo>
                  <a:pt x="1665" y="2325"/>
                </a:lnTo>
                <a:lnTo>
                  <a:pt x="1653" y="2303"/>
                </a:lnTo>
                <a:lnTo>
                  <a:pt x="1643" y="2281"/>
                </a:lnTo>
                <a:lnTo>
                  <a:pt x="1634" y="2257"/>
                </a:lnTo>
                <a:lnTo>
                  <a:pt x="1625" y="2233"/>
                </a:lnTo>
                <a:lnTo>
                  <a:pt x="1617" y="2209"/>
                </a:lnTo>
                <a:lnTo>
                  <a:pt x="1611" y="2184"/>
                </a:lnTo>
                <a:lnTo>
                  <a:pt x="1605" y="2158"/>
                </a:lnTo>
                <a:lnTo>
                  <a:pt x="1601" y="2132"/>
                </a:lnTo>
                <a:lnTo>
                  <a:pt x="1598" y="2106"/>
                </a:lnTo>
                <a:lnTo>
                  <a:pt x="1596" y="2080"/>
                </a:lnTo>
                <a:lnTo>
                  <a:pt x="1596" y="2052"/>
                </a:lnTo>
                <a:lnTo>
                  <a:pt x="1596" y="1873"/>
                </a:lnTo>
                <a:lnTo>
                  <a:pt x="1596" y="1846"/>
                </a:lnTo>
                <a:lnTo>
                  <a:pt x="1598" y="1819"/>
                </a:lnTo>
                <a:lnTo>
                  <a:pt x="1601" y="1793"/>
                </a:lnTo>
                <a:lnTo>
                  <a:pt x="1605" y="1766"/>
                </a:lnTo>
                <a:lnTo>
                  <a:pt x="1611" y="1741"/>
                </a:lnTo>
                <a:lnTo>
                  <a:pt x="1617" y="1716"/>
                </a:lnTo>
                <a:lnTo>
                  <a:pt x="1625" y="1692"/>
                </a:lnTo>
                <a:lnTo>
                  <a:pt x="1634" y="1668"/>
                </a:lnTo>
                <a:lnTo>
                  <a:pt x="1643" y="1645"/>
                </a:lnTo>
                <a:lnTo>
                  <a:pt x="1653" y="1622"/>
                </a:lnTo>
                <a:lnTo>
                  <a:pt x="1665" y="1600"/>
                </a:lnTo>
                <a:lnTo>
                  <a:pt x="1677" y="1579"/>
                </a:lnTo>
                <a:lnTo>
                  <a:pt x="1691" y="1558"/>
                </a:lnTo>
                <a:lnTo>
                  <a:pt x="1705" y="1538"/>
                </a:lnTo>
                <a:lnTo>
                  <a:pt x="1721" y="1518"/>
                </a:lnTo>
                <a:lnTo>
                  <a:pt x="1737" y="1500"/>
                </a:lnTo>
                <a:lnTo>
                  <a:pt x="1753" y="1483"/>
                </a:lnTo>
                <a:lnTo>
                  <a:pt x="1770" y="1467"/>
                </a:lnTo>
                <a:lnTo>
                  <a:pt x="1788" y="1451"/>
                </a:lnTo>
                <a:lnTo>
                  <a:pt x="1807" y="1436"/>
                </a:lnTo>
                <a:lnTo>
                  <a:pt x="1827" y="1422"/>
                </a:lnTo>
                <a:lnTo>
                  <a:pt x="1846" y="1410"/>
                </a:lnTo>
                <a:lnTo>
                  <a:pt x="1868" y="1399"/>
                </a:lnTo>
                <a:lnTo>
                  <a:pt x="1889" y="1388"/>
                </a:lnTo>
                <a:lnTo>
                  <a:pt x="1910" y="1378"/>
                </a:lnTo>
                <a:lnTo>
                  <a:pt x="1933" y="1370"/>
                </a:lnTo>
                <a:lnTo>
                  <a:pt x="1956" y="1363"/>
                </a:lnTo>
                <a:lnTo>
                  <a:pt x="1979" y="1357"/>
                </a:lnTo>
                <a:lnTo>
                  <a:pt x="2003" y="1353"/>
                </a:lnTo>
                <a:lnTo>
                  <a:pt x="2027" y="1349"/>
                </a:lnTo>
                <a:lnTo>
                  <a:pt x="2051" y="1347"/>
                </a:lnTo>
                <a:lnTo>
                  <a:pt x="2076" y="1346"/>
                </a:lnTo>
                <a:lnTo>
                  <a:pt x="2623" y="1346"/>
                </a:lnTo>
                <a:lnTo>
                  <a:pt x="2623" y="1862"/>
                </a:lnTo>
                <a:lnTo>
                  <a:pt x="2909" y="1862"/>
                </a:lnTo>
                <a:lnTo>
                  <a:pt x="2909" y="1346"/>
                </a:lnTo>
                <a:lnTo>
                  <a:pt x="3049" y="1346"/>
                </a:lnTo>
                <a:lnTo>
                  <a:pt x="3049" y="1862"/>
                </a:lnTo>
                <a:lnTo>
                  <a:pt x="3335" y="1862"/>
                </a:lnTo>
                <a:lnTo>
                  <a:pt x="3335" y="1346"/>
                </a:lnTo>
                <a:lnTo>
                  <a:pt x="3476" y="1346"/>
                </a:lnTo>
                <a:lnTo>
                  <a:pt x="3476" y="1862"/>
                </a:lnTo>
                <a:lnTo>
                  <a:pt x="3761" y="1862"/>
                </a:lnTo>
                <a:lnTo>
                  <a:pt x="3761" y="1346"/>
                </a:lnTo>
                <a:lnTo>
                  <a:pt x="3902" y="1346"/>
                </a:lnTo>
                <a:lnTo>
                  <a:pt x="3902" y="1862"/>
                </a:lnTo>
                <a:lnTo>
                  <a:pt x="4187" y="1862"/>
                </a:lnTo>
                <a:lnTo>
                  <a:pt x="4187" y="1353"/>
                </a:lnTo>
                <a:lnTo>
                  <a:pt x="4209" y="1356"/>
                </a:lnTo>
                <a:lnTo>
                  <a:pt x="4231" y="1361"/>
                </a:lnTo>
                <a:lnTo>
                  <a:pt x="4252" y="1367"/>
                </a:lnTo>
                <a:lnTo>
                  <a:pt x="4274" y="1373"/>
                </a:lnTo>
                <a:lnTo>
                  <a:pt x="4295" y="1381"/>
                </a:lnTo>
                <a:lnTo>
                  <a:pt x="4314" y="1389"/>
                </a:lnTo>
                <a:lnTo>
                  <a:pt x="4335" y="1400"/>
                </a:lnTo>
                <a:lnTo>
                  <a:pt x="4353" y="1410"/>
                </a:lnTo>
                <a:lnTo>
                  <a:pt x="4372" y="1421"/>
                </a:lnTo>
                <a:lnTo>
                  <a:pt x="4391" y="1434"/>
                </a:lnTo>
                <a:lnTo>
                  <a:pt x="4408" y="1446"/>
                </a:lnTo>
                <a:lnTo>
                  <a:pt x="4425" y="1460"/>
                </a:lnTo>
                <a:lnTo>
                  <a:pt x="4442" y="1475"/>
                </a:lnTo>
                <a:lnTo>
                  <a:pt x="4457" y="1491"/>
                </a:lnTo>
                <a:lnTo>
                  <a:pt x="4473" y="1507"/>
                </a:lnTo>
                <a:lnTo>
                  <a:pt x="4488" y="1524"/>
                </a:lnTo>
                <a:lnTo>
                  <a:pt x="4502" y="1541"/>
                </a:lnTo>
                <a:lnTo>
                  <a:pt x="4514" y="1560"/>
                </a:lnTo>
                <a:lnTo>
                  <a:pt x="4527" y="1579"/>
                </a:lnTo>
                <a:lnTo>
                  <a:pt x="4538" y="1598"/>
                </a:lnTo>
                <a:lnTo>
                  <a:pt x="4550" y="1619"/>
                </a:lnTo>
                <a:lnTo>
                  <a:pt x="4559" y="1640"/>
                </a:lnTo>
                <a:lnTo>
                  <a:pt x="4568" y="1661"/>
                </a:lnTo>
                <a:lnTo>
                  <a:pt x="4577" y="1683"/>
                </a:lnTo>
                <a:lnTo>
                  <a:pt x="4584" y="1705"/>
                </a:lnTo>
                <a:lnTo>
                  <a:pt x="4591" y="1728"/>
                </a:lnTo>
                <a:lnTo>
                  <a:pt x="4596" y="1752"/>
                </a:lnTo>
                <a:lnTo>
                  <a:pt x="4601" y="1774"/>
                </a:lnTo>
                <a:lnTo>
                  <a:pt x="4604" y="1798"/>
                </a:lnTo>
                <a:lnTo>
                  <a:pt x="4607" y="1824"/>
                </a:lnTo>
                <a:lnTo>
                  <a:pt x="4609" y="1848"/>
                </a:lnTo>
                <a:lnTo>
                  <a:pt x="4609" y="1873"/>
                </a:lnTo>
                <a:lnTo>
                  <a:pt x="4609" y="2052"/>
                </a:lnTo>
                <a:close/>
              </a:path>
            </a:pathLst>
          </a:custGeom>
          <a:noFill/>
          <a:ln w="12700">
            <a:solidFill>
              <a:schemeClr val="bg2">
                <a:lumMod val="25000"/>
              </a:schemeClr>
            </a:solidFill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730" y="1294130"/>
            <a:ext cx="8770620" cy="4726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7635" y="343535"/>
            <a:ext cx="3228975" cy="706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Helvetica" pitchFamily="34" charset="0"/>
              </a:rPr>
              <a:t>A</a:t>
            </a:r>
            <a:r>
              <a:rPr lang="zh-CN" altLang="en-US" sz="4000" dirty="0" smtClean="0">
                <a:solidFill>
                  <a:schemeClr val="bg1"/>
                </a:solidFill>
                <a:latin typeface="Helvetica" pitchFamily="34" charset="0"/>
              </a:rPr>
              <a:t>bility</a:t>
            </a:r>
            <a:endParaRPr lang="zh-CN" altLang="en-US" sz="40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-158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5687510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75427" y="2704136"/>
            <a:ext cx="4358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itchFamily="34" charset="0"/>
              </a:rPr>
              <a:t>THREE</a:t>
            </a:r>
            <a:endParaRPr lang="zh-CN" altLang="en-US" sz="8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6035" y="3073468"/>
            <a:ext cx="27935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Helvetica" pitchFamily="34" charset="0"/>
              </a:rPr>
              <a:t>网关的实现</a:t>
            </a:r>
            <a:endParaRPr lang="zh-CN" altLang="en-US" sz="20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Photo By Volkan Olmez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1" r="51" b="37953"/>
          <a:stretch>
            <a:fillRect/>
          </a:stretch>
        </p:blipFill>
        <p:spPr bwMode="auto">
          <a:xfrm>
            <a:off x="-14570" y="-12606"/>
            <a:ext cx="12206570" cy="2859089"/>
          </a:xfrm>
          <a:custGeom>
            <a:avLst/>
            <a:gdLst>
              <a:gd name="connsiteX0" fmla="*/ 0 w 12192001"/>
              <a:gd name="connsiteY0" fmla="*/ 0 h 2859089"/>
              <a:gd name="connsiteX1" fmla="*/ 12192001 w 12192001"/>
              <a:gd name="connsiteY1" fmla="*/ 0 h 2859089"/>
              <a:gd name="connsiteX2" fmla="*/ 12192001 w 12192001"/>
              <a:gd name="connsiteY2" fmla="*/ 2859089 h 2859089"/>
              <a:gd name="connsiteX3" fmla="*/ 0 w 12192001"/>
              <a:gd name="connsiteY3" fmla="*/ 2859089 h 28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859089">
                <a:moveTo>
                  <a:pt x="0" y="0"/>
                </a:moveTo>
                <a:lnTo>
                  <a:pt x="12192001" y="0"/>
                </a:lnTo>
                <a:lnTo>
                  <a:pt x="12192001" y="2859089"/>
                </a:lnTo>
                <a:lnTo>
                  <a:pt x="0" y="285908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-14570" y="-16244"/>
            <a:ext cx="12206570" cy="2859089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73599" y="2132799"/>
            <a:ext cx="2844800" cy="7247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73599" y="2850121"/>
            <a:ext cx="2844800" cy="1978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89779" y="2286518"/>
            <a:ext cx="3012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Helvetica" pitchFamily="34" charset="0"/>
              </a:rPr>
              <a:t>开源</a:t>
            </a:r>
            <a:endParaRPr lang="zh-CN" altLang="en-US" sz="2400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93260" y="3788228"/>
            <a:ext cx="1007836" cy="1007836"/>
            <a:chOff x="4717143" y="3773714"/>
            <a:chExt cx="1007836" cy="1007836"/>
          </a:xfrm>
        </p:grpSpPr>
        <p:sp>
          <p:nvSpPr>
            <p:cNvPr id="5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5400000">
            <a:off x="4192474" y="3788228"/>
            <a:ext cx="1007836" cy="1007836"/>
            <a:chOff x="4717143" y="3773714"/>
            <a:chExt cx="1007836" cy="1007836"/>
          </a:xfrm>
        </p:grpSpPr>
        <p:sp>
          <p:nvSpPr>
            <p:cNvPr id="11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0800000">
            <a:off x="6991690" y="3788228"/>
            <a:ext cx="1007836" cy="1007836"/>
            <a:chOff x="4717143" y="3773714"/>
            <a:chExt cx="1007836" cy="1007836"/>
          </a:xfrm>
        </p:grpSpPr>
        <p:sp>
          <p:nvSpPr>
            <p:cNvPr id="14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6200000">
            <a:off x="9790905" y="3788228"/>
            <a:ext cx="1007836" cy="1007836"/>
            <a:chOff x="4717143" y="3773714"/>
            <a:chExt cx="1007836" cy="1007836"/>
          </a:xfrm>
        </p:grpSpPr>
        <p:sp>
          <p:nvSpPr>
            <p:cNvPr id="17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47235" y="3830481"/>
            <a:ext cx="89988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00B050"/>
                </a:solidFill>
                <a:latin typeface="Helvetica" pitchFamily="34" charset="0"/>
              </a:rPr>
              <a:t>Z</a:t>
            </a:r>
            <a:endParaRPr lang="en-US" altLang="zh-CN" sz="5400" dirty="0">
              <a:solidFill>
                <a:srgbClr val="00B050"/>
              </a:solidFill>
              <a:latin typeface="Helvetica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46449" y="3830481"/>
            <a:ext cx="89988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2">
                    <a:lumMod val="50000"/>
                  </a:schemeClr>
                </a:solidFill>
                <a:latin typeface="Helvetica" pitchFamily="34" charset="0"/>
              </a:rPr>
              <a:t>S</a:t>
            </a:r>
            <a:endParaRPr lang="zh-CN" altLang="en-US" sz="5400" dirty="0">
              <a:solidFill>
                <a:schemeClr val="bg2">
                  <a:lumMod val="50000"/>
                </a:schemeClr>
              </a:solidFill>
              <a:latin typeface="Helvetica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45665" y="3830481"/>
            <a:ext cx="89988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0070C0"/>
                </a:solidFill>
                <a:latin typeface="Helvetica" pitchFamily="34" charset="0"/>
              </a:rPr>
              <a:t>D</a:t>
            </a:r>
            <a:endParaRPr lang="en-US" altLang="zh-CN" sz="5400" dirty="0">
              <a:solidFill>
                <a:srgbClr val="0070C0"/>
              </a:solidFill>
              <a:latin typeface="Helvetica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44880" y="3830481"/>
            <a:ext cx="89988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C000"/>
                </a:solidFill>
                <a:latin typeface="Helvetica" pitchFamily="34" charset="0"/>
              </a:rPr>
              <a:t>K</a:t>
            </a:r>
            <a:endParaRPr lang="en-US" altLang="zh-CN" sz="5400" dirty="0">
              <a:solidFill>
                <a:srgbClr val="FFC000"/>
              </a:solidFill>
              <a:latin typeface="Helvetica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6703" y="5145626"/>
            <a:ext cx="2780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Zuul1 &amp; Zuul2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8889" y="5143032"/>
            <a:ext cx="2780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Spring Cloud Gateway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11075" y="5166101"/>
            <a:ext cx="2780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Soul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04348" y="5166101"/>
            <a:ext cx="2780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Helvetica" pitchFamily="34" charset="0"/>
              </a:rPr>
              <a:t>Kong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  <a:alpha val="2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WPS 演示</Application>
  <PresentationFormat>宽屏</PresentationFormat>
  <Paragraphs>105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方正书宋_GBK</vt:lpstr>
      <vt:lpstr>Wingdings</vt:lpstr>
      <vt:lpstr>Helvetica</vt:lpstr>
      <vt:lpstr>Broadway</vt:lpstr>
      <vt:lpstr>苹方-简</vt:lpstr>
      <vt:lpstr>Calibri</vt:lpstr>
      <vt:lpstr>Helvetica Neue</vt:lpstr>
      <vt:lpstr>宋体</vt:lpstr>
      <vt:lpstr>汉仪书宋二KW</vt:lpstr>
      <vt:lpstr>微软雅黑</vt:lpstr>
      <vt:lpstr>汉仪旗黑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SK0012 简约欧美风PPT模板</dc:title>
  <dc:creator>尚可</dc:creator>
  <cp:lastModifiedBy>zhouqiming</cp:lastModifiedBy>
  <cp:revision>60</cp:revision>
  <dcterms:created xsi:type="dcterms:W3CDTF">2021-04-14T08:50:23Z</dcterms:created>
  <dcterms:modified xsi:type="dcterms:W3CDTF">2021-04-14T08:50:23Z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