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21" r:id="rId2"/>
    <p:sldMasterId id="2147483722" r:id="rId3"/>
  </p:sldMasterIdLst>
  <p:notesMasterIdLst>
    <p:notesMasterId r:id="rId40"/>
  </p:notesMasterIdLst>
  <p:sldIdLst>
    <p:sldId id="360" r:id="rId4"/>
    <p:sldId id="427" r:id="rId5"/>
    <p:sldId id="385" r:id="rId6"/>
    <p:sldId id="434" r:id="rId7"/>
    <p:sldId id="387" r:id="rId8"/>
    <p:sldId id="389" r:id="rId9"/>
    <p:sldId id="390" r:id="rId10"/>
    <p:sldId id="391" r:id="rId11"/>
    <p:sldId id="392" r:id="rId12"/>
    <p:sldId id="402" r:id="rId13"/>
    <p:sldId id="393" r:id="rId14"/>
    <p:sldId id="403" r:id="rId15"/>
    <p:sldId id="404" r:id="rId16"/>
    <p:sldId id="394" r:id="rId17"/>
    <p:sldId id="395" r:id="rId18"/>
    <p:sldId id="396" r:id="rId19"/>
    <p:sldId id="397" r:id="rId20"/>
    <p:sldId id="405" r:id="rId21"/>
    <p:sldId id="421" r:id="rId22"/>
    <p:sldId id="435" r:id="rId23"/>
    <p:sldId id="416" r:id="rId24"/>
    <p:sldId id="417" r:id="rId25"/>
    <p:sldId id="399" r:id="rId26"/>
    <p:sldId id="406" r:id="rId27"/>
    <p:sldId id="407" r:id="rId28"/>
    <p:sldId id="408" r:id="rId29"/>
    <p:sldId id="432" r:id="rId30"/>
    <p:sldId id="430" r:id="rId31"/>
    <p:sldId id="431" r:id="rId32"/>
    <p:sldId id="409" r:id="rId33"/>
    <p:sldId id="410" r:id="rId34"/>
    <p:sldId id="436" r:id="rId35"/>
    <p:sldId id="437" r:id="rId36"/>
    <p:sldId id="438" r:id="rId37"/>
    <p:sldId id="439" r:id="rId38"/>
    <p:sldId id="342" r:id="rId3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6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264"/>
      </p:cViewPr>
      <p:guideLst>
        <p:guide orient="horz" pos="2144"/>
        <p:guide pos="2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D95BDF7-D236-4776-8D64-DA6B0F99198A}" type="datetime1">
              <a:rPr lang="zh-CN" altLang="en-US"/>
              <a:pPr/>
              <a:t>2016/1/12</a:t>
            </a:fld>
            <a:endParaRPr lang="zh-CN" altLang="en-US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0">
              <a:spcBef>
                <a:spcPct val="30000"/>
              </a:spcBef>
            </a:pPr>
            <a:r>
              <a:rPr lang="zh-CN" sz="1200"/>
              <a:t>单击此处编辑母版文本样式</a:t>
            </a:r>
          </a:p>
          <a:p>
            <a:pPr defTabSz="0">
              <a:spcBef>
                <a:spcPct val="30000"/>
              </a:spcBef>
            </a:pPr>
            <a:r>
              <a:rPr lang="zh-CN" sz="1200"/>
              <a:t>第二级</a:t>
            </a:r>
          </a:p>
          <a:p>
            <a:pPr defTabSz="0">
              <a:spcBef>
                <a:spcPct val="30000"/>
              </a:spcBef>
            </a:pPr>
            <a:r>
              <a:rPr lang="zh-CN" sz="1200"/>
              <a:t>第三级</a:t>
            </a:r>
          </a:p>
          <a:p>
            <a:pPr defTabSz="0">
              <a:spcBef>
                <a:spcPct val="30000"/>
              </a:spcBef>
            </a:pPr>
            <a:r>
              <a:rPr lang="zh-CN" sz="1200"/>
              <a:t>第四级</a:t>
            </a:r>
          </a:p>
          <a:p>
            <a:pPr defTabSz="0">
              <a:spcBef>
                <a:spcPct val="30000"/>
              </a:spcBef>
            </a:pPr>
            <a:r>
              <a:rPr lang="zh-CN" sz="120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80738F8-E4D5-41A5-8530-045309E3686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0808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D95BDF7-D236-4776-8D64-DA6B0F99198A}" type="datetime1">
              <a:rPr lang="zh-CN" altLang="en-US" smtClean="0"/>
              <a:pPr/>
              <a:t>2016/1/12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0738F8-E4D5-41A5-8530-045309E36865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619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250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8138" y="274638"/>
            <a:ext cx="2000250" cy="56753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274638"/>
            <a:ext cx="5851525" cy="56753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34524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368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294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23932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628775"/>
            <a:ext cx="3925887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28775"/>
            <a:ext cx="3925888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356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323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025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919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451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34033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86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430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8138" y="274638"/>
            <a:ext cx="2000250" cy="56753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274638"/>
            <a:ext cx="5851525" cy="56753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6398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2337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389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872570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628775"/>
            <a:ext cx="3925887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28775"/>
            <a:ext cx="3925888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303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2078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3615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18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33006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82045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402976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247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8138" y="274638"/>
            <a:ext cx="2000250" cy="56753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274638"/>
            <a:ext cx="5851525" cy="56753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4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628775"/>
            <a:ext cx="3925887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28775"/>
            <a:ext cx="3925888" cy="432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663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6852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0113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783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797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1070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274638"/>
            <a:ext cx="80025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MyriadRegular" charset="0"/>
              </a:rPr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12925" y="6188075"/>
            <a:ext cx="21336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C0C0C0"/>
                </a:solidFill>
                <a:latin typeface="+mn-lt"/>
                <a:sym typeface="MyriadRegular" charset="0"/>
              </a:defRPr>
            </a:lvl1pPr>
          </a:lstStyle>
          <a:p>
            <a:endParaRPr lang="zh-CN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4213" y="6173788"/>
            <a:ext cx="12954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C0C0C0"/>
                </a:solidFill>
                <a:latin typeface="+mn-lt"/>
                <a:sym typeface="MyriadRegular" charset="0"/>
              </a:defRPr>
            </a:lvl1pPr>
          </a:lstStyle>
          <a:p>
            <a:endParaRPr lang="zh-CN" altLang="zh-CN"/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 flipV="1">
            <a:off x="0" y="0"/>
            <a:ext cx="827088" cy="825500"/>
          </a:xfrm>
          <a:prstGeom prst="rtTriangle">
            <a:avLst/>
          </a:prstGeom>
          <a:solidFill>
            <a:srgbClr val="006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ym typeface="MyriadRegular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1913" y="115888"/>
            <a:ext cx="21336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C9D6F28-4553-49C0-8870-98242256C641}" type="slidenum">
              <a:rPr lang="en-US" sz="1400">
                <a:solidFill>
                  <a:schemeClr val="bg1"/>
                </a:solidFill>
                <a:latin typeface="MyriadRegular" charset="0"/>
                <a:sym typeface="MyriadRegular" charset="0"/>
              </a:rPr>
              <a:pPr/>
              <a:t>‹#›</a:t>
            </a:fld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628775"/>
            <a:ext cx="800417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MyriadRegular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MyriadRegular" charset="0"/>
              </a:rPr>
              <a:t>第二级</a:t>
            </a:r>
          </a:p>
          <a:p>
            <a:pPr lvl="2"/>
            <a:r>
              <a:rPr lang="zh-CN" smtClean="0">
                <a:sym typeface="MyriadRegular" charset="0"/>
              </a:rPr>
              <a:t>第三级</a:t>
            </a:r>
          </a:p>
          <a:p>
            <a:pPr lvl="3"/>
            <a:r>
              <a:rPr lang="zh-CN" smtClean="0">
                <a:sym typeface="MyriadRegular" charset="0"/>
              </a:rPr>
              <a:t>第四级</a:t>
            </a:r>
          </a:p>
          <a:p>
            <a:pPr lvl="4"/>
            <a:r>
              <a:rPr lang="zh-CN" smtClean="0">
                <a:sym typeface="MyriadRegular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+mj-lt"/>
          <a:ea typeface="+mj-ea"/>
          <a:cs typeface="+mj-cs"/>
          <a:sym typeface="MyriadRegular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charset="0"/>
          <a:ea typeface="宋体" pitchFamily="2" charset="-122"/>
          <a:sym typeface="MyriadRegular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charset="0"/>
          <a:ea typeface="宋体" pitchFamily="2" charset="-122"/>
          <a:sym typeface="MyriadRegular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charset="0"/>
          <a:ea typeface="宋体" pitchFamily="2" charset="-122"/>
          <a:sym typeface="MyriadRegular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charset="0"/>
          <a:ea typeface="宋体" pitchFamily="2" charset="-122"/>
          <a:sym typeface="MyriadRegular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charset="0"/>
          <a:ea typeface="宋体" pitchFamily="2" charset="-122"/>
          <a:sym typeface="MyriadRegular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charset="0"/>
          <a:ea typeface="宋体" pitchFamily="2" charset="-122"/>
          <a:sym typeface="MyriadRegular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charset="0"/>
          <a:ea typeface="宋体" pitchFamily="2" charset="-122"/>
          <a:sym typeface="MyriadRegular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charset="0"/>
          <a:ea typeface="宋体" pitchFamily="2" charset="-122"/>
          <a:sym typeface="MyriadRegular" charset="0"/>
        </a:defRPr>
      </a:lvl9pPr>
    </p:titleStyle>
    <p:bodyStyle>
      <a:lvl1pPr marL="342900" indent="-342900" algn="l" defTabSz="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defRPr sz="2400">
          <a:solidFill>
            <a:schemeClr val="tx1"/>
          </a:solidFill>
          <a:latin typeface="+mn-lt"/>
          <a:ea typeface="+mn-ea"/>
          <a:cs typeface="+mn-cs"/>
          <a:sym typeface="MyriadRegular" charset="0"/>
        </a:defRPr>
      </a:lvl1pPr>
      <a:lvl2pPr marL="742950" indent="-285750" algn="l" defTabSz="0" rtl="0" eaLnBrk="1" fontAlgn="t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defRPr sz="2000">
          <a:solidFill>
            <a:schemeClr val="tx1"/>
          </a:solidFill>
          <a:latin typeface="+mn-lt"/>
          <a:ea typeface="+mn-ea"/>
          <a:sym typeface="MyriadRegular" charset="0"/>
        </a:defRPr>
      </a:lvl2pPr>
      <a:lvl3pPr marL="1181100" indent="-266700" algn="l" defTabSz="0" rtl="0" eaLnBrk="1" fontAlgn="t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defRPr sz="2000">
          <a:solidFill>
            <a:schemeClr val="tx1"/>
          </a:solidFill>
          <a:latin typeface="+mn-lt"/>
          <a:ea typeface="+mn-ea"/>
          <a:sym typeface="MyriadRegular" charset="0"/>
        </a:defRPr>
      </a:lvl3pPr>
      <a:lvl4pPr marL="1638300" indent="-266700" algn="l" defTabSz="0" rtl="0" eaLnBrk="1" fontAlgn="t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defRPr sz="2000">
          <a:solidFill>
            <a:schemeClr val="tx1"/>
          </a:solidFill>
          <a:latin typeface="+mn-lt"/>
          <a:ea typeface="+mn-ea"/>
          <a:sym typeface="MyriadRegular" charset="0"/>
        </a:defRPr>
      </a:lvl4pPr>
      <a:lvl5pPr marL="2095500" indent="-266700" algn="l" defTabSz="0" rtl="0" eaLnBrk="1" fontAlgn="t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defRPr sz="2000">
          <a:solidFill>
            <a:schemeClr val="tx1"/>
          </a:solidFill>
          <a:latin typeface="+mn-lt"/>
          <a:ea typeface="+mn-ea"/>
          <a:sym typeface="MyriadRegular" charset="0"/>
        </a:defRPr>
      </a:lvl5pPr>
      <a:lvl6pPr marL="2552700" indent="-266700" algn="l" defTabSz="0" rtl="0" eaLnBrk="1" fontAlgn="t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defRPr sz="2000">
          <a:solidFill>
            <a:schemeClr val="tx1"/>
          </a:solidFill>
          <a:latin typeface="+mn-lt"/>
          <a:ea typeface="+mn-ea"/>
          <a:sym typeface="MyriadRegular" charset="0"/>
        </a:defRPr>
      </a:lvl6pPr>
      <a:lvl7pPr marL="3009900" indent="-266700" algn="l" defTabSz="0" rtl="0" eaLnBrk="1" fontAlgn="t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defRPr sz="2000">
          <a:solidFill>
            <a:schemeClr val="tx1"/>
          </a:solidFill>
          <a:latin typeface="+mn-lt"/>
          <a:ea typeface="+mn-ea"/>
          <a:sym typeface="MyriadRegular" charset="0"/>
        </a:defRPr>
      </a:lvl7pPr>
      <a:lvl8pPr marL="3467100" indent="-266700" algn="l" defTabSz="0" rtl="0" eaLnBrk="1" fontAlgn="t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defRPr sz="2000">
          <a:solidFill>
            <a:schemeClr val="tx1"/>
          </a:solidFill>
          <a:latin typeface="+mn-lt"/>
          <a:ea typeface="+mn-ea"/>
          <a:sym typeface="MyriadRegular" charset="0"/>
        </a:defRPr>
      </a:lvl8pPr>
      <a:lvl9pPr marL="3924300" indent="-266700" algn="l" defTabSz="0" rtl="0" eaLnBrk="1" fontAlgn="t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defRPr sz="2000">
          <a:solidFill>
            <a:schemeClr val="tx1"/>
          </a:solidFill>
          <a:latin typeface="+mn-lt"/>
          <a:ea typeface="+mn-ea"/>
          <a:sym typeface="MyriadRegular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8"/>
          <p:cNvSpPr>
            <a:spLocks noChangeArrowheads="1"/>
          </p:cNvSpPr>
          <p:nvPr/>
        </p:nvSpPr>
        <p:spPr bwMode="auto">
          <a:xfrm>
            <a:off x="0" y="981075"/>
            <a:ext cx="9139238" cy="4319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ym typeface="黑体" pitchFamily="49" charset="-122"/>
            </a:endParaRPr>
          </a:p>
        </p:txBody>
      </p:sp>
      <p:sp>
        <p:nvSpPr>
          <p:cNvPr id="2051" name="Freeform 14"/>
          <p:cNvSpPr>
            <a:spLocks noChangeArrowheads="1"/>
          </p:cNvSpPr>
          <p:nvPr/>
        </p:nvSpPr>
        <p:spPr bwMode="auto">
          <a:xfrm>
            <a:off x="0" y="4524375"/>
            <a:ext cx="9147175" cy="2360613"/>
          </a:xfrm>
          <a:custGeom>
            <a:avLst/>
            <a:gdLst>
              <a:gd name="T0" fmla="*/ 2147483647 w 5765"/>
              <a:gd name="T1" fmla="*/ 2147483647 h 1487"/>
              <a:gd name="T2" fmla="*/ 2147483647 w 5765"/>
              <a:gd name="T3" fmla="*/ 2147483647 h 1487"/>
              <a:gd name="T4" fmla="*/ 0 w 5765"/>
              <a:gd name="T5" fmla="*/ 2147483647 h 1487"/>
              <a:gd name="T6" fmla="*/ 2147483647 w 5765"/>
              <a:gd name="T7" fmla="*/ 2147483647 h 1487"/>
              <a:gd name="T8" fmla="*/ 2147483647 w 5765"/>
              <a:gd name="T9" fmla="*/ 0 h 1487"/>
              <a:gd name="T10" fmla="*/ 2147483647 w 5765"/>
              <a:gd name="T11" fmla="*/ 2147483647 h 1487"/>
              <a:gd name="T12" fmla="*/ 2147483647 w 5765"/>
              <a:gd name="T13" fmla="*/ 2147483647 h 14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65"/>
              <a:gd name="T22" fmla="*/ 0 h 1487"/>
              <a:gd name="T23" fmla="*/ 5765 w 5765"/>
              <a:gd name="T24" fmla="*/ 1487 h 14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/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ym typeface="黑体" pitchFamily="49" charset="-122"/>
            </a:endParaRPr>
          </a:p>
        </p:txBody>
      </p:sp>
      <p:sp>
        <p:nvSpPr>
          <p:cNvPr id="2053" name="AutoShape 10"/>
          <p:cNvSpPr>
            <a:spLocks noChangeArrowheads="1"/>
          </p:cNvSpPr>
          <p:nvPr/>
        </p:nvSpPr>
        <p:spPr bwMode="auto">
          <a:xfrm>
            <a:off x="2195513" y="1843088"/>
            <a:ext cx="360362" cy="358775"/>
          </a:xfrm>
          <a:prstGeom prst="chevron">
            <a:avLst>
              <a:gd name="adj" fmla="val 43981"/>
            </a:avLst>
          </a:prstGeom>
          <a:solidFill>
            <a:srgbClr val="0062AC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2054" name="Rectangle 11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solidFill>
            <a:srgbClr val="006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ym typeface="黑体" pitchFamily="49" charset="-122"/>
            </a:endParaRPr>
          </a:p>
        </p:txBody>
      </p:sp>
      <p:sp>
        <p:nvSpPr>
          <p:cNvPr id="205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274638"/>
            <a:ext cx="80025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黑体" pitchFamily="49" charset="-122"/>
              </a:rPr>
              <a:t>单击此处编辑母版标题样式</a:t>
            </a:r>
          </a:p>
        </p:txBody>
      </p:sp>
      <p:sp>
        <p:nvSpPr>
          <p:cNvPr id="2056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628775"/>
            <a:ext cx="800417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黑体" pitchFamily="49" charset="-122"/>
              </a:rPr>
              <a:t>单击此处编辑母版文本样式</a:t>
            </a:r>
          </a:p>
          <a:p>
            <a:pPr lvl="1"/>
            <a:r>
              <a:rPr lang="zh-CN" smtClean="0">
                <a:sym typeface="黑体" pitchFamily="49" charset="-122"/>
              </a:rPr>
              <a:t>第二级</a:t>
            </a:r>
          </a:p>
          <a:p>
            <a:pPr lvl="2"/>
            <a:r>
              <a:rPr lang="zh-CN" smtClean="0">
                <a:sym typeface="黑体" pitchFamily="49" charset="-122"/>
              </a:rPr>
              <a:t>第三级</a:t>
            </a:r>
          </a:p>
          <a:p>
            <a:pPr lvl="3"/>
            <a:r>
              <a:rPr lang="zh-CN" smtClean="0">
                <a:sym typeface="黑体" pitchFamily="49" charset="-122"/>
              </a:rPr>
              <a:t>第四级</a:t>
            </a:r>
          </a:p>
          <a:p>
            <a:pPr lvl="4"/>
            <a:r>
              <a:rPr lang="zh-CN" smtClean="0">
                <a:sym typeface="黑体" pitchFamily="49" charset="-122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+mj-lt"/>
          <a:ea typeface="+mj-ea"/>
          <a:cs typeface="+mj-cs"/>
          <a:sym typeface="黑体" pitchFamily="49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黑体" pitchFamily="49" charset="-122"/>
          <a:ea typeface="黑体" pitchFamily="49" charset="-122"/>
          <a:sym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黑体" pitchFamily="49" charset="-122"/>
          <a:ea typeface="黑体" pitchFamily="49" charset="-122"/>
          <a:sym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黑体" pitchFamily="49" charset="-122"/>
          <a:ea typeface="黑体" pitchFamily="49" charset="-122"/>
          <a:sym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黑体" pitchFamily="49" charset="-122"/>
          <a:ea typeface="黑体" pitchFamily="49" charset="-122"/>
          <a:sym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黑体" pitchFamily="49" charset="-122"/>
          <a:ea typeface="黑体" pitchFamily="49" charset="-122"/>
          <a:sym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黑体" pitchFamily="49" charset="-122"/>
          <a:ea typeface="黑体" pitchFamily="49" charset="-122"/>
          <a:sym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黑体" pitchFamily="49" charset="-122"/>
          <a:ea typeface="黑体" pitchFamily="49" charset="-122"/>
          <a:sym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黑体" pitchFamily="49" charset="-122"/>
          <a:ea typeface="黑体" pitchFamily="49" charset="-122"/>
          <a:sym typeface="黑体" pitchFamily="49" charset="-122"/>
        </a:defRPr>
      </a:lvl9pPr>
    </p:titleStyle>
    <p:bodyStyle>
      <a:lvl1pPr marL="342900" indent="-342900" algn="l" defTabSz="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defRPr sz="2400">
          <a:solidFill>
            <a:schemeClr val="tx1"/>
          </a:solidFill>
          <a:latin typeface="+mn-lt"/>
          <a:ea typeface="+mn-ea"/>
          <a:cs typeface="+mn-cs"/>
          <a:sym typeface="黑体" pitchFamily="49" charset="-122"/>
        </a:defRPr>
      </a:lvl1pPr>
      <a:lvl2pPr marL="742950" indent="-285750" algn="l" defTabSz="0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defRPr sz="2000">
          <a:solidFill>
            <a:schemeClr val="tx1"/>
          </a:solidFill>
          <a:latin typeface="+mn-lt"/>
          <a:ea typeface="+mn-ea"/>
          <a:sym typeface="黑体" pitchFamily="49" charset="-122"/>
        </a:defRPr>
      </a:lvl2pPr>
      <a:lvl3pPr marL="1181100" indent="-266700" algn="l" defTabSz="0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defRPr sz="2000">
          <a:solidFill>
            <a:schemeClr val="tx1"/>
          </a:solidFill>
          <a:latin typeface="+mn-lt"/>
          <a:ea typeface="+mn-ea"/>
          <a:sym typeface="黑体" pitchFamily="49" charset="-122"/>
        </a:defRPr>
      </a:lvl3pPr>
      <a:lvl4pPr marL="1638300" indent="-266700" algn="l" defTabSz="0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defRPr sz="2000">
          <a:solidFill>
            <a:schemeClr val="tx1"/>
          </a:solidFill>
          <a:latin typeface="+mn-lt"/>
          <a:ea typeface="+mn-ea"/>
          <a:sym typeface="黑体" pitchFamily="49" charset="-122"/>
        </a:defRPr>
      </a:lvl4pPr>
      <a:lvl5pPr marL="2095500" indent="-266700" algn="l" defTabSz="0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defRPr sz="2000">
          <a:solidFill>
            <a:schemeClr val="tx1"/>
          </a:solidFill>
          <a:latin typeface="+mn-lt"/>
          <a:ea typeface="+mn-ea"/>
          <a:sym typeface="黑体" pitchFamily="49" charset="-122"/>
        </a:defRPr>
      </a:lvl5pPr>
      <a:lvl6pPr marL="2552700" indent="-266700" algn="l" defTabSz="0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defRPr sz="2000">
          <a:solidFill>
            <a:schemeClr val="tx1"/>
          </a:solidFill>
          <a:latin typeface="+mn-lt"/>
          <a:ea typeface="+mn-ea"/>
          <a:sym typeface="黑体" pitchFamily="49" charset="-122"/>
        </a:defRPr>
      </a:lvl6pPr>
      <a:lvl7pPr marL="3009900" indent="-266700" algn="l" defTabSz="0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defRPr sz="2000">
          <a:solidFill>
            <a:schemeClr val="tx1"/>
          </a:solidFill>
          <a:latin typeface="+mn-lt"/>
          <a:ea typeface="+mn-ea"/>
          <a:sym typeface="黑体" pitchFamily="49" charset="-122"/>
        </a:defRPr>
      </a:lvl7pPr>
      <a:lvl8pPr marL="3467100" indent="-266700" algn="l" defTabSz="0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defRPr sz="2000">
          <a:solidFill>
            <a:schemeClr val="tx1"/>
          </a:solidFill>
          <a:latin typeface="+mn-lt"/>
          <a:ea typeface="+mn-ea"/>
          <a:sym typeface="黑体" pitchFamily="49" charset="-122"/>
        </a:defRPr>
      </a:lvl8pPr>
      <a:lvl9pPr marL="3924300" indent="-266700" algn="l" defTabSz="0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defRPr sz="2000">
          <a:solidFill>
            <a:schemeClr val="tx1"/>
          </a:solidFill>
          <a:latin typeface="+mn-lt"/>
          <a:ea typeface="+mn-ea"/>
          <a:sym typeface="黑体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274638"/>
            <a:ext cx="80025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黑体" pitchFamily="49" charset="-122"/>
              </a:rPr>
              <a:t>单击此处编辑母版标题样式</a:t>
            </a:r>
          </a:p>
        </p:txBody>
      </p:sp>
      <p:sp>
        <p:nvSpPr>
          <p:cNvPr id="3076" name="AutoShape 10"/>
          <p:cNvSpPr>
            <a:spLocks noChangeArrowheads="1"/>
          </p:cNvSpPr>
          <p:nvPr/>
        </p:nvSpPr>
        <p:spPr bwMode="auto">
          <a:xfrm flipV="1">
            <a:off x="0" y="0"/>
            <a:ext cx="827088" cy="825500"/>
          </a:xfrm>
          <a:prstGeom prst="rtTriangle">
            <a:avLst/>
          </a:prstGeom>
          <a:solidFill>
            <a:srgbClr val="006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ym typeface="黑体" pitchFamily="49" charset="-122"/>
            </a:endParaRPr>
          </a:p>
        </p:txBody>
      </p:sp>
      <p:sp>
        <p:nvSpPr>
          <p:cNvPr id="3077" name="Rectangle 12"/>
          <p:cNvSpPr>
            <a:spLocks noChangeArrowheads="1"/>
          </p:cNvSpPr>
          <p:nvPr/>
        </p:nvSpPr>
        <p:spPr bwMode="auto">
          <a:xfrm>
            <a:off x="61913" y="115888"/>
            <a:ext cx="21336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199BE08-0A57-4538-914B-A272B0B9F3F7}" type="slidenum">
              <a:rPr lang="en-US" sz="1400">
                <a:solidFill>
                  <a:schemeClr val="bg1"/>
                </a:solidFill>
                <a:latin typeface="MyriadRegular" charset="0"/>
                <a:sym typeface="MyriadRegular" charset="0"/>
              </a:rPr>
              <a:pPr/>
              <a:t>‹#›</a:t>
            </a:fld>
            <a:endParaRPr lang="en-US"/>
          </a:p>
        </p:txBody>
      </p:sp>
      <p:sp>
        <p:nvSpPr>
          <p:cNvPr id="307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628775"/>
            <a:ext cx="800417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黑体" pitchFamily="49" charset="-122"/>
              </a:rPr>
              <a:t>单击此处编辑母版文本样式</a:t>
            </a:r>
          </a:p>
          <a:p>
            <a:pPr lvl="1"/>
            <a:r>
              <a:rPr lang="zh-CN" smtClean="0">
                <a:sym typeface="黑体" pitchFamily="49" charset="-122"/>
              </a:rPr>
              <a:t>第二级</a:t>
            </a:r>
          </a:p>
          <a:p>
            <a:pPr lvl="2"/>
            <a:r>
              <a:rPr lang="zh-CN" smtClean="0">
                <a:sym typeface="黑体" pitchFamily="49" charset="-122"/>
              </a:rPr>
              <a:t>第三级</a:t>
            </a:r>
          </a:p>
          <a:p>
            <a:pPr lvl="3"/>
            <a:r>
              <a:rPr lang="zh-CN" smtClean="0">
                <a:sym typeface="黑体" pitchFamily="49" charset="-122"/>
              </a:rPr>
              <a:t>第四级</a:t>
            </a:r>
          </a:p>
          <a:p>
            <a:pPr lvl="4"/>
            <a:r>
              <a:rPr lang="zh-CN" smtClean="0">
                <a:sym typeface="黑体" pitchFamily="49" charset="-122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+mj-lt"/>
          <a:ea typeface="+mj-ea"/>
          <a:cs typeface="+mj-cs"/>
          <a:sym typeface="黑体" pitchFamily="49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黑体" pitchFamily="49" charset="-122"/>
          <a:ea typeface="黑体" pitchFamily="49" charset="-122"/>
          <a:sym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黑体" pitchFamily="49" charset="-122"/>
          <a:ea typeface="黑体" pitchFamily="49" charset="-122"/>
          <a:sym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黑体" pitchFamily="49" charset="-122"/>
          <a:ea typeface="黑体" pitchFamily="49" charset="-122"/>
          <a:sym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黑体" pitchFamily="49" charset="-122"/>
          <a:ea typeface="黑体" pitchFamily="49" charset="-122"/>
          <a:sym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黑体" pitchFamily="49" charset="-122"/>
          <a:ea typeface="黑体" pitchFamily="49" charset="-122"/>
          <a:sym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黑体" pitchFamily="49" charset="-122"/>
          <a:ea typeface="黑体" pitchFamily="49" charset="-122"/>
          <a:sym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黑体" pitchFamily="49" charset="-122"/>
          <a:ea typeface="黑体" pitchFamily="49" charset="-122"/>
          <a:sym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黑体" pitchFamily="49" charset="-122"/>
          <a:ea typeface="黑体" pitchFamily="49" charset="-122"/>
          <a:sym typeface="黑体" pitchFamily="49" charset="-122"/>
        </a:defRPr>
      </a:lvl9pPr>
    </p:titleStyle>
    <p:bodyStyle>
      <a:lvl1pPr marL="342900" indent="-342900" algn="l" defTabSz="0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defRPr sz="2400">
          <a:solidFill>
            <a:schemeClr val="tx1"/>
          </a:solidFill>
          <a:latin typeface="+mn-lt"/>
          <a:ea typeface="+mn-ea"/>
          <a:cs typeface="+mn-cs"/>
          <a:sym typeface="黑体" pitchFamily="49" charset="-122"/>
        </a:defRPr>
      </a:lvl1pPr>
      <a:lvl2pPr marL="742950" indent="-285750" algn="l" defTabSz="0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defRPr sz="2000">
          <a:solidFill>
            <a:schemeClr val="tx1"/>
          </a:solidFill>
          <a:latin typeface="+mn-lt"/>
          <a:ea typeface="+mn-ea"/>
          <a:sym typeface="黑体" pitchFamily="49" charset="-122"/>
        </a:defRPr>
      </a:lvl2pPr>
      <a:lvl3pPr marL="1181100" indent="-266700" algn="l" defTabSz="0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defRPr sz="2000">
          <a:solidFill>
            <a:schemeClr val="tx1"/>
          </a:solidFill>
          <a:latin typeface="+mn-lt"/>
          <a:ea typeface="+mn-ea"/>
          <a:sym typeface="黑体" pitchFamily="49" charset="-122"/>
        </a:defRPr>
      </a:lvl3pPr>
      <a:lvl4pPr marL="1638300" indent="-266700" algn="l" defTabSz="0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defRPr sz="2000">
          <a:solidFill>
            <a:schemeClr val="tx1"/>
          </a:solidFill>
          <a:latin typeface="+mn-lt"/>
          <a:ea typeface="+mn-ea"/>
          <a:sym typeface="黑体" pitchFamily="49" charset="-122"/>
        </a:defRPr>
      </a:lvl4pPr>
      <a:lvl5pPr marL="2095500" indent="-266700" algn="l" defTabSz="0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defRPr sz="2000">
          <a:solidFill>
            <a:schemeClr val="tx1"/>
          </a:solidFill>
          <a:latin typeface="+mn-lt"/>
          <a:ea typeface="+mn-ea"/>
          <a:sym typeface="黑体" pitchFamily="49" charset="-122"/>
        </a:defRPr>
      </a:lvl5pPr>
      <a:lvl6pPr marL="2552700" indent="-266700" algn="l" defTabSz="0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defRPr sz="2000">
          <a:solidFill>
            <a:schemeClr val="tx1"/>
          </a:solidFill>
          <a:latin typeface="+mn-lt"/>
          <a:ea typeface="+mn-ea"/>
          <a:sym typeface="黑体" pitchFamily="49" charset="-122"/>
        </a:defRPr>
      </a:lvl6pPr>
      <a:lvl7pPr marL="3009900" indent="-266700" algn="l" defTabSz="0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defRPr sz="2000">
          <a:solidFill>
            <a:schemeClr val="tx1"/>
          </a:solidFill>
          <a:latin typeface="+mn-lt"/>
          <a:ea typeface="+mn-ea"/>
          <a:sym typeface="黑体" pitchFamily="49" charset="-122"/>
        </a:defRPr>
      </a:lvl7pPr>
      <a:lvl8pPr marL="3467100" indent="-266700" algn="l" defTabSz="0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defRPr sz="2000">
          <a:solidFill>
            <a:schemeClr val="tx1"/>
          </a:solidFill>
          <a:latin typeface="+mn-lt"/>
          <a:ea typeface="+mn-ea"/>
          <a:sym typeface="黑体" pitchFamily="49" charset="-122"/>
        </a:defRPr>
      </a:lvl8pPr>
      <a:lvl9pPr marL="3924300" indent="-266700" algn="l" defTabSz="0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defRPr sz="2000">
          <a:solidFill>
            <a:schemeClr val="tx1"/>
          </a:solidFill>
          <a:latin typeface="+mn-lt"/>
          <a:ea typeface="+mn-ea"/>
          <a:sym typeface="黑体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findbugs.cs.umd.edu/eclipse" TargetMode="Externa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n.sourceforge.jp/projects/sfnet_eclipse-cs/releases/" TargetMode="Externa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71550" y="44450"/>
            <a:ext cx="7772400" cy="1470025"/>
          </a:xfrm>
          <a:ln/>
        </p:spPr>
        <p:txBody>
          <a:bodyPr/>
          <a:lstStyle/>
          <a:p>
            <a:pPr algn="r" eaLnBrk="1" hangingPunct="1"/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555776" y="1628800"/>
            <a:ext cx="5832475" cy="1074688"/>
          </a:xfrm>
          <a:ln/>
        </p:spPr>
        <p:txBody>
          <a:bodyPr/>
          <a:lstStyle/>
          <a:p>
            <a:pPr marL="0" indent="0" eaLnBrk="1" hangingPunct="1"/>
            <a:r>
              <a:rPr lang="en-US" altLang="zh-CN" sz="4400" dirty="0" smtClean="0"/>
              <a:t>Checkstyle</a:t>
            </a:r>
            <a:r>
              <a:rPr lang="zh-CN" altLang="en-US" sz="4400" dirty="0"/>
              <a:t>和</a:t>
            </a:r>
            <a:r>
              <a:rPr lang="en-US" altLang="zh-CN" sz="4400" dirty="0" smtClean="0"/>
              <a:t>Findbugs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54000"/>
            <a:ext cx="8002588" cy="679450"/>
          </a:xfrm>
          <a:ln/>
        </p:spPr>
        <p:txBody>
          <a:bodyPr/>
          <a:lstStyle/>
          <a:p>
            <a:r>
              <a:rPr lang="en-US" altLang="zh-CN" dirty="0" smtClean="0"/>
              <a:t> 3.CheckStyle</a:t>
            </a:r>
            <a:r>
              <a:rPr lang="zh-CN" altLang="en-US" dirty="0" smtClean="0"/>
              <a:t>安装</a:t>
            </a:r>
            <a:endParaRPr lang="zh-CN" dirty="0"/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755576" y="1196752"/>
            <a:ext cx="7663953" cy="4919663"/>
          </a:xfr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zh-CN" altLang="en-US" dirty="0" smtClean="0"/>
              <a:t>以下是在</a:t>
            </a:r>
            <a:r>
              <a:rPr lang="en-US" altLang="zh-CN" dirty="0" smtClean="0"/>
              <a:t>myeclipse9.0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checkstyle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①首先</a:t>
            </a:r>
            <a:r>
              <a:rPr lang="zh-CN" altLang="en-US" dirty="0"/>
              <a:t>下载</a:t>
            </a:r>
            <a:r>
              <a:rPr lang="en-US" altLang="zh-CN" dirty="0"/>
              <a:t>Eclipse Checkstyle </a:t>
            </a:r>
            <a:r>
              <a:rPr lang="en-US" altLang="zh-CN" dirty="0" smtClean="0"/>
              <a:t>Plug-in</a:t>
            </a:r>
            <a:r>
              <a:rPr lang="zh-CN" altLang="en-US" dirty="0" smtClean="0"/>
              <a:t>，</a:t>
            </a:r>
            <a:r>
              <a:rPr lang="en-US" altLang="zh-CN" b="1" dirty="0" smtClean="0"/>
              <a:t>net.sf.eclipsecs-updatesite_5.6.0.201209221626-bin.zip</a:t>
            </a:r>
          </a:p>
          <a:p>
            <a:r>
              <a:rPr lang="zh-CN" altLang="en-US" dirty="0" smtClean="0"/>
              <a:t>②打开</a:t>
            </a:r>
            <a:r>
              <a:rPr lang="en-US" altLang="zh-CN" dirty="0"/>
              <a:t>MyEclipse9</a:t>
            </a:r>
            <a:r>
              <a:rPr lang="zh-CN" altLang="en-US" dirty="0"/>
              <a:t>，选择菜单</a:t>
            </a:r>
            <a:r>
              <a:rPr lang="en-US" altLang="zh-CN" dirty="0" err="1"/>
              <a:t>MyEclipse→MyEclipse</a:t>
            </a:r>
            <a:r>
              <a:rPr lang="en-US" altLang="zh-CN" dirty="0"/>
              <a:t> Configuration </a:t>
            </a:r>
            <a:r>
              <a:rPr lang="en-US" altLang="zh-CN" dirty="0" err="1"/>
              <a:t>Center→Software</a:t>
            </a:r>
            <a:r>
              <a:rPr lang="en-US" altLang="zh-CN" dirty="0"/>
              <a:t>  </a:t>
            </a:r>
            <a:endParaRPr lang="en-US" altLang="zh-CN" dirty="0" smtClean="0"/>
          </a:p>
          <a:p>
            <a:r>
              <a:rPr lang="en-US" altLang="zh-CN" dirty="0" smtClean="0"/>
              <a:t>③</a:t>
            </a:r>
            <a:r>
              <a:rPr lang="zh-CN" altLang="en-US" dirty="0" smtClean="0"/>
              <a:t>点击</a:t>
            </a:r>
            <a:r>
              <a:rPr lang="zh-CN" altLang="en-US" dirty="0"/>
              <a:t>右边的</a:t>
            </a:r>
            <a:r>
              <a:rPr lang="en-US" altLang="zh-CN" dirty="0"/>
              <a:t>add site</a:t>
            </a:r>
            <a:r>
              <a:rPr lang="zh-CN" altLang="en-US" dirty="0"/>
              <a:t>，然后在</a:t>
            </a:r>
            <a:r>
              <a:rPr lang="en-US" altLang="zh-CN" dirty="0"/>
              <a:t>Add Update Site</a:t>
            </a:r>
            <a:r>
              <a:rPr lang="zh-CN" altLang="en-US" dirty="0"/>
              <a:t>里面输入</a:t>
            </a:r>
            <a:r>
              <a:rPr lang="en-US" altLang="zh-CN" dirty="0"/>
              <a:t>Name</a:t>
            </a:r>
            <a:r>
              <a:rPr lang="zh-CN" altLang="en-US" dirty="0"/>
              <a:t>和</a:t>
            </a:r>
            <a:r>
              <a:rPr lang="en-US" altLang="zh-CN" dirty="0"/>
              <a:t>URL</a:t>
            </a:r>
            <a:r>
              <a:rPr lang="zh-CN" altLang="en-US" dirty="0"/>
              <a:t>。  </a:t>
            </a:r>
            <a:r>
              <a:rPr lang="en-US" altLang="zh-CN" dirty="0"/>
              <a:t>URL</a:t>
            </a:r>
            <a:r>
              <a:rPr lang="zh-CN" altLang="en-US" dirty="0"/>
              <a:t>：点击</a:t>
            </a:r>
            <a:r>
              <a:rPr lang="en-US" altLang="zh-CN" dirty="0"/>
              <a:t>Add from Archive File</a:t>
            </a:r>
            <a:r>
              <a:rPr lang="zh-CN" altLang="en-US" dirty="0"/>
              <a:t>，然后选择上面下载的</a:t>
            </a:r>
            <a:r>
              <a:rPr lang="en-US" altLang="zh-CN" dirty="0"/>
              <a:t>zip</a:t>
            </a:r>
            <a:r>
              <a:rPr lang="zh-CN" altLang="en-US" dirty="0"/>
              <a:t>包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100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54000"/>
            <a:ext cx="8002588" cy="679450"/>
          </a:xfrm>
          <a:ln/>
        </p:spPr>
        <p:txBody>
          <a:bodyPr/>
          <a:lstStyle/>
          <a:p>
            <a:r>
              <a:rPr lang="en-US" altLang="zh-CN" dirty="0" smtClean="0"/>
              <a:t>3.Checkstyle</a:t>
            </a:r>
            <a:r>
              <a:rPr lang="zh-CN" altLang="en-US" dirty="0" smtClean="0"/>
              <a:t>安装</a:t>
            </a:r>
            <a:endParaRPr lang="zh-C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00808"/>
            <a:ext cx="429577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94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54000"/>
            <a:ext cx="8002588" cy="679450"/>
          </a:xfrm>
          <a:ln/>
        </p:spPr>
        <p:txBody>
          <a:bodyPr/>
          <a:lstStyle/>
          <a:p>
            <a:r>
              <a:rPr lang="en-US" altLang="zh-CN" dirty="0" smtClean="0"/>
              <a:t>3.Checkstyle</a:t>
            </a:r>
            <a:r>
              <a:rPr lang="zh-CN" altLang="en-US" dirty="0" smtClean="0"/>
              <a:t>安装</a:t>
            </a:r>
            <a:endParaRPr lang="zh-CN" dirty="0"/>
          </a:p>
        </p:txBody>
      </p:sp>
      <p:sp>
        <p:nvSpPr>
          <p:cNvPr id="4" name="内容占位符 2"/>
          <p:cNvSpPr txBox="1">
            <a:spLocks noChangeArrowheads="1"/>
          </p:cNvSpPr>
          <p:nvPr/>
        </p:nvSpPr>
        <p:spPr bwMode="auto">
          <a:xfrm>
            <a:off x="971600" y="1340768"/>
            <a:ext cx="7663953" cy="187220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  <a:extLst/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黑体" pitchFamily="49" charset="-122"/>
              </a:defRPr>
            </a:lvl1pPr>
            <a:lvl2pPr marL="742950" indent="-285750" algn="l" defTabSz="0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sz="2000">
                <a:solidFill>
                  <a:schemeClr val="tx1"/>
                </a:solidFill>
                <a:latin typeface="+mn-lt"/>
                <a:ea typeface="+mn-ea"/>
                <a:sym typeface="黑体" pitchFamily="49" charset="-122"/>
              </a:defRPr>
            </a:lvl2pPr>
            <a:lvl3pPr marL="1181100" indent="-266700" algn="l" defTabSz="0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sz="2000">
                <a:solidFill>
                  <a:schemeClr val="tx1"/>
                </a:solidFill>
                <a:latin typeface="+mn-lt"/>
                <a:ea typeface="+mn-ea"/>
                <a:sym typeface="黑体" pitchFamily="49" charset="-122"/>
              </a:defRPr>
            </a:lvl3pPr>
            <a:lvl4pPr marL="1638300" indent="-266700" algn="l" defTabSz="0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sz="2000">
                <a:solidFill>
                  <a:schemeClr val="tx1"/>
                </a:solidFill>
                <a:latin typeface="+mn-lt"/>
                <a:ea typeface="+mn-ea"/>
                <a:sym typeface="黑体" pitchFamily="49" charset="-122"/>
              </a:defRPr>
            </a:lvl4pPr>
            <a:lvl5pPr marL="2095500" indent="-266700" algn="l" defTabSz="0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sz="2000">
                <a:solidFill>
                  <a:schemeClr val="tx1"/>
                </a:solidFill>
                <a:latin typeface="+mn-lt"/>
                <a:ea typeface="+mn-ea"/>
                <a:sym typeface="黑体" pitchFamily="49" charset="-122"/>
              </a:defRPr>
            </a:lvl5pPr>
            <a:lvl6pPr marL="2552700" indent="-266700" algn="l" defTabSz="0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sz="2000">
                <a:solidFill>
                  <a:schemeClr val="tx1"/>
                </a:solidFill>
                <a:latin typeface="+mn-lt"/>
                <a:ea typeface="+mn-ea"/>
                <a:sym typeface="黑体" pitchFamily="49" charset="-122"/>
              </a:defRPr>
            </a:lvl6pPr>
            <a:lvl7pPr marL="3009900" indent="-266700" algn="l" defTabSz="0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sz="2000">
                <a:solidFill>
                  <a:schemeClr val="tx1"/>
                </a:solidFill>
                <a:latin typeface="+mn-lt"/>
                <a:ea typeface="+mn-ea"/>
                <a:sym typeface="黑体" pitchFamily="49" charset="-122"/>
              </a:defRPr>
            </a:lvl7pPr>
            <a:lvl8pPr marL="3467100" indent="-266700" algn="l" defTabSz="0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sz="2000">
                <a:solidFill>
                  <a:schemeClr val="tx1"/>
                </a:solidFill>
                <a:latin typeface="+mn-lt"/>
                <a:ea typeface="+mn-ea"/>
                <a:sym typeface="黑体" pitchFamily="49" charset="-122"/>
              </a:defRPr>
            </a:lvl8pPr>
            <a:lvl9pPr marL="3924300" indent="-266700" algn="l" defTabSz="0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 sz="2000">
                <a:solidFill>
                  <a:schemeClr val="tx1"/>
                </a:solidFill>
                <a:latin typeface="+mn-lt"/>
                <a:ea typeface="+mn-ea"/>
                <a:sym typeface="黑体" pitchFamily="49" charset="-122"/>
              </a:defRPr>
            </a:lvl9pPr>
          </a:lstStyle>
          <a:p>
            <a:r>
              <a:rPr lang="en-US" altLang="zh-CN" dirty="0" smtClean="0"/>
              <a:t>④Personal Sites</a:t>
            </a:r>
            <a:r>
              <a:rPr lang="zh-CN" altLang="en-US" dirty="0" smtClean="0"/>
              <a:t>栏里选择</a:t>
            </a:r>
            <a:r>
              <a:rPr lang="en-US" altLang="zh-CN" dirty="0" smtClean="0"/>
              <a:t>Eclipse Checkstyle Plug-in</a:t>
            </a:r>
            <a:r>
              <a:rPr lang="zh-CN" altLang="en-US" dirty="0" smtClean="0"/>
              <a:t>，然后右键选择</a:t>
            </a:r>
            <a:r>
              <a:rPr lang="en-US" altLang="zh-CN" dirty="0" smtClean="0"/>
              <a:t>Add to Profile…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Software Updates Available</a:t>
            </a:r>
            <a:r>
              <a:rPr lang="zh-CN" altLang="en-US" dirty="0" smtClean="0"/>
              <a:t>栏里面打上勾，在底下的</a:t>
            </a:r>
            <a:r>
              <a:rPr lang="en-US" altLang="zh-CN" dirty="0" smtClean="0"/>
              <a:t>Pending Changes</a:t>
            </a:r>
            <a:r>
              <a:rPr lang="zh-CN" altLang="en-US" dirty="0" smtClean="0"/>
              <a:t>栏里点击</a:t>
            </a:r>
            <a:r>
              <a:rPr lang="en-US" altLang="zh-CN" dirty="0" smtClean="0"/>
              <a:t>Apply 1 Change</a:t>
            </a:r>
            <a:r>
              <a:rPr lang="zh-CN" altLang="en-US" dirty="0" smtClean="0"/>
              <a:t>按钮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48144"/>
            <a:ext cx="287655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23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54000"/>
            <a:ext cx="8002588" cy="679450"/>
          </a:xfrm>
          <a:ln/>
        </p:spPr>
        <p:txBody>
          <a:bodyPr/>
          <a:lstStyle/>
          <a:p>
            <a:r>
              <a:rPr lang="en-US" altLang="zh-CN" dirty="0" smtClean="0"/>
              <a:t>3.Checkstyle</a:t>
            </a:r>
            <a:r>
              <a:rPr lang="zh-CN" altLang="en-US" dirty="0" smtClean="0"/>
              <a:t>安装</a:t>
            </a:r>
            <a:endParaRPr lang="zh-CN" dirty="0"/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755576" y="908720"/>
            <a:ext cx="7663953" cy="2304256"/>
          </a:xfr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zh-CN" altLang="en-US" dirty="0" smtClean="0"/>
              <a:t>⑤这</a:t>
            </a:r>
            <a:r>
              <a:rPr lang="zh-CN" altLang="en-US" dirty="0"/>
              <a:t>一步安装插件可能出现</a:t>
            </a:r>
            <a:r>
              <a:rPr lang="en-US" altLang="zh-CN" dirty="0"/>
              <a:t>"Resolving and validating the profile"</a:t>
            </a:r>
            <a:r>
              <a:rPr lang="zh-CN" altLang="en-US" dirty="0"/>
              <a:t>卡死不动的问题，其实只要断</a:t>
            </a:r>
            <a:r>
              <a:rPr lang="zh-CN" altLang="en-US" dirty="0" smtClean="0"/>
              <a:t>网就</a:t>
            </a:r>
            <a:r>
              <a:rPr lang="zh-CN" altLang="en-US" dirty="0"/>
              <a:t>可以继续了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⑥一直点击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，耐心等待安装。选择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→</a:t>
            </a:r>
            <a:r>
              <a:rPr lang="en-US" altLang="zh-CN" dirty="0" smtClean="0"/>
              <a:t>preferences</a:t>
            </a:r>
            <a:r>
              <a:rPr lang="zh-CN" altLang="en-US" dirty="0" smtClean="0"/>
              <a:t>。出现</a:t>
            </a:r>
            <a:r>
              <a:rPr lang="en-US" altLang="zh-CN" dirty="0" smtClean="0"/>
              <a:t>Checkstyle</a:t>
            </a:r>
            <a:r>
              <a:rPr lang="zh-CN" altLang="en-US" dirty="0" smtClean="0"/>
              <a:t>，安装成功 </a:t>
            </a:r>
            <a:endParaRPr lang="zh-CN" altLang="en-US" dirty="0">
              <a:effectLst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28" y="3212976"/>
            <a:ext cx="59721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23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54000"/>
            <a:ext cx="8002588" cy="679450"/>
          </a:xfrm>
          <a:ln/>
        </p:spPr>
        <p:txBody>
          <a:bodyPr/>
          <a:lstStyle/>
          <a:p>
            <a:r>
              <a:rPr lang="en-US" altLang="zh-CN" dirty="0" smtClean="0"/>
              <a:t>3.Checkstyle</a:t>
            </a:r>
            <a:r>
              <a:rPr lang="zh-CN" altLang="en-US" dirty="0"/>
              <a:t>的配置</a:t>
            </a:r>
            <a:endParaRPr lang="zh-CN" dirty="0"/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755576" y="1196752"/>
            <a:ext cx="7663953" cy="4919663"/>
          </a:xfr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altLang="zh-CN" dirty="0" smtClean="0"/>
              <a:t>	</a:t>
            </a:r>
            <a:r>
              <a:rPr lang="zh-CN" altLang="en-US" dirty="0" smtClean="0"/>
              <a:t>要</a:t>
            </a:r>
            <a:r>
              <a:rPr lang="zh-CN" altLang="en-US" dirty="0"/>
              <a:t>想按照自己的需求，定义</a:t>
            </a:r>
            <a:r>
              <a:rPr lang="en-US" altLang="zh-CN" dirty="0"/>
              <a:t>Checkstyle</a:t>
            </a:r>
            <a:r>
              <a:rPr lang="zh-CN" altLang="en-US" dirty="0"/>
              <a:t>配置文件，需要先了解</a:t>
            </a:r>
            <a:r>
              <a:rPr lang="en-US" altLang="zh-CN" dirty="0"/>
              <a:t>Checkstyle</a:t>
            </a:r>
            <a:r>
              <a:rPr lang="zh-CN" altLang="en-US" dirty="0"/>
              <a:t>配置文件的构成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>
                <a:effectLst/>
              </a:rPr>
              <a:t>	</a:t>
            </a:r>
            <a:r>
              <a:rPr lang="zh-CN" altLang="en-US" dirty="0"/>
              <a:t>将</a:t>
            </a:r>
            <a:r>
              <a:rPr lang="en-US" altLang="zh-CN" dirty="0"/>
              <a:t>Checkstyle</a:t>
            </a:r>
            <a:r>
              <a:rPr lang="zh-CN" altLang="en-US" dirty="0"/>
              <a:t>安装包解压，在解压目录下，进入</a:t>
            </a:r>
            <a:r>
              <a:rPr lang="en-US" altLang="zh-CN" dirty="0"/>
              <a:t>plugins, plugins</a:t>
            </a:r>
            <a:r>
              <a:rPr lang="zh-CN" altLang="en-US" dirty="0"/>
              <a:t>目录下面有一个 </a:t>
            </a:r>
            <a:r>
              <a:rPr lang="en-US" altLang="zh-CN" dirty="0"/>
              <a:t>net.sf.eclipsecs.core_5.6.0.201209221626</a:t>
            </a:r>
            <a:r>
              <a:rPr lang="zh-CN" altLang="en-US" dirty="0" smtClean="0"/>
              <a:t>安装</a:t>
            </a:r>
            <a:r>
              <a:rPr lang="zh-CN" altLang="en-US" dirty="0"/>
              <a:t>包，将该安装包解压，大家就可以看到 </a:t>
            </a:r>
            <a:r>
              <a:rPr lang="en-US" altLang="zh-CN" dirty="0"/>
              <a:t>sun_checks.xml</a:t>
            </a:r>
            <a:r>
              <a:rPr lang="zh-CN" altLang="en-US" dirty="0"/>
              <a:t>和</a:t>
            </a:r>
            <a:r>
              <a:rPr lang="en-US" altLang="zh-CN" dirty="0"/>
              <a:t>sun_checks_eclipse.xml</a:t>
            </a:r>
            <a:r>
              <a:rPr lang="zh-CN" altLang="en-US" dirty="0"/>
              <a:t>这两个配置文件了。打开这两个配置文件后，我们大概可以看到</a:t>
            </a:r>
            <a:r>
              <a:rPr lang="zh-CN" altLang="en-US" dirty="0" smtClean="0"/>
              <a:t>：因为</a:t>
            </a:r>
            <a:r>
              <a:rPr lang="en-US" altLang="zh-CN" dirty="0"/>
              <a:t>sun_checks_eclipse.xml</a:t>
            </a:r>
            <a:r>
              <a:rPr lang="zh-CN" altLang="en-US" dirty="0"/>
              <a:t>相当于</a:t>
            </a:r>
            <a:r>
              <a:rPr lang="en-US" altLang="zh-CN" dirty="0"/>
              <a:t>sun_checks.xml</a:t>
            </a:r>
            <a:r>
              <a:rPr lang="zh-CN" altLang="en-US" dirty="0"/>
              <a:t>的更加严格的规范限定版本</a:t>
            </a:r>
            <a:r>
              <a:rPr lang="zh-CN" altLang="en-US" dirty="0" smtClean="0"/>
              <a:t>，所以，</a:t>
            </a:r>
            <a:r>
              <a:rPr lang="zh-CN" altLang="en-US" dirty="0"/>
              <a:t>我们只需要 看</a:t>
            </a:r>
            <a:r>
              <a:rPr lang="en-US" altLang="zh-CN" dirty="0"/>
              <a:t>sun_checks.xml</a:t>
            </a:r>
            <a:r>
              <a:rPr lang="zh-CN" altLang="en-US" dirty="0"/>
              <a:t>文件即可。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28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54000"/>
            <a:ext cx="8002588" cy="679450"/>
          </a:xfrm>
          <a:ln/>
        </p:spPr>
        <p:txBody>
          <a:bodyPr/>
          <a:lstStyle/>
          <a:p>
            <a:r>
              <a:rPr lang="en-US" altLang="zh-CN" dirty="0" smtClean="0"/>
              <a:t>3.Checkstyle</a:t>
            </a:r>
            <a:r>
              <a:rPr lang="zh-CN" altLang="en-US" dirty="0"/>
              <a:t>的配置</a:t>
            </a:r>
            <a:endParaRPr lang="zh-CN" dirty="0"/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755576" y="1196752"/>
            <a:ext cx="7663953" cy="4919663"/>
          </a:xfr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altLang="zh-CN" dirty="0" smtClean="0"/>
              <a:t>	sun_checks.xml</a:t>
            </a:r>
            <a:r>
              <a:rPr lang="zh-CN" altLang="en-US" dirty="0"/>
              <a:t>是由多个</a:t>
            </a:r>
            <a:r>
              <a:rPr lang="en-US" altLang="zh-CN" dirty="0"/>
              <a:t>module</a:t>
            </a:r>
            <a:r>
              <a:rPr lang="zh-CN" altLang="en-US" dirty="0"/>
              <a:t>节点构成，因此可以发现：</a:t>
            </a:r>
            <a:r>
              <a:rPr lang="en-US" altLang="zh-CN" dirty="0"/>
              <a:t>Checkstyle</a:t>
            </a:r>
            <a:r>
              <a:rPr lang="zh-CN" altLang="en-US" dirty="0"/>
              <a:t>配置是通过指定</a:t>
            </a:r>
            <a:r>
              <a:rPr lang="en-US" altLang="zh-CN" dirty="0"/>
              <a:t>modules</a:t>
            </a:r>
            <a:r>
              <a:rPr lang="zh-CN" altLang="en-US" dirty="0"/>
              <a:t>来应用到</a:t>
            </a:r>
            <a:r>
              <a:rPr lang="en-US" altLang="zh-CN" dirty="0"/>
              <a:t>java</a:t>
            </a:r>
            <a:r>
              <a:rPr lang="zh-CN" altLang="en-US" dirty="0"/>
              <a:t>文件的。</a:t>
            </a:r>
            <a:r>
              <a:rPr lang="en-US" altLang="zh-CN" dirty="0"/>
              <a:t>modules</a:t>
            </a:r>
            <a:r>
              <a:rPr lang="zh-CN" altLang="en-US" dirty="0"/>
              <a:t>是树状结构，以一个名为</a:t>
            </a:r>
            <a:r>
              <a:rPr lang="en-US" altLang="zh-CN" i="1" dirty="0"/>
              <a:t>Checker</a:t>
            </a:r>
            <a:r>
              <a:rPr lang="zh-CN" altLang="en-US" dirty="0"/>
              <a:t>的</a:t>
            </a:r>
            <a:r>
              <a:rPr lang="en-US" altLang="zh-CN" dirty="0"/>
              <a:t>module</a:t>
            </a:r>
            <a:r>
              <a:rPr lang="zh-CN" altLang="en-US" dirty="0"/>
              <a:t>作为</a:t>
            </a:r>
            <a:r>
              <a:rPr lang="en-US" altLang="zh-CN" dirty="0"/>
              <a:t>root</a:t>
            </a:r>
            <a:r>
              <a:rPr lang="zh-CN" altLang="en-US" dirty="0"/>
              <a:t>节点，一般的</a:t>
            </a:r>
            <a:r>
              <a:rPr lang="en-US" altLang="zh-CN" dirty="0"/>
              <a:t>checker</a:t>
            </a:r>
            <a:r>
              <a:rPr lang="zh-CN" altLang="en-US" dirty="0"/>
              <a:t>都会包括</a:t>
            </a:r>
            <a:r>
              <a:rPr lang="en-US" altLang="zh-CN" i="1" dirty="0" err="1"/>
              <a:t>TreeWalker</a:t>
            </a:r>
            <a:r>
              <a:rPr lang="zh-CN" altLang="en-US" dirty="0"/>
              <a:t>子</a:t>
            </a:r>
            <a:r>
              <a:rPr lang="en-US" altLang="zh-CN" dirty="0"/>
              <a:t>module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在</a:t>
            </a:r>
            <a:r>
              <a:rPr lang="en-US" altLang="zh-CN" dirty="0"/>
              <a:t>xml</a:t>
            </a:r>
            <a:r>
              <a:rPr lang="zh-CN" altLang="en-US" dirty="0"/>
              <a:t>配置文件中通过</a:t>
            </a:r>
            <a:r>
              <a:rPr lang="en-US" altLang="zh-CN" dirty="0"/>
              <a:t>module</a:t>
            </a:r>
            <a:r>
              <a:rPr lang="zh-CN" altLang="en-US" dirty="0"/>
              <a:t>的</a:t>
            </a:r>
            <a:r>
              <a:rPr lang="en-US" altLang="zh-CN" dirty="0"/>
              <a:t>name</a:t>
            </a:r>
            <a:r>
              <a:rPr lang="zh-CN" altLang="en-US" dirty="0"/>
              <a:t>属性来区分</a:t>
            </a:r>
            <a:r>
              <a:rPr lang="en-US" altLang="zh-CN" dirty="0"/>
              <a:t>module</a:t>
            </a:r>
            <a:r>
              <a:rPr lang="zh-CN" altLang="en-US" dirty="0"/>
              <a:t>，</a:t>
            </a:r>
            <a:r>
              <a:rPr lang="en-US" altLang="zh-CN" dirty="0"/>
              <a:t>module</a:t>
            </a:r>
            <a:r>
              <a:rPr lang="zh-CN" altLang="en-US" dirty="0"/>
              <a:t>的</a:t>
            </a:r>
            <a:r>
              <a:rPr lang="en-US" altLang="zh-CN" dirty="0"/>
              <a:t>Properties</a:t>
            </a:r>
            <a:r>
              <a:rPr lang="zh-CN" altLang="en-US" dirty="0"/>
              <a:t>可以控制如何去执行这个</a:t>
            </a:r>
            <a:r>
              <a:rPr lang="en-US" altLang="zh-CN" dirty="0"/>
              <a:t>module</a:t>
            </a:r>
            <a:r>
              <a:rPr lang="zh-CN" altLang="en-US" dirty="0"/>
              <a:t>，每个</a:t>
            </a:r>
            <a:r>
              <a:rPr lang="en-US" altLang="zh-CN" dirty="0"/>
              <a:t>property</a:t>
            </a:r>
            <a:r>
              <a:rPr lang="zh-CN" altLang="en-US" dirty="0"/>
              <a:t>都有一个默认值，所有的</a:t>
            </a:r>
            <a:r>
              <a:rPr lang="en-US" altLang="zh-CN" dirty="0"/>
              <a:t>check</a:t>
            </a:r>
            <a:r>
              <a:rPr lang="zh-CN" altLang="en-US" dirty="0"/>
              <a:t>都有一个</a:t>
            </a:r>
            <a:r>
              <a:rPr lang="en-US" altLang="zh-CN" dirty="0"/>
              <a:t>severity</a:t>
            </a:r>
            <a:r>
              <a:rPr lang="zh-CN" altLang="en-US" dirty="0"/>
              <a:t>属性，用它来指定</a:t>
            </a:r>
            <a:r>
              <a:rPr lang="en-US" altLang="zh-CN" dirty="0"/>
              <a:t>check</a:t>
            </a:r>
            <a:r>
              <a:rPr lang="zh-CN" altLang="en-US" dirty="0"/>
              <a:t>的</a:t>
            </a:r>
            <a:r>
              <a:rPr lang="en-US" altLang="zh-CN" dirty="0"/>
              <a:t>level</a:t>
            </a:r>
            <a:r>
              <a:rPr lang="zh-CN" altLang="en-US" dirty="0"/>
              <a:t>。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28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16632"/>
            <a:ext cx="8002588" cy="679450"/>
          </a:xfrm>
          <a:ln/>
        </p:spPr>
        <p:txBody>
          <a:bodyPr/>
          <a:lstStyle/>
          <a:p>
            <a:r>
              <a:rPr lang="en-US" altLang="zh-CN" dirty="0" smtClean="0"/>
              <a:t>3.Checkstyle</a:t>
            </a:r>
            <a:r>
              <a:rPr lang="zh-CN" altLang="en-US" dirty="0"/>
              <a:t>的配置</a:t>
            </a:r>
            <a:endParaRPr lang="zh-CN" dirty="0"/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755576" y="836713"/>
            <a:ext cx="7663953" cy="2808311"/>
          </a:xfr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endParaRPr lang="en-US" altLang="zh-CN" dirty="0" smtClean="0">
              <a:effectLst/>
            </a:endParaRPr>
          </a:p>
          <a:p>
            <a:r>
              <a:rPr lang="en-US" altLang="zh-CN" dirty="0" err="1" smtClean="0"/>
              <a:t>TreeWalker</a:t>
            </a:r>
            <a:r>
              <a:rPr lang="zh-CN" altLang="en-US" dirty="0"/>
              <a:t>为每个</a:t>
            </a:r>
            <a:r>
              <a:rPr lang="en-US" altLang="zh-CN" dirty="0"/>
              <a:t>java</a:t>
            </a:r>
            <a:r>
              <a:rPr lang="zh-CN" altLang="en-US" dirty="0"/>
              <a:t>文件创建一个语法树，在节点之间调用</a:t>
            </a:r>
            <a:r>
              <a:rPr lang="en-US" altLang="zh-CN" dirty="0" err="1"/>
              <a:t>submodules</a:t>
            </a:r>
            <a:r>
              <a:rPr lang="zh-CN" altLang="en-US" dirty="0"/>
              <a:t>的</a:t>
            </a:r>
            <a:r>
              <a:rPr lang="en-US" altLang="zh-CN" i="1" dirty="0"/>
              <a:t>Checks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standard </a:t>
            </a:r>
            <a:r>
              <a:rPr lang="en-US" altLang="zh-CN" dirty="0"/>
              <a:t>checks</a:t>
            </a:r>
            <a:r>
              <a:rPr lang="zh-CN" altLang="en-US" dirty="0"/>
              <a:t>中的一些具体</a:t>
            </a:r>
            <a:r>
              <a:rPr lang="zh-CN" altLang="en-US" dirty="0" smtClean="0"/>
              <a:t>用法在这里就不赘述了。</a:t>
            </a:r>
            <a:endParaRPr lang="zh-CN" altLang="en-US" dirty="0"/>
          </a:p>
          <a:p>
            <a:endParaRPr lang="zh-CN" altLang="en-US" dirty="0">
              <a:effectLst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36712"/>
            <a:ext cx="6981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72294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3573016"/>
            <a:ext cx="6829425" cy="2364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128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54000"/>
            <a:ext cx="8002588" cy="679450"/>
          </a:xfrm>
          <a:ln/>
        </p:spPr>
        <p:txBody>
          <a:bodyPr/>
          <a:lstStyle/>
          <a:p>
            <a:r>
              <a:rPr lang="en-US" altLang="zh-CN" dirty="0" smtClean="0"/>
              <a:t>3.Checkstyle</a:t>
            </a:r>
            <a:r>
              <a:rPr lang="zh-CN" altLang="en-US" dirty="0"/>
              <a:t>的配置</a:t>
            </a:r>
            <a:endParaRPr lang="zh-CN" dirty="0"/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755576" y="1196752"/>
            <a:ext cx="7663953" cy="4919663"/>
          </a:xfr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>
                <a:effectLst/>
              </a:rPr>
              <a:t>  还可以点击</a:t>
            </a:r>
            <a:r>
              <a:rPr lang="en-US" altLang="zh-CN" dirty="0" smtClean="0">
                <a:effectLst/>
              </a:rPr>
              <a:t>windows</a:t>
            </a:r>
            <a:r>
              <a:rPr lang="zh-CN" altLang="en-US" dirty="0" smtClean="0">
                <a:effectLst/>
              </a:rPr>
              <a:t>→</a:t>
            </a:r>
            <a:r>
              <a:rPr lang="en-US" altLang="zh-CN" dirty="0" smtClean="0">
                <a:effectLst/>
              </a:rPr>
              <a:t>properties</a:t>
            </a:r>
            <a:r>
              <a:rPr lang="zh-CN" altLang="en-US" dirty="0" smtClean="0"/>
              <a:t>→</a:t>
            </a:r>
            <a:r>
              <a:rPr lang="en-US" altLang="zh-CN" dirty="0" smtClean="0"/>
              <a:t>Checkstyle</a:t>
            </a:r>
            <a:r>
              <a:rPr lang="zh-CN" altLang="en-US" dirty="0" smtClean="0"/>
              <a:t>。</a:t>
            </a:r>
            <a:r>
              <a:rPr lang="en-US" altLang="zh-CN" dirty="0" smtClean="0"/>
              <a:t>New</a:t>
            </a:r>
            <a:r>
              <a:rPr lang="zh-CN" altLang="en-US" dirty="0" smtClean="0"/>
              <a:t>一个新的配置文件。然后点击</a:t>
            </a:r>
            <a:r>
              <a:rPr lang="en-US" altLang="zh-CN" dirty="0" smtClean="0"/>
              <a:t>configuration</a:t>
            </a:r>
            <a:r>
              <a:rPr lang="zh-CN" altLang="en-US" dirty="0" smtClean="0"/>
              <a:t>会弹出一个窗口。左侧</a:t>
            </a:r>
            <a:r>
              <a:rPr lang="en-US" altLang="zh-CN" dirty="0" smtClean="0"/>
              <a:t>Known modules</a:t>
            </a:r>
            <a:r>
              <a:rPr lang="zh-CN" altLang="en-US" dirty="0" smtClean="0"/>
              <a:t>窗口里会显示已知的</a:t>
            </a:r>
            <a:r>
              <a:rPr lang="en-US" altLang="zh-CN" dirty="0" smtClean="0"/>
              <a:t>modules</a:t>
            </a:r>
            <a:r>
              <a:rPr lang="zh-CN" altLang="en-US" dirty="0" smtClean="0"/>
              <a:t>，通过</a:t>
            </a:r>
            <a:r>
              <a:rPr lang="en-US" altLang="zh-CN" dirty="0" smtClean="0"/>
              <a:t>add</a:t>
            </a:r>
            <a:r>
              <a:rPr lang="zh-CN" altLang="en-US" dirty="0" smtClean="0"/>
              <a:t>按钮进行添加。双击可修改参数。</a:t>
            </a:r>
            <a:endParaRPr lang="en-US" altLang="zh-CN" dirty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effectLst/>
              </a:rPr>
              <a:t>修改后通过</a:t>
            </a:r>
            <a:r>
              <a:rPr lang="en-US" altLang="zh-CN" dirty="0" smtClean="0">
                <a:effectLst/>
              </a:rPr>
              <a:t>export</a:t>
            </a:r>
            <a:r>
              <a:rPr lang="zh-CN" altLang="en-US" dirty="0" smtClean="0"/>
              <a:t>导出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文件就可以成为自己的</a:t>
            </a:r>
            <a:r>
              <a:rPr lang="en-US" altLang="zh-CN" dirty="0" err="1" smtClean="0"/>
              <a:t>checkstyle</a:t>
            </a:r>
            <a:r>
              <a:rPr lang="zh-CN" altLang="en-US" dirty="0" smtClean="0"/>
              <a:t>配置标准了。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28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616" y="620688"/>
            <a:ext cx="5396784" cy="546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40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274638"/>
            <a:ext cx="8002587" cy="706090"/>
          </a:xfrm>
        </p:spPr>
        <p:txBody>
          <a:bodyPr/>
          <a:lstStyle/>
          <a:p>
            <a:r>
              <a:rPr lang="en-US" altLang="zh-CN" dirty="0" smtClean="0"/>
              <a:t>4.Checkstyle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052736"/>
            <a:ext cx="7509308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5760640" cy="562074"/>
          </a:xfrm>
        </p:spPr>
        <p:txBody>
          <a:bodyPr/>
          <a:lstStyle/>
          <a:p>
            <a:pPr algn="ctr" eaLnBrk="1" hangingPunct="1"/>
            <a:r>
              <a:rPr lang="zh-CN" altLang="en-US" dirty="0" smtClean="0"/>
              <a:t>目录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5696" y="836712"/>
            <a:ext cx="4968552" cy="5829288"/>
          </a:xfr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zh-CN" sz="3200" b="1" dirty="0" err="1" smtClean="0">
                <a:solidFill>
                  <a:srgbClr val="0062AC"/>
                </a:solidFill>
                <a:latin typeface="+mj-lt"/>
                <a:ea typeface="+mj-ea"/>
                <a:cs typeface="+mj-cs"/>
              </a:rPr>
              <a:t>Checkstyle</a:t>
            </a:r>
            <a:r>
              <a:rPr lang="en-US" altLang="zh-CN" sz="3200" b="1" dirty="0" smtClean="0">
                <a:solidFill>
                  <a:srgbClr val="0062AC"/>
                </a:solidFill>
                <a:latin typeface="+mj-lt"/>
                <a:ea typeface="+mj-ea"/>
                <a:cs typeface="+mj-cs"/>
              </a:rPr>
              <a:t>  </a:t>
            </a:r>
          </a:p>
          <a:p>
            <a:pPr marL="457200" indent="-457200" eaLnBrk="1" hangingPunct="1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 err="1" smtClean="0"/>
              <a:t>Checkstyle</a:t>
            </a:r>
            <a:r>
              <a:rPr lang="zh-CN" altLang="en-US" sz="2000" dirty="0" smtClean="0"/>
              <a:t>概述</a:t>
            </a:r>
            <a:endParaRPr lang="en-US" altLang="zh-CN" sz="2000" dirty="0" smtClean="0"/>
          </a:p>
          <a:p>
            <a:pPr marL="457200" indent="-457200" eaLnBrk="1" hangingPunct="1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 err="1" smtClean="0"/>
              <a:t>Checkstyle</a:t>
            </a:r>
            <a:r>
              <a:rPr lang="zh-CN" altLang="en-US" sz="2000" dirty="0" smtClean="0"/>
              <a:t>检查的主要内容</a:t>
            </a:r>
            <a:endParaRPr lang="en-US" altLang="zh-CN" sz="2000" dirty="0" smtClean="0"/>
          </a:p>
          <a:p>
            <a:pPr marL="457200" indent="-457200" eaLnBrk="1" hangingPunct="1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 err="1" smtClean="0"/>
              <a:t>CheckStyle</a:t>
            </a:r>
            <a:r>
              <a:rPr lang="zh-CN" altLang="en-US" sz="2000" dirty="0" smtClean="0"/>
              <a:t>安装和配置</a:t>
            </a:r>
            <a:endParaRPr lang="en-US" altLang="zh-CN" sz="2000" dirty="0" smtClean="0"/>
          </a:p>
          <a:p>
            <a:pPr marL="457200" indent="-457200" eaLnBrk="1" hangingPunct="1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 err="1" smtClean="0"/>
              <a:t>CheckStyle</a:t>
            </a:r>
            <a:r>
              <a:rPr lang="zh-CN" altLang="en-US" sz="2000" dirty="0" smtClean="0"/>
              <a:t>的使用</a:t>
            </a:r>
            <a:endParaRPr lang="en-US" altLang="zh-CN" sz="2000" dirty="0" smtClean="0"/>
          </a:p>
          <a:p>
            <a:pPr marL="457200" indent="-457200" eaLnBrk="1" hangingPunct="1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000" dirty="0" smtClean="0"/>
              <a:t>项目中</a:t>
            </a:r>
            <a:r>
              <a:rPr lang="en-US" altLang="zh-CN" sz="2000" dirty="0" err="1" smtClean="0"/>
              <a:t>Checkstyle</a:t>
            </a:r>
            <a:r>
              <a:rPr lang="zh-CN" altLang="en-US" sz="2000" dirty="0" smtClean="0"/>
              <a:t>的使用</a:t>
            </a:r>
            <a:endParaRPr lang="en-US" altLang="zh-CN" sz="2000" dirty="0" smtClean="0"/>
          </a:p>
          <a:p>
            <a:pPr marL="457200" indent="-457200" eaLnBrk="1" hangingPunct="1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zh-CN" sz="3200" b="1" dirty="0" err="1" smtClean="0">
                <a:solidFill>
                  <a:srgbClr val="0062AC"/>
                </a:solidFill>
                <a:latin typeface="+mj-lt"/>
                <a:ea typeface="+mj-ea"/>
                <a:cs typeface="+mj-cs"/>
              </a:rPr>
              <a:t>Findbugs</a:t>
            </a:r>
            <a:endParaRPr lang="en-US" altLang="zh-CN" sz="3200" b="1" dirty="0" smtClean="0">
              <a:solidFill>
                <a:srgbClr val="0062AC"/>
              </a:solidFill>
              <a:latin typeface="+mj-lt"/>
              <a:ea typeface="+mj-ea"/>
              <a:cs typeface="+mj-cs"/>
            </a:endParaRPr>
          </a:p>
          <a:p>
            <a:pPr marL="457200" indent="-457200" eaLnBrk="1" hangingPunct="1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 err="1" smtClean="0"/>
              <a:t>Findbugs</a:t>
            </a:r>
            <a:r>
              <a:rPr lang="zh-CN" altLang="en-US" sz="2000" dirty="0" smtClean="0"/>
              <a:t>概述</a:t>
            </a:r>
            <a:endParaRPr lang="en-US" altLang="zh-CN" sz="2000" dirty="0" smtClean="0"/>
          </a:p>
          <a:p>
            <a:pPr marL="457200" indent="-457200" eaLnBrk="1" hangingPunct="1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 err="1" smtClean="0"/>
              <a:t>Findbugs</a:t>
            </a:r>
            <a:r>
              <a:rPr lang="zh-CN" altLang="en-US" sz="2000" dirty="0" smtClean="0"/>
              <a:t>检查的主要内容</a:t>
            </a:r>
            <a:endParaRPr lang="en-US" altLang="zh-CN" sz="2000" dirty="0" smtClean="0"/>
          </a:p>
          <a:p>
            <a:pPr marL="457200" indent="-457200" eaLnBrk="1" hangingPunct="1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 err="1" smtClean="0"/>
              <a:t>Findbugs</a:t>
            </a:r>
            <a:r>
              <a:rPr lang="zh-CN" altLang="en-US" sz="2000" dirty="0" smtClean="0"/>
              <a:t>的安装和配置</a:t>
            </a:r>
            <a:endParaRPr lang="en-US" altLang="zh-CN" sz="2000" dirty="0" smtClean="0"/>
          </a:p>
          <a:p>
            <a:pPr marL="457200" indent="-457200" eaLnBrk="1" hangingPunct="1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 err="1" smtClean="0"/>
              <a:t>Findbugs</a:t>
            </a:r>
            <a:r>
              <a:rPr lang="zh-CN" altLang="en-US" sz="2000" dirty="0" smtClean="0"/>
              <a:t>的使用</a:t>
            </a:r>
            <a:endParaRPr lang="en-US" altLang="zh-CN" sz="2000" dirty="0" smtClean="0"/>
          </a:p>
          <a:p>
            <a:pPr marL="457200" indent="-457200" eaLnBrk="1" hangingPunct="1">
              <a:lnSpc>
                <a:spcPct val="100000"/>
              </a:lnSpc>
              <a:buFont typeface="Wingdings" pitchFamily="2" charset="2"/>
              <a:buChar char="Ø"/>
            </a:pPr>
            <a:r>
              <a:rPr lang="zh-CN" altLang="en-US" sz="3200" b="1" dirty="0" smtClean="0">
                <a:solidFill>
                  <a:srgbClr val="0062AC"/>
                </a:solidFill>
                <a:latin typeface="+mj-lt"/>
                <a:ea typeface="+mj-ea"/>
                <a:cs typeface="+mj-cs"/>
              </a:rPr>
              <a:t>对比总结</a:t>
            </a:r>
            <a:endParaRPr lang="en-US" altLang="zh-CN" sz="3200" b="1" dirty="0" smtClean="0">
              <a:solidFill>
                <a:srgbClr val="0062AC"/>
              </a:solidFill>
              <a:latin typeface="+mj-lt"/>
              <a:ea typeface="+mj-ea"/>
              <a:cs typeface="+mj-cs"/>
            </a:endParaRPr>
          </a:p>
          <a:p>
            <a:pPr marL="457200" indent="-457200" eaLnBrk="1" hangingPunct="1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 smtClean="0"/>
              <a:t>Java</a:t>
            </a:r>
            <a:r>
              <a:rPr lang="zh-CN" altLang="en-US" sz="2000" dirty="0" smtClean="0"/>
              <a:t>静态分析工具对比</a:t>
            </a:r>
            <a:endParaRPr lang="en-US" altLang="zh-CN" sz="2000" dirty="0" smtClean="0"/>
          </a:p>
          <a:p>
            <a:pPr marL="457200" indent="-457200" eaLnBrk="1" hangingPunct="1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000" dirty="0" smtClean="0"/>
              <a:t>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274638"/>
            <a:ext cx="8002587" cy="850106"/>
          </a:xfrm>
        </p:spPr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项目中</a:t>
            </a:r>
            <a:r>
              <a:rPr lang="en-US" altLang="zh-CN" dirty="0" err="1" smtClean="0"/>
              <a:t>Checkstyle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12776"/>
            <a:ext cx="6048672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54000"/>
            <a:ext cx="8002588" cy="679450"/>
          </a:xfrm>
          <a:ln/>
        </p:spPr>
        <p:txBody>
          <a:bodyPr/>
          <a:lstStyle/>
          <a:p>
            <a:r>
              <a:rPr lang="en-US" altLang="zh-CN" dirty="0" smtClean="0"/>
              <a:t>1.Findbugs</a:t>
            </a:r>
            <a:r>
              <a:rPr lang="zh-CN" altLang="en-US" dirty="0" smtClean="0"/>
              <a:t>概述</a:t>
            </a:r>
            <a:endParaRPr lang="zh-CN" dirty="0"/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755576" y="1196752"/>
            <a:ext cx="7663953" cy="4919663"/>
          </a:xfr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FindBugs</a:t>
            </a:r>
            <a:r>
              <a:rPr lang="en-US" altLang="zh-CN" dirty="0" smtClean="0"/>
              <a:t> </a:t>
            </a:r>
            <a:r>
              <a:rPr lang="zh-CN" altLang="en-US" dirty="0"/>
              <a:t>是由马里兰大学提供的一款开源 </a:t>
            </a:r>
            <a:r>
              <a:rPr lang="en-US" altLang="zh-CN" dirty="0"/>
              <a:t>Java </a:t>
            </a:r>
            <a:r>
              <a:rPr lang="zh-CN" altLang="en-US" dirty="0"/>
              <a:t>静态代码分析工具，它检查类或者 </a:t>
            </a:r>
            <a:r>
              <a:rPr lang="en-US" altLang="zh-CN" dirty="0"/>
              <a:t>JAR </a:t>
            </a:r>
            <a:r>
              <a:rPr lang="zh-CN" altLang="en-US" dirty="0"/>
              <a:t>文件，将字节码与一组缺陷模式进行对比以发现可能的问题</a:t>
            </a:r>
            <a:r>
              <a:rPr lang="en-US" altLang="zh-CN" dirty="0"/>
              <a:t>(</a:t>
            </a:r>
            <a:r>
              <a:rPr lang="zh-CN" altLang="en-US" dirty="0"/>
              <a:t>先对编译后的</a:t>
            </a:r>
            <a:r>
              <a:rPr lang="en-US" altLang="zh-CN" dirty="0"/>
              <a:t>class</a:t>
            </a:r>
            <a:r>
              <a:rPr lang="zh-CN" altLang="en-US" dirty="0"/>
              <a:t>进行扫描，然后进行对比</a:t>
            </a:r>
            <a:r>
              <a:rPr lang="en-US" altLang="zh-CN" dirty="0"/>
              <a:t>)</a:t>
            </a:r>
            <a:r>
              <a:rPr lang="zh-CN" altLang="en-US" dirty="0"/>
              <a:t>，寻找</a:t>
            </a:r>
            <a:r>
              <a:rPr lang="zh-CN" altLang="en-US" dirty="0" smtClean="0"/>
              <a:t>出可能的</a:t>
            </a:r>
            <a:r>
              <a:rPr lang="zh-CN" altLang="en-US" dirty="0"/>
              <a:t>缺陷和潜在的性能问题。在开发阶 段和维护阶段都可使用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endParaRPr lang="zh-CN" altLang="en-US" dirty="0"/>
          </a:p>
          <a:p>
            <a:r>
              <a:rPr lang="zh-CN" altLang="en-US" dirty="0"/>
              <a:t> 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868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0"/>
            <a:ext cx="8002587" cy="418058"/>
          </a:xfrm>
        </p:spPr>
        <p:txBody>
          <a:bodyPr/>
          <a:lstStyle/>
          <a:p>
            <a:r>
              <a:rPr lang="en-US" altLang="zh-CN" dirty="0" smtClean="0"/>
              <a:t>2.Findbugs</a:t>
            </a:r>
            <a:r>
              <a:rPr lang="zh-CN" altLang="en-US" dirty="0" smtClean="0"/>
              <a:t>可以做什么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55576" y="548680"/>
            <a:ext cx="8004175" cy="5760639"/>
          </a:xfrm>
        </p:spPr>
        <p:txBody>
          <a:bodyPr/>
          <a:lstStyle/>
          <a:p>
            <a:r>
              <a:rPr lang="zh-CN" altLang="en-US" sz="1600" dirty="0" smtClean="0">
                <a:solidFill>
                  <a:srgbClr val="00B050"/>
                </a:solidFill>
              </a:rPr>
              <a:t>找出</a:t>
            </a:r>
            <a:r>
              <a:rPr lang="en-US" altLang="zh-CN" sz="1600" dirty="0" smtClean="0">
                <a:solidFill>
                  <a:srgbClr val="00B050"/>
                </a:solidFill>
              </a:rPr>
              <a:t>hash equals</a:t>
            </a:r>
            <a:r>
              <a:rPr lang="zh-CN" altLang="en-US" sz="1600" dirty="0" smtClean="0">
                <a:solidFill>
                  <a:srgbClr val="00B050"/>
                </a:solidFill>
              </a:rPr>
              <a:t>不匹配</a:t>
            </a:r>
            <a:endParaRPr lang="en-US" altLang="zh-CN" sz="1600" dirty="0" smtClean="0">
              <a:solidFill>
                <a:srgbClr val="00B050"/>
              </a:solidFill>
            </a:endParaRPr>
          </a:p>
          <a:p>
            <a:r>
              <a:rPr lang="zh-CN" altLang="en-US" sz="1600" dirty="0" smtClean="0">
                <a:solidFill>
                  <a:srgbClr val="00B050"/>
                </a:solidFill>
              </a:rPr>
              <a:t>检测：忽略方法返回值</a:t>
            </a:r>
            <a:endParaRPr lang="en-US" altLang="zh-CN" sz="1600" dirty="0" smtClean="0">
              <a:solidFill>
                <a:srgbClr val="00B050"/>
              </a:solidFill>
            </a:endParaRPr>
          </a:p>
          <a:p>
            <a:r>
              <a:rPr lang="zh-CN" altLang="en-US" sz="1600" dirty="0" smtClean="0">
                <a:solidFill>
                  <a:srgbClr val="00B050"/>
                </a:solidFill>
              </a:rPr>
              <a:t>检测：</a:t>
            </a:r>
            <a:r>
              <a:rPr lang="en-US" altLang="zh-CN" sz="1600" dirty="0" smtClean="0">
                <a:solidFill>
                  <a:srgbClr val="00B050"/>
                </a:solidFill>
              </a:rPr>
              <a:t>null</a:t>
            </a:r>
            <a:r>
              <a:rPr lang="zh-CN" altLang="en-US" sz="1600" dirty="0" smtClean="0">
                <a:solidFill>
                  <a:srgbClr val="00B050"/>
                </a:solidFill>
              </a:rPr>
              <a:t>指针对</a:t>
            </a:r>
            <a:r>
              <a:rPr lang="en-US" altLang="zh-CN" sz="1600" dirty="0" smtClean="0">
                <a:solidFill>
                  <a:srgbClr val="00B050"/>
                </a:solidFill>
              </a:rPr>
              <a:t>null</a:t>
            </a:r>
            <a:r>
              <a:rPr lang="zh-CN" altLang="en-US" sz="1600" dirty="0" smtClean="0">
                <a:solidFill>
                  <a:srgbClr val="00B050"/>
                </a:solidFill>
              </a:rPr>
              <a:t>的解引用（</a:t>
            </a:r>
            <a:r>
              <a:rPr lang="en-US" altLang="zh-CN" sz="1600" dirty="0" smtClean="0">
                <a:solidFill>
                  <a:srgbClr val="00B050"/>
                </a:solidFill>
              </a:rPr>
              <a:t>dereference</a:t>
            </a:r>
            <a:r>
              <a:rPr lang="zh-CN" altLang="en-US" sz="1600" dirty="0" smtClean="0">
                <a:solidFill>
                  <a:srgbClr val="00B050"/>
                </a:solidFill>
              </a:rPr>
              <a:t>）和冗余比较</a:t>
            </a:r>
            <a:endParaRPr lang="en-US" altLang="zh-CN" sz="1600" dirty="0" smtClean="0">
              <a:solidFill>
                <a:srgbClr val="00B050"/>
              </a:solidFill>
            </a:endParaRPr>
          </a:p>
          <a:p>
            <a:r>
              <a:rPr lang="zh-CN" altLang="en-US" sz="1600" dirty="0" smtClean="0">
                <a:solidFill>
                  <a:srgbClr val="00B050"/>
                </a:solidFill>
              </a:rPr>
              <a:t>检测：初始化之前读取字段</a:t>
            </a:r>
            <a:endParaRPr lang="en-US" altLang="zh-CN" sz="1600" dirty="0" smtClean="0">
              <a:solidFill>
                <a:srgbClr val="00B050"/>
              </a:solidFill>
            </a:endParaRPr>
          </a:p>
          <a:p>
            <a:r>
              <a:rPr lang="zh-CN" altLang="en-US" sz="1600" dirty="0" smtClean="0">
                <a:solidFill>
                  <a:srgbClr val="00B050"/>
                </a:solidFill>
              </a:rPr>
              <a:t>命名检查</a:t>
            </a:r>
            <a:endParaRPr lang="en-US" altLang="zh-CN" sz="1600" dirty="0" smtClean="0">
              <a:solidFill>
                <a:srgbClr val="00B050"/>
              </a:solidFill>
            </a:endParaRPr>
          </a:p>
          <a:p>
            <a:r>
              <a:rPr lang="zh-CN" altLang="en-US" sz="1600" dirty="0" smtClean="0">
                <a:solidFill>
                  <a:srgbClr val="00B050"/>
                </a:solidFill>
              </a:rPr>
              <a:t>未使用的代码检查</a:t>
            </a:r>
            <a:endParaRPr lang="en-US" altLang="zh-CN" sz="1600" dirty="0" smtClean="0">
              <a:solidFill>
                <a:srgbClr val="00B050"/>
              </a:solidFill>
            </a:endParaRPr>
          </a:p>
          <a:p>
            <a:r>
              <a:rPr lang="zh-CN" altLang="en-US" sz="1600" dirty="0" smtClean="0">
                <a:solidFill>
                  <a:srgbClr val="00B050"/>
                </a:solidFill>
              </a:rPr>
              <a:t>嵌套检查</a:t>
            </a:r>
            <a:endParaRPr lang="en-US" altLang="zh-CN" sz="1600" dirty="0" smtClean="0">
              <a:solidFill>
                <a:srgbClr val="00B050"/>
              </a:solidFill>
            </a:endParaRPr>
          </a:p>
          <a:p>
            <a:r>
              <a:rPr lang="zh-CN" altLang="en-US" sz="1600" dirty="0" smtClean="0">
                <a:solidFill>
                  <a:srgbClr val="00B050"/>
                </a:solidFill>
              </a:rPr>
              <a:t>导入语句检查</a:t>
            </a:r>
            <a:endParaRPr lang="en-US" altLang="zh-CN" sz="1600" dirty="0" smtClean="0">
              <a:solidFill>
                <a:srgbClr val="00B050"/>
              </a:solidFill>
            </a:endParaRPr>
          </a:p>
          <a:p>
            <a:r>
              <a:rPr lang="en-US" altLang="zh-CN" sz="1600" dirty="0" err="1" smtClean="0">
                <a:solidFill>
                  <a:srgbClr val="00B050"/>
                </a:solidFill>
              </a:rPr>
              <a:t>Junit</a:t>
            </a:r>
            <a:r>
              <a:rPr lang="zh-CN" altLang="en-US" sz="1600" dirty="0" smtClean="0">
                <a:solidFill>
                  <a:srgbClr val="00B050"/>
                </a:solidFill>
              </a:rPr>
              <a:t>测试检查</a:t>
            </a:r>
            <a:endParaRPr lang="en-US" altLang="zh-CN" sz="1600" dirty="0" smtClean="0">
              <a:solidFill>
                <a:srgbClr val="00B050"/>
              </a:solidFill>
            </a:endParaRPr>
          </a:p>
          <a:p>
            <a:r>
              <a:rPr lang="zh-CN" altLang="en-US" sz="1600" dirty="0" smtClean="0">
                <a:solidFill>
                  <a:srgbClr val="00B050"/>
                </a:solidFill>
              </a:rPr>
              <a:t>字符串检查</a:t>
            </a:r>
            <a:endParaRPr lang="en-US" altLang="zh-CN" sz="1600" dirty="0" smtClean="0">
              <a:solidFill>
                <a:srgbClr val="00B050"/>
              </a:solidFill>
            </a:endParaRPr>
          </a:p>
          <a:p>
            <a:r>
              <a:rPr lang="zh-CN" altLang="en-US" sz="1600" dirty="0" smtClean="0">
                <a:solidFill>
                  <a:srgbClr val="00B050"/>
                </a:solidFill>
              </a:rPr>
              <a:t>括号检查</a:t>
            </a:r>
            <a:endParaRPr lang="en-US" altLang="zh-CN" sz="1600" dirty="0" smtClean="0">
              <a:solidFill>
                <a:srgbClr val="00B050"/>
              </a:solidFill>
            </a:endParaRPr>
          </a:p>
          <a:p>
            <a:r>
              <a:rPr lang="zh-CN" altLang="en-US" sz="1600" dirty="0" smtClean="0">
                <a:solidFill>
                  <a:srgbClr val="00B050"/>
                </a:solidFill>
              </a:rPr>
              <a:t>代码尺寸检查</a:t>
            </a:r>
            <a:endParaRPr lang="en-US" altLang="zh-CN" sz="1600" dirty="0" smtClean="0">
              <a:solidFill>
                <a:srgbClr val="00B050"/>
              </a:solidFill>
            </a:endParaRPr>
          </a:p>
          <a:p>
            <a:r>
              <a:rPr lang="zh-CN" altLang="en-US" sz="1600" dirty="0" smtClean="0">
                <a:solidFill>
                  <a:srgbClr val="00B050"/>
                </a:solidFill>
              </a:rPr>
              <a:t>终结函数检查</a:t>
            </a:r>
            <a:endParaRPr lang="en-US" altLang="zh-CN" sz="1600" dirty="0" smtClean="0">
              <a:solidFill>
                <a:srgbClr val="00B050"/>
              </a:solidFill>
            </a:endParaRPr>
          </a:p>
          <a:p>
            <a:r>
              <a:rPr lang="zh-CN" altLang="en-US" sz="1600" dirty="0" smtClean="0">
                <a:solidFill>
                  <a:srgbClr val="00B050"/>
                </a:solidFill>
              </a:rPr>
              <a:t>克隆检查</a:t>
            </a:r>
            <a:endParaRPr lang="en-US" altLang="zh-CN" sz="1600" dirty="0" smtClean="0">
              <a:solidFill>
                <a:srgbClr val="00B050"/>
              </a:solidFill>
            </a:endParaRPr>
          </a:p>
          <a:p>
            <a:r>
              <a:rPr lang="zh-CN" altLang="en-US" sz="1600" dirty="0" smtClean="0">
                <a:solidFill>
                  <a:srgbClr val="00B050"/>
                </a:solidFill>
              </a:rPr>
              <a:t>耦合检查</a:t>
            </a:r>
            <a:endParaRPr lang="en-US" altLang="zh-CN" sz="1600" dirty="0" smtClean="0">
              <a:solidFill>
                <a:srgbClr val="00B050"/>
              </a:solidFill>
            </a:endParaRPr>
          </a:p>
          <a:p>
            <a:r>
              <a:rPr lang="zh-CN" altLang="en-US" sz="1600" dirty="0" smtClean="0">
                <a:solidFill>
                  <a:srgbClr val="00B050"/>
                </a:solidFill>
              </a:rPr>
              <a:t>异常检查</a:t>
            </a:r>
            <a:endParaRPr lang="en-US" altLang="zh-CN" sz="1600" dirty="0" smtClean="0">
              <a:solidFill>
                <a:srgbClr val="00B050"/>
              </a:solidFill>
            </a:endParaRPr>
          </a:p>
          <a:p>
            <a:r>
              <a:rPr lang="zh-CN" altLang="en-US" sz="1600" dirty="0" smtClean="0">
                <a:solidFill>
                  <a:srgbClr val="00B050"/>
                </a:solidFill>
              </a:rPr>
              <a:t>详细内容</a:t>
            </a:r>
            <a:r>
              <a:rPr lang="en-US" altLang="zh-CN" sz="1600" dirty="0" smtClean="0">
                <a:solidFill>
                  <a:srgbClr val="00B050"/>
                </a:solidFill>
              </a:rPr>
              <a:t>Findbugs</a:t>
            </a:r>
            <a:r>
              <a:rPr lang="zh-CN" altLang="en-US" sz="1600" dirty="0" smtClean="0">
                <a:solidFill>
                  <a:srgbClr val="00B050"/>
                </a:solidFill>
              </a:rPr>
              <a:t>缺陷对照表</a:t>
            </a:r>
            <a:r>
              <a:rPr lang="en-US" altLang="zh-CN" sz="1600" dirty="0" smtClean="0">
                <a:solidFill>
                  <a:srgbClr val="00B050"/>
                </a:solidFill>
              </a:rPr>
              <a:t>http://my.oschina.net/bairrfhoinn/blog/156200</a:t>
            </a:r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54000"/>
            <a:ext cx="8002588" cy="679450"/>
          </a:xfrm>
          <a:ln/>
        </p:spPr>
        <p:txBody>
          <a:bodyPr/>
          <a:lstStyle/>
          <a:p>
            <a:r>
              <a:rPr lang="en-US" altLang="zh-CN" dirty="0" smtClean="0"/>
              <a:t>3.Findbugs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myeclipse</a:t>
            </a:r>
            <a:r>
              <a:rPr lang="zh-CN" altLang="en-US" dirty="0" smtClean="0"/>
              <a:t>安装</a:t>
            </a:r>
            <a:endParaRPr lang="zh-CN" dirty="0"/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755576" y="1196752"/>
            <a:ext cx="7663953" cy="4919663"/>
          </a:xfr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从</a:t>
            </a:r>
            <a:r>
              <a:rPr lang="zh-CN" altLang="en-US" dirty="0"/>
              <a:t>官方网站</a:t>
            </a:r>
            <a:r>
              <a:rPr lang="en-US" altLang="zh-CN" dirty="0"/>
              <a:t>http://findbugs.sourceforge.net/downloads.html</a:t>
            </a:r>
            <a:r>
              <a:rPr lang="zh-CN" altLang="en-US" dirty="0"/>
              <a:t>下载</a:t>
            </a:r>
            <a:r>
              <a:rPr lang="en-US" altLang="zh-CN" dirty="0" err="1"/>
              <a:t>edu.umd.cs.findbugs.plugin.eclipse</a:t>
            </a:r>
            <a:r>
              <a:rPr lang="en-US" altLang="zh-CN" dirty="0" smtClean="0"/>
              <a:t>_</a:t>
            </a:r>
          </a:p>
          <a:p>
            <a:pPr marL="0" indent="0"/>
            <a:r>
              <a:rPr lang="en-US" altLang="zh-CN" dirty="0"/>
              <a:t>	</a:t>
            </a:r>
            <a:r>
              <a:rPr lang="en-US" altLang="zh-CN" dirty="0" smtClean="0"/>
              <a:t>			   1.3.9.20090821.zip</a:t>
            </a:r>
            <a:r>
              <a:rPr lang="zh-CN" altLang="en-US" dirty="0"/>
              <a:t>包，解压出来后，</a:t>
            </a:r>
            <a:r>
              <a:rPr lang="zh-CN" altLang="en-US" dirty="0" smtClean="0"/>
              <a:t>是  </a:t>
            </a:r>
            <a:r>
              <a:rPr lang="en-US" altLang="zh-CN" dirty="0" err="1" smtClean="0"/>
              <a:t>edu</a:t>
            </a:r>
            <a:r>
              <a:rPr lang="en-US" altLang="zh-CN" dirty="0" smtClean="0"/>
              <a:t>.</a:t>
            </a:r>
          </a:p>
          <a:p>
            <a:pPr marL="0" indent="0"/>
            <a:r>
              <a:rPr lang="en-US" altLang="zh-CN" dirty="0"/>
              <a:t> </a:t>
            </a:r>
            <a:r>
              <a:rPr lang="en-US" altLang="zh-CN" dirty="0" smtClean="0"/>
              <a:t>  umd.cs.findbugs.plugin.eclipse_1.3.9.20090821  </a:t>
            </a:r>
            <a:r>
              <a:rPr lang="zh-CN" altLang="en-US" dirty="0" smtClean="0"/>
              <a:t>这个</a:t>
            </a:r>
            <a:r>
              <a:rPr lang="zh-CN" altLang="en-US" dirty="0"/>
              <a:t>文件夹，里面有一大堆文件。  </a:t>
            </a:r>
            <a:endParaRPr lang="en-US" altLang="zh-CN" dirty="0" smtClean="0"/>
          </a:p>
          <a:p>
            <a:pPr marL="0" indent="0"/>
            <a:r>
              <a:rPr lang="en-US" altLang="zh-CN" dirty="0" smtClean="0"/>
              <a:t>2. </a:t>
            </a:r>
            <a:r>
              <a:rPr lang="zh-CN" altLang="en-US" dirty="0"/>
              <a:t>将</a:t>
            </a:r>
            <a:r>
              <a:rPr lang="en-US" altLang="zh-CN" dirty="0" smtClean="0"/>
              <a:t>edu.umd.cs.findbugs.plugin.eclipse_1.3.9.</a:t>
            </a:r>
          </a:p>
          <a:p>
            <a:pPr marL="0" indent="0"/>
            <a:r>
              <a:rPr lang="en-US" altLang="zh-CN" dirty="0"/>
              <a:t> </a:t>
            </a:r>
            <a:r>
              <a:rPr lang="en-US" altLang="zh-CN" dirty="0" smtClean="0"/>
              <a:t>  20090821</a:t>
            </a:r>
            <a:r>
              <a:rPr lang="zh-CN" altLang="en-US" dirty="0"/>
              <a:t>文件夹拷贝到</a:t>
            </a:r>
            <a:r>
              <a:rPr lang="en-US" altLang="zh-CN" dirty="0"/>
              <a:t>D:/plugins</a:t>
            </a:r>
            <a:r>
              <a:rPr lang="zh-CN" altLang="en-US" dirty="0"/>
              <a:t>目录下，也可以</a:t>
            </a:r>
            <a:r>
              <a:rPr lang="zh-CN" altLang="en-US" dirty="0" smtClean="0"/>
              <a:t>是        其它</a:t>
            </a:r>
            <a:r>
              <a:rPr lang="zh-CN" altLang="en-US" dirty="0"/>
              <a:t>目录</a:t>
            </a:r>
            <a:r>
              <a:rPr lang="zh-CN" altLang="en-US" dirty="0" smtClean="0"/>
              <a:t>。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28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54000"/>
            <a:ext cx="8002588" cy="679450"/>
          </a:xfrm>
          <a:ln/>
        </p:spPr>
        <p:txBody>
          <a:bodyPr/>
          <a:lstStyle/>
          <a:p>
            <a:r>
              <a:rPr lang="en-US" altLang="zh-CN" dirty="0" smtClean="0"/>
              <a:t>3.Findbugs</a:t>
            </a:r>
            <a:r>
              <a:rPr lang="zh-CN" altLang="en-US" dirty="0" smtClean="0"/>
              <a:t>的</a:t>
            </a:r>
            <a:r>
              <a:rPr lang="en-US" altLang="zh-CN" dirty="0" err="1"/>
              <a:t>myeclipse</a:t>
            </a:r>
            <a:r>
              <a:rPr lang="zh-CN" altLang="en-US" dirty="0" smtClean="0"/>
              <a:t>安装</a:t>
            </a:r>
            <a:endParaRPr lang="zh-CN" dirty="0"/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755576" y="1196752"/>
            <a:ext cx="7663953" cy="4919663"/>
          </a:xfr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进入</a:t>
            </a:r>
            <a:r>
              <a:rPr lang="en-US" altLang="zh-CN" dirty="0" err="1"/>
              <a:t>MyEclipse</a:t>
            </a:r>
            <a:r>
              <a:rPr lang="zh-CN" altLang="en-US" dirty="0"/>
              <a:t>安装目录下的</a:t>
            </a:r>
            <a:r>
              <a:rPr lang="en-US" altLang="zh-CN" dirty="0"/>
              <a:t>\configuration\</a:t>
            </a:r>
            <a:r>
              <a:rPr lang="en-US" altLang="zh-CN" dirty="0" err="1"/>
              <a:t>org.eclipse.equinox.simpleconfigurator</a:t>
            </a:r>
            <a:r>
              <a:rPr lang="zh-CN" altLang="en-US" dirty="0"/>
              <a:t>目录，修改</a:t>
            </a:r>
            <a:r>
              <a:rPr lang="en-US" altLang="zh-CN" dirty="0"/>
              <a:t>bundles.info</a:t>
            </a:r>
            <a:r>
              <a:rPr lang="zh-CN" altLang="en-US" dirty="0"/>
              <a:t>文件，在最后一行加入：  </a:t>
            </a:r>
            <a:r>
              <a:rPr lang="en-US" altLang="zh-CN" dirty="0"/>
              <a:t>edu.umd.cs.findbugs.plugin.eclipse,1.3.9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20090821,file</a:t>
            </a:r>
            <a:r>
              <a:rPr lang="en-US" altLang="zh-CN" dirty="0"/>
              <a:t>:/D:/plugins/edu.umd.cs.findbugs.plugin.eclipse_1.3.9.20090821,4,false  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en-US" altLang="zh-CN" dirty="0"/>
              <a:t>. </a:t>
            </a:r>
            <a:r>
              <a:rPr lang="zh-CN" altLang="en-US" dirty="0"/>
              <a:t>重启</a:t>
            </a:r>
            <a:r>
              <a:rPr lang="en-US" altLang="zh-CN" dirty="0" err="1"/>
              <a:t>myeclipse</a:t>
            </a:r>
            <a:r>
              <a:rPr lang="zh-CN" altLang="en-US" dirty="0"/>
              <a:t>，插件安装成功。  注意 有几个逗号  </a:t>
            </a:r>
            <a:r>
              <a:rPr lang="en-US" altLang="zh-CN" dirty="0"/>
              <a:t>edu.umd.cs.findbugs.plugin.eclipse,1.3.9.20090821,file:/D:/plugins/edu.umd.cs.findbugs.plugin.eclipse_1.3.9.20090821,4,false</a:t>
            </a:r>
            <a:endParaRPr lang="zh-CN" altLang="en-US" dirty="0"/>
          </a:p>
          <a:p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9955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141412" y="116632"/>
            <a:ext cx="8002588" cy="870744"/>
          </a:xfrm>
          <a:ln/>
        </p:spPr>
        <p:txBody>
          <a:bodyPr/>
          <a:lstStyle/>
          <a:p>
            <a:r>
              <a:rPr lang="en-US" altLang="zh-CN" dirty="0" smtClean="0"/>
              <a:t>3.Findbugs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安装</a:t>
            </a:r>
            <a:endParaRPr lang="zh-CN" dirty="0"/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395536" y="1268760"/>
            <a:ext cx="8280920" cy="4896544"/>
          </a:xfr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 smtClean="0"/>
              <a:t>Eclipse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pPr marL="457200" indent="-457200"/>
            <a:r>
              <a:rPr lang="en-US" altLang="zh-CN" dirty="0" smtClean="0"/>
              <a:t>Help-Install New Software-add</a:t>
            </a:r>
          </a:p>
          <a:p>
            <a:pPr marL="457200" indent="-457200"/>
            <a:r>
              <a:rPr lang="en-US" altLang="zh-CN" dirty="0" smtClean="0"/>
              <a:t>Name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Findbugs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Location</a:t>
            </a:r>
            <a:r>
              <a:rPr lang="zh-CN" altLang="en-US" dirty="0" smtClean="0"/>
              <a:t>输入：</a:t>
            </a:r>
            <a:r>
              <a:rPr lang="en-US" altLang="zh-CN" dirty="0" smtClean="0">
                <a:hlinkClick r:id="rId2"/>
              </a:rPr>
              <a:t>http://findbugs.cs.umd.edu/eclipse</a:t>
            </a:r>
            <a:endParaRPr lang="en-US" altLang="zh-CN" dirty="0" smtClean="0"/>
          </a:p>
          <a:p>
            <a:pPr marL="457200" indent="-457200"/>
            <a:r>
              <a:rPr lang="zh-CN" altLang="en-US" dirty="0" smtClean="0"/>
              <a:t>点击</a:t>
            </a:r>
            <a:r>
              <a:rPr lang="en-US" altLang="zh-CN" dirty="0" smtClean="0"/>
              <a:t>OK</a:t>
            </a:r>
            <a:r>
              <a:rPr lang="zh-CN" altLang="en-US" dirty="0" smtClean="0"/>
              <a:t>，需要等一会，出现下面的界面，勾选上</a:t>
            </a:r>
            <a:r>
              <a:rPr lang="en-US" altLang="zh-CN" dirty="0" smtClean="0"/>
              <a:t>Findbugs</a:t>
            </a:r>
            <a:r>
              <a:rPr lang="zh-CN" altLang="en-US" dirty="0" smtClean="0"/>
              <a:t>一直继续就行了</a:t>
            </a:r>
            <a:endParaRPr lang="zh-CN" altLang="en-US" dirty="0"/>
          </a:p>
          <a:p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9955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54000"/>
            <a:ext cx="8002588" cy="679450"/>
          </a:xfrm>
          <a:ln/>
        </p:spPr>
        <p:txBody>
          <a:bodyPr/>
          <a:lstStyle/>
          <a:p>
            <a:r>
              <a:rPr lang="en-US" altLang="zh-CN" dirty="0" smtClean="0"/>
              <a:t>3.Findbugs</a:t>
            </a:r>
            <a:r>
              <a:rPr lang="zh-CN" altLang="en-US" dirty="0" smtClean="0"/>
              <a:t>的安装</a:t>
            </a:r>
            <a:endParaRPr lang="zh-CN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7664450" cy="419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955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54000"/>
            <a:ext cx="8002588" cy="679450"/>
          </a:xfrm>
          <a:ln/>
        </p:spPr>
        <p:txBody>
          <a:bodyPr/>
          <a:lstStyle/>
          <a:p>
            <a:r>
              <a:rPr lang="en-US" altLang="zh-CN" dirty="0" smtClean="0"/>
              <a:t>3.Findbugs</a:t>
            </a:r>
            <a:r>
              <a:rPr lang="zh-CN" altLang="en-US" dirty="0" smtClean="0"/>
              <a:t>配置</a:t>
            </a:r>
            <a:endParaRPr lang="zh-CN" dirty="0"/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755576" y="1196752"/>
            <a:ext cx="7663953" cy="4919663"/>
          </a:xfr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	</a:t>
            </a:r>
            <a:r>
              <a:rPr lang="zh-CN" altLang="en-US" dirty="0" smtClean="0"/>
              <a:t>高级</a:t>
            </a:r>
            <a:r>
              <a:rPr lang="zh-CN" altLang="en-US" dirty="0"/>
              <a:t>运用：在</a:t>
            </a:r>
            <a:r>
              <a:rPr lang="en-US" altLang="zh-CN" dirty="0"/>
              <a:t>eclipse</a:t>
            </a:r>
            <a:r>
              <a:rPr lang="zh-CN" altLang="en-US" dirty="0"/>
              <a:t>中的属性配置可以针对不同的项目配置不同的</a:t>
            </a:r>
            <a:r>
              <a:rPr lang="en-US" altLang="zh-CN" dirty="0" err="1"/>
              <a:t>FindBugs</a:t>
            </a:r>
            <a:r>
              <a:rPr lang="zh-CN" altLang="en-US" dirty="0"/>
              <a:t>属性。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在</a:t>
            </a:r>
            <a:r>
              <a:rPr lang="en-US" altLang="zh-CN" dirty="0"/>
              <a:t>ant</a:t>
            </a:r>
            <a:r>
              <a:rPr lang="zh-CN" altLang="en-US" dirty="0"/>
              <a:t>中也可以配置</a:t>
            </a:r>
            <a:r>
              <a:rPr lang="en-US" altLang="zh-CN" dirty="0" err="1"/>
              <a:t>FindBugs</a:t>
            </a:r>
            <a:r>
              <a:rPr lang="en-US" altLang="zh-CN" dirty="0"/>
              <a:t>;</a:t>
            </a:r>
            <a:r>
              <a:rPr lang="zh-CN" altLang="en-US" dirty="0"/>
              <a:t>其他使用如：命令行检查，</a:t>
            </a:r>
            <a:r>
              <a:rPr lang="en-US" altLang="zh-CN" dirty="0"/>
              <a:t>swing</a:t>
            </a:r>
            <a:r>
              <a:rPr lang="zh-CN" altLang="en-US" dirty="0"/>
              <a:t>检查等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在</a:t>
            </a:r>
            <a:r>
              <a:rPr lang="zh-CN" altLang="en-US" dirty="0"/>
              <a:t>项目中设置自动运行：选中项目</a:t>
            </a:r>
            <a:r>
              <a:rPr lang="en-US" altLang="zh-CN" dirty="0"/>
              <a:t>-</a:t>
            </a:r>
            <a:r>
              <a:rPr lang="zh-CN" altLang="en-US" dirty="0"/>
              <a:t>右键</a:t>
            </a:r>
            <a:r>
              <a:rPr lang="en-US" altLang="zh-CN" dirty="0"/>
              <a:t>-</a:t>
            </a:r>
            <a:r>
              <a:rPr lang="en-US" altLang="zh-CN" dirty="0" err="1"/>
              <a:t>FindBugs</a:t>
            </a:r>
            <a:r>
              <a:rPr lang="en-US" altLang="zh-CN" dirty="0"/>
              <a:t>-Run automatically</a:t>
            </a:r>
          </a:p>
          <a:p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9955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274638"/>
            <a:ext cx="8002587" cy="634082"/>
          </a:xfrm>
        </p:spPr>
        <p:txBody>
          <a:bodyPr/>
          <a:lstStyle/>
          <a:p>
            <a:r>
              <a:rPr lang="en-US" altLang="zh-CN" dirty="0" smtClean="0"/>
              <a:t>3.Findbugs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3" y="764704"/>
            <a:ext cx="8004175" cy="5185247"/>
          </a:xfrm>
        </p:spPr>
        <p:txBody>
          <a:bodyPr/>
          <a:lstStyle/>
          <a:p>
            <a:r>
              <a:rPr lang="en-US" altLang="zh-CN" sz="2000" dirty="0" smtClean="0"/>
              <a:t>2.Report bug categories</a:t>
            </a:r>
            <a:r>
              <a:rPr lang="zh-CN" altLang="en-US" sz="2000" dirty="0" smtClean="0"/>
              <a:t>选择项</a:t>
            </a:r>
            <a:endParaRPr lang="en-US" altLang="zh-CN" sz="2000" dirty="0" smtClean="0"/>
          </a:p>
          <a:p>
            <a:r>
              <a:rPr lang="zh-CN" altLang="en-US" sz="2000" dirty="0" smtClean="0"/>
              <a:t>在这里是一些显示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分类的选择：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000" dirty="0" smtClean="0">
                <a:solidFill>
                  <a:srgbClr val="00B050"/>
                </a:solidFill>
              </a:rPr>
              <a:t>Malicious code vulnerability</a:t>
            </a:r>
            <a:r>
              <a:rPr lang="zh-CN" altLang="en-US" sz="2000" dirty="0" smtClean="0">
                <a:solidFill>
                  <a:srgbClr val="00B050"/>
                </a:solidFill>
              </a:rPr>
              <a:t>关于恶意破坏代码相关方面的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000" dirty="0" smtClean="0">
                <a:solidFill>
                  <a:srgbClr val="00B050"/>
                </a:solidFill>
              </a:rPr>
              <a:t>Bad practice </a:t>
            </a:r>
            <a:r>
              <a:rPr lang="zh-CN" altLang="en-US" sz="2000" dirty="0" smtClean="0">
                <a:solidFill>
                  <a:srgbClr val="00B050"/>
                </a:solidFill>
              </a:rPr>
              <a:t>坏的实践：常见代码错误，用于静态代码检查时进行缺陷模式匹配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000" dirty="0" smtClean="0">
                <a:solidFill>
                  <a:srgbClr val="00B050"/>
                </a:solidFill>
              </a:rPr>
              <a:t>Correctness</a:t>
            </a:r>
            <a:r>
              <a:rPr lang="zh-CN" altLang="en-US" sz="2000" dirty="0" smtClean="0">
                <a:solidFill>
                  <a:srgbClr val="00B050"/>
                </a:solidFill>
              </a:rPr>
              <a:t>可能导致错误的代码，如空指针引用等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000" dirty="0" smtClean="0">
                <a:solidFill>
                  <a:srgbClr val="00B050"/>
                </a:solidFill>
              </a:rPr>
              <a:t>Internationalization</a:t>
            </a:r>
            <a:r>
              <a:rPr lang="zh-CN" altLang="en-US" sz="2000" dirty="0" smtClean="0">
                <a:solidFill>
                  <a:srgbClr val="00B050"/>
                </a:solidFill>
              </a:rPr>
              <a:t>关于代码国际化相关方面的，如错误的字符串转换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000" dirty="0" smtClean="0">
                <a:solidFill>
                  <a:srgbClr val="00B050"/>
                </a:solidFill>
              </a:rPr>
              <a:t>Performance</a:t>
            </a:r>
            <a:r>
              <a:rPr lang="zh-CN" altLang="en-US" sz="2000" dirty="0" smtClean="0">
                <a:solidFill>
                  <a:srgbClr val="00B050"/>
                </a:solidFill>
              </a:rPr>
              <a:t>关于代码性能相关方面的，如由变量定义，方法调用导致的代码低效问题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000" dirty="0" smtClean="0">
                <a:solidFill>
                  <a:srgbClr val="00B050"/>
                </a:solidFill>
              </a:rPr>
              <a:t>Security</a:t>
            </a:r>
            <a:r>
              <a:rPr lang="zh-CN" altLang="en-US" sz="2000" dirty="0" smtClean="0">
                <a:solidFill>
                  <a:srgbClr val="00B050"/>
                </a:solidFill>
              </a:rPr>
              <a:t>可能受到的恶意攻击，如访问权限修饰符的定义等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000" dirty="0" smtClean="0">
                <a:solidFill>
                  <a:srgbClr val="00B050"/>
                </a:solidFill>
              </a:rPr>
              <a:t>Multithreaded correctness</a:t>
            </a:r>
            <a:r>
              <a:rPr lang="zh-CN" altLang="en-US" sz="2000" dirty="0" smtClean="0">
                <a:solidFill>
                  <a:srgbClr val="00B050"/>
                </a:solidFill>
              </a:rPr>
              <a:t>关于代码多线程正确性相关方面的，如多线程编程时常见的同步，线程调度问题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r>
              <a:rPr lang="zh-CN" altLang="en-US" sz="2000" dirty="0" smtClean="0"/>
              <a:t>比如：如果你把</a:t>
            </a:r>
            <a:r>
              <a:rPr lang="en-US" altLang="zh-CN" sz="2000" dirty="0" smtClean="0"/>
              <a:t>Performance</a:t>
            </a:r>
            <a:r>
              <a:rPr lang="zh-CN" altLang="en-US" sz="2000" dirty="0" smtClean="0"/>
              <a:t>的检查框去掉不选择中它，那么与</a:t>
            </a:r>
            <a:r>
              <a:rPr lang="en-US" altLang="zh-CN" sz="2000" dirty="0" smtClean="0"/>
              <a:t>Performance</a:t>
            </a:r>
            <a:r>
              <a:rPr lang="zh-CN" altLang="en-US" sz="2000" dirty="0" smtClean="0"/>
              <a:t>分类相关的警告信息就不会显示了。其它的类似。</a:t>
            </a:r>
          </a:p>
          <a:p>
            <a:endParaRPr lang="zh-CN" altLang="en-US" sz="20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124744"/>
            <a:ext cx="6531126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54000"/>
            <a:ext cx="8002588" cy="679450"/>
          </a:xfrm>
          <a:ln/>
        </p:spPr>
        <p:txBody>
          <a:bodyPr/>
          <a:lstStyle/>
          <a:p>
            <a:r>
              <a:rPr lang="en-US" altLang="zh-CN" dirty="0" smtClean="0"/>
              <a:t> 1.Checkstyle</a:t>
            </a:r>
            <a:r>
              <a:rPr lang="zh-CN" altLang="en-US" dirty="0" smtClean="0"/>
              <a:t>概述</a:t>
            </a:r>
            <a:endParaRPr lang="zh-CN" dirty="0"/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755576" y="1196753"/>
            <a:ext cx="7663953" cy="3960440"/>
          </a:xfr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indent="720000"/>
            <a:r>
              <a:rPr lang="en-US" altLang="zh-CN" dirty="0"/>
              <a:t>Checksytle </a:t>
            </a:r>
            <a:r>
              <a:rPr lang="zh-CN" altLang="en-US" dirty="0"/>
              <a:t>是一款代码格式检查工具。它可以根据</a:t>
            </a:r>
            <a:r>
              <a:rPr lang="zh-CN" altLang="en-US" dirty="0" smtClean="0"/>
              <a:t>设置好的</a:t>
            </a:r>
            <a:r>
              <a:rPr lang="zh-CN" altLang="en-US" dirty="0"/>
              <a:t>编码规则来检查代码。 比如符合规范的变量命名</a:t>
            </a:r>
            <a:r>
              <a:rPr lang="zh-CN" altLang="en-US" dirty="0" smtClean="0"/>
              <a:t>，良好</a:t>
            </a:r>
            <a:r>
              <a:rPr lang="zh-CN" altLang="en-US" dirty="0"/>
              <a:t>的程序风格等等</a:t>
            </a:r>
            <a:r>
              <a:rPr lang="zh-CN" altLang="en-US" dirty="0" smtClean="0"/>
              <a:t>。利用</a:t>
            </a:r>
            <a:r>
              <a:rPr lang="en-US" altLang="zh-CN" dirty="0" smtClean="0"/>
              <a:t>Checkstyle</a:t>
            </a:r>
            <a:r>
              <a:rPr lang="zh-CN" altLang="en-US" dirty="0" smtClean="0"/>
              <a:t>规范修改代码后，最明显的效果是看起来像一个人写的，格式一致。</a:t>
            </a:r>
            <a:r>
              <a:rPr lang="en-US" altLang="zh-CN" dirty="0" smtClean="0"/>
              <a:t>Checkstyle</a:t>
            </a:r>
            <a:r>
              <a:rPr lang="zh-CN" altLang="en-US" dirty="0"/>
              <a:t>只能做检查</a:t>
            </a:r>
            <a:r>
              <a:rPr lang="zh-CN" altLang="en-US" dirty="0" smtClean="0"/>
              <a:t>，给出格式方面的修改建议，而</a:t>
            </a:r>
            <a:r>
              <a:rPr lang="zh-CN" altLang="en-US" dirty="0"/>
              <a:t>不能做</a:t>
            </a:r>
            <a:r>
              <a:rPr lang="zh-CN" altLang="en-US" dirty="0" smtClean="0"/>
              <a:t>修改代码。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54000"/>
            <a:ext cx="8002588" cy="679450"/>
          </a:xfrm>
          <a:ln/>
        </p:spPr>
        <p:txBody>
          <a:bodyPr/>
          <a:lstStyle/>
          <a:p>
            <a:r>
              <a:rPr lang="en-US" altLang="zh-CN" dirty="0" smtClean="0"/>
              <a:t>4.Findbugs</a:t>
            </a:r>
            <a:r>
              <a:rPr lang="zh-CN" altLang="en-US" dirty="0"/>
              <a:t>使用</a:t>
            </a:r>
            <a:r>
              <a:rPr lang="zh-CN" altLang="en-US" dirty="0" smtClean="0"/>
              <a:t>方法</a:t>
            </a:r>
            <a:endParaRPr lang="zh-CN" dirty="0"/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755576" y="1196753"/>
            <a:ext cx="7663953" cy="4896544"/>
          </a:xfr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altLang="zh-CN" dirty="0" smtClean="0"/>
              <a:t>	</a:t>
            </a:r>
            <a:r>
              <a:rPr lang="zh-CN" altLang="en-US" dirty="0"/>
              <a:t>在</a:t>
            </a:r>
            <a:r>
              <a:rPr lang="en-US" altLang="zh-CN" dirty="0"/>
              <a:t>eclipse</a:t>
            </a:r>
            <a:r>
              <a:rPr lang="zh-CN" altLang="en-US" dirty="0"/>
              <a:t>中的</a:t>
            </a:r>
            <a:r>
              <a:rPr lang="en-US" altLang="zh-CN" dirty="0"/>
              <a:t>Package Explorer </a:t>
            </a:r>
            <a:r>
              <a:rPr lang="zh-CN" altLang="en-US" dirty="0"/>
              <a:t>或者</a:t>
            </a:r>
            <a:r>
              <a:rPr lang="en-US" altLang="zh-CN" dirty="0" err="1"/>
              <a:t>Navigater</a:t>
            </a:r>
            <a:r>
              <a:rPr lang="en-US" altLang="zh-CN" dirty="0"/>
              <a:t> </a:t>
            </a:r>
            <a:r>
              <a:rPr lang="zh-CN" altLang="en-US" dirty="0"/>
              <a:t>里面，右键点击项目，在弹出的右键菜单中即可选中</a:t>
            </a:r>
            <a:r>
              <a:rPr lang="en-US" altLang="zh-CN" dirty="0" err="1"/>
              <a:t>FindBugs</a:t>
            </a:r>
            <a:r>
              <a:rPr lang="zh-CN" altLang="en-US" dirty="0"/>
              <a:t>运行</a:t>
            </a:r>
            <a:r>
              <a:rPr lang="zh-CN" altLang="en-US" dirty="0" smtClean="0"/>
              <a:t>。</a:t>
            </a:r>
            <a:endParaRPr lang="zh-CN" altLang="en-US" dirty="0">
              <a:effectLst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64904"/>
            <a:ext cx="8017491" cy="400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55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54000"/>
            <a:ext cx="8002588" cy="679450"/>
          </a:xfrm>
          <a:ln/>
        </p:spPr>
        <p:txBody>
          <a:bodyPr/>
          <a:lstStyle/>
          <a:p>
            <a:r>
              <a:rPr lang="en-US" altLang="zh-CN" dirty="0" smtClean="0"/>
              <a:t>4.Findbugs</a:t>
            </a:r>
            <a:r>
              <a:rPr lang="zh-CN" altLang="en-US" dirty="0"/>
              <a:t>使用</a:t>
            </a:r>
            <a:r>
              <a:rPr lang="zh-CN" altLang="en-US" dirty="0" smtClean="0"/>
              <a:t>方法</a:t>
            </a:r>
            <a:endParaRPr lang="zh-CN" dirty="0"/>
          </a:p>
        </p:txBody>
      </p:sp>
      <p:sp>
        <p:nvSpPr>
          <p:cNvPr id="5" name="标题 1"/>
          <p:cNvSpPr txBox="1">
            <a:spLocks noChangeArrowheads="1"/>
          </p:cNvSpPr>
          <p:nvPr/>
        </p:nvSpPr>
        <p:spPr bwMode="auto">
          <a:xfrm>
            <a:off x="395536" y="1268760"/>
            <a:ext cx="8002588" cy="345638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2AC"/>
                </a:solidFill>
                <a:latin typeface="+mj-lt"/>
                <a:ea typeface="+mj-ea"/>
                <a:cs typeface="+mj-cs"/>
                <a:sym typeface="黑体" pitchFamily="49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2AC"/>
                </a:solidFill>
                <a:latin typeface="黑体" pitchFamily="49" charset="-122"/>
                <a:ea typeface="黑体" pitchFamily="49" charset="-122"/>
                <a:sym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2AC"/>
                </a:solidFill>
                <a:latin typeface="黑体" pitchFamily="49" charset="-122"/>
                <a:ea typeface="黑体" pitchFamily="49" charset="-122"/>
                <a:sym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2AC"/>
                </a:solidFill>
                <a:latin typeface="黑体" pitchFamily="49" charset="-122"/>
                <a:ea typeface="黑体" pitchFamily="49" charset="-122"/>
                <a:sym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2AC"/>
                </a:solidFill>
                <a:latin typeface="黑体" pitchFamily="49" charset="-122"/>
                <a:ea typeface="黑体" pitchFamily="49" charset="-122"/>
                <a:sym typeface="黑体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2AC"/>
                </a:solidFill>
                <a:latin typeface="黑体" pitchFamily="49" charset="-122"/>
                <a:ea typeface="黑体" pitchFamily="49" charset="-122"/>
                <a:sym typeface="黑体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2AC"/>
                </a:solidFill>
                <a:latin typeface="黑体" pitchFamily="49" charset="-122"/>
                <a:ea typeface="黑体" pitchFamily="49" charset="-122"/>
                <a:sym typeface="黑体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2AC"/>
                </a:solidFill>
                <a:latin typeface="黑体" pitchFamily="49" charset="-122"/>
                <a:ea typeface="黑体" pitchFamily="49" charset="-122"/>
                <a:sym typeface="黑体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2AC"/>
                </a:solidFill>
                <a:latin typeface="黑体" pitchFamily="49" charset="-122"/>
                <a:ea typeface="黑体" pitchFamily="49" charset="-122"/>
                <a:sym typeface="黑体" pitchFamily="49" charset="-122"/>
              </a:defRPr>
            </a:lvl9pPr>
          </a:lstStyle>
          <a:p>
            <a:r>
              <a:rPr lang="zh-CN" altLang="en-US" sz="2400" dirty="0" smtClean="0">
                <a:solidFill>
                  <a:srgbClr val="000000"/>
                </a:solidFill>
                <a:latin typeface="+mn-ea"/>
                <a:ea typeface="+mn-ea"/>
              </a:rPr>
              <a:t>运行完成后代码中会有相应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ea typeface="+mn-ea"/>
              </a:rPr>
              <a:t>Bug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ea typeface="+mn-ea"/>
              </a:rPr>
              <a:t>级别的虫子样式标识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ea typeface="+mn-ea"/>
              </a:rPr>
              <a:t>红色图标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ea typeface="+mn-ea"/>
              </a:rPr>
              <a:t>scary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ea typeface="+mn-ea"/>
              </a:rPr>
              <a:t>较为严重，黄色的图标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ea typeface="+mn-ea"/>
              </a:rPr>
              <a:t>troubling,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ea typeface="+mn-ea"/>
              </a:rPr>
              <a:t>绿色图标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ea typeface="+mn-ea"/>
              </a:rPr>
              <a:t>of concern),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ea typeface="+mn-ea"/>
              </a:rPr>
              <a:t>鼠标移动到相应的虫子上，可查看详细描述和建议方案</a:t>
            </a:r>
            <a:r>
              <a:rPr lang="zh-CN" altLang="en-US" sz="2400" dirty="0" smtClean="0">
                <a:solidFill>
                  <a:srgbClr val="000000"/>
                </a:solidFill>
                <a:latin typeface="+mn-lt"/>
              </a:rPr>
              <a:t>。</a:t>
            </a:r>
            <a:endParaRPr lang="zh-CN" sz="24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955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816" y="836712"/>
            <a:ext cx="9038184" cy="537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0"/>
            <a:ext cx="8002587" cy="562074"/>
          </a:xfrm>
        </p:spPr>
        <p:txBody>
          <a:bodyPr/>
          <a:lstStyle/>
          <a:p>
            <a:pPr algn="ctr"/>
            <a:r>
              <a:rPr lang="en-US" altLang="zh-CN" dirty="0" smtClean="0"/>
              <a:t>Java</a:t>
            </a:r>
            <a:r>
              <a:rPr lang="zh-CN" altLang="en-US" dirty="0" smtClean="0"/>
              <a:t>静态分析工具对比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692696"/>
            <a:ext cx="63150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573016"/>
            <a:ext cx="81057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3" y="1628775"/>
            <a:ext cx="8004175" cy="4968577"/>
          </a:xfrm>
        </p:spPr>
        <p:txBody>
          <a:bodyPr/>
          <a:lstStyle/>
          <a:p>
            <a:r>
              <a:rPr lang="zh-CN" altLang="en-US" sz="2000" dirty="0" smtClean="0"/>
              <a:t>  由表中可以看出几种工具对于代码检查各有侧重。其中，</a:t>
            </a:r>
            <a:r>
              <a:rPr lang="en-US" altLang="zh-CN" sz="2000" dirty="0" err="1" smtClean="0"/>
              <a:t>Checkstyle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更偏重于代码编写格式，及是否符合编码规范的检验，对代码 </a:t>
            </a:r>
            <a:r>
              <a:rPr lang="en-US" altLang="zh-CN" sz="2000" dirty="0" smtClean="0"/>
              <a:t>bug </a:t>
            </a:r>
            <a:r>
              <a:rPr lang="zh-CN" altLang="en-US" sz="2000" dirty="0" smtClean="0"/>
              <a:t>的发现功能较弱；而 </a:t>
            </a:r>
            <a:r>
              <a:rPr lang="en-US" altLang="zh-CN" sz="2000" dirty="0" err="1" smtClean="0"/>
              <a:t>FindBugs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PMD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Jtest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着重于发现代码缺陷。在对代码缺陷检查中，这三种工具在针对的代码缺陷类别也各有不同，且类别之间有</a:t>
            </a:r>
            <a:r>
              <a:rPr lang="zh-CN" altLang="en-US" sz="2000" dirty="0" smtClean="0"/>
              <a:t>重叠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help:</a:t>
            </a:r>
            <a:r>
              <a:rPr lang="zh-CN" altLang="en-US" sz="2000" dirty="0" smtClean="0"/>
              <a:t>业务模块公用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err="1" smtClean="0"/>
              <a:t>util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全局公用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	</a:t>
            </a:r>
            <a:r>
              <a:rPr lang="zh-CN" altLang="en-US" sz="2000" dirty="0" smtClean="0"/>
              <a:t>提纲：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zh-CN" altLang="en-US" sz="2000" dirty="0" smtClean="0"/>
              <a:t>异常处理：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zh-CN" altLang="en-US" sz="2000" dirty="0" smtClean="0"/>
              <a:t>层次结构：</a:t>
            </a:r>
            <a:r>
              <a:rPr lang="en-US" altLang="zh-CN" sz="2000" dirty="0" err="1" smtClean="0"/>
              <a:t>contorlle</a:t>
            </a:r>
            <a:r>
              <a:rPr lang="en-US" altLang="zh-CN" sz="2000" dirty="0" smtClean="0"/>
              <a:t>-》service-》</a:t>
            </a:r>
            <a:r>
              <a:rPr lang="en-US" altLang="zh-CN" sz="2000" dirty="0" err="1" smtClean="0"/>
              <a:t>dao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endParaRPr lang="zh-CN" altLang="en-US" sz="20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8002587" cy="562074"/>
          </a:xfrm>
        </p:spPr>
        <p:txBody>
          <a:bodyPr/>
          <a:lstStyle/>
          <a:p>
            <a:pPr algn="ctr"/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问答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、简单说下</a:t>
            </a:r>
            <a:r>
              <a:rPr lang="en-US" altLang="zh-CN" dirty="0" err="1" smtClean="0"/>
              <a:t>Checkstyle</a:t>
            </a:r>
            <a:r>
              <a:rPr lang="zh-CN" altLang="en-US" dirty="0" smtClean="0"/>
              <a:t>侧重的检查点在于哪些方面？（至少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、简单说下</a:t>
            </a:r>
            <a:r>
              <a:rPr lang="en-US" altLang="zh-CN" dirty="0" err="1" smtClean="0"/>
              <a:t>Findbugs</a:t>
            </a:r>
            <a:r>
              <a:rPr lang="zh-CN" altLang="en-US" dirty="0" smtClean="0"/>
              <a:t>侧重的检查点在于哪些方面？（至少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个）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875"/>
            <a:ext cx="9144000" cy="36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Freeform 3"/>
          <p:cNvSpPr>
            <a:spLocks noChangeArrowheads="1"/>
          </p:cNvSpPr>
          <p:nvPr/>
        </p:nvSpPr>
        <p:spPr bwMode="auto">
          <a:xfrm>
            <a:off x="7938" y="4510088"/>
            <a:ext cx="9151937" cy="2360612"/>
          </a:xfrm>
          <a:custGeom>
            <a:avLst/>
            <a:gdLst>
              <a:gd name="T0" fmla="*/ 2147483647 w 5765"/>
              <a:gd name="T1" fmla="*/ 2147483647 h 1487"/>
              <a:gd name="T2" fmla="*/ 2147483647 w 5765"/>
              <a:gd name="T3" fmla="*/ 2147483647 h 1487"/>
              <a:gd name="T4" fmla="*/ 0 w 5765"/>
              <a:gd name="T5" fmla="*/ 2147483647 h 1487"/>
              <a:gd name="T6" fmla="*/ 2147483647 w 5765"/>
              <a:gd name="T7" fmla="*/ 2147483647 h 1487"/>
              <a:gd name="T8" fmla="*/ 2147483647 w 5765"/>
              <a:gd name="T9" fmla="*/ 0 h 1487"/>
              <a:gd name="T10" fmla="*/ 2147483647 w 5765"/>
              <a:gd name="T11" fmla="*/ 2147483647 h 1487"/>
              <a:gd name="T12" fmla="*/ 2147483647 w 5765"/>
              <a:gd name="T13" fmla="*/ 2147483647 h 14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65"/>
              <a:gd name="T22" fmla="*/ 0 h 1487"/>
              <a:gd name="T23" fmla="*/ 5765 w 5765"/>
              <a:gd name="T24" fmla="*/ 1487 h 14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/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ym typeface="MyriadRegular" charset="0"/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9144000" cy="1484313"/>
          </a:xfrm>
          <a:prstGeom prst="rect">
            <a:avLst/>
          </a:prstGeom>
          <a:solidFill>
            <a:srgbClr val="006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ym typeface="MyriadRegular" charset="0"/>
            </a:endParaRP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eaLnBrk="1" hangingPunct="1"/>
            <a:r>
              <a:rPr lang="zh-CN" altLang="en-US" b="0">
                <a:solidFill>
                  <a:schemeClr val="bg1"/>
                </a:solidFill>
              </a:rPr>
              <a:t>谢谢大家</a:t>
            </a:r>
            <a:r>
              <a:rPr lang="en-US" b="0">
                <a:solidFill>
                  <a:schemeClr val="bg1"/>
                </a:solidFill>
              </a:rPr>
              <a:t>!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274638"/>
            <a:ext cx="8002587" cy="562074"/>
          </a:xfrm>
        </p:spPr>
        <p:txBody>
          <a:bodyPr/>
          <a:lstStyle/>
          <a:p>
            <a:r>
              <a:rPr lang="en-US" altLang="zh-CN" dirty="0" smtClean="0"/>
              <a:t>2.Checkstyle</a:t>
            </a:r>
            <a:r>
              <a:rPr lang="zh-CN" altLang="en-US" dirty="0" smtClean="0"/>
              <a:t>检查的主要内容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980729"/>
            <a:ext cx="7572772" cy="4969222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z="1800" dirty="0" err="1" smtClean="0">
                <a:solidFill>
                  <a:srgbClr val="00B050"/>
                </a:solidFill>
              </a:rPr>
              <a:t>Javadoc</a:t>
            </a:r>
            <a:r>
              <a:rPr lang="zh-CN" altLang="en-US" sz="1800" dirty="0" smtClean="0">
                <a:solidFill>
                  <a:srgbClr val="00B050"/>
                </a:solidFill>
              </a:rPr>
              <a:t>注释：检查类及方法的</a:t>
            </a:r>
            <a:r>
              <a:rPr lang="en-US" altLang="zh-CN" sz="1800" dirty="0" err="1" smtClean="0">
                <a:solidFill>
                  <a:srgbClr val="00B050"/>
                </a:solidFill>
              </a:rPr>
              <a:t>javadoc</a:t>
            </a:r>
            <a:r>
              <a:rPr lang="zh-CN" altLang="en-US" sz="1800" dirty="0" smtClean="0">
                <a:solidFill>
                  <a:srgbClr val="00B050"/>
                </a:solidFill>
              </a:rPr>
              <a:t>注释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1800" dirty="0" smtClean="0">
                <a:solidFill>
                  <a:srgbClr val="00B050"/>
                </a:solidFill>
              </a:rPr>
              <a:t>命名约定：检查命名是否符合命名规范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1800" dirty="0" smtClean="0">
                <a:solidFill>
                  <a:srgbClr val="00B050"/>
                </a:solidFill>
              </a:rPr>
              <a:t>标题：检查文件是否以某些行开头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1800" dirty="0" smtClean="0">
                <a:solidFill>
                  <a:srgbClr val="00B050"/>
                </a:solidFill>
              </a:rPr>
              <a:t>Imports</a:t>
            </a:r>
            <a:r>
              <a:rPr lang="zh-CN" altLang="en-US" sz="1800" dirty="0" smtClean="0">
                <a:solidFill>
                  <a:srgbClr val="00B050"/>
                </a:solidFill>
              </a:rPr>
              <a:t>语句：检查 </a:t>
            </a:r>
            <a:r>
              <a:rPr lang="en-US" altLang="zh-CN" sz="1800" dirty="0" smtClean="0">
                <a:solidFill>
                  <a:srgbClr val="00B050"/>
                </a:solidFill>
              </a:rPr>
              <a:t>Import </a:t>
            </a:r>
            <a:r>
              <a:rPr lang="zh-CN" altLang="en-US" sz="1800" dirty="0" smtClean="0">
                <a:solidFill>
                  <a:srgbClr val="00B050"/>
                </a:solidFill>
              </a:rPr>
              <a:t>语句是否符合定义规范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1800" dirty="0" smtClean="0">
                <a:solidFill>
                  <a:srgbClr val="00B050"/>
                </a:solidFill>
              </a:rPr>
              <a:t>代码块大小，即检查类、方法等代码块的行数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1800" dirty="0" smtClean="0">
                <a:solidFill>
                  <a:srgbClr val="00B050"/>
                </a:solidFill>
              </a:rPr>
              <a:t>空白：检查空白符，如 </a:t>
            </a:r>
            <a:r>
              <a:rPr lang="en-US" altLang="zh-CN" sz="1800" dirty="0" smtClean="0">
                <a:solidFill>
                  <a:srgbClr val="00B050"/>
                </a:solidFill>
              </a:rPr>
              <a:t>tab</a:t>
            </a:r>
            <a:r>
              <a:rPr lang="zh-CN" altLang="en-US" sz="1800" dirty="0" smtClean="0">
                <a:solidFill>
                  <a:srgbClr val="00B050"/>
                </a:solidFill>
              </a:rPr>
              <a:t>，回车符等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1800" dirty="0" smtClean="0">
                <a:solidFill>
                  <a:srgbClr val="00B050"/>
                </a:solidFill>
              </a:rPr>
              <a:t>修饰符：修饰符号的检查，如修饰符的定义顺序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1800" dirty="0" smtClean="0">
                <a:solidFill>
                  <a:srgbClr val="00B050"/>
                </a:solidFill>
              </a:rPr>
              <a:t>块：检查是否有空块或无效块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1800" dirty="0" smtClean="0">
                <a:solidFill>
                  <a:srgbClr val="00B050"/>
                </a:solidFill>
              </a:rPr>
              <a:t>代码问题：检查重复代码，条件判断，魔数等问题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1800" dirty="0" smtClean="0">
                <a:solidFill>
                  <a:srgbClr val="00B050"/>
                </a:solidFill>
              </a:rPr>
              <a:t>类设计：检查类的定义是否符合规范，如构造函数的定义等问题</a:t>
            </a:r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更多</a:t>
            </a:r>
            <a:r>
              <a:rPr lang="en-US" altLang="zh-CN" sz="1800" dirty="0" smtClean="0"/>
              <a:t>Checkstyle</a:t>
            </a:r>
            <a:r>
              <a:rPr lang="zh-CN" altLang="en-US" sz="1800" dirty="0" smtClean="0"/>
              <a:t>的配置详解</a:t>
            </a:r>
            <a:r>
              <a:rPr lang="en-US" altLang="zh-CN" sz="1800" dirty="0" smtClean="0"/>
              <a:t>http://blog.csdn.net/xo_zhang/article/details/8364164</a:t>
            </a:r>
          </a:p>
          <a:p>
            <a:endParaRPr lang="en-US" altLang="zh-CN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54000"/>
            <a:ext cx="8002588" cy="679450"/>
          </a:xfrm>
          <a:ln/>
        </p:spPr>
        <p:txBody>
          <a:bodyPr/>
          <a:lstStyle/>
          <a:p>
            <a:r>
              <a:rPr lang="en-US" altLang="zh-CN" dirty="0" smtClean="0"/>
              <a:t> 3.CheckStyle</a:t>
            </a:r>
            <a:r>
              <a:rPr lang="zh-CN" altLang="en-US" dirty="0" smtClean="0"/>
              <a:t>安装</a:t>
            </a:r>
            <a:endParaRPr lang="zh-CN" dirty="0"/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755576" y="1196752"/>
            <a:ext cx="7663953" cy="4919663"/>
          </a:xfr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altLang="zh-CN" dirty="0" smtClean="0"/>
              <a:t>      Checkstyle</a:t>
            </a:r>
            <a:r>
              <a:rPr lang="zh-CN" altLang="en-US" dirty="0"/>
              <a:t>的配置性极强，你可以只检查一种规则，也可以检查三十，四十种规则。可以使用</a:t>
            </a:r>
            <a:r>
              <a:rPr lang="en-US" altLang="zh-CN" dirty="0"/>
              <a:t>Checkstyle</a:t>
            </a:r>
            <a:r>
              <a:rPr lang="zh-CN" altLang="en-US" dirty="0"/>
              <a:t>自带的规则， 也可以自己增加检查规则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     目前</a:t>
            </a:r>
            <a:r>
              <a:rPr lang="zh-CN" altLang="en-US" dirty="0"/>
              <a:t>，大多数开发项目使用</a:t>
            </a:r>
            <a:r>
              <a:rPr lang="en-US" altLang="zh-CN" dirty="0"/>
              <a:t>Eclipse</a:t>
            </a:r>
            <a:r>
              <a:rPr lang="zh-CN" altLang="en-US" dirty="0"/>
              <a:t>或是</a:t>
            </a:r>
            <a:r>
              <a:rPr lang="en-US" altLang="zh-CN" dirty="0" err="1"/>
              <a:t>MyEclipse</a:t>
            </a:r>
            <a:r>
              <a:rPr lang="zh-CN" altLang="en-US" dirty="0"/>
              <a:t>的集成开发环境，因此我推荐进入</a:t>
            </a:r>
            <a:r>
              <a:rPr lang="en-US" altLang="zh-CN" dirty="0">
                <a:hlinkClick r:id="rId2"/>
              </a:rPr>
              <a:t>http://en.sourceforge.jp/projects/sfnet_eclipse-cs/releases/</a:t>
            </a:r>
            <a:r>
              <a:rPr lang="zh-CN" altLang="en-US" dirty="0"/>
              <a:t>下载，该网站上有</a:t>
            </a:r>
            <a:r>
              <a:rPr lang="en-US" altLang="zh-CN" dirty="0" err="1"/>
              <a:t>EclipseCheckstyle</a:t>
            </a:r>
            <a:r>
              <a:rPr lang="en-US" altLang="zh-CN" dirty="0"/>
              <a:t> Plug-in</a:t>
            </a:r>
            <a:r>
              <a:rPr lang="zh-CN" altLang="en-US" dirty="0"/>
              <a:t>的各种版本。下文的介绍中，我采用的</a:t>
            </a:r>
            <a:r>
              <a:rPr lang="zh-CN" altLang="en-US" dirty="0" smtClean="0"/>
              <a:t>是</a:t>
            </a:r>
            <a:r>
              <a:rPr lang="en-US" altLang="zh-CN" b="1" dirty="0" smtClean="0"/>
              <a:t>net.sf.eclipsecs-updatesite_5.6.0.201209221626-bin.zip</a:t>
            </a:r>
            <a:r>
              <a:rPr lang="zh-CN" altLang="en-US" dirty="0" smtClean="0"/>
              <a:t>版本。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30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54000"/>
            <a:ext cx="8002588" cy="679450"/>
          </a:xfrm>
          <a:ln/>
        </p:spPr>
        <p:txBody>
          <a:bodyPr/>
          <a:lstStyle/>
          <a:p>
            <a:r>
              <a:rPr lang="en-US" altLang="zh-CN" dirty="0" smtClean="0"/>
              <a:t> 3.CheckStyle</a:t>
            </a:r>
            <a:r>
              <a:rPr lang="zh-CN" altLang="en-US" dirty="0" smtClean="0"/>
              <a:t>安装</a:t>
            </a:r>
            <a:endParaRPr lang="zh-CN" dirty="0"/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755576" y="1196752"/>
            <a:ext cx="7663953" cy="4320479"/>
          </a:xfr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zh-CN" altLang="en-US" dirty="0"/>
              <a:t>以下的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Eclipse Juno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4.2.1</a:t>
            </a:r>
            <a:r>
              <a:rPr lang="zh-CN" altLang="en-US" dirty="0" smtClean="0"/>
              <a:t>）的过程。</a:t>
            </a:r>
            <a:endParaRPr lang="zh-CN" altLang="en-US" dirty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）打开</a:t>
            </a:r>
            <a:r>
              <a:rPr lang="en-US" altLang="zh-CN" dirty="0"/>
              <a:t>eclipse</a:t>
            </a:r>
            <a:r>
              <a:rPr lang="zh-CN" altLang="en-US" dirty="0"/>
              <a:t>，在</a:t>
            </a:r>
            <a:r>
              <a:rPr lang="en-US" altLang="zh-CN" dirty="0"/>
              <a:t>help</a:t>
            </a:r>
            <a:r>
              <a:rPr lang="zh-CN" altLang="en-US" dirty="0"/>
              <a:t>中选择</a:t>
            </a:r>
            <a:r>
              <a:rPr lang="en-US" altLang="zh-CN" dirty="0"/>
              <a:t>install software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）点击</a:t>
            </a:r>
            <a:r>
              <a:rPr lang="en-US" altLang="zh-CN" dirty="0"/>
              <a:t>add</a:t>
            </a:r>
            <a:r>
              <a:rPr lang="zh-CN" altLang="en-US" dirty="0"/>
              <a:t>，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Checkstyle</a:t>
            </a:r>
            <a:r>
              <a:rPr lang="zh-CN" altLang="en-US" dirty="0"/>
              <a:t>安装</a:t>
            </a:r>
            <a:r>
              <a:rPr lang="zh-CN" altLang="en-US" dirty="0" smtClean="0"/>
              <a:t>包</a:t>
            </a:r>
            <a:r>
              <a:rPr lang="en-US" altLang="zh-CN" b="1" dirty="0"/>
              <a:t>net.sf.eclipsecs-updatesite_5.6.0.201209221626-bin.zip </a:t>
            </a:r>
            <a:r>
              <a:rPr lang="zh-CN" altLang="en-US" b="1" dirty="0" smtClean="0"/>
              <a:t>解压，点击</a:t>
            </a:r>
            <a:r>
              <a:rPr lang="en-US" altLang="zh-CN" b="1" dirty="0" smtClean="0"/>
              <a:t>Local</a:t>
            </a:r>
            <a:r>
              <a:rPr lang="zh-CN" altLang="en-US" b="1" dirty="0" smtClean="0"/>
              <a:t>选择解压后的文件夹。</a:t>
            </a:r>
            <a:endParaRPr lang="en-US" altLang="zh-CN" b="1" dirty="0" smtClean="0"/>
          </a:p>
          <a:p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94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54000"/>
            <a:ext cx="8002588" cy="679450"/>
          </a:xfrm>
          <a:ln/>
        </p:spPr>
        <p:txBody>
          <a:bodyPr/>
          <a:lstStyle/>
          <a:p>
            <a:r>
              <a:rPr lang="en-US" altLang="zh-CN" dirty="0" smtClean="0"/>
              <a:t> 3.CheckStyle</a:t>
            </a:r>
            <a:r>
              <a:rPr lang="zh-CN" altLang="en-US" dirty="0" smtClean="0"/>
              <a:t>安装</a:t>
            </a:r>
            <a:endParaRPr lang="zh-C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2"/>
            <a:ext cx="6942162" cy="500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94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54000"/>
            <a:ext cx="8002588" cy="679450"/>
          </a:xfrm>
          <a:ln/>
        </p:spPr>
        <p:txBody>
          <a:bodyPr/>
          <a:lstStyle/>
          <a:p>
            <a:r>
              <a:rPr lang="en-US" altLang="zh-CN" dirty="0" smtClean="0"/>
              <a:t> 3.CheckStyle</a:t>
            </a:r>
            <a:r>
              <a:rPr lang="zh-CN" altLang="en-US" dirty="0" smtClean="0"/>
              <a:t>安装</a:t>
            </a:r>
            <a:endParaRPr lang="zh-CN" dirty="0"/>
          </a:p>
        </p:txBody>
      </p:sp>
      <p:sp>
        <p:nvSpPr>
          <p:cNvPr id="6148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755576" y="1196752"/>
            <a:ext cx="7663953" cy="4919663"/>
          </a:xfr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）点击</a:t>
            </a:r>
            <a:r>
              <a:rPr lang="en-US" altLang="zh-CN" dirty="0"/>
              <a:t>OK</a:t>
            </a:r>
            <a:r>
              <a:rPr lang="zh-CN" altLang="en-US" dirty="0"/>
              <a:t>，进入下一步；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）重启</a:t>
            </a:r>
            <a:r>
              <a:rPr lang="en-US" altLang="zh-CN" dirty="0"/>
              <a:t>Eclipse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 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确认</a:t>
            </a:r>
            <a:r>
              <a:rPr lang="zh-CN" altLang="en-US" dirty="0"/>
              <a:t>安装成功的步骤：</a:t>
            </a:r>
          </a:p>
          <a:p>
            <a:r>
              <a:rPr lang="zh-CN" altLang="en-US" dirty="0"/>
              <a:t>  </a:t>
            </a:r>
            <a:r>
              <a:rPr lang="zh-CN" altLang="en-US" dirty="0" smtClean="0"/>
              <a:t>打开</a:t>
            </a:r>
            <a:r>
              <a:rPr lang="en-US" altLang="zh-CN" dirty="0"/>
              <a:t>eclipse</a:t>
            </a:r>
            <a:r>
              <a:rPr lang="zh-CN" altLang="en-US" dirty="0"/>
              <a:t>，选择</a:t>
            </a:r>
            <a:r>
              <a:rPr lang="en-US" altLang="zh-CN" dirty="0"/>
              <a:t>window-&gt;preferences-&gt;</a:t>
            </a:r>
            <a:r>
              <a:rPr lang="zh-CN" altLang="en-US" dirty="0"/>
              <a:t>左边导航栏中</a:t>
            </a:r>
            <a:r>
              <a:rPr lang="en-US" altLang="zh-CN" dirty="0"/>
              <a:t>Checkstyle</a:t>
            </a:r>
            <a:r>
              <a:rPr lang="zh-CN" altLang="en-US" dirty="0"/>
              <a:t>，如果出现</a:t>
            </a:r>
            <a:r>
              <a:rPr lang="en-US" altLang="zh-CN" dirty="0" err="1"/>
              <a:t>checkstyle</a:t>
            </a:r>
            <a:r>
              <a:rPr lang="zh-CN" altLang="en-US" dirty="0"/>
              <a:t>说明你安装成功。</a:t>
            </a:r>
          </a:p>
          <a:p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94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54000"/>
            <a:ext cx="8002588" cy="679450"/>
          </a:xfrm>
          <a:ln/>
        </p:spPr>
        <p:txBody>
          <a:bodyPr/>
          <a:lstStyle/>
          <a:p>
            <a:r>
              <a:rPr lang="en-US" altLang="zh-CN" dirty="0" smtClean="0"/>
              <a:t> 3.CheckStyle</a:t>
            </a:r>
            <a:r>
              <a:rPr lang="zh-CN" altLang="en-US" dirty="0" smtClean="0"/>
              <a:t>安装</a:t>
            </a:r>
            <a:endParaRPr 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7890947" cy="3928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94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V1.0.0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MyriadRegular"/>
        <a:ea typeface="宋体"/>
        <a:cs typeface=""/>
      </a:majorFont>
      <a:minorFont>
        <a:latin typeface="MyriadRegular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默认设计模板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默认设计模板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AntV1.0.0</Template>
  <TotalTime>2238</TotalTime>
  <Pages>0</Pages>
  <Words>1195</Words>
  <Characters>0</Characters>
  <Application>Microsoft Office PowerPoint</Application>
  <DocSecurity>0</DocSecurity>
  <PresentationFormat>全屏显示(4:3)</PresentationFormat>
  <Lines>0</Lines>
  <Paragraphs>152</Paragraphs>
  <Slides>36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39" baseType="lpstr">
      <vt:lpstr>AntV1.0.0</vt:lpstr>
      <vt:lpstr>2_默认设计模板</vt:lpstr>
      <vt:lpstr>默认设计模板_2</vt:lpstr>
      <vt:lpstr>PowerPoint 演示文稿</vt:lpstr>
      <vt:lpstr>目录</vt:lpstr>
      <vt:lpstr> 1.Checkstyle概述</vt:lpstr>
      <vt:lpstr>2.Checkstyle检查的主要内容</vt:lpstr>
      <vt:lpstr> 3.CheckStyle安装</vt:lpstr>
      <vt:lpstr> 3.CheckStyle安装</vt:lpstr>
      <vt:lpstr> 3.CheckStyle安装</vt:lpstr>
      <vt:lpstr> 3.CheckStyle安装</vt:lpstr>
      <vt:lpstr> 3.CheckStyle安装</vt:lpstr>
      <vt:lpstr> 3.CheckStyle安装</vt:lpstr>
      <vt:lpstr>3.Checkstyle安装</vt:lpstr>
      <vt:lpstr>3.Checkstyle安装</vt:lpstr>
      <vt:lpstr>3.Checkstyle安装</vt:lpstr>
      <vt:lpstr>3.Checkstyle的配置</vt:lpstr>
      <vt:lpstr>3.Checkstyle的配置</vt:lpstr>
      <vt:lpstr>3.Checkstyle的配置</vt:lpstr>
      <vt:lpstr>3.Checkstyle的配置</vt:lpstr>
      <vt:lpstr>PowerPoint 演示文稿</vt:lpstr>
      <vt:lpstr>4.Checkstyle的使用</vt:lpstr>
      <vt:lpstr>5.项目中Checkstyle的使用</vt:lpstr>
      <vt:lpstr>1.Findbugs概述</vt:lpstr>
      <vt:lpstr>2.Findbugs可以做什么</vt:lpstr>
      <vt:lpstr>3.Findbugs的myeclipse安装</vt:lpstr>
      <vt:lpstr>3.Findbugs的myeclipse安装</vt:lpstr>
      <vt:lpstr>3.Findbugs的eclipse安装</vt:lpstr>
      <vt:lpstr>3.Findbugs的安装</vt:lpstr>
      <vt:lpstr>3.Findbugs配置</vt:lpstr>
      <vt:lpstr>3.Findbugs配置</vt:lpstr>
      <vt:lpstr>PowerPoint 演示文稿</vt:lpstr>
      <vt:lpstr>4.Findbugs使用方法</vt:lpstr>
      <vt:lpstr>4.Findbugs使用方法</vt:lpstr>
      <vt:lpstr>PowerPoint 演示文稿</vt:lpstr>
      <vt:lpstr>Java静态分析工具对比</vt:lpstr>
      <vt:lpstr>总结</vt:lpstr>
      <vt:lpstr>PowerPoint 演示文稿</vt:lpstr>
      <vt:lpstr>谢谢大家!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Inspur group</dc:title>
  <dc:creator>houdl</dc:creator>
  <cp:lastModifiedBy>peony</cp:lastModifiedBy>
  <cp:revision>107</cp:revision>
  <dcterms:created xsi:type="dcterms:W3CDTF">2012-10-16T07:05:54Z</dcterms:created>
  <dcterms:modified xsi:type="dcterms:W3CDTF">2016-01-12T07:37:47Z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2052-8.1.0.3363</vt:lpwstr>
  </property>
</Properties>
</file>