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Bara TH" charset="1" panose="02000000000000000000"/>
      <p:regular r:id="rId27"/>
    </p:embeddedFont>
    <p:embeddedFont>
      <p:font typeface="อีฟดอวอิ้ง" charset="1" panose="00000000000000000000"/>
      <p:regular r:id="rId28"/>
    </p:embeddedFont>
    <p:embeddedFont>
      <p:font typeface="Contrail One" charset="1" panose="02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43118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56013" y="1534701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83144" y="8450319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-2364519" y="57339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923481" y="-24956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-3729024" y="16191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7286547" y="16191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077163" y="3283526"/>
            <a:ext cx="12132234" cy="171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0"/>
              </a:lnSpc>
            </a:pPr>
            <a:r>
              <a:rPr lang="en-US" sz="12010">
                <a:solidFill>
                  <a:srgbClr val="000000"/>
                </a:solidFill>
                <a:latin typeface="Bara TH"/>
                <a:ea typeface="Bara TH"/>
                <a:cs typeface="Bara TH"/>
                <a:sym typeface="Bara TH"/>
              </a:rPr>
              <a:t>PLAN DE PROYECTO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907479" y="6227639"/>
            <a:ext cx="6779282" cy="2723449"/>
            <a:chOff x="0" y="0"/>
            <a:chExt cx="1785490" cy="7172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85490" cy="717287"/>
            </a:xfrm>
            <a:custGeom>
              <a:avLst/>
              <a:gdLst/>
              <a:ahLst/>
              <a:cxnLst/>
              <a:rect r="r" b="b" t="t" l="l"/>
              <a:pathLst>
                <a:path h="717287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717287"/>
                  </a:lnTo>
                  <a:lnTo>
                    <a:pt x="0" y="717287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785490" cy="79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07479" y="6227639"/>
            <a:ext cx="6779282" cy="2723449"/>
            <a:chOff x="0" y="0"/>
            <a:chExt cx="1785490" cy="7172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85490" cy="717287"/>
            </a:xfrm>
            <a:custGeom>
              <a:avLst/>
              <a:gdLst/>
              <a:ahLst/>
              <a:cxnLst/>
              <a:rect r="r" b="b" t="t" l="l"/>
              <a:pathLst>
                <a:path h="717287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717287"/>
                  </a:lnTo>
                  <a:lnTo>
                    <a:pt x="0" y="7172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785490" cy="79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429330" y="6416766"/>
            <a:ext cx="5735579" cy="219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4044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Millarary Currihual</a:t>
            </a:r>
          </a:p>
          <a:p>
            <a:pPr algn="ctr">
              <a:lnSpc>
                <a:spcPts val="5662"/>
              </a:lnSpc>
            </a:pPr>
            <a:r>
              <a:rPr lang="en-US" sz="4044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Millaray Ibarra</a:t>
            </a:r>
          </a:p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044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Antonia Rojas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47750" y="1028700"/>
            <a:ext cx="16230600" cy="8893281"/>
            <a:chOff x="0" y="0"/>
            <a:chExt cx="4274726" cy="23422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342263"/>
            </a:xfrm>
            <a:custGeom>
              <a:avLst/>
              <a:gdLst/>
              <a:ahLst/>
              <a:cxnLst/>
              <a:rect r="r" b="b" t="t" l="l"/>
              <a:pathLst>
                <a:path h="234226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17936"/>
                  </a:lnTo>
                  <a:cubicBezTo>
                    <a:pt x="4274726" y="2331372"/>
                    <a:pt x="4263834" y="2342263"/>
                    <a:pt x="4250399" y="2342263"/>
                  </a:cubicBezTo>
                  <a:lnTo>
                    <a:pt x="24327" y="2342263"/>
                  </a:lnTo>
                  <a:cubicBezTo>
                    <a:pt x="10891" y="2342263"/>
                    <a:pt x="0" y="2331372"/>
                    <a:pt x="0" y="231793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418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09722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10457" y="9055714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41594" y="260787"/>
            <a:ext cx="8624519" cy="1106702"/>
            <a:chOff x="0" y="0"/>
            <a:chExt cx="11499359" cy="147560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499359" cy="1274082"/>
              <a:chOff x="0" y="0"/>
              <a:chExt cx="2809223" cy="3112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809223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2809223">
                    <a:moveTo>
                      <a:pt x="0" y="0"/>
                    </a:moveTo>
                    <a:lnTo>
                      <a:pt x="2809223" y="0"/>
                    </a:lnTo>
                    <a:lnTo>
                      <a:pt x="2809223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76200"/>
                <a:ext cx="2809223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85804" y="201521"/>
              <a:ext cx="11213554" cy="1274082"/>
              <a:chOff x="0" y="0"/>
              <a:chExt cx="2739403" cy="31125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739403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2739403">
                    <a:moveTo>
                      <a:pt x="0" y="0"/>
                    </a:moveTo>
                    <a:lnTo>
                      <a:pt x="2739403" y="0"/>
                    </a:lnTo>
                    <a:lnTo>
                      <a:pt x="2739403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76200"/>
                <a:ext cx="2739403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599926" y="435598"/>
              <a:ext cx="10585311" cy="838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69"/>
                </a:lnSpc>
              </a:pPr>
              <a:r>
                <a:rPr lang="en-US" sz="3835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DEFINICIÓN DE ROLES Y RESPONSABILIDADES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09026" y="1542204"/>
            <a:ext cx="6928865" cy="2592594"/>
            <a:chOff x="0" y="0"/>
            <a:chExt cx="9238487" cy="3456791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309274" y="507957"/>
              <a:ext cx="7929213" cy="2948834"/>
              <a:chOff x="0" y="0"/>
              <a:chExt cx="1937058" cy="72038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937058" cy="720382"/>
              </a:xfrm>
              <a:custGeom>
                <a:avLst/>
                <a:gdLst/>
                <a:ahLst/>
                <a:cxnLst/>
                <a:rect r="r" b="b" t="t" l="l"/>
                <a:pathLst>
                  <a:path h="720382" w="1937058">
                    <a:moveTo>
                      <a:pt x="39055" y="0"/>
                    </a:moveTo>
                    <a:lnTo>
                      <a:pt x="1898003" y="0"/>
                    </a:lnTo>
                    <a:cubicBezTo>
                      <a:pt x="1919573" y="0"/>
                      <a:pt x="1937058" y="17486"/>
                      <a:pt x="1937058" y="39055"/>
                    </a:cubicBezTo>
                    <a:lnTo>
                      <a:pt x="1937058" y="681327"/>
                    </a:lnTo>
                    <a:cubicBezTo>
                      <a:pt x="1937058" y="691685"/>
                      <a:pt x="1932943" y="701619"/>
                      <a:pt x="1925619" y="708943"/>
                    </a:cubicBezTo>
                    <a:cubicBezTo>
                      <a:pt x="1918295" y="716267"/>
                      <a:pt x="1908361" y="720382"/>
                      <a:pt x="1898003" y="720382"/>
                    </a:cubicBezTo>
                    <a:lnTo>
                      <a:pt x="39055" y="720382"/>
                    </a:lnTo>
                    <a:cubicBezTo>
                      <a:pt x="28697" y="720382"/>
                      <a:pt x="18763" y="716267"/>
                      <a:pt x="11439" y="708943"/>
                    </a:cubicBezTo>
                    <a:cubicBezTo>
                      <a:pt x="4115" y="701619"/>
                      <a:pt x="0" y="691685"/>
                      <a:pt x="0" y="681327"/>
                    </a:cubicBezTo>
                    <a:lnTo>
                      <a:pt x="0" y="39055"/>
                    </a:lnTo>
                    <a:cubicBezTo>
                      <a:pt x="0" y="28697"/>
                      <a:pt x="4115" y="18763"/>
                      <a:pt x="11439" y="11439"/>
                    </a:cubicBezTo>
                    <a:cubicBezTo>
                      <a:pt x="18763" y="4115"/>
                      <a:pt x="28697" y="0"/>
                      <a:pt x="39055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76200"/>
                <a:ext cx="1937058" cy="796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Responsable de la planificación, coordinación general y cumplimiento de objetivos.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1309274" cy="1309274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01</a:t>
                </a: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424493" y="597487"/>
              <a:ext cx="7636423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Jefe de Proyecto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009026" y="4306248"/>
            <a:ext cx="6985335" cy="2447113"/>
            <a:chOff x="0" y="0"/>
            <a:chExt cx="9313779" cy="3262817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1171630" y="313983"/>
              <a:ext cx="8142150" cy="2948834"/>
              <a:chOff x="0" y="0"/>
              <a:chExt cx="1989077" cy="720382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989077" cy="720382"/>
              </a:xfrm>
              <a:custGeom>
                <a:avLst/>
                <a:gdLst/>
                <a:ahLst/>
                <a:cxnLst/>
                <a:rect r="r" b="b" t="t" l="l"/>
                <a:pathLst>
                  <a:path h="720382" w="1989077">
                    <a:moveTo>
                      <a:pt x="38034" y="0"/>
                    </a:moveTo>
                    <a:lnTo>
                      <a:pt x="1951044" y="0"/>
                    </a:lnTo>
                    <a:cubicBezTo>
                      <a:pt x="1961131" y="0"/>
                      <a:pt x="1970805" y="4007"/>
                      <a:pt x="1977937" y="11140"/>
                    </a:cubicBezTo>
                    <a:cubicBezTo>
                      <a:pt x="1985070" y="18273"/>
                      <a:pt x="1989077" y="27947"/>
                      <a:pt x="1989077" y="38034"/>
                    </a:cubicBezTo>
                    <a:lnTo>
                      <a:pt x="1989077" y="682348"/>
                    </a:lnTo>
                    <a:cubicBezTo>
                      <a:pt x="1989077" y="703354"/>
                      <a:pt x="1972049" y="720382"/>
                      <a:pt x="1951044" y="720382"/>
                    </a:cubicBezTo>
                    <a:lnTo>
                      <a:pt x="38034" y="720382"/>
                    </a:lnTo>
                    <a:cubicBezTo>
                      <a:pt x="17028" y="720382"/>
                      <a:pt x="0" y="703354"/>
                      <a:pt x="0" y="682348"/>
                    </a:cubicBezTo>
                    <a:lnTo>
                      <a:pt x="0" y="38034"/>
                    </a:lnTo>
                    <a:cubicBezTo>
                      <a:pt x="0" y="17028"/>
                      <a:pt x="17028" y="0"/>
                      <a:pt x="38034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76200"/>
                <a:ext cx="1989077" cy="796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Programar lógica e interfaces del sistema.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Conectar frontend y backend.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Garantizar funcionamiento y compatibilidad.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0"/>
              <a:ext cx="1309274" cy="1309274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03</a:t>
                </a: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1455669" y="602167"/>
              <a:ext cx="7636423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Desarrollador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332572" y="1542204"/>
            <a:ext cx="981956" cy="98195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02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314528" y="1923172"/>
            <a:ext cx="5985608" cy="2211626"/>
            <a:chOff x="0" y="0"/>
            <a:chExt cx="7980810" cy="2948834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7980810" cy="2948834"/>
              <a:chOff x="0" y="0"/>
              <a:chExt cx="1949663" cy="720382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949663" cy="720382"/>
              </a:xfrm>
              <a:custGeom>
                <a:avLst/>
                <a:gdLst/>
                <a:ahLst/>
                <a:cxnLst/>
                <a:rect r="r" b="b" t="t" l="l"/>
                <a:pathLst>
                  <a:path h="720382" w="1949663">
                    <a:moveTo>
                      <a:pt x="38803" y="0"/>
                    </a:moveTo>
                    <a:lnTo>
                      <a:pt x="1910860" y="0"/>
                    </a:lnTo>
                    <a:cubicBezTo>
                      <a:pt x="1921151" y="0"/>
                      <a:pt x="1931021" y="4088"/>
                      <a:pt x="1938298" y="11365"/>
                    </a:cubicBezTo>
                    <a:cubicBezTo>
                      <a:pt x="1945575" y="18642"/>
                      <a:pt x="1949663" y="28512"/>
                      <a:pt x="1949663" y="38803"/>
                    </a:cubicBezTo>
                    <a:lnTo>
                      <a:pt x="1949663" y="681580"/>
                    </a:lnTo>
                    <a:cubicBezTo>
                      <a:pt x="1949663" y="703010"/>
                      <a:pt x="1932290" y="720382"/>
                      <a:pt x="1910860" y="720382"/>
                    </a:cubicBezTo>
                    <a:lnTo>
                      <a:pt x="38803" y="720382"/>
                    </a:lnTo>
                    <a:cubicBezTo>
                      <a:pt x="28512" y="720382"/>
                      <a:pt x="18642" y="716294"/>
                      <a:pt x="11365" y="709017"/>
                    </a:cubicBezTo>
                    <a:cubicBezTo>
                      <a:pt x="4088" y="701740"/>
                      <a:pt x="0" y="691871"/>
                      <a:pt x="0" y="681580"/>
                    </a:cubicBezTo>
                    <a:lnTo>
                      <a:pt x="0" y="38803"/>
                    </a:lnTo>
                    <a:cubicBezTo>
                      <a:pt x="0" y="28512"/>
                      <a:pt x="4088" y="18642"/>
                      <a:pt x="11365" y="11365"/>
                    </a:cubicBezTo>
                    <a:cubicBezTo>
                      <a:pt x="18642" y="4088"/>
                      <a:pt x="28512" y="0"/>
                      <a:pt x="38803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76200"/>
                <a:ext cx="1949663" cy="796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Levantar y documentar requerimientos.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Asegurar que la solución cumpla necesidades del negocio.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Validar funcionalidades y trazabilidad.</a:t>
                </a: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0">
              <a:off x="172193" y="115517"/>
              <a:ext cx="7636423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Analista Funcional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251536" y="4306248"/>
            <a:ext cx="7129635" cy="2447113"/>
            <a:chOff x="0" y="0"/>
            <a:chExt cx="9506181" cy="3262817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1520640" y="313983"/>
              <a:ext cx="7980810" cy="2948834"/>
              <a:chOff x="0" y="0"/>
              <a:chExt cx="1949663" cy="720382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949663" cy="720382"/>
              </a:xfrm>
              <a:custGeom>
                <a:avLst/>
                <a:gdLst/>
                <a:ahLst/>
                <a:cxnLst/>
                <a:rect r="r" b="b" t="t" l="l"/>
                <a:pathLst>
                  <a:path h="720382" w="1949663">
                    <a:moveTo>
                      <a:pt x="38803" y="0"/>
                    </a:moveTo>
                    <a:lnTo>
                      <a:pt x="1910860" y="0"/>
                    </a:lnTo>
                    <a:cubicBezTo>
                      <a:pt x="1921151" y="0"/>
                      <a:pt x="1931021" y="4088"/>
                      <a:pt x="1938298" y="11365"/>
                    </a:cubicBezTo>
                    <a:cubicBezTo>
                      <a:pt x="1945575" y="18642"/>
                      <a:pt x="1949663" y="28512"/>
                      <a:pt x="1949663" y="38803"/>
                    </a:cubicBezTo>
                    <a:lnTo>
                      <a:pt x="1949663" y="681580"/>
                    </a:lnTo>
                    <a:cubicBezTo>
                      <a:pt x="1949663" y="703010"/>
                      <a:pt x="1932290" y="720382"/>
                      <a:pt x="1910860" y="720382"/>
                    </a:cubicBezTo>
                    <a:lnTo>
                      <a:pt x="38803" y="720382"/>
                    </a:lnTo>
                    <a:cubicBezTo>
                      <a:pt x="28512" y="720382"/>
                      <a:pt x="18642" y="716294"/>
                      <a:pt x="11365" y="709017"/>
                    </a:cubicBezTo>
                    <a:cubicBezTo>
                      <a:pt x="4088" y="701740"/>
                      <a:pt x="0" y="691871"/>
                      <a:pt x="0" y="681580"/>
                    </a:cubicBezTo>
                    <a:lnTo>
                      <a:pt x="0" y="38803"/>
                    </a:lnTo>
                    <a:cubicBezTo>
                      <a:pt x="0" y="28512"/>
                      <a:pt x="4088" y="18642"/>
                      <a:pt x="11365" y="11365"/>
                    </a:cubicBezTo>
                    <a:cubicBezTo>
                      <a:pt x="18642" y="4088"/>
                      <a:pt x="28512" y="0"/>
                      <a:pt x="38803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76200"/>
                <a:ext cx="1949663" cy="796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Diseñar interfaz con usabilidad y accesibilidad.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อีฟดอวอิ้ง"/>
                    <a:ea typeface="อีฟดอวอิ้ง"/>
                    <a:cs typeface="อีฟดอวอิ้ง"/>
                    <a:sym typeface="อีฟดอวอิ้ง"/>
                  </a:rPr>
                  <a:t>Crear prototipos y wireframes.</a:t>
                </a: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0" y="0"/>
              <a:ext cx="1309274" cy="1309274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04</a:t>
                </a: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1869757" y="597487"/>
              <a:ext cx="7636423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Diseñador de UX/UI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2889830" y="7160297"/>
            <a:ext cx="6106612" cy="2211626"/>
            <a:chOff x="0" y="0"/>
            <a:chExt cx="1989077" cy="72038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89077" cy="720382"/>
            </a:xfrm>
            <a:custGeom>
              <a:avLst/>
              <a:gdLst/>
              <a:ahLst/>
              <a:cxnLst/>
              <a:rect r="r" b="b" t="t" l="l"/>
              <a:pathLst>
                <a:path h="720382" w="1989077">
                  <a:moveTo>
                    <a:pt x="38034" y="0"/>
                  </a:moveTo>
                  <a:lnTo>
                    <a:pt x="1951044" y="0"/>
                  </a:lnTo>
                  <a:cubicBezTo>
                    <a:pt x="1961131" y="0"/>
                    <a:pt x="1970805" y="4007"/>
                    <a:pt x="1977937" y="11140"/>
                  </a:cubicBezTo>
                  <a:cubicBezTo>
                    <a:pt x="1985070" y="18273"/>
                    <a:pt x="1989077" y="27947"/>
                    <a:pt x="1989077" y="38034"/>
                  </a:cubicBezTo>
                  <a:lnTo>
                    <a:pt x="1989077" y="682348"/>
                  </a:lnTo>
                  <a:cubicBezTo>
                    <a:pt x="1989077" y="703354"/>
                    <a:pt x="1972049" y="720382"/>
                    <a:pt x="1951044" y="720382"/>
                  </a:cubicBezTo>
                  <a:lnTo>
                    <a:pt x="38034" y="720382"/>
                  </a:lnTo>
                  <a:cubicBezTo>
                    <a:pt x="17028" y="720382"/>
                    <a:pt x="0" y="703354"/>
                    <a:pt x="0" y="682348"/>
                  </a:cubicBezTo>
                  <a:lnTo>
                    <a:pt x="0" y="38034"/>
                  </a:lnTo>
                  <a:cubicBezTo>
                    <a:pt x="0" y="17028"/>
                    <a:pt x="17028" y="0"/>
                    <a:pt x="38034" y="0"/>
                  </a:cubicBez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85725"/>
              <a:ext cx="1989077" cy="806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Ejecutar pruebas y validar requisitos.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Det</a:t>
              </a:r>
              <a:r>
                <a:rPr lang="en-US" sz="19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ectar errores y asegurar calidad.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2011107" y="6924810"/>
            <a:ext cx="981956" cy="981956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05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3102859" y="7362148"/>
            <a:ext cx="572731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Tester/QA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341594" y="1534701"/>
            <a:ext cx="5481584" cy="955562"/>
            <a:chOff x="0" y="0"/>
            <a:chExt cx="1785490" cy="3112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64822" y="1691724"/>
            <a:ext cx="5481584" cy="955562"/>
            <a:chOff x="0" y="0"/>
            <a:chExt cx="1785490" cy="311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052555" y="1813428"/>
            <a:ext cx="4182889" cy="64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TECNOLOGÍAS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450065" y="2915209"/>
            <a:ext cx="4014749" cy="2107491"/>
            <a:chOff x="0" y="0"/>
            <a:chExt cx="5352999" cy="2809988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447690"/>
              <a:ext cx="5352999" cy="2362298"/>
              <a:chOff x="0" y="0"/>
              <a:chExt cx="1307705" cy="57709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07705" cy="577095"/>
              </a:xfrm>
              <a:custGeom>
                <a:avLst/>
                <a:gdLst/>
                <a:ahLst/>
                <a:cxnLst/>
                <a:rect r="r" b="b" t="t" l="l"/>
                <a:pathLst>
                  <a:path h="577095" w="1307705">
                    <a:moveTo>
                      <a:pt x="57851" y="0"/>
                    </a:moveTo>
                    <a:lnTo>
                      <a:pt x="1249854" y="0"/>
                    </a:lnTo>
                    <a:cubicBezTo>
                      <a:pt x="1265197" y="0"/>
                      <a:pt x="1279912" y="6095"/>
                      <a:pt x="1290761" y="16944"/>
                    </a:cubicBezTo>
                    <a:cubicBezTo>
                      <a:pt x="1301610" y="27793"/>
                      <a:pt x="1307705" y="42508"/>
                      <a:pt x="1307705" y="57851"/>
                    </a:cubicBezTo>
                    <a:lnTo>
                      <a:pt x="1307705" y="519244"/>
                    </a:lnTo>
                    <a:cubicBezTo>
                      <a:pt x="1307705" y="551194"/>
                      <a:pt x="1281804" y="577095"/>
                      <a:pt x="1249854" y="577095"/>
                    </a:cubicBezTo>
                    <a:lnTo>
                      <a:pt x="57851" y="577095"/>
                    </a:lnTo>
                    <a:cubicBezTo>
                      <a:pt x="42508" y="577095"/>
                      <a:pt x="27793" y="571000"/>
                      <a:pt x="16944" y="560151"/>
                    </a:cubicBezTo>
                    <a:cubicBezTo>
                      <a:pt x="6095" y="549302"/>
                      <a:pt x="0" y="534587"/>
                      <a:pt x="0" y="519244"/>
                    </a:cubicBezTo>
                    <a:lnTo>
                      <a:pt x="0" y="57851"/>
                    </a:lnTo>
                    <a:cubicBezTo>
                      <a:pt x="0" y="42508"/>
                      <a:pt x="6095" y="27793"/>
                      <a:pt x="16944" y="16944"/>
                    </a:cubicBezTo>
                    <a:cubicBezTo>
                      <a:pt x="27793" y="6095"/>
                      <a:pt x="42508" y="0"/>
                      <a:pt x="57851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76200"/>
                <a:ext cx="1307705" cy="6532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13577" y="1319673"/>
              <a:ext cx="4725845" cy="1184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Django (Python)</a:t>
              </a:r>
            </a:p>
            <a:p>
              <a:pPr algn="just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SQL (SQLite)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1193060" y="0"/>
              <a:ext cx="2966878" cy="895381"/>
              <a:chOff x="0" y="0"/>
              <a:chExt cx="674387" cy="20352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74387" cy="203525"/>
              </a:xfrm>
              <a:custGeom>
                <a:avLst/>
                <a:gdLst/>
                <a:ahLst/>
                <a:cxnLst/>
                <a:rect r="r" b="b" t="t" l="l"/>
                <a:pathLst>
                  <a:path h="203525" w="674387">
                    <a:moveTo>
                      <a:pt x="59148" y="0"/>
                    </a:moveTo>
                    <a:lnTo>
                      <a:pt x="615240" y="0"/>
                    </a:lnTo>
                    <a:cubicBezTo>
                      <a:pt x="630926" y="0"/>
                      <a:pt x="645971" y="6232"/>
                      <a:pt x="657063" y="17324"/>
                    </a:cubicBezTo>
                    <a:cubicBezTo>
                      <a:pt x="668155" y="28416"/>
                      <a:pt x="674387" y="43461"/>
                      <a:pt x="674387" y="59148"/>
                    </a:cubicBezTo>
                    <a:lnTo>
                      <a:pt x="674387" y="144377"/>
                    </a:lnTo>
                    <a:cubicBezTo>
                      <a:pt x="674387" y="160064"/>
                      <a:pt x="668155" y="175109"/>
                      <a:pt x="657063" y="186201"/>
                    </a:cubicBezTo>
                    <a:cubicBezTo>
                      <a:pt x="645971" y="197293"/>
                      <a:pt x="630926" y="203525"/>
                      <a:pt x="615240" y="203525"/>
                    </a:cubicBezTo>
                    <a:lnTo>
                      <a:pt x="59148" y="203525"/>
                    </a:lnTo>
                    <a:cubicBezTo>
                      <a:pt x="43461" y="203525"/>
                      <a:pt x="28416" y="197293"/>
                      <a:pt x="17324" y="186201"/>
                    </a:cubicBezTo>
                    <a:cubicBezTo>
                      <a:pt x="6232" y="175109"/>
                      <a:pt x="0" y="160064"/>
                      <a:pt x="0" y="144377"/>
                    </a:cubicBezTo>
                    <a:lnTo>
                      <a:pt x="0" y="59148"/>
                    </a:lnTo>
                    <a:cubicBezTo>
                      <a:pt x="0" y="43461"/>
                      <a:pt x="6232" y="28416"/>
                      <a:pt x="17324" y="17324"/>
                    </a:cubicBezTo>
                    <a:cubicBezTo>
                      <a:pt x="28416" y="6232"/>
                      <a:pt x="43461" y="0"/>
                      <a:pt x="59148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674387" cy="2511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Back-end</a:t>
                </a: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0">
            <a:off x="3037806" y="6088788"/>
            <a:ext cx="4014749" cy="2745043"/>
            <a:chOff x="0" y="0"/>
            <a:chExt cx="5352999" cy="366005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447690"/>
              <a:ext cx="5352999" cy="3212366"/>
              <a:chOff x="0" y="0"/>
              <a:chExt cx="1307705" cy="78476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307705" cy="784761"/>
              </a:xfrm>
              <a:custGeom>
                <a:avLst/>
                <a:gdLst/>
                <a:ahLst/>
                <a:cxnLst/>
                <a:rect r="r" b="b" t="t" l="l"/>
                <a:pathLst>
                  <a:path h="784761" w="1307705">
                    <a:moveTo>
                      <a:pt x="57851" y="0"/>
                    </a:moveTo>
                    <a:lnTo>
                      <a:pt x="1249854" y="0"/>
                    </a:lnTo>
                    <a:cubicBezTo>
                      <a:pt x="1265197" y="0"/>
                      <a:pt x="1279912" y="6095"/>
                      <a:pt x="1290761" y="16944"/>
                    </a:cubicBezTo>
                    <a:cubicBezTo>
                      <a:pt x="1301610" y="27793"/>
                      <a:pt x="1307705" y="42508"/>
                      <a:pt x="1307705" y="57851"/>
                    </a:cubicBezTo>
                    <a:lnTo>
                      <a:pt x="1307705" y="726910"/>
                    </a:lnTo>
                    <a:cubicBezTo>
                      <a:pt x="1307705" y="758861"/>
                      <a:pt x="1281804" y="784761"/>
                      <a:pt x="1249854" y="784761"/>
                    </a:cubicBezTo>
                    <a:lnTo>
                      <a:pt x="57851" y="784761"/>
                    </a:lnTo>
                    <a:cubicBezTo>
                      <a:pt x="42508" y="784761"/>
                      <a:pt x="27793" y="778666"/>
                      <a:pt x="16944" y="767817"/>
                    </a:cubicBezTo>
                    <a:cubicBezTo>
                      <a:pt x="6095" y="756968"/>
                      <a:pt x="0" y="742253"/>
                      <a:pt x="0" y="726910"/>
                    </a:cubicBezTo>
                    <a:lnTo>
                      <a:pt x="0" y="57851"/>
                    </a:lnTo>
                    <a:cubicBezTo>
                      <a:pt x="0" y="42508"/>
                      <a:pt x="6095" y="27793"/>
                      <a:pt x="16944" y="16944"/>
                    </a:cubicBezTo>
                    <a:cubicBezTo>
                      <a:pt x="27793" y="6095"/>
                      <a:pt x="42508" y="0"/>
                      <a:pt x="57851" y="0"/>
                    </a:cubicBezTo>
                    <a:close/>
                  </a:path>
                </a:pathLst>
              </a:custGeom>
              <a:solidFill>
                <a:srgbClr val="F4EDFB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76200"/>
                <a:ext cx="1307705" cy="8609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238570" y="920399"/>
              <a:ext cx="5039422" cy="2301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HTML, CSS y JavaScript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Frameworks/librerías complementarias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0">
              <a:off x="1192691" y="0"/>
              <a:ext cx="2966878" cy="895381"/>
              <a:chOff x="0" y="0"/>
              <a:chExt cx="674387" cy="20352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74387" cy="203525"/>
              </a:xfrm>
              <a:custGeom>
                <a:avLst/>
                <a:gdLst/>
                <a:ahLst/>
                <a:cxnLst/>
                <a:rect r="r" b="b" t="t" l="l"/>
                <a:pathLst>
                  <a:path h="203525" w="674387">
                    <a:moveTo>
                      <a:pt x="59148" y="0"/>
                    </a:moveTo>
                    <a:lnTo>
                      <a:pt x="615240" y="0"/>
                    </a:lnTo>
                    <a:cubicBezTo>
                      <a:pt x="630926" y="0"/>
                      <a:pt x="645971" y="6232"/>
                      <a:pt x="657063" y="17324"/>
                    </a:cubicBezTo>
                    <a:cubicBezTo>
                      <a:pt x="668155" y="28416"/>
                      <a:pt x="674387" y="43461"/>
                      <a:pt x="674387" y="59148"/>
                    </a:cubicBezTo>
                    <a:lnTo>
                      <a:pt x="674387" y="144377"/>
                    </a:lnTo>
                    <a:cubicBezTo>
                      <a:pt x="674387" y="160064"/>
                      <a:pt x="668155" y="175109"/>
                      <a:pt x="657063" y="186201"/>
                    </a:cubicBezTo>
                    <a:cubicBezTo>
                      <a:pt x="645971" y="197293"/>
                      <a:pt x="630926" y="203525"/>
                      <a:pt x="615240" y="203525"/>
                    </a:cubicBezTo>
                    <a:lnTo>
                      <a:pt x="59148" y="203525"/>
                    </a:lnTo>
                    <a:cubicBezTo>
                      <a:pt x="43461" y="203525"/>
                      <a:pt x="28416" y="197293"/>
                      <a:pt x="17324" y="186201"/>
                    </a:cubicBezTo>
                    <a:cubicBezTo>
                      <a:pt x="6232" y="175109"/>
                      <a:pt x="0" y="160064"/>
                      <a:pt x="0" y="144377"/>
                    </a:cubicBezTo>
                    <a:lnTo>
                      <a:pt x="0" y="59148"/>
                    </a:lnTo>
                    <a:cubicBezTo>
                      <a:pt x="0" y="43461"/>
                      <a:pt x="6232" y="28416"/>
                      <a:pt x="17324" y="17324"/>
                    </a:cubicBezTo>
                    <a:cubicBezTo>
                      <a:pt x="28416" y="6232"/>
                      <a:pt x="43461" y="0"/>
                      <a:pt x="59148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47625"/>
                <a:ext cx="674387" cy="2511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Front-end</a:t>
                </a:r>
              </a:p>
            </p:txBody>
          </p:sp>
        </p:grpSp>
      </p:grpSp>
      <p:grpSp>
        <p:nvGrpSpPr>
          <p:cNvPr name="Group 34" id="34"/>
          <p:cNvGrpSpPr/>
          <p:nvPr/>
        </p:nvGrpSpPr>
        <p:grpSpPr>
          <a:xfrm rot="0">
            <a:off x="11946413" y="2915209"/>
            <a:ext cx="4014749" cy="2228291"/>
            <a:chOff x="0" y="0"/>
            <a:chExt cx="5352999" cy="2971055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355998"/>
              <a:ext cx="5352999" cy="2362298"/>
              <a:chOff x="0" y="0"/>
              <a:chExt cx="1307705" cy="57709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307705" cy="577095"/>
              </a:xfrm>
              <a:custGeom>
                <a:avLst/>
                <a:gdLst/>
                <a:ahLst/>
                <a:cxnLst/>
                <a:rect r="r" b="b" t="t" l="l"/>
                <a:pathLst>
                  <a:path h="577095" w="1307705">
                    <a:moveTo>
                      <a:pt x="57851" y="0"/>
                    </a:moveTo>
                    <a:lnTo>
                      <a:pt x="1249854" y="0"/>
                    </a:lnTo>
                    <a:cubicBezTo>
                      <a:pt x="1265197" y="0"/>
                      <a:pt x="1279912" y="6095"/>
                      <a:pt x="1290761" y="16944"/>
                    </a:cubicBezTo>
                    <a:cubicBezTo>
                      <a:pt x="1301610" y="27793"/>
                      <a:pt x="1307705" y="42508"/>
                      <a:pt x="1307705" y="57851"/>
                    </a:cubicBezTo>
                    <a:lnTo>
                      <a:pt x="1307705" y="519244"/>
                    </a:lnTo>
                    <a:cubicBezTo>
                      <a:pt x="1307705" y="551194"/>
                      <a:pt x="1281804" y="577095"/>
                      <a:pt x="1249854" y="577095"/>
                    </a:cubicBezTo>
                    <a:lnTo>
                      <a:pt x="57851" y="577095"/>
                    </a:lnTo>
                    <a:cubicBezTo>
                      <a:pt x="42508" y="577095"/>
                      <a:pt x="27793" y="571000"/>
                      <a:pt x="16944" y="560151"/>
                    </a:cubicBezTo>
                    <a:cubicBezTo>
                      <a:pt x="6095" y="549302"/>
                      <a:pt x="0" y="534587"/>
                      <a:pt x="0" y="519244"/>
                    </a:cubicBezTo>
                    <a:lnTo>
                      <a:pt x="0" y="57851"/>
                    </a:lnTo>
                    <a:cubicBezTo>
                      <a:pt x="0" y="42508"/>
                      <a:pt x="6095" y="27793"/>
                      <a:pt x="16944" y="16944"/>
                    </a:cubicBezTo>
                    <a:cubicBezTo>
                      <a:pt x="27793" y="6095"/>
                      <a:pt x="42508" y="0"/>
                      <a:pt x="57851" y="0"/>
                    </a:cubicBezTo>
                    <a:close/>
                  </a:path>
                </a:pathLst>
              </a:custGeom>
              <a:solidFill>
                <a:srgbClr val="F4EDFB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76200"/>
                <a:ext cx="1307705" cy="6532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76504" y="1227980"/>
              <a:ext cx="4725845" cy="174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Visual Studio Code</a:t>
              </a:r>
            </a:p>
            <a:p>
              <a:pPr algn="l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Git y GitHub</a:t>
              </a:r>
            </a:p>
            <a:p>
              <a:pPr algn="l">
                <a:lnSpc>
                  <a:spcPts val="3359"/>
                </a:lnSpc>
              </a:pPr>
            </a:p>
          </p:txBody>
        </p:sp>
        <p:grpSp>
          <p:nvGrpSpPr>
            <p:cNvPr name="Group 39" id="39"/>
            <p:cNvGrpSpPr/>
            <p:nvPr/>
          </p:nvGrpSpPr>
          <p:grpSpPr>
            <a:xfrm rot="0">
              <a:off x="577868" y="0"/>
              <a:ext cx="4159939" cy="895381"/>
              <a:chOff x="0" y="0"/>
              <a:chExt cx="945576" cy="203525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945576" cy="203525"/>
              </a:xfrm>
              <a:custGeom>
                <a:avLst/>
                <a:gdLst/>
                <a:ahLst/>
                <a:cxnLst/>
                <a:rect r="r" b="b" t="t" l="l"/>
                <a:pathLst>
                  <a:path h="203525" w="945576">
                    <a:moveTo>
                      <a:pt x="42184" y="0"/>
                    </a:moveTo>
                    <a:lnTo>
                      <a:pt x="903392" y="0"/>
                    </a:lnTo>
                    <a:cubicBezTo>
                      <a:pt x="914580" y="0"/>
                      <a:pt x="925309" y="4444"/>
                      <a:pt x="933220" y="12355"/>
                    </a:cubicBezTo>
                    <a:cubicBezTo>
                      <a:pt x="941132" y="20267"/>
                      <a:pt x="945576" y="30996"/>
                      <a:pt x="945576" y="42184"/>
                    </a:cubicBezTo>
                    <a:lnTo>
                      <a:pt x="945576" y="161341"/>
                    </a:lnTo>
                    <a:cubicBezTo>
                      <a:pt x="945576" y="184638"/>
                      <a:pt x="926689" y="203525"/>
                      <a:pt x="903392" y="203525"/>
                    </a:cubicBezTo>
                    <a:lnTo>
                      <a:pt x="42184" y="203525"/>
                    </a:lnTo>
                    <a:cubicBezTo>
                      <a:pt x="30996" y="203525"/>
                      <a:pt x="20267" y="199080"/>
                      <a:pt x="12355" y="191169"/>
                    </a:cubicBezTo>
                    <a:cubicBezTo>
                      <a:pt x="4444" y="183258"/>
                      <a:pt x="0" y="172529"/>
                      <a:pt x="0" y="161341"/>
                    </a:cubicBezTo>
                    <a:lnTo>
                      <a:pt x="0" y="42184"/>
                    </a:lnTo>
                    <a:cubicBezTo>
                      <a:pt x="0" y="30996"/>
                      <a:pt x="4444" y="20267"/>
                      <a:pt x="12355" y="12355"/>
                    </a:cubicBezTo>
                    <a:cubicBezTo>
                      <a:pt x="20267" y="4444"/>
                      <a:pt x="30996" y="0"/>
                      <a:pt x="42184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47625"/>
                <a:ext cx="945576" cy="2511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Entorno de desarrollo</a:t>
                </a: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7198239" y="3104778"/>
            <a:ext cx="4014749" cy="2294981"/>
            <a:chOff x="0" y="0"/>
            <a:chExt cx="5352999" cy="3059974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697676"/>
              <a:ext cx="5352999" cy="2362298"/>
              <a:chOff x="0" y="0"/>
              <a:chExt cx="1307705" cy="577095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307705" cy="577095"/>
              </a:xfrm>
              <a:custGeom>
                <a:avLst/>
                <a:gdLst/>
                <a:ahLst/>
                <a:cxnLst/>
                <a:rect r="r" b="b" t="t" l="l"/>
                <a:pathLst>
                  <a:path h="577095" w="1307705">
                    <a:moveTo>
                      <a:pt x="57851" y="0"/>
                    </a:moveTo>
                    <a:lnTo>
                      <a:pt x="1249854" y="0"/>
                    </a:lnTo>
                    <a:cubicBezTo>
                      <a:pt x="1265197" y="0"/>
                      <a:pt x="1279912" y="6095"/>
                      <a:pt x="1290761" y="16944"/>
                    </a:cubicBezTo>
                    <a:cubicBezTo>
                      <a:pt x="1301610" y="27793"/>
                      <a:pt x="1307705" y="42508"/>
                      <a:pt x="1307705" y="57851"/>
                    </a:cubicBezTo>
                    <a:lnTo>
                      <a:pt x="1307705" y="519244"/>
                    </a:lnTo>
                    <a:cubicBezTo>
                      <a:pt x="1307705" y="551194"/>
                      <a:pt x="1281804" y="577095"/>
                      <a:pt x="1249854" y="577095"/>
                    </a:cubicBezTo>
                    <a:lnTo>
                      <a:pt x="57851" y="577095"/>
                    </a:lnTo>
                    <a:cubicBezTo>
                      <a:pt x="42508" y="577095"/>
                      <a:pt x="27793" y="571000"/>
                      <a:pt x="16944" y="560151"/>
                    </a:cubicBezTo>
                    <a:cubicBezTo>
                      <a:pt x="6095" y="549302"/>
                      <a:pt x="0" y="534587"/>
                      <a:pt x="0" y="519244"/>
                    </a:cubicBezTo>
                    <a:lnTo>
                      <a:pt x="0" y="57851"/>
                    </a:lnTo>
                    <a:cubicBezTo>
                      <a:pt x="0" y="42508"/>
                      <a:pt x="6095" y="27793"/>
                      <a:pt x="16944" y="16944"/>
                    </a:cubicBezTo>
                    <a:cubicBezTo>
                      <a:pt x="27793" y="6095"/>
                      <a:pt x="42508" y="0"/>
                      <a:pt x="57851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76200"/>
                <a:ext cx="1307705" cy="6532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762127" y="1789522"/>
              <a:ext cx="2568699" cy="625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Figma</a:t>
              </a:r>
            </a:p>
          </p:txBody>
        </p:sp>
        <p:grpSp>
          <p:nvGrpSpPr>
            <p:cNvPr name="Group 47" id="47"/>
            <p:cNvGrpSpPr/>
            <p:nvPr/>
          </p:nvGrpSpPr>
          <p:grpSpPr>
            <a:xfrm rot="0">
              <a:off x="156789" y="0"/>
              <a:ext cx="5039422" cy="1395353"/>
              <a:chOff x="0" y="0"/>
              <a:chExt cx="1145487" cy="317171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1145487" cy="317171"/>
              </a:xfrm>
              <a:custGeom>
                <a:avLst/>
                <a:gdLst/>
                <a:ahLst/>
                <a:cxnLst/>
                <a:rect r="r" b="b" t="t" l="l"/>
                <a:pathLst>
                  <a:path h="317171" w="1145487">
                    <a:moveTo>
                      <a:pt x="34822" y="0"/>
                    </a:moveTo>
                    <a:lnTo>
                      <a:pt x="1110665" y="0"/>
                    </a:lnTo>
                    <a:cubicBezTo>
                      <a:pt x="1119900" y="0"/>
                      <a:pt x="1128757" y="3669"/>
                      <a:pt x="1135288" y="10199"/>
                    </a:cubicBezTo>
                    <a:cubicBezTo>
                      <a:pt x="1141818" y="16730"/>
                      <a:pt x="1145487" y="25587"/>
                      <a:pt x="1145487" y="34822"/>
                    </a:cubicBezTo>
                    <a:lnTo>
                      <a:pt x="1145487" y="282349"/>
                    </a:lnTo>
                    <a:cubicBezTo>
                      <a:pt x="1145487" y="291584"/>
                      <a:pt x="1141818" y="300441"/>
                      <a:pt x="1135288" y="306972"/>
                    </a:cubicBezTo>
                    <a:cubicBezTo>
                      <a:pt x="1128757" y="313502"/>
                      <a:pt x="1119900" y="317171"/>
                      <a:pt x="1110665" y="317171"/>
                    </a:cubicBezTo>
                    <a:lnTo>
                      <a:pt x="34822" y="317171"/>
                    </a:lnTo>
                    <a:cubicBezTo>
                      <a:pt x="25587" y="317171"/>
                      <a:pt x="16730" y="313502"/>
                      <a:pt x="10199" y="306972"/>
                    </a:cubicBezTo>
                    <a:cubicBezTo>
                      <a:pt x="3669" y="300441"/>
                      <a:pt x="0" y="291584"/>
                      <a:pt x="0" y="282349"/>
                    </a:cubicBezTo>
                    <a:lnTo>
                      <a:pt x="0" y="34822"/>
                    </a:lnTo>
                    <a:cubicBezTo>
                      <a:pt x="0" y="25587"/>
                      <a:pt x="3669" y="16730"/>
                      <a:pt x="10199" y="10199"/>
                    </a:cubicBezTo>
                    <a:cubicBezTo>
                      <a:pt x="16730" y="3669"/>
                      <a:pt x="25587" y="0"/>
                      <a:pt x="34822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47625"/>
                <a:ext cx="1145487" cy="364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Diseño y experiencia de usuario (UX/UI)</a:t>
                </a:r>
              </a:p>
            </p:txBody>
          </p:sp>
        </p:grpSp>
      </p:grpSp>
      <p:grpSp>
        <p:nvGrpSpPr>
          <p:cNvPr name="Group 50" id="50"/>
          <p:cNvGrpSpPr/>
          <p:nvPr/>
        </p:nvGrpSpPr>
        <p:grpSpPr>
          <a:xfrm rot="0">
            <a:off x="11212988" y="6218895"/>
            <a:ext cx="4014749" cy="2484829"/>
            <a:chOff x="0" y="0"/>
            <a:chExt cx="5352999" cy="3313105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395295"/>
              <a:ext cx="5352999" cy="2917810"/>
              <a:chOff x="0" y="0"/>
              <a:chExt cx="1307705" cy="712803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1307705" cy="712803"/>
              </a:xfrm>
              <a:custGeom>
                <a:avLst/>
                <a:gdLst/>
                <a:ahLst/>
                <a:cxnLst/>
                <a:rect r="r" b="b" t="t" l="l"/>
                <a:pathLst>
                  <a:path h="712803" w="1307705">
                    <a:moveTo>
                      <a:pt x="57851" y="0"/>
                    </a:moveTo>
                    <a:lnTo>
                      <a:pt x="1249854" y="0"/>
                    </a:lnTo>
                    <a:cubicBezTo>
                      <a:pt x="1265197" y="0"/>
                      <a:pt x="1279912" y="6095"/>
                      <a:pt x="1290761" y="16944"/>
                    </a:cubicBezTo>
                    <a:cubicBezTo>
                      <a:pt x="1301610" y="27793"/>
                      <a:pt x="1307705" y="42508"/>
                      <a:pt x="1307705" y="57851"/>
                    </a:cubicBezTo>
                    <a:lnTo>
                      <a:pt x="1307705" y="654952"/>
                    </a:lnTo>
                    <a:cubicBezTo>
                      <a:pt x="1307705" y="686902"/>
                      <a:pt x="1281804" y="712803"/>
                      <a:pt x="1249854" y="712803"/>
                    </a:cubicBezTo>
                    <a:lnTo>
                      <a:pt x="57851" y="712803"/>
                    </a:lnTo>
                    <a:cubicBezTo>
                      <a:pt x="42508" y="712803"/>
                      <a:pt x="27793" y="706708"/>
                      <a:pt x="16944" y="695859"/>
                    </a:cubicBezTo>
                    <a:cubicBezTo>
                      <a:pt x="6095" y="685010"/>
                      <a:pt x="0" y="670295"/>
                      <a:pt x="0" y="654952"/>
                    </a:cubicBezTo>
                    <a:lnTo>
                      <a:pt x="0" y="57851"/>
                    </a:lnTo>
                    <a:cubicBezTo>
                      <a:pt x="0" y="42508"/>
                      <a:pt x="6095" y="27793"/>
                      <a:pt x="16944" y="16944"/>
                    </a:cubicBezTo>
                    <a:cubicBezTo>
                      <a:pt x="27793" y="6095"/>
                      <a:pt x="42508" y="0"/>
                      <a:pt x="57851" y="0"/>
                    </a:cubicBezTo>
                    <a:close/>
                  </a:path>
                </a:pathLst>
              </a:custGeom>
              <a:solidFill>
                <a:srgbClr val="F4EDFB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76200"/>
                <a:ext cx="1307705" cy="7890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4" id="54"/>
            <p:cNvSpPr txBox="true"/>
            <p:nvPr/>
          </p:nvSpPr>
          <p:spPr>
            <a:xfrm rot="0">
              <a:off x="579633" y="390525"/>
              <a:ext cx="4023880" cy="2860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</a:p>
            <a:p>
              <a:pPr algn="just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Metodología en Cascada</a:t>
              </a:r>
            </a:p>
            <a:p>
              <a:pPr algn="just" marL="604519" indent="-30226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Herram</a:t>
              </a:r>
              <a:r>
                <a:rPr lang="en-US" sz="27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ientas de gestión</a:t>
              </a:r>
            </a:p>
          </p:txBody>
        </p:sp>
        <p:grpSp>
          <p:nvGrpSpPr>
            <p:cNvPr name="Group 55" id="55"/>
            <p:cNvGrpSpPr/>
            <p:nvPr/>
          </p:nvGrpSpPr>
          <p:grpSpPr>
            <a:xfrm rot="0">
              <a:off x="675907" y="0"/>
              <a:ext cx="4159939" cy="895381"/>
              <a:chOff x="0" y="0"/>
              <a:chExt cx="945576" cy="203525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945576" cy="203525"/>
              </a:xfrm>
              <a:custGeom>
                <a:avLst/>
                <a:gdLst/>
                <a:ahLst/>
                <a:cxnLst/>
                <a:rect r="r" b="b" t="t" l="l"/>
                <a:pathLst>
                  <a:path h="203525" w="945576">
                    <a:moveTo>
                      <a:pt x="42184" y="0"/>
                    </a:moveTo>
                    <a:lnTo>
                      <a:pt x="903392" y="0"/>
                    </a:lnTo>
                    <a:cubicBezTo>
                      <a:pt x="914580" y="0"/>
                      <a:pt x="925309" y="4444"/>
                      <a:pt x="933220" y="12355"/>
                    </a:cubicBezTo>
                    <a:cubicBezTo>
                      <a:pt x="941132" y="20267"/>
                      <a:pt x="945576" y="30996"/>
                      <a:pt x="945576" y="42184"/>
                    </a:cubicBezTo>
                    <a:lnTo>
                      <a:pt x="945576" y="161341"/>
                    </a:lnTo>
                    <a:cubicBezTo>
                      <a:pt x="945576" y="184638"/>
                      <a:pt x="926689" y="203525"/>
                      <a:pt x="903392" y="203525"/>
                    </a:cubicBezTo>
                    <a:lnTo>
                      <a:pt x="42184" y="203525"/>
                    </a:lnTo>
                    <a:cubicBezTo>
                      <a:pt x="30996" y="203525"/>
                      <a:pt x="20267" y="199080"/>
                      <a:pt x="12355" y="191169"/>
                    </a:cubicBezTo>
                    <a:cubicBezTo>
                      <a:pt x="4444" y="183258"/>
                      <a:pt x="0" y="172529"/>
                      <a:pt x="0" y="161341"/>
                    </a:cubicBezTo>
                    <a:lnTo>
                      <a:pt x="0" y="42184"/>
                    </a:lnTo>
                    <a:cubicBezTo>
                      <a:pt x="0" y="30996"/>
                      <a:pt x="4444" y="20267"/>
                      <a:pt x="12355" y="12355"/>
                    </a:cubicBezTo>
                    <a:cubicBezTo>
                      <a:pt x="20267" y="4444"/>
                      <a:pt x="30996" y="0"/>
                      <a:pt x="42184" y="0"/>
                    </a:cubicBez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47625"/>
                <a:ext cx="945576" cy="2511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Contrail One"/>
                    <a:ea typeface="Contrail One"/>
                    <a:cs typeface="Contrail One"/>
                    <a:sym typeface="Contrail One"/>
                  </a:rPr>
                  <a:t>Gestión del proyecto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EDT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493371" y="2364519"/>
            <a:ext cx="11301259" cy="1949467"/>
          </a:xfrm>
          <a:custGeom>
            <a:avLst/>
            <a:gdLst/>
            <a:ahLst/>
            <a:cxnLst/>
            <a:rect r="r" b="b" t="t" l="l"/>
            <a:pathLst>
              <a:path h="1949467" w="11301259">
                <a:moveTo>
                  <a:pt x="0" y="0"/>
                </a:moveTo>
                <a:lnTo>
                  <a:pt x="11301258" y="0"/>
                </a:lnTo>
                <a:lnTo>
                  <a:pt x="11301258" y="1949467"/>
                </a:lnTo>
                <a:lnTo>
                  <a:pt x="0" y="194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495451" y="4441110"/>
            <a:ext cx="11301259" cy="1582176"/>
          </a:xfrm>
          <a:custGeom>
            <a:avLst/>
            <a:gdLst/>
            <a:ahLst/>
            <a:cxnLst/>
            <a:rect r="r" b="b" t="t" l="l"/>
            <a:pathLst>
              <a:path h="1582176" w="11301259">
                <a:moveTo>
                  <a:pt x="0" y="0"/>
                </a:moveTo>
                <a:lnTo>
                  <a:pt x="11301259" y="0"/>
                </a:lnTo>
                <a:lnTo>
                  <a:pt x="11301259" y="1582176"/>
                </a:lnTo>
                <a:lnTo>
                  <a:pt x="0" y="15821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495451" y="6150411"/>
            <a:ext cx="11301259" cy="2260252"/>
          </a:xfrm>
          <a:custGeom>
            <a:avLst/>
            <a:gdLst/>
            <a:ahLst/>
            <a:cxnLst/>
            <a:rect r="r" b="b" t="t" l="l"/>
            <a:pathLst>
              <a:path h="2260252" w="11301259">
                <a:moveTo>
                  <a:pt x="0" y="0"/>
                </a:moveTo>
                <a:lnTo>
                  <a:pt x="11301259" y="0"/>
                </a:lnTo>
                <a:lnTo>
                  <a:pt x="11301259" y="2260251"/>
                </a:lnTo>
                <a:lnTo>
                  <a:pt x="0" y="22602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3056199" y="57594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4641312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30380" y="157026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EDT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592640" y="3634110"/>
            <a:ext cx="13102720" cy="3210166"/>
          </a:xfrm>
          <a:custGeom>
            <a:avLst/>
            <a:gdLst/>
            <a:ahLst/>
            <a:cxnLst/>
            <a:rect r="r" b="b" t="t" l="l"/>
            <a:pathLst>
              <a:path h="3210166" w="13102720">
                <a:moveTo>
                  <a:pt x="0" y="0"/>
                </a:moveTo>
                <a:lnTo>
                  <a:pt x="13102720" y="0"/>
                </a:lnTo>
                <a:lnTo>
                  <a:pt x="13102720" y="3210167"/>
                </a:lnTo>
                <a:lnTo>
                  <a:pt x="0" y="3210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CRONOGRAMA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26170" y="2641403"/>
            <a:ext cx="15435660" cy="5909497"/>
          </a:xfrm>
          <a:custGeom>
            <a:avLst/>
            <a:gdLst/>
            <a:ahLst/>
            <a:cxnLst/>
            <a:rect r="r" b="b" t="t" l="l"/>
            <a:pathLst>
              <a:path h="5909497" w="15435660">
                <a:moveTo>
                  <a:pt x="0" y="0"/>
                </a:moveTo>
                <a:lnTo>
                  <a:pt x="15435660" y="0"/>
                </a:lnTo>
                <a:lnTo>
                  <a:pt x="15435660" y="5909497"/>
                </a:lnTo>
                <a:lnTo>
                  <a:pt x="0" y="590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817425"/>
            <a:chOff x="0" y="0"/>
            <a:chExt cx="4274726" cy="23222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322285"/>
            </a:xfrm>
            <a:custGeom>
              <a:avLst/>
              <a:gdLst/>
              <a:ahLst/>
              <a:cxnLst/>
              <a:rect r="r" b="b" t="t" l="l"/>
              <a:pathLst>
                <a:path h="232228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97958"/>
                  </a:lnTo>
                  <a:cubicBezTo>
                    <a:pt x="4274726" y="2311393"/>
                    <a:pt x="4263834" y="2322285"/>
                    <a:pt x="4250399" y="2322285"/>
                  </a:cubicBezTo>
                  <a:lnTo>
                    <a:pt x="24327" y="2322285"/>
                  </a:lnTo>
                  <a:cubicBezTo>
                    <a:pt x="10891" y="2322285"/>
                    <a:pt x="0" y="2311393"/>
                    <a:pt x="0" y="229795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398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CRONOGRAMA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87265" y="2073775"/>
            <a:ext cx="15327300" cy="3844538"/>
          </a:xfrm>
          <a:custGeom>
            <a:avLst/>
            <a:gdLst/>
            <a:ahLst/>
            <a:cxnLst/>
            <a:rect r="r" b="b" t="t" l="l"/>
            <a:pathLst>
              <a:path h="3844538" w="15327300">
                <a:moveTo>
                  <a:pt x="0" y="0"/>
                </a:moveTo>
                <a:lnTo>
                  <a:pt x="15327299" y="0"/>
                </a:lnTo>
                <a:lnTo>
                  <a:pt x="15327299" y="3844539"/>
                </a:lnTo>
                <a:lnTo>
                  <a:pt x="0" y="38445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73436" y="5918314"/>
            <a:ext cx="15341128" cy="3383507"/>
          </a:xfrm>
          <a:custGeom>
            <a:avLst/>
            <a:gdLst/>
            <a:ahLst/>
            <a:cxnLst/>
            <a:rect r="r" b="b" t="t" l="l"/>
            <a:pathLst>
              <a:path h="3383507" w="15341128">
                <a:moveTo>
                  <a:pt x="0" y="0"/>
                </a:moveTo>
                <a:lnTo>
                  <a:pt x="15341128" y="0"/>
                </a:lnTo>
                <a:lnTo>
                  <a:pt x="15341128" y="3383507"/>
                </a:lnTo>
                <a:lnTo>
                  <a:pt x="0" y="33835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1028700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COSTOS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493371" y="2641403"/>
            <a:ext cx="11301259" cy="3595832"/>
          </a:xfrm>
          <a:custGeom>
            <a:avLst/>
            <a:gdLst/>
            <a:ahLst/>
            <a:cxnLst/>
            <a:rect r="r" b="b" t="t" l="l"/>
            <a:pathLst>
              <a:path h="3595832" w="11301259">
                <a:moveTo>
                  <a:pt x="0" y="0"/>
                </a:moveTo>
                <a:lnTo>
                  <a:pt x="11301258" y="0"/>
                </a:lnTo>
                <a:lnTo>
                  <a:pt x="11301258" y="3595832"/>
                </a:lnTo>
                <a:lnTo>
                  <a:pt x="0" y="35958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72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493371" y="6494410"/>
            <a:ext cx="11301259" cy="1977720"/>
          </a:xfrm>
          <a:custGeom>
            <a:avLst/>
            <a:gdLst/>
            <a:ahLst/>
            <a:cxnLst/>
            <a:rect r="r" b="b" t="t" l="l"/>
            <a:pathLst>
              <a:path h="1977720" w="11301259">
                <a:moveTo>
                  <a:pt x="0" y="0"/>
                </a:moveTo>
                <a:lnTo>
                  <a:pt x="11301258" y="0"/>
                </a:lnTo>
                <a:lnTo>
                  <a:pt x="11301258" y="1977720"/>
                </a:lnTo>
                <a:lnTo>
                  <a:pt x="0" y="1977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9652" y="493133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COSTOS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493371" y="1822548"/>
            <a:ext cx="11301259" cy="4577010"/>
          </a:xfrm>
          <a:custGeom>
            <a:avLst/>
            <a:gdLst/>
            <a:ahLst/>
            <a:cxnLst/>
            <a:rect r="r" b="b" t="t" l="l"/>
            <a:pathLst>
              <a:path h="4577010" w="11301259">
                <a:moveTo>
                  <a:pt x="0" y="0"/>
                </a:moveTo>
                <a:lnTo>
                  <a:pt x="11301258" y="0"/>
                </a:lnTo>
                <a:lnTo>
                  <a:pt x="11301258" y="4577010"/>
                </a:lnTo>
                <a:lnTo>
                  <a:pt x="0" y="457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495451" y="6656733"/>
            <a:ext cx="11301259" cy="2274378"/>
          </a:xfrm>
          <a:custGeom>
            <a:avLst/>
            <a:gdLst/>
            <a:ahLst/>
            <a:cxnLst/>
            <a:rect r="r" b="b" t="t" l="l"/>
            <a:pathLst>
              <a:path h="2274378" w="11301259">
                <a:moveTo>
                  <a:pt x="0" y="0"/>
                </a:moveTo>
                <a:lnTo>
                  <a:pt x="11301259" y="0"/>
                </a:lnTo>
                <a:lnTo>
                  <a:pt x="11301259" y="2274378"/>
                </a:lnTo>
                <a:lnTo>
                  <a:pt x="0" y="2274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RIESGOS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493371" y="2233426"/>
            <a:ext cx="11301259" cy="5820148"/>
          </a:xfrm>
          <a:custGeom>
            <a:avLst/>
            <a:gdLst/>
            <a:ahLst/>
            <a:cxnLst/>
            <a:rect r="r" b="b" t="t" l="l"/>
            <a:pathLst>
              <a:path h="5820148" w="11301259">
                <a:moveTo>
                  <a:pt x="0" y="0"/>
                </a:moveTo>
                <a:lnTo>
                  <a:pt x="11301258" y="0"/>
                </a:lnTo>
                <a:lnTo>
                  <a:pt x="11301258" y="5820148"/>
                </a:lnTo>
                <a:lnTo>
                  <a:pt x="0" y="5820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RIESGOS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437624" y="3025764"/>
            <a:ext cx="13416914" cy="4394039"/>
          </a:xfrm>
          <a:custGeom>
            <a:avLst/>
            <a:gdLst/>
            <a:ahLst/>
            <a:cxnLst/>
            <a:rect r="r" b="b" t="t" l="l"/>
            <a:pathLst>
              <a:path h="4394039" w="13416914">
                <a:moveTo>
                  <a:pt x="0" y="0"/>
                </a:moveTo>
                <a:lnTo>
                  <a:pt x="13416914" y="0"/>
                </a:lnTo>
                <a:lnTo>
                  <a:pt x="13416914" y="4394039"/>
                </a:lnTo>
                <a:lnTo>
                  <a:pt x="0" y="4394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623528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53152" y="9086990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28955" y="3247951"/>
            <a:ext cx="7027190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En educación básica, los estudiantes aprenden a ritmos distintos, lo que puede generar brechas y desmotivación. Se necesitan recursos adicionales y dinámicos para reforzar el aprendizaje, y herramientas que permitan a los docentes seguir el progreso, favoreciendo una educación más inclusiva y efectiva.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477958" y="1528818"/>
            <a:ext cx="5604811" cy="1112585"/>
            <a:chOff x="0" y="0"/>
            <a:chExt cx="7473082" cy="148344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308778" cy="1274082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64303" y="209365"/>
              <a:ext cx="7308778" cy="1274082"/>
              <a:chOff x="0" y="0"/>
              <a:chExt cx="1785490" cy="31125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947948" y="393862"/>
              <a:ext cx="5577186" cy="838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69"/>
                </a:lnSpc>
              </a:pPr>
              <a:r>
                <a:rPr lang="en-US" sz="3835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PROBLEMA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522783" y="1528818"/>
            <a:ext cx="5481584" cy="955562"/>
            <a:chOff x="0" y="0"/>
            <a:chExt cx="1785490" cy="3112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646010" y="1685841"/>
            <a:ext cx="5481584" cy="955562"/>
            <a:chOff x="0" y="0"/>
            <a:chExt cx="1785490" cy="311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233744" y="1807545"/>
            <a:ext cx="4182889" cy="64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SOLUCIÓN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940889" y="3393672"/>
            <a:ext cx="6336685" cy="4575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88"/>
              </a:lnSpc>
              <a:spcBef>
                <a:spcPct val="0"/>
              </a:spcBef>
            </a:pPr>
            <a:r>
              <a:rPr lang="en-US" sz="2849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LevelUp es una aplicación web diseñada para complementar el trabajo en el aula y reforzar los aprendizajes de estudiantes de educación básica. Su objetivo es ofrecer un espacio digital interactivo y motivador donde los contenidos escolares puedan ser repasados de forma práctica y dinámica.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PRUEBAS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40381" y="2213281"/>
            <a:ext cx="13328665" cy="1624965"/>
            <a:chOff x="0" y="0"/>
            <a:chExt cx="4039567" cy="4924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39567" cy="492484"/>
            </a:xfrm>
            <a:custGeom>
              <a:avLst/>
              <a:gdLst/>
              <a:ahLst/>
              <a:cxnLst/>
              <a:rect r="r" b="b" t="t" l="l"/>
              <a:pathLst>
                <a:path h="492484" w="4039567">
                  <a:moveTo>
                    <a:pt x="0" y="0"/>
                  </a:moveTo>
                  <a:lnTo>
                    <a:pt x="4039567" y="0"/>
                  </a:lnTo>
                  <a:lnTo>
                    <a:pt x="4039567" y="492484"/>
                  </a:lnTo>
                  <a:lnTo>
                    <a:pt x="0" y="492484"/>
                  </a:ln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4039567" cy="59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Objetivo: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 Garantizar que LevelUp funcione de forma correcta, estable y segura antes de su imp</a:t>
              </a: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lementación.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841171" y="4162096"/>
            <a:ext cx="4228659" cy="4482465"/>
            <a:chOff x="0" y="0"/>
            <a:chExt cx="1281595" cy="135851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81595" cy="1358517"/>
            </a:xfrm>
            <a:custGeom>
              <a:avLst/>
              <a:gdLst/>
              <a:ahLst/>
              <a:cxnLst/>
              <a:rect r="r" b="b" t="t" l="l"/>
              <a:pathLst>
                <a:path h="1358517" w="1281595">
                  <a:moveTo>
                    <a:pt x="0" y="0"/>
                  </a:moveTo>
                  <a:lnTo>
                    <a:pt x="1281595" y="0"/>
                  </a:lnTo>
                  <a:lnTo>
                    <a:pt x="1281595" y="1358517"/>
                  </a:lnTo>
                  <a:lnTo>
                    <a:pt x="0" y="1358517"/>
                  </a:ln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1281595" cy="1463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Módulos a evaluar: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Login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Gestión de Usuarios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Actividades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Recompensas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Reportes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Contenidos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Ad</a:t>
              </a: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ministración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Seguridad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188660" y="4703071"/>
            <a:ext cx="4228659" cy="2577465"/>
            <a:chOff x="0" y="0"/>
            <a:chExt cx="1281595" cy="78116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81595" cy="781162"/>
            </a:xfrm>
            <a:custGeom>
              <a:avLst/>
              <a:gdLst/>
              <a:ahLst/>
              <a:cxnLst/>
              <a:rect r="r" b="b" t="t" l="l"/>
              <a:pathLst>
                <a:path h="781162" w="1281595">
                  <a:moveTo>
                    <a:pt x="0" y="0"/>
                  </a:moveTo>
                  <a:lnTo>
                    <a:pt x="1281595" y="0"/>
                  </a:lnTo>
                  <a:lnTo>
                    <a:pt x="1281595" y="781162"/>
                  </a:lnTo>
                  <a:lnTo>
                    <a:pt x="0" y="781162"/>
                  </a:ln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1281595" cy="885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Tipos de pruebas: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Unitarias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Int</a:t>
              </a: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egración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Rendi</a:t>
              </a: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miento y Carga</a:t>
              </a:r>
            </a:p>
            <a:p>
              <a:pPr algn="just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Usabil</a:t>
              </a: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idad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43118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56013" y="1534701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83144" y="8450319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-2364519" y="57339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923481" y="-24956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-3729024" y="16191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7286547" y="16191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22371" y="3697888"/>
            <a:ext cx="6041818" cy="313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0"/>
              </a:lnSpc>
            </a:pPr>
            <a:r>
              <a:rPr lang="en-US" sz="12010">
                <a:solidFill>
                  <a:srgbClr val="954CBA"/>
                </a:solidFill>
                <a:latin typeface="Contrail One"/>
                <a:ea typeface="Contrail One"/>
                <a:cs typeface="Contrail One"/>
                <a:sym typeface="Contrail One"/>
              </a:rPr>
              <a:t>MUCHAS GRACIAS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129528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3"/>
                </a:lnTo>
                <a:lnTo>
                  <a:pt x="0" y="40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10457" y="9286875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341594" y="1534701"/>
            <a:ext cx="5481584" cy="955562"/>
            <a:chOff x="0" y="0"/>
            <a:chExt cx="1785490" cy="3112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64822" y="1691724"/>
            <a:ext cx="5481584" cy="955562"/>
            <a:chOff x="0" y="0"/>
            <a:chExt cx="1785490" cy="311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052555" y="1813428"/>
            <a:ext cx="4182889" cy="64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BENEFICIARIOS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4084" y="4047691"/>
            <a:ext cx="11299418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Este problema afecta a estudiantes de educación básica, quienes enfrentan dificultades de concentración, distintos ritmos de aprendizaje y poca disponibilidad de recursos dinámicos, lo que genera frustración y desmotivación.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 Ellos prefieren actividades entretenidas y accesibles que hagan el aprendizaje más dinámico y motivador.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179399" y="-3398606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10457" y="8853128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70502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3026366" y="575925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341594" y="1534701"/>
            <a:ext cx="5481584" cy="955562"/>
            <a:chOff x="0" y="0"/>
            <a:chExt cx="1785490" cy="3112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64822" y="1691724"/>
            <a:ext cx="5481584" cy="955562"/>
            <a:chOff x="0" y="0"/>
            <a:chExt cx="1785490" cy="311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224005" y="1873198"/>
            <a:ext cx="3839989" cy="64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ALCANCE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77543" y="3530882"/>
            <a:ext cx="11695077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El proyecto busca reforzar los aprendizajes de la educación básica mediante una aplicación web educativa que complemente el trabajo en aula con contenidos dinámicos e interactivos.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La plataforma permitirá gestionar usuarios, hacer seguimiento académico y ofrecer herramientas docentes. Será ágil, segura, y accesible desde distintos dispositivos, aunque en una primera etapa se limitará a aplicación web para educación básica, con dependencia de internet y uso de tecnologías de código abierto.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5400000">
            <a:off x="17667329" y="1847039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5400000">
            <a:off x="-3802301" y="13360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42554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10457" y="8853128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341594" y="2616493"/>
            <a:ext cx="5604811" cy="1112585"/>
            <a:chOff x="0" y="0"/>
            <a:chExt cx="7473082" cy="148344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308778" cy="1274082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64303" y="209365"/>
              <a:ext cx="7308778" cy="1274082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47948" y="393862"/>
              <a:ext cx="5577186" cy="838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69"/>
                </a:lnSpc>
              </a:pPr>
              <a:r>
                <a:rPr lang="en-US" sz="3835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METODOLOGIA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697521" y="4853029"/>
            <a:ext cx="12892957" cy="1980020"/>
            <a:chOff x="0" y="0"/>
            <a:chExt cx="4199561" cy="64494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199561" cy="644942"/>
            </a:xfrm>
            <a:custGeom>
              <a:avLst/>
              <a:gdLst/>
              <a:ahLst/>
              <a:cxnLst/>
              <a:rect r="r" b="b" t="t" l="l"/>
              <a:pathLst>
                <a:path h="644942" w="4199561">
                  <a:moveTo>
                    <a:pt x="18014" y="0"/>
                  </a:moveTo>
                  <a:lnTo>
                    <a:pt x="4181546" y="0"/>
                  </a:lnTo>
                  <a:cubicBezTo>
                    <a:pt x="4186324" y="0"/>
                    <a:pt x="4190906" y="1898"/>
                    <a:pt x="4194284" y="5276"/>
                  </a:cubicBezTo>
                  <a:cubicBezTo>
                    <a:pt x="4197663" y="8655"/>
                    <a:pt x="4199561" y="13237"/>
                    <a:pt x="4199561" y="18014"/>
                  </a:cubicBezTo>
                  <a:lnTo>
                    <a:pt x="4199561" y="626928"/>
                  </a:lnTo>
                  <a:cubicBezTo>
                    <a:pt x="4199561" y="631706"/>
                    <a:pt x="4197663" y="636288"/>
                    <a:pt x="4194284" y="639666"/>
                  </a:cubicBezTo>
                  <a:cubicBezTo>
                    <a:pt x="4190906" y="643045"/>
                    <a:pt x="4186324" y="644942"/>
                    <a:pt x="4181546" y="644942"/>
                  </a:cubicBezTo>
                  <a:lnTo>
                    <a:pt x="18014" y="644942"/>
                  </a:lnTo>
                  <a:cubicBezTo>
                    <a:pt x="13237" y="644942"/>
                    <a:pt x="8655" y="643045"/>
                    <a:pt x="5276" y="639666"/>
                  </a:cubicBezTo>
                  <a:cubicBezTo>
                    <a:pt x="1898" y="636288"/>
                    <a:pt x="0" y="631706"/>
                    <a:pt x="0" y="626928"/>
                  </a:cubicBezTo>
                  <a:lnTo>
                    <a:pt x="0" y="18014"/>
                  </a:lnTo>
                  <a:cubicBezTo>
                    <a:pt x="0" y="13237"/>
                    <a:pt x="1898" y="8655"/>
                    <a:pt x="5276" y="5276"/>
                  </a:cubicBezTo>
                  <a:cubicBezTo>
                    <a:pt x="8655" y="1898"/>
                    <a:pt x="13237" y="0"/>
                    <a:pt x="18014" y="0"/>
                  </a:cubicBez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4199561" cy="721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980435" y="5076825"/>
            <a:ext cx="12327130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อีฟดอวอิ้ง"/>
                <a:ea typeface="อีฟดอวอิ้ง"/>
                <a:cs typeface="อีฟดอวอิ้ง"/>
                <a:sym typeface="อีฟดอวอิ้ง"/>
              </a:rPr>
              <a:t>El desarrollo del proyecto se llevará a cabo bajo un enfoque tradicional de cascada, el cual divide el proceso en fases secuenciales bien definidas. Este enfoque permite una planificación estructurada y un control riguroso del avance del proyecto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10457" y="8853128"/>
            <a:ext cx="2448843" cy="405172"/>
          </a:xfrm>
          <a:custGeom>
            <a:avLst/>
            <a:gdLst/>
            <a:ahLst/>
            <a:cxnLst/>
            <a:rect r="r" b="b" t="t" l="l"/>
            <a:pathLst>
              <a:path h="405172" w="2448843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341594" y="1534701"/>
            <a:ext cx="5481584" cy="955562"/>
            <a:chOff x="0" y="0"/>
            <a:chExt cx="1785490" cy="3112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60092" y="3094961"/>
            <a:ext cx="6083908" cy="720317"/>
            <a:chOff x="0" y="0"/>
            <a:chExt cx="1843872" cy="21830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43872" cy="218309"/>
            </a:xfrm>
            <a:custGeom>
              <a:avLst/>
              <a:gdLst/>
              <a:ahLst/>
              <a:cxnLst/>
              <a:rect r="r" b="b" t="t" l="l"/>
              <a:pathLst>
                <a:path h="218309" w="1843872">
                  <a:moveTo>
                    <a:pt x="0" y="0"/>
                  </a:moveTo>
                  <a:lnTo>
                    <a:pt x="1843872" y="0"/>
                  </a:lnTo>
                  <a:lnTo>
                    <a:pt x="1843872" y="218309"/>
                  </a:lnTo>
                  <a:lnTo>
                    <a:pt x="0" y="218309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843872" cy="32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Registro y autenticación de usuarios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060092" y="4089051"/>
            <a:ext cx="6083908" cy="763977"/>
            <a:chOff x="0" y="0"/>
            <a:chExt cx="1843872" cy="2315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43872" cy="231541"/>
            </a:xfrm>
            <a:custGeom>
              <a:avLst/>
              <a:gdLst/>
              <a:ahLst/>
              <a:cxnLst/>
              <a:rect r="r" b="b" t="t" l="l"/>
              <a:pathLst>
                <a:path h="231541" w="1843872">
                  <a:moveTo>
                    <a:pt x="0" y="0"/>
                  </a:moveTo>
                  <a:lnTo>
                    <a:pt x="1843872" y="0"/>
                  </a:lnTo>
                  <a:lnTo>
                    <a:pt x="1843872" y="231541"/>
                  </a:lnTo>
                  <a:lnTo>
                    <a:pt x="0" y="231541"/>
                  </a:lnTo>
                  <a:close/>
                </a:path>
              </a:pathLst>
            </a:custGeom>
            <a:solidFill>
              <a:srgbClr val="F4ED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843872" cy="33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Gestión de perfiles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60092" y="5281862"/>
            <a:ext cx="6082069" cy="1148715"/>
            <a:chOff x="0" y="0"/>
            <a:chExt cx="1843315" cy="3481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43315" cy="348145"/>
            </a:xfrm>
            <a:custGeom>
              <a:avLst/>
              <a:gdLst/>
              <a:ahLst/>
              <a:cxnLst/>
              <a:rect r="r" b="b" t="t" l="l"/>
              <a:pathLst>
                <a:path h="348145" w="1843315">
                  <a:moveTo>
                    <a:pt x="0" y="0"/>
                  </a:moveTo>
                  <a:lnTo>
                    <a:pt x="1843315" y="0"/>
                  </a:lnTo>
                  <a:lnTo>
                    <a:pt x="1843315" y="348145"/>
                  </a:lnTo>
                  <a:lnTo>
                    <a:pt x="0" y="348145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1843315" cy="452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Carga y gestión de recursos educativos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060092" y="6649062"/>
            <a:ext cx="6082069" cy="763977"/>
            <a:chOff x="0" y="0"/>
            <a:chExt cx="1843315" cy="23154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43315" cy="231541"/>
            </a:xfrm>
            <a:custGeom>
              <a:avLst/>
              <a:gdLst/>
              <a:ahLst/>
              <a:cxnLst/>
              <a:rect r="r" b="b" t="t" l="l"/>
              <a:pathLst>
                <a:path h="231541" w="1843315">
                  <a:moveTo>
                    <a:pt x="0" y="0"/>
                  </a:moveTo>
                  <a:lnTo>
                    <a:pt x="1843315" y="0"/>
                  </a:lnTo>
                  <a:lnTo>
                    <a:pt x="1843315" y="231541"/>
                  </a:lnTo>
                  <a:lnTo>
                    <a:pt x="0" y="231541"/>
                  </a:lnTo>
                  <a:close/>
                </a:path>
              </a:pathLst>
            </a:custGeom>
            <a:solidFill>
              <a:srgbClr val="F4ED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1843315" cy="33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Seguimiento académico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510539" y="7556761"/>
            <a:ext cx="5524340" cy="763977"/>
            <a:chOff x="0" y="0"/>
            <a:chExt cx="1674282" cy="23154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74282" cy="231541"/>
            </a:xfrm>
            <a:custGeom>
              <a:avLst/>
              <a:gdLst/>
              <a:ahLst/>
              <a:cxnLst/>
              <a:rect r="r" b="b" t="t" l="l"/>
              <a:pathLst>
                <a:path h="231541" w="1674282">
                  <a:moveTo>
                    <a:pt x="0" y="0"/>
                  </a:moveTo>
                  <a:lnTo>
                    <a:pt x="1674282" y="0"/>
                  </a:lnTo>
                  <a:lnTo>
                    <a:pt x="1674282" y="231541"/>
                  </a:lnTo>
                  <a:lnTo>
                    <a:pt x="0" y="231541"/>
                  </a:lnTo>
                  <a:close/>
                </a:path>
              </a:pathLst>
            </a:custGeom>
            <a:solidFill>
              <a:srgbClr val="F4EDF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04775"/>
              <a:ext cx="1674282" cy="33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Mantenimiento y actualización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47086" y="5281862"/>
            <a:ext cx="5587793" cy="763977"/>
            <a:chOff x="0" y="0"/>
            <a:chExt cx="1693513" cy="23154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93513" cy="231541"/>
            </a:xfrm>
            <a:custGeom>
              <a:avLst/>
              <a:gdLst/>
              <a:ahLst/>
              <a:cxnLst/>
              <a:rect r="r" b="b" t="t" l="l"/>
              <a:pathLst>
                <a:path h="231541" w="1693513">
                  <a:moveTo>
                    <a:pt x="0" y="0"/>
                  </a:moveTo>
                  <a:lnTo>
                    <a:pt x="1693513" y="0"/>
                  </a:lnTo>
                  <a:lnTo>
                    <a:pt x="1693513" y="231541"/>
                  </a:lnTo>
                  <a:lnTo>
                    <a:pt x="0" y="231541"/>
                  </a:lnTo>
                  <a:close/>
                </a:path>
              </a:pathLst>
            </a:custGeom>
            <a:solidFill>
              <a:srgbClr val="F4EDFB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04775"/>
              <a:ext cx="1693513" cy="33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Interfaz intuitiva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448925" y="4089051"/>
            <a:ext cx="5585954" cy="780576"/>
            <a:chOff x="0" y="0"/>
            <a:chExt cx="1692955" cy="23657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92955" cy="236572"/>
            </a:xfrm>
            <a:custGeom>
              <a:avLst/>
              <a:gdLst/>
              <a:ahLst/>
              <a:cxnLst/>
              <a:rect r="r" b="b" t="t" l="l"/>
              <a:pathLst>
                <a:path h="236572" w="1692955">
                  <a:moveTo>
                    <a:pt x="0" y="0"/>
                  </a:moveTo>
                  <a:lnTo>
                    <a:pt x="1692955" y="0"/>
                  </a:lnTo>
                  <a:lnTo>
                    <a:pt x="1692955" y="236572"/>
                  </a:lnTo>
                  <a:lnTo>
                    <a:pt x="0" y="236572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04775"/>
              <a:ext cx="1692955" cy="341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Funcionalidades para docentes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060092" y="7791880"/>
            <a:ext cx="6145522" cy="763977"/>
            <a:chOff x="0" y="0"/>
            <a:chExt cx="1862546" cy="23154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62546" cy="231541"/>
            </a:xfrm>
            <a:custGeom>
              <a:avLst/>
              <a:gdLst/>
              <a:ahLst/>
              <a:cxnLst/>
              <a:rect r="r" b="b" t="t" l="l"/>
              <a:pathLst>
                <a:path h="231541" w="1862546">
                  <a:moveTo>
                    <a:pt x="0" y="0"/>
                  </a:moveTo>
                  <a:lnTo>
                    <a:pt x="1862546" y="0"/>
                  </a:lnTo>
                  <a:lnTo>
                    <a:pt x="1862546" y="231541"/>
                  </a:lnTo>
                  <a:lnTo>
                    <a:pt x="0" y="23154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04775"/>
              <a:ext cx="1862546" cy="33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Escalabilidad y rendimiento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448925" y="3094961"/>
            <a:ext cx="5585954" cy="720317"/>
            <a:chOff x="0" y="0"/>
            <a:chExt cx="1692955" cy="21830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692955" cy="218309"/>
            </a:xfrm>
            <a:custGeom>
              <a:avLst/>
              <a:gdLst/>
              <a:ahLst/>
              <a:cxnLst/>
              <a:rect r="r" b="b" t="t" l="l"/>
              <a:pathLst>
                <a:path h="218309" w="1692955">
                  <a:moveTo>
                    <a:pt x="0" y="0"/>
                  </a:moveTo>
                  <a:lnTo>
                    <a:pt x="1692955" y="0"/>
                  </a:lnTo>
                  <a:lnTo>
                    <a:pt x="1692955" y="218309"/>
                  </a:lnTo>
                  <a:lnTo>
                    <a:pt x="0" y="218309"/>
                  </a:lnTo>
                  <a:close/>
                </a:path>
              </a:pathLst>
            </a:custGeom>
            <a:solidFill>
              <a:srgbClr val="F4EDFB"/>
            </a:soli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104775"/>
              <a:ext cx="1692955" cy="32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Sistema de recompensa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447086" y="6516559"/>
            <a:ext cx="5587793" cy="763977"/>
            <a:chOff x="0" y="0"/>
            <a:chExt cx="1693513" cy="23154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693513" cy="231541"/>
            </a:xfrm>
            <a:custGeom>
              <a:avLst/>
              <a:gdLst/>
              <a:ahLst/>
              <a:cxnLst/>
              <a:rect r="r" b="b" t="t" l="l"/>
              <a:pathLst>
                <a:path h="231541" w="1693513">
                  <a:moveTo>
                    <a:pt x="0" y="0"/>
                  </a:moveTo>
                  <a:lnTo>
                    <a:pt x="1693513" y="0"/>
                  </a:lnTo>
                  <a:lnTo>
                    <a:pt x="1693513" y="231541"/>
                  </a:lnTo>
                  <a:lnTo>
                    <a:pt x="0" y="23154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04775"/>
              <a:ext cx="1693513" cy="33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อีฟดอวอิ้ง"/>
                  <a:ea typeface="อีฟดอวอิ้ง"/>
                  <a:cs typeface="อีฟดอวอิ้ง"/>
                  <a:sym typeface="อีฟดอวอิ้ง"/>
                </a:rPr>
                <a:t>Seguridad y privacidad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464822" y="1691724"/>
            <a:ext cx="5481584" cy="955562"/>
            <a:chOff x="0" y="0"/>
            <a:chExt cx="1785490" cy="31125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85490" cy="311251"/>
            </a:xfrm>
            <a:custGeom>
              <a:avLst/>
              <a:gdLst/>
              <a:ahLst/>
              <a:cxnLst/>
              <a:rect r="r" b="b" t="t" l="l"/>
              <a:pathLst>
                <a:path h="311251" w="1785490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76200"/>
              <a:ext cx="1785490" cy="38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7052555" y="1813428"/>
            <a:ext cx="4182889" cy="64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REQUERIMIENTOS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59503" y="493133"/>
            <a:ext cx="5395997" cy="1071135"/>
            <a:chOff x="0" y="0"/>
            <a:chExt cx="7194663" cy="142818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DIAGRAMA DE CLASES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363517" y="484713"/>
            <a:ext cx="8628021" cy="9317573"/>
          </a:xfrm>
          <a:custGeom>
            <a:avLst/>
            <a:gdLst/>
            <a:ahLst/>
            <a:cxnLst/>
            <a:rect r="r" b="b" t="t" l="l"/>
            <a:pathLst>
              <a:path h="9317573" w="8628021">
                <a:moveTo>
                  <a:pt x="0" y="0"/>
                </a:moveTo>
                <a:lnTo>
                  <a:pt x="8628022" y="0"/>
                </a:lnTo>
                <a:lnTo>
                  <a:pt x="8628022" y="9317574"/>
                </a:lnTo>
                <a:lnTo>
                  <a:pt x="0" y="9317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66766" y="1097625"/>
            <a:ext cx="11460119" cy="8394537"/>
          </a:xfrm>
          <a:custGeom>
            <a:avLst/>
            <a:gdLst/>
            <a:ahLst/>
            <a:cxnLst/>
            <a:rect r="r" b="b" t="t" l="l"/>
            <a:pathLst>
              <a:path h="8394537" w="11460119">
                <a:moveTo>
                  <a:pt x="0" y="0"/>
                </a:moveTo>
                <a:lnTo>
                  <a:pt x="11460119" y="0"/>
                </a:lnTo>
                <a:lnTo>
                  <a:pt x="11460119" y="8394537"/>
                </a:lnTo>
                <a:lnTo>
                  <a:pt x="0" y="8394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37753" y="683171"/>
            <a:ext cx="4720860" cy="1681348"/>
            <a:chOff x="0" y="0"/>
            <a:chExt cx="1597209" cy="5688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7209" cy="568851"/>
            </a:xfrm>
            <a:custGeom>
              <a:avLst/>
              <a:gdLst/>
              <a:ahLst/>
              <a:cxnLst/>
              <a:rect r="r" b="b" t="t" l="l"/>
              <a:pathLst>
                <a:path h="568851" w="1597209">
                  <a:moveTo>
                    <a:pt x="0" y="0"/>
                  </a:moveTo>
                  <a:lnTo>
                    <a:pt x="1597209" y="0"/>
                  </a:lnTo>
                  <a:lnTo>
                    <a:pt x="1597209" y="568851"/>
                  </a:lnTo>
                  <a:lnTo>
                    <a:pt x="0" y="568851"/>
                  </a:lnTo>
                  <a:close/>
                </a:path>
              </a:pathLst>
            </a:custGeom>
            <a:solidFill>
              <a:srgbClr val="E8D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597209" cy="645051"/>
            </a:xfrm>
            <a:prstGeom prst="rect">
              <a:avLst/>
            </a:prstGeom>
          </p:spPr>
          <p:txBody>
            <a:bodyPr anchor="ctr" rtlCol="false" tIns="48907" lIns="48907" bIns="48907" rIns="489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6390" y="758757"/>
            <a:ext cx="4602224" cy="1605761"/>
            <a:chOff x="0" y="0"/>
            <a:chExt cx="1557071" cy="5432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57071" cy="543277"/>
            </a:xfrm>
            <a:custGeom>
              <a:avLst/>
              <a:gdLst/>
              <a:ahLst/>
              <a:cxnLst/>
              <a:rect r="r" b="b" t="t" l="l"/>
              <a:pathLst>
                <a:path h="543277" w="1557071">
                  <a:moveTo>
                    <a:pt x="0" y="0"/>
                  </a:moveTo>
                  <a:lnTo>
                    <a:pt x="1557071" y="0"/>
                  </a:lnTo>
                  <a:lnTo>
                    <a:pt x="1557071" y="543277"/>
                  </a:lnTo>
                  <a:lnTo>
                    <a:pt x="0" y="5432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557071" cy="619477"/>
            </a:xfrm>
            <a:prstGeom prst="rect">
              <a:avLst/>
            </a:prstGeom>
          </p:spPr>
          <p:txBody>
            <a:bodyPr anchor="ctr" rtlCol="false" tIns="48907" lIns="48907" bIns="48907" rIns="489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43976" y="907463"/>
            <a:ext cx="4027051" cy="124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7"/>
              </a:lnSpc>
            </a:pPr>
            <a:r>
              <a:rPr lang="en-US" sz="356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DIAGRAMA DE BASE DE DATOS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693624" y="-3524350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915845" y="6786337"/>
            <a:ext cx="4729037" cy="7048700"/>
          </a:xfrm>
          <a:custGeom>
            <a:avLst/>
            <a:gdLst/>
            <a:ahLst/>
            <a:cxnLst/>
            <a:rect r="r" b="b" t="t" l="l"/>
            <a:pathLst>
              <a:path h="7048700" w="4729037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6076374" y="-2482323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250585" y="619570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620984" y="1556567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400000">
            <a:off x="-3752074" y="2286941"/>
            <a:ext cx="4423252" cy="6592923"/>
          </a:xfrm>
          <a:custGeom>
            <a:avLst/>
            <a:gdLst/>
            <a:ahLst/>
            <a:cxnLst/>
            <a:rect r="r" b="b" t="t" l="l"/>
            <a:pathLst>
              <a:path h="6592923" w="4423252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9503" y="814138"/>
            <a:ext cx="5395997" cy="1071135"/>
            <a:chOff x="0" y="0"/>
            <a:chExt cx="7194663" cy="142818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036481" cy="1226615"/>
              <a:chOff x="0" y="0"/>
              <a:chExt cx="1785490" cy="3112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E8D1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8182" y="201565"/>
              <a:ext cx="7036481" cy="1226615"/>
              <a:chOff x="0" y="0"/>
              <a:chExt cx="1785490" cy="31125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85490" cy="311251"/>
              </a:xfrm>
              <a:custGeom>
                <a:avLst/>
                <a:gdLst/>
                <a:ahLst/>
                <a:cxnLst/>
                <a:rect r="r" b="b" t="t" l="l"/>
                <a:pathLst>
                  <a:path h="311251" w="1785490">
                    <a:moveTo>
                      <a:pt x="0" y="0"/>
                    </a:moveTo>
                    <a:lnTo>
                      <a:pt x="1785490" y="0"/>
                    </a:lnTo>
                    <a:lnTo>
                      <a:pt x="1785490" y="311251"/>
                    </a:lnTo>
                    <a:lnTo>
                      <a:pt x="0" y="3112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954CB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785490" cy="387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12631" y="376704"/>
              <a:ext cx="5369401" cy="789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7"/>
                </a:lnSpc>
              </a:pPr>
              <a:r>
                <a:rPr lang="en-US" sz="356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CASOS DE USOS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450579" y="2367806"/>
            <a:ext cx="7818246" cy="6665055"/>
          </a:xfrm>
          <a:custGeom>
            <a:avLst/>
            <a:gdLst/>
            <a:ahLst/>
            <a:cxnLst/>
            <a:rect r="r" b="b" t="t" l="l"/>
            <a:pathLst>
              <a:path h="6665055" w="7818246">
                <a:moveTo>
                  <a:pt x="0" y="0"/>
                </a:moveTo>
                <a:lnTo>
                  <a:pt x="7818246" y="0"/>
                </a:lnTo>
                <a:lnTo>
                  <a:pt x="7818246" y="6665055"/>
                </a:lnTo>
                <a:lnTo>
                  <a:pt x="0" y="6665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11250" y="2367806"/>
            <a:ext cx="7632750" cy="6431192"/>
          </a:xfrm>
          <a:custGeom>
            <a:avLst/>
            <a:gdLst/>
            <a:ahLst/>
            <a:cxnLst/>
            <a:rect r="r" b="b" t="t" l="l"/>
            <a:pathLst>
              <a:path h="6431192" w="7632750">
                <a:moveTo>
                  <a:pt x="0" y="0"/>
                </a:moveTo>
                <a:lnTo>
                  <a:pt x="7632750" y="0"/>
                </a:lnTo>
                <a:lnTo>
                  <a:pt x="7632750" y="6431193"/>
                </a:lnTo>
                <a:lnTo>
                  <a:pt x="0" y="64311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DAGx7ZVhoo8</dc:identifier>
  <dcterms:modified xsi:type="dcterms:W3CDTF">2011-08-01T06:04:30Z</dcterms:modified>
  <cp:revision>1</cp:revision>
  <dc:title>Plan de Proyecto</dc:title>
</cp:coreProperties>
</file>