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 id="2147483813" r:id="rId2"/>
  </p:sldMasterIdLst>
  <p:notesMasterIdLst>
    <p:notesMasterId r:id="rId21"/>
  </p:notesMasterIdLst>
  <p:sldIdLst>
    <p:sldId id="256" r:id="rId3"/>
    <p:sldId id="270" r:id="rId4"/>
    <p:sldId id="260" r:id="rId5"/>
    <p:sldId id="263" r:id="rId6"/>
    <p:sldId id="272" r:id="rId7"/>
    <p:sldId id="273" r:id="rId8"/>
    <p:sldId id="274" r:id="rId9"/>
    <p:sldId id="279" r:id="rId10"/>
    <p:sldId id="280" r:id="rId11"/>
    <p:sldId id="275" r:id="rId12"/>
    <p:sldId id="276" r:id="rId13"/>
    <p:sldId id="277" r:id="rId14"/>
    <p:sldId id="268" r:id="rId15"/>
    <p:sldId id="269" r:id="rId16"/>
    <p:sldId id="278" r:id="rId17"/>
    <p:sldId id="266" r:id="rId18"/>
    <p:sldId id="271" r:id="rId19"/>
    <p:sldId id="26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C04B-127A-A949-8FE5-8556C9A8BFA7}"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6B94D-A27E-D44F-81C5-4DDA80AB808B}" type="slidenum">
              <a:rPr lang="en-US" smtClean="0"/>
              <a:t>‹N°›</a:t>
            </a:fld>
            <a:endParaRPr lang="en-US"/>
          </a:p>
        </p:txBody>
      </p:sp>
    </p:spTree>
    <p:extLst>
      <p:ext uri="{BB962C8B-B14F-4D97-AF65-F5344CB8AC3E}">
        <p14:creationId xmlns:p14="http://schemas.microsoft.com/office/powerpoint/2010/main" val="42234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F6B94D-A27E-D44F-81C5-4DDA80AB808B}" type="slidenum">
              <a:rPr lang="en-US" smtClean="0"/>
              <a:t>16</a:t>
            </a:fld>
            <a:endParaRPr lang="en-US"/>
          </a:p>
        </p:txBody>
      </p:sp>
    </p:spTree>
    <p:extLst>
      <p:ext uri="{BB962C8B-B14F-4D97-AF65-F5344CB8AC3E}">
        <p14:creationId xmlns:p14="http://schemas.microsoft.com/office/powerpoint/2010/main" val="237991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fr-FR"/>
              <a:t>Modifiez le style du titre</a:t>
            </a:r>
            <a:endParaRPr lang="en-US"/>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73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fr-FR"/>
              <a:t>Modifiez le style du titre</a:t>
            </a:r>
            <a:endParaRPr lang="en-US"/>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5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792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44385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3112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8453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8733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56595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51911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72809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78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169799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41287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3473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5/15/2023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52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fr-FR"/>
              <a:t>Modifiez le style du titre</a:t>
            </a:r>
            <a:endParaRPr lang="en-US"/>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5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4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fr-FR"/>
              <a:t>Modifiez le style du titre</a:t>
            </a:r>
            <a:endParaRPr lang="en-US"/>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45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5/15/2023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36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5/15/2023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419718790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5/15/2023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409179989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1" r:id="rId7"/>
    <p:sldLayoutId id="2147483802" r:id="rId8"/>
    <p:sldLayoutId id="2147483803" r:id="rId9"/>
    <p:sldLayoutId id="2147483804" r:id="rId10"/>
    <p:sldLayoutId id="2147483805" r:id="rId11"/>
    <p:sldLayoutId id="214748380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debqcca-my.sharepoint.com/:v:/g/personal/2086074_bdeb_qc_ca/Eb4BcV4Pj3NNoFXO81FcM4MBg8th16NjQfUeyRWOKop_DQ?e=Sn4PFz"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mpoule couleur avec des icônes professionnelles">
            <a:extLst>
              <a:ext uri="{FF2B5EF4-FFF2-40B4-BE49-F238E27FC236}">
                <a16:creationId xmlns:a16="http://schemas.microsoft.com/office/drawing/2014/main" id="{53617ED5-6241-97E3-A81E-75894A2FF51B}"/>
              </a:ext>
            </a:extLst>
          </p:cNvPr>
          <p:cNvPicPr>
            <a:picLocks noChangeAspect="1"/>
          </p:cNvPicPr>
          <p:nvPr/>
        </p:nvPicPr>
        <p:blipFill rotWithShape="1">
          <a:blip r:embed="rId2">
            <a:duotone>
              <a:schemeClr val="accent1">
                <a:shade val="45000"/>
                <a:satMod val="135000"/>
              </a:schemeClr>
              <a:prstClr val="white"/>
            </a:duotone>
            <a:alphaModFix amt="35000"/>
          </a:blip>
          <a:srcRect t="11465" b="8178"/>
          <a:stretch/>
        </p:blipFill>
        <p:spPr>
          <a:xfrm>
            <a:off x="8878" y="-136098"/>
            <a:ext cx="12191980" cy="6858000"/>
          </a:xfrm>
          <a:prstGeom prst="rect">
            <a:avLst/>
          </a:prstGeom>
        </p:spPr>
      </p:pic>
      <p:sp>
        <p:nvSpPr>
          <p:cNvPr id="2" name="Titre 1">
            <a:extLst>
              <a:ext uri="{FF2B5EF4-FFF2-40B4-BE49-F238E27FC236}">
                <a16:creationId xmlns:a16="http://schemas.microsoft.com/office/drawing/2014/main" id="{B48E9273-E70F-CF4B-E8C9-016C0A7AB27D}"/>
              </a:ext>
            </a:extLst>
          </p:cNvPr>
          <p:cNvSpPr>
            <a:spLocks noGrp="1"/>
          </p:cNvSpPr>
          <p:nvPr>
            <p:ph type="ctrTitle"/>
          </p:nvPr>
        </p:nvSpPr>
        <p:spPr>
          <a:xfrm>
            <a:off x="604179" y="2017174"/>
            <a:ext cx="6347918" cy="1908027"/>
          </a:xfrm>
        </p:spPr>
        <p:txBody>
          <a:bodyPr anchor="b">
            <a:noAutofit/>
          </a:bodyPr>
          <a:lstStyle/>
          <a:p>
            <a:r>
              <a:rPr lang="fr-FR" sz="5000" dirty="0">
                <a:solidFill>
                  <a:srgbClr val="FFFFFF"/>
                </a:solidFill>
              </a:rPr>
              <a:t>Présentation du projet : BDEB </a:t>
            </a:r>
            <a:r>
              <a:rPr lang="fr-FR" sz="5000">
                <a:solidFill>
                  <a:srgbClr val="FFFFFF"/>
                </a:solidFill>
              </a:rPr>
              <a:t>Centreaide</a:t>
            </a:r>
            <a:r>
              <a:rPr lang="fr-FR" sz="5000" dirty="0">
                <a:solidFill>
                  <a:srgbClr val="FFFFFF"/>
                </a:solidFill>
              </a:rPr>
              <a:t> (Final)</a:t>
            </a:r>
          </a:p>
        </p:txBody>
      </p:sp>
      <p:sp>
        <p:nvSpPr>
          <p:cNvPr id="3" name="Sous-titre 2">
            <a:extLst>
              <a:ext uri="{FF2B5EF4-FFF2-40B4-BE49-F238E27FC236}">
                <a16:creationId xmlns:a16="http://schemas.microsoft.com/office/drawing/2014/main" id="{802AD04F-C345-E5C2-2C0A-42EF78541B65}"/>
              </a:ext>
            </a:extLst>
          </p:cNvPr>
          <p:cNvSpPr>
            <a:spLocks noGrp="1"/>
          </p:cNvSpPr>
          <p:nvPr>
            <p:ph type="subTitle" idx="1"/>
          </p:nvPr>
        </p:nvSpPr>
        <p:spPr>
          <a:xfrm>
            <a:off x="740873" y="4143499"/>
            <a:ext cx="3633923" cy="2397488"/>
          </a:xfrm>
        </p:spPr>
        <p:txBody>
          <a:bodyPr anchor="ctr">
            <a:normAutofit/>
          </a:bodyPr>
          <a:lstStyle/>
          <a:p>
            <a:r>
              <a:rPr lang="fr-FR" sz="2000">
                <a:solidFill>
                  <a:srgbClr val="FFFFFF"/>
                </a:solidFill>
              </a:rPr>
              <a:t>Par Zine-Eddine Mellata, Aouad Raphael, </a:t>
            </a:r>
            <a:r>
              <a:rPr lang="fr-FR" sz="2000" err="1">
                <a:solidFill>
                  <a:srgbClr val="FFFFFF"/>
                </a:solidFill>
              </a:rPr>
              <a:t>Kirupakaran</a:t>
            </a:r>
            <a:r>
              <a:rPr lang="fr-FR" sz="2000">
                <a:solidFill>
                  <a:srgbClr val="FFFFFF"/>
                </a:solidFill>
              </a:rPr>
              <a:t> </a:t>
            </a:r>
            <a:r>
              <a:rPr lang="fr-FR" sz="2000" err="1">
                <a:solidFill>
                  <a:srgbClr val="FFFFFF"/>
                </a:solidFill>
              </a:rPr>
              <a:t>Prawin</a:t>
            </a:r>
            <a:r>
              <a:rPr lang="fr-FR" sz="2000">
                <a:solidFill>
                  <a:srgbClr val="FFFFFF"/>
                </a:solidFill>
              </a:rPr>
              <a:t> et </a:t>
            </a:r>
            <a:r>
              <a:rPr lang="fr-FR" sz="2000" err="1">
                <a:solidFill>
                  <a:srgbClr val="FFFFFF"/>
                </a:solidFill>
              </a:rPr>
              <a:t>Mousaoubaa</a:t>
            </a:r>
            <a:r>
              <a:rPr lang="fr-FR" sz="2000">
                <a:solidFill>
                  <a:srgbClr val="FFFFFF"/>
                </a:solidFill>
              </a:rPr>
              <a:t> Anthony</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pic>
        <p:nvPicPr>
          <p:cNvPr id="5" name="Graphique 5">
            <a:extLst>
              <a:ext uri="{FF2B5EF4-FFF2-40B4-BE49-F238E27FC236}">
                <a16:creationId xmlns:a16="http://schemas.microsoft.com/office/drawing/2014/main" id="{277301AD-0F66-5B89-2FD1-6DC1C9FF06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1117" y="2834928"/>
            <a:ext cx="2743200" cy="2194560"/>
          </a:xfrm>
          <a:prstGeom prst="rect">
            <a:avLst/>
          </a:prstGeom>
        </p:spPr>
      </p:pic>
    </p:spTree>
    <p:extLst>
      <p:ext uri="{BB962C8B-B14F-4D97-AF65-F5344CB8AC3E}">
        <p14:creationId xmlns:p14="http://schemas.microsoft.com/office/powerpoint/2010/main" val="120610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655F22-79F4-6ADE-7DF4-42903584DB2E}"/>
              </a:ext>
            </a:extLst>
          </p:cNvPr>
          <p:cNvSpPr>
            <a:spLocks noGrp="1"/>
          </p:cNvSpPr>
          <p:nvPr>
            <p:ph type="title"/>
          </p:nvPr>
        </p:nvSpPr>
        <p:spPr>
          <a:xfrm>
            <a:off x="6747145" y="-236825"/>
            <a:ext cx="4195674" cy="2052522"/>
          </a:xfrm>
        </p:spPr>
        <p:txBody>
          <a:bodyPr anchor="b">
            <a:normAutofit/>
          </a:bodyPr>
          <a:lstStyle/>
          <a:p>
            <a:r>
              <a:rPr lang="fr-FR" sz="3400" b="1"/>
              <a:t>Description du projet : </a:t>
            </a:r>
            <a:r>
              <a:rPr lang="fr-FR" sz="3400"/>
              <a:t>Technologies utilisé Java Script</a:t>
            </a:r>
            <a:endParaRPr lang="fr-CA" sz="3400"/>
          </a:p>
        </p:txBody>
      </p:sp>
      <p:sp>
        <p:nvSpPr>
          <p:cNvPr id="4105" name="Oval 410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0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098" name="Picture 2" descr="Une image contenant texte, logo, symbole, jaune&#10;&#10;Description générée automatiquement">
            <a:extLst>
              <a:ext uri="{FF2B5EF4-FFF2-40B4-BE49-F238E27FC236}">
                <a16:creationId xmlns:a16="http://schemas.microsoft.com/office/drawing/2014/main" id="{FAAFC291-0297-FCC7-726B-2DC96F692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69" y="2118945"/>
            <a:ext cx="3952579" cy="2470361"/>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28B8AFA1-6B9D-DB83-B68D-1C7302007A3E}"/>
              </a:ext>
            </a:extLst>
          </p:cNvPr>
          <p:cNvSpPr>
            <a:spLocks noGrp="1"/>
          </p:cNvSpPr>
          <p:nvPr>
            <p:ph idx="1"/>
          </p:nvPr>
        </p:nvSpPr>
        <p:spPr>
          <a:xfrm>
            <a:off x="6533326" y="2315886"/>
            <a:ext cx="4158031" cy="2913872"/>
          </a:xfrm>
        </p:spPr>
        <p:txBody>
          <a:bodyPr anchor="t">
            <a:noAutofit/>
          </a:bodyPr>
          <a:lstStyle/>
          <a:p>
            <a:r>
              <a:rPr lang="fr-CA" sz="2200"/>
              <a:t>Java Script est utile pour créer des pages web dynamique et réactives</a:t>
            </a:r>
          </a:p>
          <a:p>
            <a:r>
              <a:rPr lang="fr-CA" sz="2200"/>
              <a:t>Ça permet aussi de traiter les infirmations mis par les utilisateurs et de modifier le contenu de la page sans avoir besoin de recharger la page.</a:t>
            </a:r>
          </a:p>
          <a:p>
            <a:r>
              <a:rPr lang="fr-CA" sz="2200"/>
              <a:t>Il est exécuté dans le navigateur du visiteur et est utilisé pour le front end dans les pages web.</a:t>
            </a:r>
          </a:p>
        </p:txBody>
      </p:sp>
      <p:sp>
        <p:nvSpPr>
          <p:cNvPr id="411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113" name="Straight Connector 41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96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C4A5A1-CFED-BE4E-62E6-CAA3E102CA63}"/>
              </a:ext>
            </a:extLst>
          </p:cNvPr>
          <p:cNvSpPr>
            <a:spLocks noGrp="1"/>
          </p:cNvSpPr>
          <p:nvPr>
            <p:ph type="title"/>
          </p:nvPr>
        </p:nvSpPr>
        <p:spPr>
          <a:xfrm>
            <a:off x="803776" y="962192"/>
            <a:ext cx="6155988" cy="1182927"/>
          </a:xfrm>
        </p:spPr>
        <p:txBody>
          <a:bodyPr anchor="b">
            <a:normAutofit/>
          </a:bodyPr>
          <a:lstStyle/>
          <a:p>
            <a:r>
              <a:rPr lang="fr-FR" sz="3800" b="1"/>
              <a:t>Description du projet : </a:t>
            </a:r>
            <a:r>
              <a:rPr lang="fr-FR" sz="3800"/>
              <a:t>Technologies utilisé GitHub</a:t>
            </a:r>
            <a:endParaRPr lang="fr-CA" sz="3800"/>
          </a:p>
        </p:txBody>
      </p:sp>
      <p:cxnSp>
        <p:nvCxnSpPr>
          <p:cNvPr id="5129" name="Straight Connector 512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C0A32AF-9ADE-68DF-820F-FA7BDB8AB66D}"/>
              </a:ext>
            </a:extLst>
          </p:cNvPr>
          <p:cNvSpPr>
            <a:spLocks noGrp="1"/>
          </p:cNvSpPr>
          <p:nvPr>
            <p:ph idx="1"/>
          </p:nvPr>
        </p:nvSpPr>
        <p:spPr>
          <a:xfrm>
            <a:off x="803776" y="2509526"/>
            <a:ext cx="6190412" cy="3664264"/>
          </a:xfrm>
        </p:spPr>
        <p:txBody>
          <a:bodyPr anchor="t">
            <a:noAutofit/>
          </a:bodyPr>
          <a:lstStyle/>
          <a:p>
            <a:r>
              <a:rPr lang="fr-CA" sz="2400">
                <a:latin typeface="Times New Roman" panose="02020603050405020304" pitchFamily="18" charset="0"/>
                <a:cs typeface="Times New Roman" panose="02020603050405020304" pitchFamily="18" charset="0"/>
              </a:rPr>
              <a:t>GitHub est une plateforme en ligne de gestion de code et de collaboration entre codeur. </a:t>
            </a:r>
          </a:p>
          <a:p>
            <a:r>
              <a:rPr lang="fr-CA" sz="2400" b="0" i="0">
                <a:effectLst/>
                <a:latin typeface="Times New Roman" panose="02020603050405020304" pitchFamily="18" charset="0"/>
                <a:cs typeface="Times New Roman" panose="02020603050405020304" pitchFamily="18" charset="0"/>
              </a:rPr>
              <a:t>Grace à GitHub, les codeurs peuvent partager leur travail et garder tout en ordre en stockant leur code dans des boîtes spéciales appelées "repositories". Ils peuvent travailler sur leur propre version de code et fusionner avec la vraie version lorsqu'ils ont fini leur parti.</a:t>
            </a:r>
          </a:p>
          <a:p>
            <a:r>
              <a:rPr lang="fr-CA" sz="2400" b="0" i="0">
                <a:effectLst/>
                <a:latin typeface="Times New Roman" panose="02020603050405020304" pitchFamily="18" charset="0"/>
                <a:cs typeface="Times New Roman" panose="02020603050405020304" pitchFamily="18" charset="0"/>
              </a:rPr>
              <a:t>Elle permet aux codeurs de travailler ensemble facilement et d'améliorer leurs projets plus vite de partout.</a:t>
            </a:r>
            <a:endParaRPr lang="fr-CA" sz="2400">
              <a:latin typeface="Times New Roman" panose="02020603050405020304" pitchFamily="18" charset="0"/>
              <a:cs typeface="Times New Roman" panose="02020603050405020304" pitchFamily="18" charset="0"/>
            </a:endParaRPr>
          </a:p>
        </p:txBody>
      </p:sp>
      <p:pic>
        <p:nvPicPr>
          <p:cNvPr id="5122" name="Picture 2" descr="Une image contenant logo, Graphique, Police, symbole&#10;&#10;Description générée automatiquement">
            <a:extLst>
              <a:ext uri="{FF2B5EF4-FFF2-40B4-BE49-F238E27FC236}">
                <a16:creationId xmlns:a16="http://schemas.microsoft.com/office/drawing/2014/main" id="{4B59B4EB-E1E0-C97B-3C30-E83989345C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653" y="2761534"/>
            <a:ext cx="3548404" cy="1987106"/>
          </a:xfrm>
          <a:prstGeom prst="rect">
            <a:avLst/>
          </a:prstGeom>
          <a:noFill/>
          <a:extLst>
            <a:ext uri="{909E8E84-426E-40DD-AFC4-6F175D3DCCD1}">
              <a14:hiddenFill xmlns:a14="http://schemas.microsoft.com/office/drawing/2010/main">
                <a:solidFill>
                  <a:srgbClr val="FFFFFF"/>
                </a:solidFill>
              </a14:hiddenFill>
            </a:ext>
          </a:extLst>
        </p:spPr>
      </p:pic>
      <p:sp>
        <p:nvSpPr>
          <p:cNvPr id="51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1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73001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3" name="Rectangle 615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F8BB34-8C4C-1623-68F7-8658CAB41083}"/>
              </a:ext>
            </a:extLst>
          </p:cNvPr>
          <p:cNvSpPr>
            <a:spLocks noGrp="1"/>
          </p:cNvSpPr>
          <p:nvPr>
            <p:ph type="title"/>
          </p:nvPr>
        </p:nvSpPr>
        <p:spPr>
          <a:xfrm>
            <a:off x="6967622" y="16629"/>
            <a:ext cx="3898525" cy="1717129"/>
          </a:xfrm>
        </p:spPr>
        <p:txBody>
          <a:bodyPr anchor="b">
            <a:normAutofit/>
          </a:bodyPr>
          <a:lstStyle/>
          <a:p>
            <a:r>
              <a:rPr lang="fr-FR" sz="3500" b="1"/>
              <a:t>Description du projet :</a:t>
            </a:r>
            <a:r>
              <a:rPr lang="fr-FR" sz="3500"/>
              <a:t> SQLite 3 data base</a:t>
            </a:r>
            <a:endParaRPr lang="fr-CA" sz="3500"/>
          </a:p>
        </p:txBody>
      </p:sp>
      <p:sp>
        <p:nvSpPr>
          <p:cNvPr id="6174" name="Oval 615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46" name="Picture 2" descr="Une image contenant Police, texte, logo, capture d’écran&#10;&#10;Description générée automatiquement">
            <a:extLst>
              <a:ext uri="{FF2B5EF4-FFF2-40B4-BE49-F238E27FC236}">
                <a16:creationId xmlns:a16="http://schemas.microsoft.com/office/drawing/2014/main" id="{1E7A9549-7A5B-3029-DDF5-B62EA88457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13" r="21787" b="1"/>
          <a:stretch/>
        </p:blipFill>
        <p:spPr bwMode="auto">
          <a:xfrm>
            <a:off x="505418" y="499722"/>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61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17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ED7ACD14-783D-E5EA-51DC-15B9A459C010}"/>
              </a:ext>
            </a:extLst>
          </p:cNvPr>
          <p:cNvSpPr>
            <a:spLocks noGrp="1"/>
          </p:cNvSpPr>
          <p:nvPr>
            <p:ph idx="1"/>
          </p:nvPr>
        </p:nvSpPr>
        <p:spPr>
          <a:xfrm>
            <a:off x="6819048" y="1750387"/>
            <a:ext cx="4195673" cy="2913872"/>
          </a:xfrm>
        </p:spPr>
        <p:txBody>
          <a:bodyPr anchor="t">
            <a:noAutofit/>
          </a:bodyPr>
          <a:lstStyle/>
          <a:p>
            <a:r>
              <a:rPr lang="fr-CA" sz="2200" b="0" i="0">
                <a:solidFill>
                  <a:srgbClr val="374151"/>
                </a:solidFill>
                <a:effectLst/>
                <a:latin typeface="Söhne"/>
              </a:rPr>
              <a:t>SQLite 3 est un système de gestion de base de données </a:t>
            </a:r>
          </a:p>
          <a:p>
            <a:r>
              <a:rPr lang="fr-CA" sz="2200">
                <a:solidFill>
                  <a:srgbClr val="374151"/>
                </a:solidFill>
                <a:latin typeface="Söhne"/>
              </a:rPr>
              <a:t>Il stocke les donné dans un fichier local</a:t>
            </a:r>
          </a:p>
          <a:p>
            <a:r>
              <a:rPr lang="fr-CA" sz="2200">
                <a:solidFill>
                  <a:srgbClr val="374151"/>
                </a:solidFill>
                <a:latin typeface="Söhne"/>
              </a:rPr>
              <a:t>Il est utilisable principalement avec les langages suivants: </a:t>
            </a:r>
            <a:r>
              <a:rPr lang="fr-CA" sz="2200" b="0" i="0">
                <a:solidFill>
                  <a:srgbClr val="374151"/>
                </a:solidFill>
                <a:effectLst/>
                <a:latin typeface="Söhne"/>
              </a:rPr>
              <a:t>Python, Java, C, C++, PHP et etc.</a:t>
            </a:r>
            <a:r>
              <a:rPr lang="fr-CA" sz="2200">
                <a:solidFill>
                  <a:srgbClr val="374151"/>
                </a:solidFill>
                <a:latin typeface="Söhne"/>
              </a:rPr>
              <a:t> </a:t>
            </a:r>
          </a:p>
          <a:p>
            <a:r>
              <a:rPr lang="fr-CA" sz="2200">
                <a:solidFill>
                  <a:srgbClr val="374151"/>
                </a:solidFill>
                <a:latin typeface="Söhne"/>
              </a:rPr>
              <a:t>Les codeurs l'utilisent pour les créations d’application mobile, les sites web et etc.</a:t>
            </a:r>
          </a:p>
          <a:p>
            <a:r>
              <a:rPr lang="fr-CA" sz="2200">
                <a:solidFill>
                  <a:srgbClr val="374151"/>
                </a:solidFill>
                <a:latin typeface="Söhne"/>
              </a:rPr>
              <a:t>Il est facile d’utilisation et nous a été utile pour stocker les informations des élèves et les messages.</a:t>
            </a:r>
            <a:endParaRPr lang="fr-CA" sz="2200"/>
          </a:p>
        </p:txBody>
      </p:sp>
      <p:sp>
        <p:nvSpPr>
          <p:cNvPr id="617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17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5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E4CD87-D7C3-9A8F-F9B3-CA7643B7FA45}"/>
              </a:ext>
            </a:extLst>
          </p:cNvPr>
          <p:cNvSpPr>
            <a:spLocks noGrp="1"/>
          </p:cNvSpPr>
          <p:nvPr>
            <p:ph type="title"/>
          </p:nvPr>
        </p:nvSpPr>
        <p:spPr>
          <a:xfrm>
            <a:off x="6778531" y="980661"/>
            <a:ext cx="3942478" cy="861391"/>
          </a:xfrm>
        </p:spPr>
        <p:txBody>
          <a:bodyPr anchor="b">
            <a:noAutofit/>
          </a:bodyPr>
          <a:lstStyle/>
          <a:p>
            <a:r>
              <a:rPr lang="fr-FR" sz="3500" b="1"/>
              <a:t>Description du projet : </a:t>
            </a:r>
            <a:r>
              <a:rPr lang="fr-CA" sz="3500"/>
              <a:t>Difficultés du projet</a:t>
            </a:r>
          </a:p>
        </p:txBody>
      </p:sp>
      <p:sp>
        <p:nvSpPr>
          <p:cNvPr id="1033" name="Rectangle 10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B5FE751-9BB3-685B-27F5-6A6044E51C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29" r="14415"/>
          <a:stretch/>
        </p:blipFill>
        <p:spPr bwMode="auto">
          <a:xfrm>
            <a:off x="279143" y="299509"/>
            <a:ext cx="5221625" cy="625898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D6C32DB6-CAD6-9A08-DDDD-44DF0CDA6794}"/>
              </a:ext>
            </a:extLst>
          </p:cNvPr>
          <p:cNvSpPr>
            <a:spLocks noGrp="1"/>
          </p:cNvSpPr>
          <p:nvPr>
            <p:ph idx="1"/>
          </p:nvPr>
        </p:nvSpPr>
        <p:spPr>
          <a:xfrm>
            <a:off x="6545604" y="2146852"/>
            <a:ext cx="5195822" cy="4293705"/>
          </a:xfrm>
        </p:spPr>
        <p:txBody>
          <a:bodyPr anchor="t">
            <a:normAutofit/>
          </a:bodyPr>
          <a:lstStyle/>
          <a:p>
            <a:r>
              <a:rPr lang="fr-CA" sz="2800"/>
              <a:t>Jumelage des fichiers en un seul était compliqué et demandait plus de compréhension des langages  </a:t>
            </a:r>
          </a:p>
          <a:p>
            <a:r>
              <a:rPr lang="fr-CA" sz="2800"/>
              <a:t>La compréhension et l’utilisation du MVCT a été difficile </a:t>
            </a:r>
          </a:p>
          <a:p>
            <a:r>
              <a:rPr lang="fr-CA" sz="2800"/>
              <a:t>Une grande difficulté est de faire fonctionner les URL aux vues et aux Template, ça demande plus de compréhension</a:t>
            </a:r>
          </a:p>
          <a:p>
            <a:endParaRPr lang="fr-CA" sz="2400"/>
          </a:p>
          <a:p>
            <a:endParaRPr lang="fr-CA" sz="2400"/>
          </a:p>
          <a:p>
            <a:endParaRPr lang="fr-CA" sz="1800"/>
          </a:p>
        </p:txBody>
      </p:sp>
      <p:cxnSp>
        <p:nvCxnSpPr>
          <p:cNvPr id="103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1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02E090A-686A-D2ED-587A-E1FEC389E4B4}"/>
              </a:ext>
            </a:extLst>
          </p:cNvPr>
          <p:cNvSpPr>
            <a:spLocks noGrp="1"/>
          </p:cNvSpPr>
          <p:nvPr>
            <p:ph type="title"/>
          </p:nvPr>
        </p:nvSpPr>
        <p:spPr>
          <a:xfrm>
            <a:off x="914747" y="499703"/>
            <a:ext cx="5243394" cy="2225532"/>
          </a:xfrm>
        </p:spPr>
        <p:txBody>
          <a:bodyPr anchor="t">
            <a:normAutofit/>
          </a:bodyPr>
          <a:lstStyle/>
          <a:p>
            <a:r>
              <a:rPr lang="fr-FR" sz="3800" b="1"/>
              <a:t>Description du projet : </a:t>
            </a:r>
            <a:r>
              <a:rPr lang="fr-CA" sz="3800"/>
              <a:t>Les changements apporté au projet</a:t>
            </a:r>
          </a:p>
        </p:txBody>
      </p:sp>
      <p:cxnSp>
        <p:nvCxnSpPr>
          <p:cNvPr id="2081" name="Straight Connector 208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8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08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8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2050" name="Picture 2">
            <a:extLst>
              <a:ext uri="{FF2B5EF4-FFF2-40B4-BE49-F238E27FC236}">
                <a16:creationId xmlns:a16="http://schemas.microsoft.com/office/drawing/2014/main" id="{504E7979-0453-E9E2-EA94-04BD3BE23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6" r="-4" b="2872"/>
          <a:stretch/>
        </p:blipFill>
        <p:spPr bwMode="auto">
          <a:xfrm>
            <a:off x="838200" y="3003053"/>
            <a:ext cx="5243391" cy="2994972"/>
          </a:xfrm>
          <a:prstGeom prst="rect">
            <a:avLst/>
          </a:prstGeom>
          <a:noFill/>
          <a:extLst>
            <a:ext uri="{909E8E84-426E-40DD-AFC4-6F175D3DCCD1}">
              <a14:hiddenFill xmlns:a14="http://schemas.microsoft.com/office/drawing/2010/main">
                <a:solidFill>
                  <a:srgbClr val="FFFFFF"/>
                </a:solidFill>
              </a14:hiddenFill>
            </a:ext>
          </a:extLst>
        </p:spPr>
      </p:pic>
      <p:sp>
        <p:nvSpPr>
          <p:cNvPr id="2089" name="Rectangle 2088">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000055"/>
            <a:ext cx="5243390" cy="2997970"/>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Espace réservé du contenu 2">
            <a:extLst>
              <a:ext uri="{FF2B5EF4-FFF2-40B4-BE49-F238E27FC236}">
                <a16:creationId xmlns:a16="http://schemas.microsoft.com/office/drawing/2014/main" id="{7313FE9A-C3D7-D199-CDFA-8F1557E56780}"/>
              </a:ext>
            </a:extLst>
          </p:cNvPr>
          <p:cNvSpPr>
            <a:spLocks noGrp="1"/>
          </p:cNvSpPr>
          <p:nvPr>
            <p:ph idx="1"/>
          </p:nvPr>
        </p:nvSpPr>
        <p:spPr>
          <a:xfrm>
            <a:off x="7229041" y="879355"/>
            <a:ext cx="4339331" cy="5574454"/>
          </a:xfrm>
        </p:spPr>
        <p:txBody>
          <a:bodyPr anchor="ctr">
            <a:normAutofit fontScale="92500"/>
          </a:bodyPr>
          <a:lstStyle/>
          <a:p>
            <a:r>
              <a:rPr lang="fr-CA" sz="2500"/>
              <a:t>On n’a pas réussi à tout mettre les fonctionnalités désirées dans le site pour cause le manque de temps et de connaissance sur les différents langages utilisé.</a:t>
            </a:r>
          </a:p>
          <a:p>
            <a:r>
              <a:rPr lang="fr-CA" sz="2500"/>
              <a:t>Le calendrier n’était pas au point malgré qu’il soit présent, les cours et la remise de documents n’ont pas été généré pour chaque étudiant il fallait qu’il sélectionne les cours pour lesquels ils font partie.</a:t>
            </a:r>
          </a:p>
          <a:p>
            <a:r>
              <a:rPr lang="fr-CA" sz="2500"/>
              <a:t>Le site aurait pu être plus facile à utiliser pour les étudiants malgré la fonctionnalité qu’on n’a pas réussi à mettre. </a:t>
            </a:r>
          </a:p>
          <a:p>
            <a:endParaRPr lang="fr-CA" sz="1800"/>
          </a:p>
        </p:txBody>
      </p:sp>
    </p:spTree>
    <p:extLst>
      <p:ext uri="{BB962C8B-B14F-4D97-AF65-F5344CB8AC3E}">
        <p14:creationId xmlns:p14="http://schemas.microsoft.com/office/powerpoint/2010/main" val="390522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463E4E-1486-4225-F52D-39A9402BEFAA}"/>
              </a:ext>
            </a:extLst>
          </p:cNvPr>
          <p:cNvSpPr>
            <a:spLocks noGrp="1"/>
          </p:cNvSpPr>
          <p:nvPr>
            <p:ph type="title"/>
          </p:nvPr>
        </p:nvSpPr>
        <p:spPr>
          <a:xfrm>
            <a:off x="6657715" y="71121"/>
            <a:ext cx="4195674" cy="1966388"/>
          </a:xfrm>
        </p:spPr>
        <p:txBody>
          <a:bodyPr anchor="b">
            <a:normAutofit/>
          </a:bodyPr>
          <a:lstStyle/>
          <a:p>
            <a:r>
              <a:rPr lang="fr-FR" sz="4400" b="1"/>
              <a:t>Description du projet : </a:t>
            </a:r>
            <a:r>
              <a:rPr lang="fr-FR" sz="4400">
                <a:latin typeface="Times New Roman" panose="02020603050405020304" pitchFamily="18" charset="0"/>
                <a:cs typeface="Times New Roman" panose="02020603050405020304" pitchFamily="18" charset="0"/>
              </a:rPr>
              <a:t>Perspective</a:t>
            </a:r>
            <a:endParaRPr lang="fr-CA" sz="4400">
              <a:latin typeface="Times New Roman" panose="02020603050405020304" pitchFamily="18" charset="0"/>
              <a:cs typeface="Times New Roman" panose="02020603050405020304" pitchFamily="18" charset="0"/>
            </a:endParaRPr>
          </a:p>
        </p:txBody>
      </p:sp>
      <p:sp>
        <p:nvSpPr>
          <p:cNvPr id="7177" name="Oval 717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170" name="Picture 2" descr="Une image contenant ciel, horloge, Horloge murale, temps&#10;&#10;Description générée automatiquement">
            <a:extLst>
              <a:ext uri="{FF2B5EF4-FFF2-40B4-BE49-F238E27FC236}">
                <a16:creationId xmlns:a16="http://schemas.microsoft.com/office/drawing/2014/main" id="{7F86780E-D609-B84C-4A9B-C914A27384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26" r="16275" b="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717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718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F95D5B32-8A47-71C3-3BD5-C0A35FFD1BE7}"/>
              </a:ext>
            </a:extLst>
          </p:cNvPr>
          <p:cNvSpPr>
            <a:spLocks noGrp="1"/>
          </p:cNvSpPr>
          <p:nvPr>
            <p:ph idx="1"/>
          </p:nvPr>
        </p:nvSpPr>
        <p:spPr>
          <a:xfrm>
            <a:off x="6505451" y="2245360"/>
            <a:ext cx="4538620" cy="4216400"/>
          </a:xfrm>
        </p:spPr>
        <p:txBody>
          <a:bodyPr anchor="t">
            <a:noAutofit/>
          </a:bodyPr>
          <a:lstStyle/>
          <a:p>
            <a:r>
              <a:rPr lang="fr-CA" sz="2200"/>
              <a:t>Avec plus de temps, on aurait fait la vidéo conférence et faite en sorte que le tout soit plus optimal et plus beau.</a:t>
            </a:r>
          </a:p>
          <a:p>
            <a:r>
              <a:rPr lang="fr-CA" sz="2200"/>
              <a:t>Pour le calendrier, qu’il soit plus optimale et facile d’utilisation.</a:t>
            </a:r>
          </a:p>
          <a:p>
            <a:r>
              <a:rPr lang="fr-CA" sz="2200"/>
              <a:t>On aurait fait des sites personnalisés pour chaque personne comme un site utile pour les professeur, un pour les technicien et un autre pour les élèves (site plus spécifique pour chacun et moins général).</a:t>
            </a:r>
          </a:p>
        </p:txBody>
      </p:sp>
      <p:sp>
        <p:nvSpPr>
          <p:cNvPr id="718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718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3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4B004-1082-5769-F4A4-93F641843FD2}"/>
              </a:ext>
            </a:extLst>
          </p:cNvPr>
          <p:cNvSpPr>
            <a:spLocks noGrp="1"/>
          </p:cNvSpPr>
          <p:nvPr>
            <p:ph type="title"/>
          </p:nvPr>
        </p:nvSpPr>
        <p:spPr>
          <a:xfrm>
            <a:off x="838200" y="486565"/>
            <a:ext cx="10515600" cy="1590204"/>
          </a:xfrm>
        </p:spPr>
        <p:txBody>
          <a:bodyPr>
            <a:normAutofit/>
          </a:bodyPr>
          <a:lstStyle/>
          <a:p>
            <a:r>
              <a:rPr lang="fr-FR" sz="3200" dirty="0"/>
              <a:t> </a:t>
            </a:r>
            <a:r>
              <a:rPr lang="en-US" sz="3200" b="1" i="0" kern="1200" cap="all" baseline="0" dirty="0">
                <a:latin typeface="+mj-lt"/>
                <a:ea typeface="+mj-ea"/>
                <a:cs typeface="+mj-cs"/>
              </a:rPr>
              <a:t>Description du </a:t>
            </a:r>
            <a:r>
              <a:rPr lang="en-US" sz="3200" b="1" i="0" kern="1200" cap="all" baseline="0" dirty="0" err="1">
                <a:latin typeface="+mj-lt"/>
                <a:ea typeface="+mj-ea"/>
                <a:cs typeface="+mj-cs"/>
              </a:rPr>
              <a:t>projet</a:t>
            </a:r>
            <a:r>
              <a:rPr lang="en-US" sz="3200" b="1" i="0" kern="1200" cap="all" baseline="0" dirty="0">
                <a:latin typeface="+mj-lt"/>
                <a:ea typeface="+mj-ea"/>
                <a:cs typeface="+mj-cs"/>
              </a:rPr>
              <a:t> : </a:t>
            </a:r>
            <a:r>
              <a:rPr lang="fr-FR" sz="3200" dirty="0"/>
              <a:t>Diagramme de classe UML</a:t>
            </a:r>
            <a:br>
              <a:rPr lang="fr-FR" sz="3200" dirty="0"/>
            </a:br>
            <a:br>
              <a:rPr lang="fr-FR" sz="3200" dirty="0"/>
            </a:br>
            <a:endParaRPr lang="fr-FR" sz="3200" dirty="0"/>
          </a:p>
        </p:txBody>
      </p:sp>
      <p:pic>
        <p:nvPicPr>
          <p:cNvPr id="1028" name="Picture 4">
            <a:extLst>
              <a:ext uri="{FF2B5EF4-FFF2-40B4-BE49-F238E27FC236}">
                <a16:creationId xmlns:a16="http://schemas.microsoft.com/office/drawing/2014/main" id="{4B786472-7CBF-5679-F898-3291A93A5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892" y="1217684"/>
            <a:ext cx="7667850" cy="541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163E3-5EB5-D51F-8CCF-32DB9C6C37F4}"/>
              </a:ext>
            </a:extLst>
          </p:cNvPr>
          <p:cNvSpPr>
            <a:spLocks noGrp="1"/>
          </p:cNvSpPr>
          <p:nvPr>
            <p:ph type="title"/>
          </p:nvPr>
        </p:nvSpPr>
        <p:spPr/>
        <p:txBody>
          <a:bodyPr>
            <a:normAutofit fontScale="90000"/>
          </a:bodyPr>
          <a:lstStyle/>
          <a:p>
            <a:r>
              <a:rPr lang="fr-CA"/>
              <a:t>Lien pour la démonstration du site internet </a:t>
            </a:r>
          </a:p>
        </p:txBody>
      </p:sp>
      <p:sp>
        <p:nvSpPr>
          <p:cNvPr id="5" name="Espace réservé du contenu 4">
            <a:extLst>
              <a:ext uri="{FF2B5EF4-FFF2-40B4-BE49-F238E27FC236}">
                <a16:creationId xmlns:a16="http://schemas.microsoft.com/office/drawing/2014/main" id="{82E07780-36F0-D6C1-0EBA-6901497C6AE6}"/>
              </a:ext>
            </a:extLst>
          </p:cNvPr>
          <p:cNvSpPr>
            <a:spLocks noGrp="1"/>
          </p:cNvSpPr>
          <p:nvPr>
            <p:ph idx="1"/>
          </p:nvPr>
        </p:nvSpPr>
        <p:spPr/>
        <p:txBody>
          <a:bodyPr/>
          <a:lstStyle/>
          <a:p>
            <a:r>
              <a:rPr lang="fr-CA" dirty="0">
                <a:hlinkClick r:id="rId2"/>
              </a:rPr>
              <a:t>https://bdebqcca-my.sharepoint.com/:v:/g/personal/2086074_bdeb_qc_ca/Eb4BcV4Pj3NNoFXO81FcM4MBg8th16NjQfUeyRWOKop_DQ?e=Sn4PFz</a:t>
            </a:r>
            <a:r>
              <a:rPr lang="fr-CA" dirty="0"/>
              <a:t> </a:t>
            </a:r>
          </a:p>
          <a:p>
            <a:endParaRPr lang="fr-CA" dirty="0"/>
          </a:p>
          <a:p>
            <a:r>
              <a:rPr lang="fr-CA" dirty="0">
                <a:hlinkClick r:id="rId2"/>
              </a:rPr>
              <a:t>https://bdebqcca-my.sharepoint.com/:v:/g/personal/2086074_bdeb_qc_ca/Eb4BcV4Pj3NNoFXO81FcM4MBg8th16NjQfUeyRWOKop_DQ?e=Sn4PFz</a:t>
            </a:r>
            <a:r>
              <a:rPr lang="fr-CA" dirty="0"/>
              <a:t> </a:t>
            </a:r>
          </a:p>
          <a:p>
            <a:endParaRPr lang="fr-CA" dirty="0"/>
          </a:p>
        </p:txBody>
      </p:sp>
    </p:spTree>
    <p:extLst>
      <p:ext uri="{BB962C8B-B14F-4D97-AF65-F5344CB8AC3E}">
        <p14:creationId xmlns:p14="http://schemas.microsoft.com/office/powerpoint/2010/main" val="1176760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48" name="Rectangle 724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B52002-9D97-790D-778E-9924D3C71503}"/>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400" b="1" i="0" kern="1200" cap="all" baseline="0">
                <a:latin typeface="+mj-lt"/>
                <a:ea typeface="+mj-ea"/>
                <a:cs typeface="+mj-cs"/>
              </a:rPr>
              <a:t>Description du </a:t>
            </a:r>
            <a:r>
              <a:rPr lang="en-US" sz="3400" b="1" i="0" kern="1200" cap="all" baseline="0" err="1">
                <a:latin typeface="+mj-lt"/>
                <a:ea typeface="+mj-ea"/>
                <a:cs typeface="+mj-cs"/>
              </a:rPr>
              <a:t>projet</a:t>
            </a:r>
            <a:r>
              <a:rPr lang="en-US" sz="3400" b="1" i="0" kern="1200" cap="all" baseline="0">
                <a:latin typeface="+mj-lt"/>
                <a:ea typeface="+mj-ea"/>
                <a:cs typeface="+mj-cs"/>
              </a:rPr>
              <a:t> : Conclusion (finale)</a:t>
            </a:r>
          </a:p>
        </p:txBody>
      </p:sp>
      <p:sp>
        <p:nvSpPr>
          <p:cNvPr id="7250" name="Oval 724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5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725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7176" name="Picture 8">
            <a:extLst>
              <a:ext uri="{FF2B5EF4-FFF2-40B4-BE49-F238E27FC236}">
                <a16:creationId xmlns:a16="http://schemas.microsoft.com/office/drawing/2014/main" id="{14B71138-E7F5-9D3C-DDAB-5BDA827C84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20" r="-1" b="8893"/>
          <a:stretch/>
        </p:blipFill>
        <p:spPr bwMode="auto">
          <a:xfrm>
            <a:off x="1217770" y="2314148"/>
            <a:ext cx="3952579" cy="222219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F06D5B5A-2687-D67B-A618-3F0447484BD1}"/>
              </a:ext>
            </a:extLst>
          </p:cNvPr>
          <p:cNvSpPr>
            <a:spLocks noGrp="1"/>
          </p:cNvSpPr>
          <p:nvPr>
            <p:ph idx="1"/>
          </p:nvPr>
        </p:nvSpPr>
        <p:spPr>
          <a:xfrm>
            <a:off x="6624568" y="2794685"/>
            <a:ext cx="4158031" cy="3483317"/>
          </a:xfrm>
        </p:spPr>
        <p:txBody>
          <a:bodyPr vert="horz" lIns="91440" tIns="45720" rIns="91440" bIns="45720" rtlCol="0" anchor="t">
            <a:noAutofit/>
          </a:bodyPr>
          <a:lstStyle/>
          <a:p>
            <a:r>
              <a:rPr lang="fr-CA" sz="2100" b="0">
                <a:effectLst/>
                <a:latin typeface="Roboto"/>
                <a:ea typeface="Roboto"/>
                <a:cs typeface="Roboto"/>
              </a:rPr>
              <a:t>Le projet n’a pas été facile à réaliser, il y a eu beaucoup de problèmes et de difficultés, mais il a été très intéressant de faire ce projet et d’en apprendre davantage sur les </a:t>
            </a:r>
            <a:r>
              <a:rPr lang="fr-CA" sz="2100">
                <a:latin typeface="Roboto"/>
                <a:ea typeface="Roboto"/>
                <a:cs typeface="Roboto"/>
              </a:rPr>
              <a:t>différents</a:t>
            </a:r>
            <a:r>
              <a:rPr lang="fr-CA" sz="2100" b="0">
                <a:effectLst/>
                <a:latin typeface="Roboto"/>
                <a:ea typeface="Roboto"/>
                <a:cs typeface="Roboto"/>
              </a:rPr>
              <a:t> langages et surtout de créer notre propre projet. On a appris aussi à travailler en équipe et à communiquer, ce qui nous a été très bénéfique</a:t>
            </a:r>
            <a:r>
              <a:rPr lang="fr-CA" sz="2100">
                <a:latin typeface="Roboto"/>
                <a:ea typeface="Roboto"/>
                <a:cs typeface="Roboto"/>
              </a:rPr>
              <a:t>.</a:t>
            </a:r>
            <a:endParaRPr lang="en-US" sz="2100" kern="1200">
              <a:latin typeface="Roboto"/>
              <a:ea typeface="Roboto"/>
              <a:cs typeface="Roboto"/>
            </a:endParaRPr>
          </a:p>
        </p:txBody>
      </p:sp>
      <p:sp>
        <p:nvSpPr>
          <p:cNvPr id="72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7258" name="Straight Connector 72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AutoShape 6">
            <a:extLst>
              <a:ext uri="{FF2B5EF4-FFF2-40B4-BE49-F238E27FC236}">
                <a16:creationId xmlns:a16="http://schemas.microsoft.com/office/drawing/2014/main" id="{7C2C15AA-6B94-9F97-CBA0-8DCB94C4E9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Tree>
    <p:extLst>
      <p:ext uri="{BB962C8B-B14F-4D97-AF65-F5344CB8AC3E}">
        <p14:creationId xmlns:p14="http://schemas.microsoft.com/office/powerpoint/2010/main" val="138744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E2778-1C87-C1CF-04BC-9B9B6489AE9E}"/>
              </a:ext>
            </a:extLst>
          </p:cNvPr>
          <p:cNvSpPr>
            <a:spLocks noGrp="1"/>
          </p:cNvSpPr>
          <p:nvPr>
            <p:ph type="title"/>
          </p:nvPr>
        </p:nvSpPr>
        <p:spPr/>
        <p:txBody>
          <a:bodyPr>
            <a:normAutofit fontScale="90000"/>
          </a:bodyPr>
          <a:lstStyle/>
          <a:p>
            <a:r>
              <a:rPr lang="fr-FR" sz="4800" b="1"/>
              <a:t>Description du projet : Voici ce que nous avons voulu créer quant à l’idée</a:t>
            </a:r>
            <a:endParaRPr lang="fr-CA"/>
          </a:p>
        </p:txBody>
      </p:sp>
      <p:sp>
        <p:nvSpPr>
          <p:cNvPr id="3" name="Espace réservé du contenu 2">
            <a:extLst>
              <a:ext uri="{FF2B5EF4-FFF2-40B4-BE49-F238E27FC236}">
                <a16:creationId xmlns:a16="http://schemas.microsoft.com/office/drawing/2014/main" id="{A3E5FE47-1D19-B28D-83F7-8A1A2786CE21}"/>
              </a:ext>
            </a:extLst>
          </p:cNvPr>
          <p:cNvSpPr>
            <a:spLocks noGrp="1"/>
          </p:cNvSpPr>
          <p:nvPr>
            <p:ph idx="1"/>
          </p:nvPr>
        </p:nvSpPr>
        <p:spPr>
          <a:xfrm>
            <a:off x="1247091" y="1874208"/>
            <a:ext cx="5257800" cy="2905401"/>
          </a:xfrm>
        </p:spPr>
        <p:txBody>
          <a:bodyPr>
            <a:normAutofit fontScale="62500" lnSpcReduction="20000"/>
          </a:bodyPr>
          <a:lstStyle/>
          <a:p>
            <a:r>
              <a:rPr lang="fr-FR" sz="3200"/>
              <a:t>Site internet visant à fournir une plateforme centralisée qui est lié à l’apprentissage des élèves et à l’enseignement.</a:t>
            </a:r>
          </a:p>
          <a:p>
            <a:r>
              <a:rPr lang="fr-FR" sz="3200"/>
              <a:t>Regroupe différentes fonctionnalités :</a:t>
            </a:r>
          </a:p>
          <a:p>
            <a:r>
              <a:rPr lang="fr-FR" sz="3200"/>
              <a:t>Communication entre élèves et enseignants</a:t>
            </a:r>
          </a:p>
          <a:p>
            <a:r>
              <a:rPr lang="fr-FR" sz="3200"/>
              <a:t>Distribution de documents</a:t>
            </a:r>
          </a:p>
          <a:p>
            <a:r>
              <a:rPr lang="fr-FR" sz="3200"/>
              <a:t>Clavardage visant l’entraide entre étudiants</a:t>
            </a:r>
          </a:p>
          <a:p>
            <a:r>
              <a:rPr lang="fr-FR" sz="3200"/>
              <a:t>Etc…</a:t>
            </a:r>
          </a:p>
          <a:p>
            <a:endParaRPr lang="fr-CA"/>
          </a:p>
        </p:txBody>
      </p:sp>
      <p:sp>
        <p:nvSpPr>
          <p:cNvPr id="4" name="ZoneTexte 3">
            <a:extLst>
              <a:ext uri="{FF2B5EF4-FFF2-40B4-BE49-F238E27FC236}">
                <a16:creationId xmlns:a16="http://schemas.microsoft.com/office/drawing/2014/main" id="{66D1EBC2-60E6-B072-EE84-802FDEF5C143}"/>
              </a:ext>
            </a:extLst>
          </p:cNvPr>
          <p:cNvSpPr txBox="1"/>
          <p:nvPr/>
        </p:nvSpPr>
        <p:spPr>
          <a:xfrm>
            <a:off x="1247091" y="4586149"/>
            <a:ext cx="6075583" cy="1754326"/>
          </a:xfrm>
          <a:prstGeom prst="rect">
            <a:avLst/>
          </a:prstGeom>
          <a:noFill/>
        </p:spPr>
        <p:txBody>
          <a:bodyPr wrap="square" rtlCol="0">
            <a:spAutoFit/>
          </a:bodyPr>
          <a:lstStyle/>
          <a:p>
            <a:r>
              <a:rPr lang="fr-FR" sz="1800"/>
              <a:t>C’est principalement un regroupement de quelques fonctionnalités de plusieurs applications comme Omnivox, Teams et Moodle.</a:t>
            </a:r>
          </a:p>
          <a:p>
            <a:r>
              <a:rPr lang="fr-FR" sz="1800"/>
              <a:t>Principale fonctionnalité : le clavardage entre étudiants </a:t>
            </a:r>
          </a:p>
          <a:p>
            <a:r>
              <a:rPr lang="fr-FR" sz="1800"/>
              <a:t>Division en programme / sujets / cours</a:t>
            </a:r>
          </a:p>
          <a:p>
            <a:endParaRPr lang="fr-CA"/>
          </a:p>
        </p:txBody>
      </p:sp>
      <p:pic>
        <p:nvPicPr>
          <p:cNvPr id="3076" name="Picture 4">
            <a:extLst>
              <a:ext uri="{FF2B5EF4-FFF2-40B4-BE49-F238E27FC236}">
                <a16:creationId xmlns:a16="http://schemas.microsoft.com/office/drawing/2014/main" id="{23557347-3031-20DC-37E5-8329C0322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877" y="18256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5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0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AE8253-DB03-4568-7E57-E0BEC82C4D9B}"/>
              </a:ext>
            </a:extLst>
          </p:cNvPr>
          <p:cNvSpPr>
            <a:spLocks noGrp="1"/>
          </p:cNvSpPr>
          <p:nvPr>
            <p:ph type="title"/>
          </p:nvPr>
        </p:nvSpPr>
        <p:spPr>
          <a:xfrm>
            <a:off x="789163" y="1784272"/>
            <a:ext cx="6190412" cy="1182927"/>
          </a:xfrm>
        </p:spPr>
        <p:txBody>
          <a:bodyPr anchor="b">
            <a:normAutofit fontScale="90000"/>
          </a:bodyPr>
          <a:lstStyle/>
          <a:p>
            <a:r>
              <a:rPr lang="fr-FR" sz="3800" b="1"/>
              <a:t>Description du projet :</a:t>
            </a:r>
            <a:r>
              <a:rPr lang="fr-FR" sz="4000" b="1"/>
              <a:t> Voici ce que nous avons voulu créer pour l’utilité et l’innovation</a:t>
            </a:r>
            <a:endParaRPr lang="fr-FR" sz="3800"/>
          </a:p>
        </p:txBody>
      </p:sp>
      <p:cxnSp>
        <p:nvCxnSpPr>
          <p:cNvPr id="4116"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C637C9A-1A02-A1F6-6B68-5E3DF38282E2}"/>
              </a:ext>
            </a:extLst>
          </p:cNvPr>
          <p:cNvSpPr>
            <a:spLocks noGrp="1"/>
          </p:cNvSpPr>
          <p:nvPr>
            <p:ph idx="1"/>
          </p:nvPr>
        </p:nvSpPr>
        <p:spPr>
          <a:xfrm>
            <a:off x="789163" y="3088122"/>
            <a:ext cx="6190412" cy="3344459"/>
          </a:xfrm>
        </p:spPr>
        <p:txBody>
          <a:bodyPr anchor="t">
            <a:normAutofit/>
          </a:bodyPr>
          <a:lstStyle/>
          <a:p>
            <a:r>
              <a:rPr lang="fr-FR" sz="2200"/>
              <a:t>Simplifier la vie des étudiants et des enseignants</a:t>
            </a:r>
          </a:p>
          <a:p>
            <a:r>
              <a:rPr lang="fr-FR" sz="2200"/>
              <a:t>Éviter la perte de temps et la confusion</a:t>
            </a:r>
          </a:p>
          <a:p>
            <a:r>
              <a:rPr lang="fr-FR" sz="2200"/>
              <a:t>Améliore l’efficacité</a:t>
            </a:r>
          </a:p>
          <a:p>
            <a:r>
              <a:rPr lang="fr-FR" sz="2200"/>
              <a:t>Encourage l’engagement et la participation via le clavardage</a:t>
            </a:r>
          </a:p>
          <a:p>
            <a:r>
              <a:rPr lang="fr-FR" sz="2200"/>
              <a:t>Plusieurs fonctionnalité</a:t>
            </a:r>
            <a:r>
              <a:rPr lang="fr-CA" sz="2200"/>
              <a:t>é qui facilite et enrichie le quotidien des élèves tout comme le professeur.</a:t>
            </a:r>
            <a:endParaRPr lang="fr-FR" sz="2200"/>
          </a:p>
        </p:txBody>
      </p:sp>
      <p:pic>
        <p:nvPicPr>
          <p:cNvPr id="4098" name="Picture 2">
            <a:extLst>
              <a:ext uri="{FF2B5EF4-FFF2-40B4-BE49-F238E27FC236}">
                <a16:creationId xmlns:a16="http://schemas.microsoft.com/office/drawing/2014/main" id="{2E0FF6BF-AE85-A657-5EC5-577F396F5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411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1382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5" name="Rectangle 619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C585D8-6A3F-21EC-571A-97885015A915}"/>
              </a:ext>
            </a:extLst>
          </p:cNvPr>
          <p:cNvSpPr>
            <a:spLocks noGrp="1"/>
          </p:cNvSpPr>
          <p:nvPr>
            <p:ph type="title"/>
          </p:nvPr>
        </p:nvSpPr>
        <p:spPr>
          <a:xfrm>
            <a:off x="6599789" y="170886"/>
            <a:ext cx="4195674" cy="2052522"/>
          </a:xfrm>
        </p:spPr>
        <p:txBody>
          <a:bodyPr anchor="b">
            <a:normAutofit/>
          </a:bodyPr>
          <a:lstStyle/>
          <a:p>
            <a:r>
              <a:rPr lang="fr-FR" sz="4400" b="1"/>
              <a:t>Description du projet : </a:t>
            </a:r>
            <a:r>
              <a:rPr lang="fr-CA" sz="4400"/>
              <a:t>Cas d’utilisation</a:t>
            </a:r>
          </a:p>
        </p:txBody>
      </p:sp>
      <p:sp>
        <p:nvSpPr>
          <p:cNvPr id="6197" name="Freeform: Shape 6196">
            <a:extLst>
              <a:ext uri="{FF2B5EF4-FFF2-40B4-BE49-F238E27FC236}">
                <a16:creationId xmlns:a16="http://schemas.microsoft.com/office/drawing/2014/main" id="{D0F14822-B1F1-4730-A131-C3416A79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0930"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99" name="Freeform: Shape 6198">
            <a:extLst>
              <a:ext uri="{FF2B5EF4-FFF2-40B4-BE49-F238E27FC236}">
                <a16:creationId xmlns:a16="http://schemas.microsoft.com/office/drawing/2014/main" id="{063F1D6B-3845-4F68-9803-39000080E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54502" cy="4167582"/>
          </a:xfrm>
          <a:custGeom>
            <a:avLst/>
            <a:gdLst>
              <a:gd name="connsiteX0" fmla="*/ 1209514 w 4154502"/>
              <a:gd name="connsiteY0" fmla="*/ 0 h 4167582"/>
              <a:gd name="connsiteX1" fmla="*/ 2782034 w 4154502"/>
              <a:gd name="connsiteY1" fmla="*/ 0 h 4167582"/>
              <a:gd name="connsiteX2" fmla="*/ 2836049 w 4154502"/>
              <a:gd name="connsiteY2" fmla="*/ 19770 h 4167582"/>
              <a:gd name="connsiteX3" fmla="*/ 4154502 w 4154502"/>
              <a:gd name="connsiteY3" fmla="*/ 2008854 h 4167582"/>
              <a:gd name="connsiteX4" fmla="*/ 1995774 w 4154502"/>
              <a:gd name="connsiteY4" fmla="*/ 4167582 h 4167582"/>
              <a:gd name="connsiteX5" fmla="*/ 6690 w 4154502"/>
              <a:gd name="connsiteY5" fmla="*/ 2849129 h 4167582"/>
              <a:gd name="connsiteX6" fmla="*/ 0 w 4154502"/>
              <a:gd name="connsiteY6" fmla="*/ 2830852 h 4167582"/>
              <a:gd name="connsiteX7" fmla="*/ 0 w 4154502"/>
              <a:gd name="connsiteY7" fmla="*/ 1186857 h 4167582"/>
              <a:gd name="connsiteX8" fmla="*/ 6690 w 4154502"/>
              <a:gd name="connsiteY8" fmla="*/ 1168580 h 4167582"/>
              <a:gd name="connsiteX9" fmla="*/ 1155500 w 4154502"/>
              <a:gd name="connsiteY9" fmla="*/ 19770 h 416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502" h="4167582">
                <a:moveTo>
                  <a:pt x="1209514" y="0"/>
                </a:moveTo>
                <a:lnTo>
                  <a:pt x="2782034" y="0"/>
                </a:lnTo>
                <a:lnTo>
                  <a:pt x="2836049" y="19770"/>
                </a:lnTo>
                <a:cubicBezTo>
                  <a:pt x="3610849" y="347482"/>
                  <a:pt x="4154502" y="1114679"/>
                  <a:pt x="4154502" y="2008854"/>
                </a:cubicBezTo>
                <a:cubicBezTo>
                  <a:pt x="4154502" y="3201087"/>
                  <a:pt x="3188007" y="4167582"/>
                  <a:pt x="1995774" y="4167582"/>
                </a:cubicBezTo>
                <a:cubicBezTo>
                  <a:pt x="1101599" y="4167582"/>
                  <a:pt x="334402" y="3623929"/>
                  <a:pt x="6690" y="2849129"/>
                </a:cubicBezTo>
                <a:lnTo>
                  <a:pt x="0" y="2830852"/>
                </a:lnTo>
                <a:lnTo>
                  <a:pt x="0" y="1186857"/>
                </a:lnTo>
                <a:lnTo>
                  <a:pt x="6690" y="1168580"/>
                </a:lnTo>
                <a:cubicBezTo>
                  <a:pt x="225165" y="652046"/>
                  <a:pt x="638966" y="238245"/>
                  <a:pt x="1155500" y="1977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46" name="Picture 2">
            <a:extLst>
              <a:ext uri="{FF2B5EF4-FFF2-40B4-BE49-F238E27FC236}">
                <a16:creationId xmlns:a16="http://schemas.microsoft.com/office/drawing/2014/main" id="{66E523DE-1753-4B52-8675-FF464471B4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68" r="5917" b="-1"/>
          <a:stretch/>
        </p:blipFill>
        <p:spPr bwMode="auto">
          <a:xfrm>
            <a:off x="-2" y="10"/>
            <a:ext cx="4317456" cy="4167571"/>
          </a:xfrm>
          <a:custGeom>
            <a:avLst/>
            <a:gdLst/>
            <a:ahLst/>
            <a:cxnLst/>
            <a:rect l="l" t="t" r="r" b="b"/>
            <a:pathLst>
              <a:path w="4317456" h="4167581">
                <a:moveTo>
                  <a:pt x="1372466" y="0"/>
                </a:moveTo>
                <a:lnTo>
                  <a:pt x="2944990" y="0"/>
                </a:lnTo>
                <a:lnTo>
                  <a:pt x="2999002" y="19769"/>
                </a:lnTo>
                <a:cubicBezTo>
                  <a:pt x="3773802" y="347482"/>
                  <a:pt x="4317456" y="1114680"/>
                  <a:pt x="4317456" y="2008853"/>
                </a:cubicBezTo>
                <a:cubicBezTo>
                  <a:pt x="4317456" y="3201085"/>
                  <a:pt x="3350960" y="4167581"/>
                  <a:pt x="2158728" y="4167581"/>
                </a:cubicBezTo>
                <a:cubicBezTo>
                  <a:pt x="966497" y="4167581"/>
                  <a:pt x="0" y="3201085"/>
                  <a:pt x="0" y="2008853"/>
                </a:cubicBezTo>
                <a:cubicBezTo>
                  <a:pt x="0" y="1114680"/>
                  <a:pt x="543654" y="347482"/>
                  <a:pt x="1318454" y="19769"/>
                </a:cubicBezTo>
                <a:close/>
              </a:path>
            </a:pathLst>
          </a:custGeom>
          <a:noFill/>
          <a:extLst>
            <a:ext uri="{909E8E84-426E-40DD-AFC4-6F175D3DCCD1}">
              <a14:hiddenFill xmlns:a14="http://schemas.microsoft.com/office/drawing/2010/main">
                <a:solidFill>
                  <a:srgbClr val="FFFFFF"/>
                </a:solidFill>
              </a14:hiddenFill>
            </a:ext>
          </a:extLst>
        </p:spPr>
      </p:pic>
      <p:sp>
        <p:nvSpPr>
          <p:cNvPr id="620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8953" y="17716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20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4045" y="320874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D39331C4-75D7-0D99-97F8-4954410A0063}"/>
              </a:ext>
            </a:extLst>
          </p:cNvPr>
          <p:cNvSpPr>
            <a:spLocks noGrp="1"/>
          </p:cNvSpPr>
          <p:nvPr>
            <p:ph idx="1"/>
          </p:nvPr>
        </p:nvSpPr>
        <p:spPr>
          <a:xfrm>
            <a:off x="6494763" y="2401538"/>
            <a:ext cx="4195675" cy="2913872"/>
          </a:xfrm>
        </p:spPr>
        <p:txBody>
          <a:bodyPr anchor="t">
            <a:noAutofit/>
          </a:bodyPr>
          <a:lstStyle/>
          <a:p>
            <a:r>
              <a:rPr lang="fr-CA" sz="1800" dirty="0">
                <a:latin typeface="Gill Sans Nova (Corps)"/>
              </a:rPr>
              <a:t>Acteur:</a:t>
            </a:r>
          </a:p>
          <a:p>
            <a:pPr algn="just"/>
            <a:r>
              <a:rPr lang="fr-CA" sz="1800">
                <a:effectLst/>
                <a:latin typeface="Gill Sans Nova (Corps)"/>
                <a:ea typeface="Calibri" panose="020F0502020204030204" pitchFamily="34" charset="0"/>
                <a:cs typeface="Times New Roman"/>
              </a:rPr>
              <a:t>Professeur : </a:t>
            </a:r>
            <a:r>
              <a:rPr lang="fr-CA" sz="1800">
                <a:effectLst/>
                <a:latin typeface="Times New Roman"/>
                <a:ea typeface="Calibri" panose="020F0502020204030204" pitchFamily="34" charset="0"/>
                <a:cs typeface="Arial"/>
              </a:rPr>
              <a:t>personne qui utilise le site pour communiquer les élevés.</a:t>
            </a:r>
          </a:p>
          <a:p>
            <a:pPr>
              <a:buFontTx/>
              <a:buChar char="-"/>
            </a:pPr>
            <a:r>
              <a:rPr lang="fr-CA" sz="1800">
                <a:effectLst/>
                <a:latin typeface="Gill Sans Nova (Corps)"/>
                <a:ea typeface="Calibri" panose="020F0502020204030204" pitchFamily="34" charset="0"/>
                <a:cs typeface="Times New Roman"/>
              </a:rPr>
              <a:t>Élève : </a:t>
            </a:r>
            <a:r>
              <a:rPr lang="fr-CA" sz="1800">
                <a:effectLst/>
                <a:latin typeface="Times New Roman"/>
                <a:ea typeface="Calibri" panose="020F0502020204030204" pitchFamily="34" charset="0"/>
                <a:cs typeface="Times New Roman"/>
              </a:rPr>
              <a:t>personne qui utilise le site pour communiquer entre eux ou avec le professeur.</a:t>
            </a:r>
            <a:endParaRPr lang="fr-CA" sz="1800">
              <a:latin typeface="Times New Roman"/>
              <a:cs typeface="Times New Roman"/>
            </a:endParaRPr>
          </a:p>
          <a:p>
            <a:pPr>
              <a:buFontTx/>
              <a:buChar char="-"/>
            </a:pPr>
            <a:r>
              <a:rPr lang="fr-CA" sz="1800">
                <a:latin typeface="Gill Sans Nova (Corps)"/>
              </a:rPr>
              <a:t>Scénario</a:t>
            </a:r>
            <a:r>
              <a:rPr lang="fr-CA" sz="1800" dirty="0">
                <a:latin typeface="Gill Sans Nova (Corps)"/>
              </a:rPr>
              <a:t>:</a:t>
            </a:r>
          </a:p>
          <a:p>
            <a:r>
              <a:rPr lang="fr-CA" sz="1800" dirty="0">
                <a:effectLst/>
                <a:latin typeface="Gill Sans Nova (Corps)"/>
                <a:ea typeface="Calibri" panose="020F0502020204030204" pitchFamily="34" charset="0"/>
              </a:rPr>
              <a:t>Communication entre le professeur et les élèves </a:t>
            </a:r>
            <a:endParaRPr lang="fr-CA" sz="1800" dirty="0">
              <a:latin typeface="Gill Sans Nova (Corps)"/>
            </a:endParaRPr>
          </a:p>
        </p:txBody>
      </p:sp>
      <p:sp>
        <p:nvSpPr>
          <p:cNvPr id="620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3825" y="4368981"/>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148" name="Picture 4">
            <a:extLst>
              <a:ext uri="{FF2B5EF4-FFF2-40B4-BE49-F238E27FC236}">
                <a16:creationId xmlns:a16="http://schemas.microsoft.com/office/drawing/2014/main" id="{2FA1CA6F-0757-2B52-FD9B-E63ACC33E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17" r="3929" b="-4"/>
          <a:stretch/>
        </p:blipFill>
        <p:spPr bwMode="auto">
          <a:xfrm>
            <a:off x="2767504" y="3942512"/>
            <a:ext cx="3238727" cy="2915488"/>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a:noFill/>
          <a:extLst>
            <a:ext uri="{909E8E84-426E-40DD-AFC4-6F175D3DCCD1}">
              <a14:hiddenFill xmlns:a14="http://schemas.microsoft.com/office/drawing/2010/main">
                <a:solidFill>
                  <a:srgbClr val="FFFFFF"/>
                </a:solidFill>
              </a14:hiddenFill>
            </a:ext>
          </a:extLst>
        </p:spPr>
      </p:pic>
      <p:cxnSp>
        <p:nvCxnSpPr>
          <p:cNvPr id="6207" name="Straight Connector 620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56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4B56C8-F684-C96A-BBBC-0AD96F97BC21}"/>
              </a:ext>
            </a:extLst>
          </p:cNvPr>
          <p:cNvSpPr>
            <a:spLocks noGrp="1"/>
          </p:cNvSpPr>
          <p:nvPr>
            <p:ph type="title"/>
          </p:nvPr>
        </p:nvSpPr>
        <p:spPr>
          <a:xfrm>
            <a:off x="6485366" y="135891"/>
            <a:ext cx="4395340" cy="1716255"/>
          </a:xfrm>
        </p:spPr>
        <p:txBody>
          <a:bodyPr anchor="b">
            <a:normAutofit/>
          </a:bodyPr>
          <a:lstStyle/>
          <a:p>
            <a:r>
              <a:rPr lang="fr-FR" sz="3400" b="1"/>
              <a:t>Description du projet : </a:t>
            </a:r>
            <a:r>
              <a:rPr lang="fr-FR" sz="3400"/>
              <a:t>Technologies utilisé Django Python</a:t>
            </a:r>
            <a:endParaRPr lang="fr-CA" sz="3400"/>
          </a:p>
        </p:txBody>
      </p:sp>
      <p:sp>
        <p:nvSpPr>
          <p:cNvPr id="1035" name="Rectangle 103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e image contenant texte, Police, Graphique, logo&#10;&#10;Description générée automatiquement">
            <a:extLst>
              <a:ext uri="{FF2B5EF4-FFF2-40B4-BE49-F238E27FC236}">
                <a16:creationId xmlns:a16="http://schemas.microsoft.com/office/drawing/2014/main" id="{F2D74620-063F-8B4C-650E-3BE8DB0697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143" y="1960418"/>
            <a:ext cx="5221625" cy="293716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9B50AB31-E79D-EDC0-0AD5-4E13FFD7BB6E}"/>
              </a:ext>
            </a:extLst>
          </p:cNvPr>
          <p:cNvSpPr>
            <a:spLocks noGrp="1"/>
          </p:cNvSpPr>
          <p:nvPr>
            <p:ph idx="1"/>
          </p:nvPr>
        </p:nvSpPr>
        <p:spPr>
          <a:xfrm>
            <a:off x="6412091" y="1988037"/>
            <a:ext cx="4434721" cy="4181040"/>
          </a:xfrm>
        </p:spPr>
        <p:txBody>
          <a:bodyPr anchor="t">
            <a:noAutofit/>
          </a:bodyPr>
          <a:lstStyle/>
          <a:p>
            <a:r>
              <a:rPr lang="fr-CA" sz="1700" b="0" i="0">
                <a:solidFill>
                  <a:srgbClr val="374151"/>
                </a:solidFill>
                <a:effectLst/>
                <a:latin typeface="Söhne"/>
              </a:rPr>
              <a:t> </a:t>
            </a:r>
            <a:r>
              <a:rPr lang="fr-CA" sz="1700">
                <a:solidFill>
                  <a:srgbClr val="374151"/>
                </a:solidFill>
                <a:latin typeface="Söhne"/>
              </a:rPr>
              <a:t>Django utilise </a:t>
            </a:r>
            <a:r>
              <a:rPr lang="fr-CA" sz="1700" b="0" i="0">
                <a:solidFill>
                  <a:srgbClr val="374151"/>
                </a:solidFill>
                <a:effectLst/>
                <a:latin typeface="Söhne"/>
              </a:rPr>
              <a:t>le modèle de conception MVCT. </a:t>
            </a:r>
          </a:p>
          <a:p>
            <a:r>
              <a:rPr lang="fr-CA" sz="1700" b="0" i="0">
                <a:solidFill>
                  <a:srgbClr val="374151"/>
                </a:solidFill>
                <a:effectLst/>
                <a:latin typeface="Söhne"/>
              </a:rPr>
              <a:t>« "MVCT" fait référence au modèle de conception "Modèle-Vue-</a:t>
            </a:r>
            <a:r>
              <a:rPr lang="fr-CA" sz="1700" err="1">
                <a:solidFill>
                  <a:srgbClr val="374151"/>
                </a:solidFill>
                <a:latin typeface="Söhne"/>
              </a:rPr>
              <a:t>C</a:t>
            </a:r>
            <a:r>
              <a:rPr lang="fr-CA" sz="1700" b="0" i="0" err="1">
                <a:solidFill>
                  <a:srgbClr val="374151"/>
                </a:solidFill>
                <a:effectLst/>
                <a:latin typeface="Söhne"/>
              </a:rPr>
              <a:t>ontroleur</a:t>
            </a:r>
            <a:r>
              <a:rPr lang="fr-CA" sz="1700" b="0" i="0">
                <a:solidFill>
                  <a:srgbClr val="374151"/>
                </a:solidFill>
                <a:effectLst/>
                <a:latin typeface="Söhne"/>
              </a:rPr>
              <a:t>-Template".</a:t>
            </a:r>
          </a:p>
          <a:p>
            <a:r>
              <a:rPr lang="fr-CA" sz="1700" b="0" i="0">
                <a:solidFill>
                  <a:srgbClr val="374151"/>
                </a:solidFill>
                <a:effectLst/>
                <a:latin typeface="Söhne"/>
              </a:rPr>
              <a:t>Django est un Framework web open-source </a:t>
            </a:r>
          </a:p>
          <a:p>
            <a:r>
              <a:rPr lang="fr-CA" sz="1700">
                <a:solidFill>
                  <a:srgbClr val="374151"/>
                </a:solidFill>
                <a:latin typeface="Söhne"/>
              </a:rPr>
              <a:t>Framework est un ensemble d’outils, de modèles de conception qui donne une base pour créer ton application. Elles sont utiles pour accélérer le travail et permettre au codeur d’avoir des solution prête à l’usage et de se concentrer sur la logique derrière.</a:t>
            </a:r>
          </a:p>
          <a:p>
            <a:r>
              <a:rPr lang="fr-CA" sz="1700">
                <a:solidFill>
                  <a:srgbClr val="374151"/>
                </a:solidFill>
                <a:latin typeface="Söhne"/>
              </a:rPr>
              <a:t>Elle est utilisée pour le backend du site soit le cerveau c’est grâce à elle que votre site peut fonctionner et par exemple changer de fichier html lorsque vous pesé sur un bouton.</a:t>
            </a:r>
          </a:p>
        </p:txBody>
      </p:sp>
      <p:cxnSp>
        <p:nvCxnSpPr>
          <p:cNvPr id="1037" name="Straight Connector 10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61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C5DFE21-3C14-1BA7-5920-B6F6969588C1}"/>
              </a:ext>
            </a:extLst>
          </p:cNvPr>
          <p:cNvSpPr>
            <a:spLocks noGrp="1"/>
          </p:cNvSpPr>
          <p:nvPr>
            <p:ph type="title"/>
          </p:nvPr>
        </p:nvSpPr>
        <p:spPr>
          <a:xfrm>
            <a:off x="803776" y="1069195"/>
            <a:ext cx="6190412" cy="1182927"/>
          </a:xfrm>
        </p:spPr>
        <p:txBody>
          <a:bodyPr anchor="b">
            <a:normAutofit/>
          </a:bodyPr>
          <a:lstStyle/>
          <a:p>
            <a:r>
              <a:rPr lang="fr-FR" sz="3800" b="1"/>
              <a:t>Description du projet : </a:t>
            </a:r>
            <a:r>
              <a:rPr lang="fr-FR" sz="3800"/>
              <a:t>Technologies utilisé HTML</a:t>
            </a:r>
            <a:endParaRPr lang="fr-CA" sz="3800"/>
          </a:p>
        </p:txBody>
      </p:sp>
      <p:cxnSp>
        <p:nvCxnSpPr>
          <p:cNvPr id="205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26AB28A-16BF-9F14-5C08-C730387D415A}"/>
              </a:ext>
            </a:extLst>
          </p:cNvPr>
          <p:cNvSpPr>
            <a:spLocks noGrp="1"/>
          </p:cNvSpPr>
          <p:nvPr>
            <p:ph idx="1"/>
          </p:nvPr>
        </p:nvSpPr>
        <p:spPr>
          <a:xfrm>
            <a:off x="803776" y="2591824"/>
            <a:ext cx="6190412" cy="3344459"/>
          </a:xfrm>
        </p:spPr>
        <p:txBody>
          <a:bodyPr anchor="t">
            <a:normAutofit lnSpcReduction="10000"/>
          </a:bodyPr>
          <a:lstStyle/>
          <a:p>
            <a:r>
              <a:rPr lang="fr-CA" sz="2300">
                <a:latin typeface="Times New Roman" panose="02020603050405020304" pitchFamily="18" charset="0"/>
                <a:cs typeface="Times New Roman" panose="02020603050405020304" pitchFamily="18" charset="0"/>
              </a:rPr>
              <a:t>HTML est un langage de balisage </a:t>
            </a:r>
          </a:p>
          <a:p>
            <a:r>
              <a:rPr lang="fr-CA" sz="2300">
                <a:latin typeface="Times New Roman" panose="02020603050405020304" pitchFamily="18" charset="0"/>
                <a:cs typeface="Times New Roman" panose="02020603050405020304" pitchFamily="18" charset="0"/>
              </a:rPr>
              <a:t>Il permet de créer des pages web e</a:t>
            </a:r>
            <a:r>
              <a:rPr lang="fr-CA" sz="2300" b="0" i="0">
                <a:effectLst/>
                <a:latin typeface="Times New Roman" panose="02020603050405020304" pitchFamily="18" charset="0"/>
                <a:cs typeface="Times New Roman" panose="02020603050405020304" pitchFamily="18" charset="0"/>
              </a:rPr>
              <a:t>n utilisant des balises pour ajouter du contenu et des éléments interactifs</a:t>
            </a:r>
            <a:endParaRPr lang="fr-CA" sz="2300">
              <a:latin typeface="Times New Roman" panose="02020603050405020304" pitchFamily="18" charset="0"/>
              <a:cs typeface="Times New Roman" panose="02020603050405020304" pitchFamily="18" charset="0"/>
            </a:endParaRPr>
          </a:p>
          <a:p>
            <a:r>
              <a:rPr lang="fr-CA" sz="2300">
                <a:latin typeface="Times New Roman"/>
                <a:cs typeface="Times New Roman"/>
              </a:rPr>
              <a:t>Il est utilisé pour le frontend soit les informations sur la page </a:t>
            </a:r>
            <a:endParaRPr lang="fr-CA" sz="2300">
              <a:latin typeface="Times New Roman" panose="02020603050405020304" pitchFamily="18" charset="0"/>
              <a:cs typeface="Times New Roman" panose="02020603050405020304" pitchFamily="18" charset="0"/>
            </a:endParaRPr>
          </a:p>
          <a:p>
            <a:r>
              <a:rPr lang="fr-CA" sz="2300">
                <a:latin typeface="Times New Roman"/>
                <a:cs typeface="Times New Roman"/>
              </a:rPr>
              <a:t>Le frontend représente la partie visible d’une application ou page web. Elle permet au utilisateur d’interagir avec le site web ou application.</a:t>
            </a:r>
          </a:p>
        </p:txBody>
      </p:sp>
      <p:pic>
        <p:nvPicPr>
          <p:cNvPr id="2050" name="Picture 2">
            <a:extLst>
              <a:ext uri="{FF2B5EF4-FFF2-40B4-BE49-F238E27FC236}">
                <a16:creationId xmlns:a16="http://schemas.microsoft.com/office/drawing/2014/main" id="{20A71EEE-10A0-74DD-E487-ECA33463FD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0" r="18662" b="2"/>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205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6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89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8EB26A0-88D3-B41F-EF85-FDE4B3C81EB3}"/>
              </a:ext>
            </a:extLst>
          </p:cNvPr>
          <p:cNvSpPr>
            <a:spLocks noGrp="1"/>
          </p:cNvSpPr>
          <p:nvPr>
            <p:ph type="title"/>
          </p:nvPr>
        </p:nvSpPr>
        <p:spPr>
          <a:xfrm>
            <a:off x="6668352" y="233636"/>
            <a:ext cx="4195674" cy="2052522"/>
          </a:xfrm>
        </p:spPr>
        <p:txBody>
          <a:bodyPr anchor="b">
            <a:normAutofit/>
          </a:bodyPr>
          <a:lstStyle/>
          <a:p>
            <a:r>
              <a:rPr lang="fr-FR" sz="3400" b="1"/>
              <a:t>Description du projet : </a:t>
            </a:r>
            <a:r>
              <a:rPr lang="fr-FR" sz="3400"/>
              <a:t>Technologies utilisé CSS</a:t>
            </a:r>
            <a:endParaRPr lang="fr-CA" sz="3400"/>
          </a:p>
        </p:txBody>
      </p:sp>
      <p:sp>
        <p:nvSpPr>
          <p:cNvPr id="3085" name="Oval 308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8" name="Picture 6">
            <a:extLst>
              <a:ext uri="{FF2B5EF4-FFF2-40B4-BE49-F238E27FC236}">
                <a16:creationId xmlns:a16="http://schemas.microsoft.com/office/drawing/2014/main" id="{39312413-CAE3-837A-04ED-4996D35F2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01" r="17799" b="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308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8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94CE13E9-FBE5-B299-E0F9-820BF986E0DB}"/>
              </a:ext>
            </a:extLst>
          </p:cNvPr>
          <p:cNvSpPr>
            <a:spLocks noGrp="1"/>
          </p:cNvSpPr>
          <p:nvPr>
            <p:ph idx="1"/>
          </p:nvPr>
        </p:nvSpPr>
        <p:spPr>
          <a:xfrm>
            <a:off x="6636595" y="2519793"/>
            <a:ext cx="4195673" cy="2913872"/>
          </a:xfrm>
        </p:spPr>
        <p:txBody>
          <a:bodyPr anchor="t">
            <a:noAutofit/>
          </a:bodyPr>
          <a:lstStyle/>
          <a:p>
            <a:pPr marL="0" indent="0">
              <a:buNone/>
            </a:pPr>
            <a:r>
              <a:rPr lang="fr-CA" sz="2400"/>
              <a:t>CSS veut dire </a:t>
            </a:r>
            <a:r>
              <a:rPr lang="fr-CA" sz="2400" err="1"/>
              <a:t>Cascading</a:t>
            </a:r>
            <a:r>
              <a:rPr lang="fr-CA" sz="2400"/>
              <a:t> Style Sheets </a:t>
            </a:r>
            <a:endParaRPr lang="fr-CA" sz="2200"/>
          </a:p>
          <a:p>
            <a:r>
              <a:rPr lang="fr-CA" sz="2200"/>
              <a:t>CSS est un langage qui contrôle l’apparence et la présentation des pages web. </a:t>
            </a:r>
          </a:p>
          <a:p>
            <a:r>
              <a:rPr lang="fr-CA" sz="2200"/>
              <a:t>Elle utilisé pour le frontend tout comme HTML </a:t>
            </a:r>
          </a:p>
          <a:p>
            <a:r>
              <a:rPr lang="fr-CA" sz="2200"/>
              <a:t>Elle permet d’ajouter des styles de couleurs, police, taille, etc., pour rendre la page web plus esthétique.</a:t>
            </a:r>
          </a:p>
        </p:txBody>
      </p:sp>
      <p:sp>
        <p:nvSpPr>
          <p:cNvPr id="309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09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2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43BCC-901E-C677-4A4D-FFB71918A13B}"/>
              </a:ext>
            </a:extLst>
          </p:cNvPr>
          <p:cNvSpPr>
            <a:spLocks noGrp="1"/>
          </p:cNvSpPr>
          <p:nvPr>
            <p:ph type="title"/>
          </p:nvPr>
        </p:nvSpPr>
        <p:spPr>
          <a:xfrm>
            <a:off x="838200" y="127618"/>
            <a:ext cx="10515600" cy="1325563"/>
          </a:xfrm>
        </p:spPr>
        <p:txBody>
          <a:bodyPr/>
          <a:lstStyle/>
          <a:p>
            <a:r>
              <a:rPr lang="fr-FR"/>
              <a:t>Sans CSS...</a:t>
            </a:r>
          </a:p>
        </p:txBody>
      </p:sp>
      <p:pic>
        <p:nvPicPr>
          <p:cNvPr id="4" name="Image 4">
            <a:extLst>
              <a:ext uri="{FF2B5EF4-FFF2-40B4-BE49-F238E27FC236}">
                <a16:creationId xmlns:a16="http://schemas.microsoft.com/office/drawing/2014/main" id="{4163014F-5613-781B-821A-C3F3507478E8}"/>
              </a:ext>
            </a:extLst>
          </p:cNvPr>
          <p:cNvPicPr>
            <a:picLocks noGrp="1" noChangeAspect="1"/>
          </p:cNvPicPr>
          <p:nvPr>
            <p:ph idx="1"/>
          </p:nvPr>
        </p:nvPicPr>
        <p:blipFill>
          <a:blip r:embed="rId2"/>
          <a:stretch>
            <a:fillRect/>
          </a:stretch>
        </p:blipFill>
        <p:spPr>
          <a:xfrm>
            <a:off x="1150648" y="1251651"/>
            <a:ext cx="9316727" cy="5459701"/>
          </a:xfrm>
        </p:spPr>
      </p:pic>
    </p:spTree>
    <p:extLst>
      <p:ext uri="{BB962C8B-B14F-4D97-AF65-F5344CB8AC3E}">
        <p14:creationId xmlns:p14="http://schemas.microsoft.com/office/powerpoint/2010/main" val="118458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8AEDF-387E-2F58-EB64-0FB3EC6913B5}"/>
              </a:ext>
            </a:extLst>
          </p:cNvPr>
          <p:cNvSpPr>
            <a:spLocks noGrp="1"/>
          </p:cNvSpPr>
          <p:nvPr>
            <p:ph type="title"/>
          </p:nvPr>
        </p:nvSpPr>
        <p:spPr>
          <a:xfrm>
            <a:off x="838200" y="157307"/>
            <a:ext cx="10515600" cy="1325563"/>
          </a:xfrm>
        </p:spPr>
        <p:txBody>
          <a:bodyPr/>
          <a:lstStyle/>
          <a:p>
            <a:r>
              <a:rPr lang="fr-FR"/>
              <a:t>Avec CSS...</a:t>
            </a:r>
          </a:p>
        </p:txBody>
      </p:sp>
      <p:pic>
        <p:nvPicPr>
          <p:cNvPr id="7" name="Image 7" descr="Une image contenant texte, capture d’écran, écran, noir&#10;&#10;Description générée automatiquement">
            <a:extLst>
              <a:ext uri="{FF2B5EF4-FFF2-40B4-BE49-F238E27FC236}">
                <a16:creationId xmlns:a16="http://schemas.microsoft.com/office/drawing/2014/main" id="{A7EC08DB-4C36-9B98-C9CB-EFA36677DA52}"/>
              </a:ext>
            </a:extLst>
          </p:cNvPr>
          <p:cNvPicPr>
            <a:picLocks noGrp="1" noChangeAspect="1"/>
          </p:cNvPicPr>
          <p:nvPr>
            <p:ph idx="1"/>
          </p:nvPr>
        </p:nvPicPr>
        <p:blipFill>
          <a:blip r:embed="rId2"/>
          <a:stretch>
            <a:fillRect/>
          </a:stretch>
        </p:blipFill>
        <p:spPr>
          <a:xfrm>
            <a:off x="835171" y="1370405"/>
            <a:ext cx="11184696" cy="5331051"/>
          </a:xfrm>
        </p:spPr>
      </p:pic>
    </p:spTree>
    <p:extLst>
      <p:ext uri="{BB962C8B-B14F-4D97-AF65-F5344CB8AC3E}">
        <p14:creationId xmlns:p14="http://schemas.microsoft.com/office/powerpoint/2010/main" val="256775145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du projet</Template>
  <TotalTime>56</TotalTime>
  <Words>1066</Words>
  <Application>Microsoft Office PowerPoint</Application>
  <PresentationFormat>Grand écran</PresentationFormat>
  <Paragraphs>77</Paragraphs>
  <Slides>18</Slides>
  <Notes>1</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18</vt:i4>
      </vt:variant>
    </vt:vector>
  </HeadingPairs>
  <TitlesOfParts>
    <vt:vector size="29" baseType="lpstr">
      <vt:lpstr>Arial</vt:lpstr>
      <vt:lpstr>Calibri</vt:lpstr>
      <vt:lpstr>Century Gothic</vt:lpstr>
      <vt:lpstr>Gill Sans Nova</vt:lpstr>
      <vt:lpstr>Gill Sans Nova (Corps)</vt:lpstr>
      <vt:lpstr>Roboto</vt:lpstr>
      <vt:lpstr>Söhne</vt:lpstr>
      <vt:lpstr>Times New Roman</vt:lpstr>
      <vt:lpstr>Univers</vt:lpstr>
      <vt:lpstr>GradientVTI</vt:lpstr>
      <vt:lpstr>BrushVTI</vt:lpstr>
      <vt:lpstr>Présentation du projet : BDEB Centreaide (Final)</vt:lpstr>
      <vt:lpstr>Description du projet : Voici ce que nous avons voulu créer quant à l’idée</vt:lpstr>
      <vt:lpstr>Description du projet : Voici ce que nous avons voulu créer pour l’utilité et l’innovation</vt:lpstr>
      <vt:lpstr>Description du projet : Cas d’utilisation</vt:lpstr>
      <vt:lpstr>Description du projet : Technologies utilisé Django Python</vt:lpstr>
      <vt:lpstr>Description du projet : Technologies utilisé HTML</vt:lpstr>
      <vt:lpstr>Description du projet : Technologies utilisé CSS</vt:lpstr>
      <vt:lpstr>Sans CSS...</vt:lpstr>
      <vt:lpstr>Avec CSS...</vt:lpstr>
      <vt:lpstr>Description du projet : Technologies utilisé Java Script</vt:lpstr>
      <vt:lpstr>Description du projet : Technologies utilisé GitHub</vt:lpstr>
      <vt:lpstr>Description du projet : SQLite 3 data base</vt:lpstr>
      <vt:lpstr>Description du projet : Difficultés du projet</vt:lpstr>
      <vt:lpstr>Description du projet : Les changements apporté au projet</vt:lpstr>
      <vt:lpstr>Description du projet : Perspective</vt:lpstr>
      <vt:lpstr> Description du projet : Diagramme de classe UML  </vt:lpstr>
      <vt:lpstr>Lien pour la démonstration du site internet </vt:lpstr>
      <vt:lpstr>Description du projet : Conclusion (finale)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 BDEB S'ENTRAIDE</dc:title>
  <dc:creator>Aouad, Raphael</dc:creator>
  <cp:lastModifiedBy>Aouad, Raphael</cp:lastModifiedBy>
  <cp:revision>1</cp:revision>
  <dcterms:created xsi:type="dcterms:W3CDTF">2023-04-29T17:53:56Z</dcterms:created>
  <dcterms:modified xsi:type="dcterms:W3CDTF">2023-05-15T17:05:35Z</dcterms:modified>
</cp:coreProperties>
</file>