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4"/>
    <p:sldMasterId id="2147483813" r:id="rId5"/>
  </p:sldMasterIdLst>
  <p:notesMasterIdLst>
    <p:notesMasterId r:id="rId17"/>
  </p:notesMasterIdLst>
  <p:sldIdLst>
    <p:sldId id="256" r:id="rId6"/>
    <p:sldId id="259" r:id="rId7"/>
    <p:sldId id="257" r:id="rId8"/>
    <p:sldId id="258" r:id="rId9"/>
    <p:sldId id="260" r:id="rId10"/>
    <p:sldId id="263" r:id="rId11"/>
    <p:sldId id="261" r:id="rId12"/>
    <p:sldId id="262" r:id="rId13"/>
    <p:sldId id="267" r:id="rId14"/>
    <p:sldId id="266" r:id="rId15"/>
    <p:sldId id="264"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7C04B-127A-A949-8FE5-8556C9A8BFA7}"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6B94D-A27E-D44F-81C5-4DDA80AB808B}" type="slidenum">
              <a:rPr lang="en-US" smtClean="0"/>
              <a:t>‹N°›</a:t>
            </a:fld>
            <a:endParaRPr lang="en-US"/>
          </a:p>
        </p:txBody>
      </p:sp>
    </p:spTree>
    <p:extLst>
      <p:ext uri="{BB962C8B-B14F-4D97-AF65-F5344CB8AC3E}">
        <p14:creationId xmlns:p14="http://schemas.microsoft.com/office/powerpoint/2010/main" val="422341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F6B94D-A27E-D44F-81C5-4DDA80AB808B}" type="slidenum">
              <a:rPr lang="en-US" smtClean="0"/>
              <a:t>10</a:t>
            </a:fld>
            <a:endParaRPr lang="en-US"/>
          </a:p>
        </p:txBody>
      </p:sp>
    </p:spTree>
    <p:extLst>
      <p:ext uri="{BB962C8B-B14F-4D97-AF65-F5344CB8AC3E}">
        <p14:creationId xmlns:p14="http://schemas.microsoft.com/office/powerpoint/2010/main" val="237991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7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62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65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79235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44385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63112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453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8733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565950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519112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2809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8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169799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41287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93473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528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5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4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5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7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36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5/1/2023</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419718790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5/1/2023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409179989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06" r:id="rId6"/>
    <p:sldLayoutId id="2147483801" r:id="rId7"/>
    <p:sldLayoutId id="2147483802" r:id="rId8"/>
    <p:sldLayoutId id="2147483803" r:id="rId9"/>
    <p:sldLayoutId id="2147483804" r:id="rId10"/>
    <p:sldLayoutId id="2147483805" r:id="rId11"/>
    <p:sldLayoutId id="214748380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mpoule couleur avec des icônes professionnelles">
            <a:extLst>
              <a:ext uri="{FF2B5EF4-FFF2-40B4-BE49-F238E27FC236}">
                <a16:creationId xmlns:a16="http://schemas.microsoft.com/office/drawing/2014/main" id="{53617ED5-6241-97E3-A81E-75894A2FF51B}"/>
              </a:ext>
            </a:extLst>
          </p:cNvPr>
          <p:cNvPicPr>
            <a:picLocks noChangeAspect="1"/>
          </p:cNvPicPr>
          <p:nvPr/>
        </p:nvPicPr>
        <p:blipFill rotWithShape="1">
          <a:blip r:embed="rId2">
            <a:duotone>
              <a:schemeClr val="accent1">
                <a:shade val="45000"/>
                <a:satMod val="135000"/>
              </a:schemeClr>
              <a:prstClr val="white"/>
            </a:duotone>
            <a:alphaModFix amt="35000"/>
          </a:blip>
          <a:srcRect t="11465" b="8178"/>
          <a:stretch/>
        </p:blipFill>
        <p:spPr>
          <a:xfrm>
            <a:off x="20" y="-8877"/>
            <a:ext cx="12191980" cy="6858000"/>
          </a:xfrm>
          <a:prstGeom prst="rect">
            <a:avLst/>
          </a:prstGeom>
        </p:spPr>
      </p:pic>
      <p:sp>
        <p:nvSpPr>
          <p:cNvPr id="2" name="Titre 1">
            <a:extLst>
              <a:ext uri="{FF2B5EF4-FFF2-40B4-BE49-F238E27FC236}">
                <a16:creationId xmlns:a16="http://schemas.microsoft.com/office/drawing/2014/main" id="{B48E9273-E70F-CF4B-E8C9-016C0A7AB27D}"/>
              </a:ext>
            </a:extLst>
          </p:cNvPr>
          <p:cNvSpPr>
            <a:spLocks noGrp="1"/>
          </p:cNvSpPr>
          <p:nvPr>
            <p:ph type="ctrTitle"/>
          </p:nvPr>
        </p:nvSpPr>
        <p:spPr>
          <a:xfrm>
            <a:off x="548520" y="1301556"/>
            <a:ext cx="6347918" cy="1908027"/>
          </a:xfrm>
        </p:spPr>
        <p:txBody>
          <a:bodyPr anchor="b">
            <a:noAutofit/>
          </a:bodyPr>
          <a:lstStyle/>
          <a:p>
            <a:r>
              <a:rPr lang="fr-FR" sz="5000">
                <a:solidFill>
                  <a:srgbClr val="FFFFFF"/>
                </a:solidFill>
              </a:rPr>
              <a:t>Présentation du projet : BDEB S'ENTRAIDE</a:t>
            </a:r>
          </a:p>
        </p:txBody>
      </p:sp>
      <p:sp>
        <p:nvSpPr>
          <p:cNvPr id="3" name="Sous-titre 2">
            <a:extLst>
              <a:ext uri="{FF2B5EF4-FFF2-40B4-BE49-F238E27FC236}">
                <a16:creationId xmlns:a16="http://schemas.microsoft.com/office/drawing/2014/main" id="{802AD04F-C345-E5C2-2C0A-42EF78541B65}"/>
              </a:ext>
            </a:extLst>
          </p:cNvPr>
          <p:cNvSpPr>
            <a:spLocks noGrp="1"/>
          </p:cNvSpPr>
          <p:nvPr>
            <p:ph type="subTitle" idx="1"/>
          </p:nvPr>
        </p:nvSpPr>
        <p:spPr>
          <a:xfrm>
            <a:off x="740873" y="4143499"/>
            <a:ext cx="3633923" cy="2397488"/>
          </a:xfrm>
        </p:spPr>
        <p:txBody>
          <a:bodyPr anchor="ctr">
            <a:normAutofit/>
          </a:bodyPr>
          <a:lstStyle/>
          <a:p>
            <a:r>
              <a:rPr lang="fr-FR" sz="2000">
                <a:solidFill>
                  <a:srgbClr val="FFFFFF"/>
                </a:solidFill>
              </a:rPr>
              <a:t>Par Zine-Eddine Mellata, Aouad Raphael, </a:t>
            </a:r>
            <a:r>
              <a:rPr lang="fr-FR" sz="2000" err="1">
                <a:solidFill>
                  <a:srgbClr val="FFFFFF"/>
                </a:solidFill>
              </a:rPr>
              <a:t>Kirupakaran</a:t>
            </a:r>
            <a:r>
              <a:rPr lang="fr-FR" sz="2000">
                <a:solidFill>
                  <a:srgbClr val="FFFFFF"/>
                </a:solidFill>
              </a:rPr>
              <a:t> </a:t>
            </a:r>
            <a:r>
              <a:rPr lang="fr-FR" sz="2000" err="1">
                <a:solidFill>
                  <a:srgbClr val="FFFFFF"/>
                </a:solidFill>
              </a:rPr>
              <a:t>Prawin</a:t>
            </a:r>
            <a:r>
              <a:rPr lang="fr-FR" sz="2000">
                <a:solidFill>
                  <a:srgbClr val="FFFFFF"/>
                </a:solidFill>
              </a:rPr>
              <a:t> et </a:t>
            </a:r>
            <a:r>
              <a:rPr lang="fr-FR" sz="2000" err="1">
                <a:solidFill>
                  <a:srgbClr val="FFFFFF"/>
                </a:solidFill>
              </a:rPr>
              <a:t>Mousaoubaa</a:t>
            </a:r>
            <a:r>
              <a:rPr lang="fr-FR" sz="2000">
                <a:solidFill>
                  <a:srgbClr val="FFFFFF"/>
                </a:solidFill>
              </a:rPr>
              <a:t> Anthony</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206109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4B004-1082-5769-F4A4-93F641843FD2}"/>
              </a:ext>
            </a:extLst>
          </p:cNvPr>
          <p:cNvSpPr>
            <a:spLocks noGrp="1"/>
          </p:cNvSpPr>
          <p:nvPr>
            <p:ph type="title"/>
          </p:nvPr>
        </p:nvSpPr>
        <p:spPr>
          <a:xfrm>
            <a:off x="838200" y="100485"/>
            <a:ext cx="10515600" cy="1590204"/>
          </a:xfrm>
        </p:spPr>
        <p:txBody>
          <a:bodyPr>
            <a:normAutofit/>
          </a:bodyPr>
          <a:lstStyle/>
          <a:p>
            <a:r>
              <a:rPr lang="fr-FR" sz="3200"/>
              <a:t> </a:t>
            </a:r>
            <a:r>
              <a:rPr lang="en-US" sz="3200" b="1" i="0" kern="1200" cap="all" baseline="0">
                <a:latin typeface="+mj-lt"/>
                <a:ea typeface="+mj-ea"/>
                <a:cs typeface="+mj-cs"/>
              </a:rPr>
              <a:t>Description du </a:t>
            </a:r>
            <a:r>
              <a:rPr lang="en-US" sz="3200" b="1" i="0" kern="1200" cap="all" baseline="0" err="1">
                <a:latin typeface="+mj-lt"/>
                <a:ea typeface="+mj-ea"/>
                <a:cs typeface="+mj-cs"/>
              </a:rPr>
              <a:t>projet</a:t>
            </a:r>
            <a:r>
              <a:rPr lang="en-US" sz="3200" b="1" i="0" kern="1200" cap="all" baseline="0">
                <a:latin typeface="+mj-lt"/>
                <a:ea typeface="+mj-ea"/>
                <a:cs typeface="+mj-cs"/>
              </a:rPr>
              <a:t> : </a:t>
            </a:r>
            <a:r>
              <a:rPr lang="fr-FR" sz="3200"/>
              <a:t>Diagramme de classe UML</a:t>
            </a:r>
          </a:p>
        </p:txBody>
      </p:sp>
      <p:pic>
        <p:nvPicPr>
          <p:cNvPr id="13" name="Picture 12" descr="Timeline&#10;&#10;Description automatically generated">
            <a:extLst>
              <a:ext uri="{FF2B5EF4-FFF2-40B4-BE49-F238E27FC236}">
                <a16:creationId xmlns:a16="http://schemas.microsoft.com/office/drawing/2014/main" id="{6CF63921-1F87-6ACF-560A-C7623441A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637" y="720436"/>
            <a:ext cx="10255254" cy="6244114"/>
          </a:xfrm>
          <a:prstGeom prst="rect">
            <a:avLst/>
          </a:prstGeom>
        </p:spPr>
      </p:pic>
    </p:spTree>
    <p:extLst>
      <p:ext uri="{BB962C8B-B14F-4D97-AF65-F5344CB8AC3E}">
        <p14:creationId xmlns:p14="http://schemas.microsoft.com/office/powerpoint/2010/main" val="16033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35" name="Rectangle 723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5B52002-9D97-790D-778E-9924D3C71503}"/>
              </a:ext>
            </a:extLst>
          </p:cNvPr>
          <p:cNvSpPr>
            <a:spLocks noGrp="1"/>
          </p:cNvSpPr>
          <p:nvPr>
            <p:ph type="title"/>
          </p:nvPr>
        </p:nvSpPr>
        <p:spPr>
          <a:xfrm>
            <a:off x="838200" y="698643"/>
            <a:ext cx="5243394" cy="2225532"/>
          </a:xfrm>
        </p:spPr>
        <p:txBody>
          <a:bodyPr vert="horz" lIns="91440" tIns="45720" rIns="91440" bIns="45720" rtlCol="0" anchor="t">
            <a:normAutofit/>
          </a:bodyPr>
          <a:lstStyle/>
          <a:p>
            <a:r>
              <a:rPr lang="en-US" sz="5100" b="1" i="0" kern="1200" cap="all" baseline="0">
                <a:latin typeface="+mj-lt"/>
                <a:ea typeface="+mj-ea"/>
                <a:cs typeface="+mj-cs"/>
              </a:rPr>
              <a:t>Description du </a:t>
            </a:r>
            <a:r>
              <a:rPr lang="en-US" sz="5100" b="1" i="0" kern="1200" cap="all" baseline="0" err="1">
                <a:latin typeface="+mj-lt"/>
                <a:ea typeface="+mj-ea"/>
                <a:cs typeface="+mj-cs"/>
              </a:rPr>
              <a:t>projet</a:t>
            </a:r>
            <a:r>
              <a:rPr lang="en-US" sz="5100" b="1" i="0" kern="1200" cap="all" baseline="0">
                <a:latin typeface="+mj-lt"/>
                <a:ea typeface="+mj-ea"/>
                <a:cs typeface="+mj-cs"/>
              </a:rPr>
              <a:t> : Conclusion</a:t>
            </a:r>
          </a:p>
        </p:txBody>
      </p:sp>
      <p:cxnSp>
        <p:nvCxnSpPr>
          <p:cNvPr id="7237" name="Straight Connector 72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723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724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72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176" name="Picture 8">
            <a:extLst>
              <a:ext uri="{FF2B5EF4-FFF2-40B4-BE49-F238E27FC236}">
                <a16:creationId xmlns:a16="http://schemas.microsoft.com/office/drawing/2014/main" id="{14B71138-E7F5-9D3C-DDAB-5BDA827C84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20" r="-1" b="8893"/>
          <a:stretch/>
        </p:blipFill>
        <p:spPr bwMode="auto">
          <a:xfrm>
            <a:off x="838200" y="3211448"/>
            <a:ext cx="5243391" cy="294790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F06D5B5A-2687-D67B-A618-3F0447484BD1}"/>
              </a:ext>
            </a:extLst>
          </p:cNvPr>
          <p:cNvSpPr>
            <a:spLocks noGrp="1"/>
          </p:cNvSpPr>
          <p:nvPr>
            <p:ph idx="1"/>
          </p:nvPr>
        </p:nvSpPr>
        <p:spPr>
          <a:xfrm>
            <a:off x="7229042" y="879355"/>
            <a:ext cx="4124758" cy="5120755"/>
          </a:xfrm>
        </p:spPr>
        <p:txBody>
          <a:bodyPr vert="horz" lIns="91440" tIns="45720" rIns="91440" bIns="45720" rtlCol="0" anchor="ctr">
            <a:normAutofit/>
          </a:bodyPr>
          <a:lstStyle/>
          <a:p>
            <a:r>
              <a:rPr lang="en-US" sz="1800" kern="1200" err="1">
                <a:latin typeface="+mn-lt"/>
                <a:ea typeface="+mn-ea"/>
                <a:cs typeface="+mn-cs"/>
              </a:rPr>
              <a:t>C’est</a:t>
            </a:r>
            <a:r>
              <a:rPr lang="en-US" sz="1800" kern="1200">
                <a:latin typeface="+mn-lt"/>
                <a:ea typeface="+mn-ea"/>
                <a:cs typeface="+mn-cs"/>
              </a:rPr>
              <a:t> un </a:t>
            </a:r>
            <a:r>
              <a:rPr lang="en-US" sz="1800" kern="1200" err="1">
                <a:latin typeface="+mn-lt"/>
                <a:ea typeface="+mn-ea"/>
                <a:cs typeface="+mn-cs"/>
              </a:rPr>
              <a:t>enjeu</a:t>
            </a:r>
            <a:r>
              <a:rPr lang="en-US" sz="1800" kern="1200">
                <a:latin typeface="+mn-lt"/>
                <a:ea typeface="+mn-ea"/>
                <a:cs typeface="+mn-cs"/>
              </a:rPr>
              <a:t> qui nous </a:t>
            </a:r>
            <a:r>
              <a:rPr lang="en-US" sz="1800" kern="1200" err="1">
                <a:latin typeface="+mn-lt"/>
                <a:ea typeface="+mn-ea"/>
                <a:cs typeface="+mn-cs"/>
              </a:rPr>
              <a:t>touche</a:t>
            </a:r>
            <a:r>
              <a:rPr lang="en-US" sz="1800" kern="1200">
                <a:latin typeface="+mn-lt"/>
                <a:ea typeface="+mn-ea"/>
                <a:cs typeface="+mn-cs"/>
              </a:rPr>
              <a:t> </a:t>
            </a:r>
            <a:r>
              <a:rPr lang="en-US" sz="1800" kern="1200" err="1">
                <a:latin typeface="+mn-lt"/>
                <a:ea typeface="+mn-ea"/>
                <a:cs typeface="+mn-cs"/>
              </a:rPr>
              <a:t>en</a:t>
            </a:r>
            <a:r>
              <a:rPr lang="en-US" sz="1800" kern="1200">
                <a:latin typeface="+mn-lt"/>
                <a:ea typeface="+mn-ea"/>
                <a:cs typeface="+mn-cs"/>
              </a:rPr>
              <a:t> tant </a:t>
            </a:r>
            <a:r>
              <a:rPr lang="en-US" sz="1800" kern="1200" err="1">
                <a:latin typeface="+mn-lt"/>
                <a:ea typeface="+mn-ea"/>
                <a:cs typeface="+mn-cs"/>
              </a:rPr>
              <a:t>qu’étudiant</a:t>
            </a:r>
            <a:endParaRPr lang="en-US" sz="1800"/>
          </a:p>
          <a:p>
            <a:pPr marL="0" indent="0">
              <a:buNone/>
            </a:pPr>
            <a:endParaRPr lang="en-US" sz="1800" kern="1200">
              <a:latin typeface="+mn-lt"/>
              <a:ea typeface="+mn-ea"/>
              <a:cs typeface="+mn-cs"/>
            </a:endParaRPr>
          </a:p>
          <a:p>
            <a:r>
              <a:rPr lang="en-US" sz="1800" kern="1200">
                <a:latin typeface="+mn-lt"/>
                <a:ea typeface="+mn-ea"/>
                <a:cs typeface="+mn-cs"/>
              </a:rPr>
              <a:t>Nous </a:t>
            </a:r>
            <a:r>
              <a:rPr lang="en-US" sz="1800" kern="1200" err="1">
                <a:latin typeface="+mn-lt"/>
                <a:ea typeface="+mn-ea"/>
                <a:cs typeface="+mn-cs"/>
              </a:rPr>
              <a:t>avons</a:t>
            </a:r>
            <a:r>
              <a:rPr lang="en-US" sz="1800" kern="1200">
                <a:latin typeface="+mn-lt"/>
                <a:ea typeface="+mn-ea"/>
                <a:cs typeface="+mn-cs"/>
              </a:rPr>
              <a:t> </a:t>
            </a:r>
            <a:r>
              <a:rPr lang="en-US" sz="1800" kern="1200" err="1">
                <a:latin typeface="+mn-lt"/>
                <a:ea typeface="+mn-ea"/>
                <a:cs typeface="+mn-cs"/>
              </a:rPr>
              <a:t>choisi</a:t>
            </a:r>
            <a:r>
              <a:rPr lang="en-US" sz="1800" kern="1200">
                <a:latin typeface="+mn-lt"/>
                <a:ea typeface="+mn-ea"/>
                <a:cs typeface="+mn-cs"/>
              </a:rPr>
              <a:t> </a:t>
            </a:r>
            <a:r>
              <a:rPr lang="en-US" sz="1800" kern="1200" err="1">
                <a:latin typeface="+mn-lt"/>
                <a:ea typeface="+mn-ea"/>
                <a:cs typeface="+mn-cs"/>
              </a:rPr>
              <a:t>ce</a:t>
            </a:r>
            <a:r>
              <a:rPr lang="en-US" sz="1800" kern="1200">
                <a:latin typeface="+mn-lt"/>
                <a:ea typeface="+mn-ea"/>
                <a:cs typeface="+mn-cs"/>
              </a:rPr>
              <a:t> </a:t>
            </a:r>
            <a:r>
              <a:rPr lang="en-US" sz="1800" kern="1200" err="1">
                <a:latin typeface="+mn-lt"/>
                <a:ea typeface="+mn-ea"/>
                <a:cs typeface="+mn-cs"/>
              </a:rPr>
              <a:t>projet</a:t>
            </a:r>
            <a:r>
              <a:rPr lang="en-US" sz="1800" kern="1200">
                <a:latin typeface="+mn-lt"/>
                <a:ea typeface="+mn-ea"/>
                <a:cs typeface="+mn-cs"/>
              </a:rPr>
              <a:t> pour </a:t>
            </a:r>
            <a:r>
              <a:rPr lang="en-US" sz="1800" kern="1200" err="1">
                <a:latin typeface="+mn-lt"/>
                <a:ea typeface="+mn-ea"/>
                <a:cs typeface="+mn-cs"/>
              </a:rPr>
              <a:t>faciliter</a:t>
            </a:r>
            <a:r>
              <a:rPr lang="en-US" sz="1800" kern="1200">
                <a:latin typeface="+mn-lt"/>
                <a:ea typeface="+mn-ea"/>
                <a:cs typeface="+mn-cs"/>
              </a:rPr>
              <a:t> </a:t>
            </a:r>
            <a:r>
              <a:rPr lang="en-US" sz="1800" kern="1200" err="1">
                <a:latin typeface="+mn-lt"/>
                <a:ea typeface="+mn-ea"/>
                <a:cs typeface="+mn-cs"/>
              </a:rPr>
              <a:t>notre</a:t>
            </a:r>
            <a:r>
              <a:rPr lang="en-US" sz="1800" kern="1200">
                <a:latin typeface="+mn-lt"/>
                <a:ea typeface="+mn-ea"/>
                <a:cs typeface="+mn-cs"/>
              </a:rPr>
              <a:t> travail, </a:t>
            </a:r>
            <a:r>
              <a:rPr lang="en-US" sz="1800" kern="1200" err="1">
                <a:latin typeface="+mn-lt"/>
                <a:ea typeface="+mn-ea"/>
                <a:cs typeface="+mn-cs"/>
              </a:rPr>
              <a:t>celui</a:t>
            </a:r>
            <a:r>
              <a:rPr lang="en-US" sz="1800" kern="1200">
                <a:latin typeface="+mn-lt"/>
                <a:ea typeface="+mn-ea"/>
                <a:cs typeface="+mn-cs"/>
              </a:rPr>
              <a:t> des </a:t>
            </a:r>
            <a:r>
              <a:rPr lang="en-US" sz="1800" kern="1200" err="1">
                <a:latin typeface="+mn-lt"/>
                <a:ea typeface="+mn-ea"/>
                <a:cs typeface="+mn-cs"/>
              </a:rPr>
              <a:t>enseigant</a:t>
            </a:r>
            <a:r>
              <a:rPr lang="en-US" sz="1800" kern="1200">
                <a:latin typeface="+mn-lt"/>
                <a:ea typeface="+mn-ea"/>
                <a:cs typeface="+mn-cs"/>
              </a:rPr>
              <a:t> et </a:t>
            </a:r>
            <a:r>
              <a:rPr lang="en-US" sz="1800" kern="1200" err="1">
                <a:latin typeface="+mn-lt"/>
                <a:ea typeface="+mn-ea"/>
                <a:cs typeface="+mn-cs"/>
              </a:rPr>
              <a:t>celui</a:t>
            </a:r>
            <a:r>
              <a:rPr lang="en-US" sz="1800" kern="1200">
                <a:latin typeface="+mn-lt"/>
                <a:ea typeface="+mn-ea"/>
                <a:cs typeface="+mn-cs"/>
              </a:rPr>
              <a:t> des </a:t>
            </a:r>
            <a:r>
              <a:rPr lang="en-US" sz="1800" kern="1200" err="1">
                <a:latin typeface="+mn-lt"/>
                <a:ea typeface="+mn-ea"/>
                <a:cs typeface="+mn-cs"/>
              </a:rPr>
              <a:t>élèves</a:t>
            </a:r>
            <a:r>
              <a:rPr lang="en-US" sz="1800" kern="1200">
                <a:latin typeface="+mn-lt"/>
                <a:ea typeface="+mn-ea"/>
                <a:cs typeface="+mn-cs"/>
              </a:rPr>
              <a:t> à </a:t>
            </a:r>
            <a:r>
              <a:rPr lang="en-US" sz="1800" kern="1200" err="1">
                <a:latin typeface="+mn-lt"/>
                <a:ea typeface="+mn-ea"/>
                <a:cs typeface="+mn-cs"/>
              </a:rPr>
              <a:t>venir</a:t>
            </a:r>
            <a:endParaRPr lang="en-US" sz="1800" kern="1200">
              <a:latin typeface="+mn-lt"/>
              <a:ea typeface="+mn-ea"/>
              <a:cs typeface="+mn-cs"/>
            </a:endParaRPr>
          </a:p>
          <a:p>
            <a:endParaRPr lang="en-US" sz="1800"/>
          </a:p>
          <a:p>
            <a:r>
              <a:rPr lang="en-US" sz="1800" kern="1200">
                <a:latin typeface="+mn-lt"/>
                <a:ea typeface="+mn-ea"/>
                <a:cs typeface="+mn-cs"/>
              </a:rPr>
              <a:t>Le </a:t>
            </a:r>
            <a:r>
              <a:rPr lang="en-US" sz="1800" kern="1200" err="1">
                <a:latin typeface="+mn-lt"/>
                <a:ea typeface="+mn-ea"/>
                <a:cs typeface="+mn-cs"/>
              </a:rPr>
              <a:t>principale</a:t>
            </a:r>
            <a:r>
              <a:rPr lang="en-US" sz="1800" kern="1200">
                <a:latin typeface="+mn-lt"/>
                <a:ea typeface="+mn-ea"/>
                <a:cs typeface="+mn-cs"/>
              </a:rPr>
              <a:t> </a:t>
            </a:r>
            <a:r>
              <a:rPr lang="en-US" sz="1800" kern="1200" err="1">
                <a:latin typeface="+mn-lt"/>
                <a:ea typeface="+mn-ea"/>
                <a:cs typeface="+mn-cs"/>
              </a:rPr>
              <a:t>défi</a:t>
            </a:r>
            <a:r>
              <a:rPr lang="en-US" sz="1800" kern="1200">
                <a:latin typeface="+mn-lt"/>
                <a:ea typeface="+mn-ea"/>
                <a:cs typeface="+mn-cs"/>
              </a:rPr>
              <a:t> sera de </a:t>
            </a:r>
            <a:r>
              <a:rPr lang="en-US" sz="1800" kern="1200" err="1">
                <a:latin typeface="+mn-lt"/>
                <a:ea typeface="+mn-ea"/>
                <a:cs typeface="+mn-cs"/>
              </a:rPr>
              <a:t>rendre</a:t>
            </a:r>
            <a:r>
              <a:rPr lang="en-US" sz="1800" kern="1200">
                <a:latin typeface="+mn-lt"/>
                <a:ea typeface="+mn-ea"/>
                <a:cs typeface="+mn-cs"/>
              </a:rPr>
              <a:t> le site facile </a:t>
            </a:r>
            <a:r>
              <a:rPr lang="en-US" sz="1800" kern="1200" err="1">
                <a:latin typeface="+mn-lt"/>
                <a:ea typeface="+mn-ea"/>
                <a:cs typeface="+mn-cs"/>
              </a:rPr>
              <a:t>d’utilisation</a:t>
            </a:r>
            <a:r>
              <a:rPr lang="en-US" sz="1800" kern="1200">
                <a:latin typeface="+mn-lt"/>
                <a:ea typeface="+mn-ea"/>
                <a:cs typeface="+mn-cs"/>
              </a:rPr>
              <a:t> </a:t>
            </a:r>
          </a:p>
          <a:p>
            <a:endParaRPr lang="en-US" sz="1800" kern="1200">
              <a:latin typeface="+mn-lt"/>
              <a:ea typeface="+mn-ea"/>
              <a:cs typeface="+mn-cs"/>
            </a:endParaRPr>
          </a:p>
          <a:p>
            <a:pPr marL="0" indent="0">
              <a:buNone/>
            </a:pPr>
            <a:endParaRPr lang="en-US" sz="1800" kern="1200">
              <a:latin typeface="+mn-lt"/>
              <a:ea typeface="+mn-ea"/>
              <a:cs typeface="+mn-cs"/>
            </a:endParaRPr>
          </a:p>
        </p:txBody>
      </p:sp>
      <p:sp>
        <p:nvSpPr>
          <p:cNvPr id="4" name="AutoShape 6">
            <a:extLst>
              <a:ext uri="{FF2B5EF4-FFF2-40B4-BE49-F238E27FC236}">
                <a16:creationId xmlns:a16="http://schemas.microsoft.com/office/drawing/2014/main" id="{7C2C15AA-6B94-9F97-CBA0-8DCB94C4E9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Tree>
    <p:extLst>
      <p:ext uri="{BB962C8B-B14F-4D97-AF65-F5344CB8AC3E}">
        <p14:creationId xmlns:p14="http://schemas.microsoft.com/office/powerpoint/2010/main" val="138744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8835E0-9919-0E45-0BEC-4293E2FF1C7C}"/>
              </a:ext>
            </a:extLst>
          </p:cNvPr>
          <p:cNvSpPr>
            <a:spLocks noGrp="1"/>
          </p:cNvSpPr>
          <p:nvPr>
            <p:ph type="title"/>
          </p:nvPr>
        </p:nvSpPr>
        <p:spPr>
          <a:xfrm>
            <a:off x="670749" y="684211"/>
            <a:ext cx="6562224" cy="1182927"/>
          </a:xfrm>
        </p:spPr>
        <p:txBody>
          <a:bodyPr anchor="b">
            <a:normAutofit fontScale="90000"/>
          </a:bodyPr>
          <a:lstStyle/>
          <a:p>
            <a:r>
              <a:rPr lang="fr-FR" sz="4600" b="1"/>
              <a:t>Principale problématique</a:t>
            </a:r>
          </a:p>
        </p:txBody>
      </p:sp>
      <p:cxnSp>
        <p:nvCxnSpPr>
          <p:cNvPr id="2074"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E6C6BF56-E57D-D6E5-FAE1-2C67E284E302}"/>
              </a:ext>
            </a:extLst>
          </p:cNvPr>
          <p:cNvSpPr>
            <a:spLocks noGrp="1"/>
          </p:cNvSpPr>
          <p:nvPr>
            <p:ph idx="1"/>
          </p:nvPr>
        </p:nvSpPr>
        <p:spPr>
          <a:xfrm>
            <a:off x="789163" y="2070656"/>
            <a:ext cx="6190412" cy="3344459"/>
          </a:xfrm>
        </p:spPr>
        <p:txBody>
          <a:bodyPr anchor="t">
            <a:normAutofit lnSpcReduction="10000"/>
          </a:bodyPr>
          <a:lstStyle/>
          <a:p>
            <a:r>
              <a:rPr lang="fr-FR" sz="2200"/>
              <a:t>Multitude de sites et d’applications qui on le but de faciliter l’apprentissage, mais, la plupart du temps, créent une ambiguïté…</a:t>
            </a:r>
          </a:p>
          <a:p>
            <a:r>
              <a:rPr lang="fr-FR" sz="2200"/>
              <a:t>Incompréhension entre élèves et entre enseignants</a:t>
            </a:r>
          </a:p>
          <a:p>
            <a:r>
              <a:rPr lang="fr-FR" sz="2200"/>
              <a:t>Recherche de documents, sur Teams, Omnivox, Moodle, un peu compliqué</a:t>
            </a:r>
          </a:p>
          <a:p>
            <a:r>
              <a:rPr lang="fr-FR" sz="2200"/>
              <a:t>Remise de documents, de devoirs, d’évaluations…</a:t>
            </a:r>
          </a:p>
          <a:p>
            <a:r>
              <a:rPr lang="fr-FR" sz="2200"/>
              <a:t>Enseignants pas tous d’accord, les élèves basculent entre plein de différentes plateformes</a:t>
            </a:r>
          </a:p>
          <a:p>
            <a:endParaRPr lang="fr-FR" sz="2200"/>
          </a:p>
        </p:txBody>
      </p:sp>
      <p:pic>
        <p:nvPicPr>
          <p:cNvPr id="2052" name="Picture 4">
            <a:extLst>
              <a:ext uri="{FF2B5EF4-FFF2-40B4-BE49-F238E27FC236}">
                <a16:creationId xmlns:a16="http://schemas.microsoft.com/office/drawing/2014/main" id="{801F123A-765E-ECC3-D156-91EBCA0FB5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2076"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7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7784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50AD33A-1F4C-B904-C8D4-43B3460ED4FA}"/>
              </a:ext>
            </a:extLst>
          </p:cNvPr>
          <p:cNvSpPr>
            <a:spLocks noGrp="1"/>
          </p:cNvSpPr>
          <p:nvPr>
            <p:ph type="title"/>
          </p:nvPr>
        </p:nvSpPr>
        <p:spPr>
          <a:xfrm>
            <a:off x="646103" y="381935"/>
            <a:ext cx="5908006" cy="2344840"/>
          </a:xfrm>
        </p:spPr>
        <p:txBody>
          <a:bodyPr anchor="b">
            <a:normAutofit/>
          </a:bodyPr>
          <a:lstStyle/>
          <a:p>
            <a:r>
              <a:rPr lang="fr-FR" sz="6000" b="1"/>
              <a:t>Description du projet : </a:t>
            </a:r>
            <a:r>
              <a:rPr lang="fr-FR" sz="6000"/>
              <a:t>l’idée</a:t>
            </a:r>
          </a:p>
        </p:txBody>
      </p:sp>
      <p:sp>
        <p:nvSpPr>
          <p:cNvPr id="106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65"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67"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EEF2E457-E5AA-C59D-3AD7-FD67720650B9}"/>
              </a:ext>
            </a:extLst>
          </p:cNvPr>
          <p:cNvSpPr>
            <a:spLocks noGrp="1"/>
          </p:cNvSpPr>
          <p:nvPr>
            <p:ph idx="1"/>
          </p:nvPr>
        </p:nvSpPr>
        <p:spPr>
          <a:xfrm>
            <a:off x="646103" y="3096039"/>
            <a:ext cx="5908007" cy="2888627"/>
          </a:xfrm>
        </p:spPr>
        <p:txBody>
          <a:bodyPr anchor="t">
            <a:normAutofit lnSpcReduction="10000"/>
          </a:bodyPr>
          <a:lstStyle/>
          <a:p>
            <a:r>
              <a:rPr lang="fr-FR" sz="2200"/>
              <a:t>Site internet visant à fournir une plateforme centralisée qui est lié à l’apprentissage des élèves et à l’enseignement.</a:t>
            </a:r>
          </a:p>
          <a:p>
            <a:r>
              <a:rPr lang="fr-FR" sz="2200"/>
              <a:t>Regroupe différentes fonctionnalités :</a:t>
            </a:r>
          </a:p>
          <a:p>
            <a:r>
              <a:rPr lang="fr-FR" sz="2200"/>
              <a:t>Communication entre élèves et enseignants</a:t>
            </a:r>
          </a:p>
          <a:p>
            <a:r>
              <a:rPr lang="fr-FR" sz="2200"/>
              <a:t>Distribution de documents</a:t>
            </a:r>
          </a:p>
          <a:p>
            <a:r>
              <a:rPr lang="fr-FR" sz="2200"/>
              <a:t>Clavardage visant l’entraide entre étudiants</a:t>
            </a:r>
          </a:p>
          <a:p>
            <a:r>
              <a:rPr lang="fr-FR" sz="2200"/>
              <a:t>Etc…</a:t>
            </a:r>
          </a:p>
          <a:p>
            <a:endParaRPr lang="fr-FR" sz="1800"/>
          </a:p>
        </p:txBody>
      </p:sp>
      <p:pic>
        <p:nvPicPr>
          <p:cNvPr id="1028" name="Picture 4">
            <a:extLst>
              <a:ext uri="{FF2B5EF4-FFF2-40B4-BE49-F238E27FC236}">
                <a16:creationId xmlns:a16="http://schemas.microsoft.com/office/drawing/2014/main" id="{0A97C74C-3493-DEFA-3533-F8D0F08A41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250"/>
          <a:stretch/>
        </p:blipFill>
        <p:spPr bwMode="auto">
          <a:xfrm>
            <a:off x="7200212" y="1974962"/>
            <a:ext cx="4009703" cy="4009703"/>
          </a:xfrm>
          <a:prstGeom prst="rect">
            <a:avLst/>
          </a:prstGeom>
          <a:noFill/>
          <a:extLst>
            <a:ext uri="{909E8E84-426E-40DD-AFC4-6F175D3DCCD1}">
              <a14:hiddenFill xmlns:a14="http://schemas.microsoft.com/office/drawing/2010/main">
                <a:solidFill>
                  <a:srgbClr val="FFFFFF"/>
                </a:solidFill>
              </a14:hiddenFill>
            </a:ext>
          </a:extLst>
        </p:spPr>
      </p:pic>
      <p:cxnSp>
        <p:nvCxnSpPr>
          <p:cNvPr id="1069" name="Straight Connector 106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2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3" name="Rectangle 3132">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940913-4C9E-FD61-6131-8E4764537BD8}"/>
              </a:ext>
            </a:extLst>
          </p:cNvPr>
          <p:cNvSpPr>
            <a:spLocks noGrp="1"/>
          </p:cNvSpPr>
          <p:nvPr>
            <p:ph type="title"/>
          </p:nvPr>
        </p:nvSpPr>
        <p:spPr>
          <a:xfrm>
            <a:off x="838199" y="3619967"/>
            <a:ext cx="5257801" cy="2413971"/>
          </a:xfrm>
        </p:spPr>
        <p:txBody>
          <a:bodyPr anchor="b">
            <a:normAutofit fontScale="90000"/>
          </a:bodyPr>
          <a:lstStyle/>
          <a:p>
            <a:r>
              <a:rPr lang="fr-FR" sz="6100" b="1"/>
              <a:t>Description du projet : </a:t>
            </a:r>
            <a:r>
              <a:rPr lang="fr-FR" sz="6100"/>
              <a:t>l’idée</a:t>
            </a:r>
          </a:p>
        </p:txBody>
      </p:sp>
      <p:cxnSp>
        <p:nvCxnSpPr>
          <p:cNvPr id="313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55448847-B926-0EC4-4A35-99D9C65389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58" r="2992"/>
          <a:stretch/>
        </p:blipFill>
        <p:spPr bwMode="auto">
          <a:xfrm>
            <a:off x="2441648" y="698641"/>
            <a:ext cx="2800383" cy="2800383"/>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a:noFill/>
          <a:extLst>
            <a:ext uri="{909E8E84-426E-40DD-AFC4-6F175D3DCCD1}">
              <a14:hiddenFill xmlns:a14="http://schemas.microsoft.com/office/drawing/2010/main">
                <a:solidFill>
                  <a:srgbClr val="FFFFFF"/>
                </a:solidFill>
              </a14:hiddenFill>
            </a:ext>
          </a:extLst>
        </p:spPr>
      </p:pic>
      <p:sp>
        <p:nvSpPr>
          <p:cNvPr id="313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293" y="79230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13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1406" y="92592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14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543" y="15161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811A31BE-DC90-CC57-388E-740F12CA37C1}"/>
              </a:ext>
            </a:extLst>
          </p:cNvPr>
          <p:cNvSpPr>
            <a:spLocks noGrp="1"/>
          </p:cNvSpPr>
          <p:nvPr>
            <p:ph idx="1"/>
          </p:nvPr>
        </p:nvSpPr>
        <p:spPr>
          <a:xfrm>
            <a:off x="6788300" y="1247606"/>
            <a:ext cx="4780078" cy="3965143"/>
          </a:xfrm>
        </p:spPr>
        <p:txBody>
          <a:bodyPr anchor="b">
            <a:noAutofit/>
          </a:bodyPr>
          <a:lstStyle/>
          <a:p>
            <a:r>
              <a:rPr lang="fr-FR" sz="2600"/>
              <a:t>C’est principalement un regroupement de quelques fonctionnalités de plusieurs applications comme Omnivox, Teams et Moodle.</a:t>
            </a:r>
          </a:p>
          <a:p>
            <a:r>
              <a:rPr lang="fr-FR" sz="2600"/>
              <a:t>Principale fonctionnalité : le clavardage entre étudiants </a:t>
            </a:r>
          </a:p>
          <a:p>
            <a:r>
              <a:rPr lang="fr-FR" sz="2600"/>
              <a:t>Division en programme / sujets / cours</a:t>
            </a:r>
          </a:p>
        </p:txBody>
      </p:sp>
    </p:spTree>
    <p:extLst>
      <p:ext uri="{BB962C8B-B14F-4D97-AF65-F5344CB8AC3E}">
        <p14:creationId xmlns:p14="http://schemas.microsoft.com/office/powerpoint/2010/main" val="329822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0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AE8253-DB03-4568-7E57-E0BEC82C4D9B}"/>
              </a:ext>
            </a:extLst>
          </p:cNvPr>
          <p:cNvSpPr>
            <a:spLocks noGrp="1"/>
          </p:cNvSpPr>
          <p:nvPr>
            <p:ph type="title"/>
          </p:nvPr>
        </p:nvSpPr>
        <p:spPr>
          <a:xfrm>
            <a:off x="803776" y="1336390"/>
            <a:ext cx="6190412" cy="1182927"/>
          </a:xfrm>
        </p:spPr>
        <p:txBody>
          <a:bodyPr anchor="b">
            <a:normAutofit/>
          </a:bodyPr>
          <a:lstStyle/>
          <a:p>
            <a:r>
              <a:rPr lang="fr-FR" sz="3800" b="1"/>
              <a:t>Description du projet : </a:t>
            </a:r>
            <a:r>
              <a:rPr lang="fr-FR" sz="3800"/>
              <a:t>l’utilité</a:t>
            </a:r>
            <a:r>
              <a:rPr lang="en-CA" sz="3800"/>
              <a:t> / innovation</a:t>
            </a:r>
            <a:r>
              <a:rPr lang="fr-FR" sz="3800"/>
              <a:t>  </a:t>
            </a:r>
          </a:p>
        </p:txBody>
      </p:sp>
      <p:cxnSp>
        <p:nvCxnSpPr>
          <p:cNvPr id="4116"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FC637C9A-1A02-A1F6-6B68-5E3DF38282E2}"/>
              </a:ext>
            </a:extLst>
          </p:cNvPr>
          <p:cNvSpPr>
            <a:spLocks noGrp="1"/>
          </p:cNvSpPr>
          <p:nvPr>
            <p:ph idx="1"/>
          </p:nvPr>
        </p:nvSpPr>
        <p:spPr>
          <a:xfrm>
            <a:off x="803776" y="2829330"/>
            <a:ext cx="6190412" cy="3344459"/>
          </a:xfrm>
        </p:spPr>
        <p:txBody>
          <a:bodyPr anchor="t">
            <a:normAutofit/>
          </a:bodyPr>
          <a:lstStyle/>
          <a:p>
            <a:r>
              <a:rPr lang="fr-FR" sz="2200"/>
              <a:t>Simplifier la vie des étudiants et des enseignants</a:t>
            </a:r>
          </a:p>
          <a:p>
            <a:r>
              <a:rPr lang="fr-FR" sz="2200"/>
              <a:t>Éviter la perte de temps et la confusion</a:t>
            </a:r>
          </a:p>
          <a:p>
            <a:r>
              <a:rPr lang="fr-FR" sz="2200"/>
              <a:t>Améliore l’efficacité</a:t>
            </a:r>
          </a:p>
          <a:p>
            <a:r>
              <a:rPr lang="fr-FR" sz="2200"/>
              <a:t>Encourage l’engagement et la participation via le clavardage</a:t>
            </a:r>
          </a:p>
          <a:p>
            <a:r>
              <a:rPr lang="fr-FR" sz="2200"/>
              <a:t>Plusieurs fonctionnalité</a:t>
            </a:r>
            <a:r>
              <a:rPr lang="fr-CA" sz="2200"/>
              <a:t>é qui facilite et enrichie le quotidien des élèves tout comme le professeur.</a:t>
            </a:r>
            <a:endParaRPr lang="fr-FR" sz="2200"/>
          </a:p>
        </p:txBody>
      </p:sp>
      <p:pic>
        <p:nvPicPr>
          <p:cNvPr id="4098" name="Picture 2">
            <a:extLst>
              <a:ext uri="{FF2B5EF4-FFF2-40B4-BE49-F238E27FC236}">
                <a16:creationId xmlns:a16="http://schemas.microsoft.com/office/drawing/2014/main" id="{2E0FF6BF-AE85-A657-5EC5-577F396F5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4117"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13829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5" name="Rectangle 619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C585D8-6A3F-21EC-571A-97885015A915}"/>
              </a:ext>
            </a:extLst>
          </p:cNvPr>
          <p:cNvSpPr>
            <a:spLocks noGrp="1"/>
          </p:cNvSpPr>
          <p:nvPr>
            <p:ph type="title"/>
          </p:nvPr>
        </p:nvSpPr>
        <p:spPr>
          <a:xfrm>
            <a:off x="6649270" y="349016"/>
            <a:ext cx="4195674" cy="2052522"/>
          </a:xfrm>
        </p:spPr>
        <p:txBody>
          <a:bodyPr anchor="b">
            <a:normAutofit/>
          </a:bodyPr>
          <a:lstStyle/>
          <a:p>
            <a:r>
              <a:rPr lang="fr-FR" sz="4400" b="1"/>
              <a:t>Description du projet : </a:t>
            </a:r>
            <a:r>
              <a:rPr lang="fr-CA" sz="4400"/>
              <a:t>Cas d’utilisation</a:t>
            </a:r>
          </a:p>
        </p:txBody>
      </p:sp>
      <p:sp>
        <p:nvSpPr>
          <p:cNvPr id="6197" name="Freeform: Shape 6196">
            <a:extLst>
              <a:ext uri="{FF2B5EF4-FFF2-40B4-BE49-F238E27FC236}">
                <a16:creationId xmlns:a16="http://schemas.microsoft.com/office/drawing/2014/main" id="{D0F14822-B1F1-4730-A131-C3416A79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0930" y="3942512"/>
            <a:ext cx="3238728" cy="2915488"/>
          </a:xfrm>
          <a:custGeom>
            <a:avLst/>
            <a:gdLst>
              <a:gd name="connsiteX0" fmla="*/ 1619364 w 3238728"/>
              <a:gd name="connsiteY0" fmla="*/ 0 h 2915488"/>
              <a:gd name="connsiteX1" fmla="*/ 3238728 w 3238728"/>
              <a:gd name="connsiteY1" fmla="*/ 1619364 h 2915488"/>
              <a:gd name="connsiteX2" fmla="*/ 2649430 w 3238728"/>
              <a:gd name="connsiteY2" fmla="*/ 2868944 h 2915488"/>
              <a:gd name="connsiteX3" fmla="*/ 2587188 w 3238728"/>
              <a:gd name="connsiteY3" fmla="*/ 2915488 h 2915488"/>
              <a:gd name="connsiteX4" fmla="*/ 651541 w 3238728"/>
              <a:gd name="connsiteY4" fmla="*/ 2915488 h 2915488"/>
              <a:gd name="connsiteX5" fmla="*/ 589298 w 3238728"/>
              <a:gd name="connsiteY5" fmla="*/ 2868944 h 2915488"/>
              <a:gd name="connsiteX6" fmla="*/ 0 w 3238728"/>
              <a:gd name="connsiteY6" fmla="*/ 1619364 h 2915488"/>
              <a:gd name="connsiteX7" fmla="*/ 1619364 w 3238728"/>
              <a:gd name="connsiteY7" fmla="*/ 0 h 29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8728" h="2915488">
                <a:moveTo>
                  <a:pt x="1619364" y="0"/>
                </a:moveTo>
                <a:cubicBezTo>
                  <a:pt x="2513714" y="0"/>
                  <a:pt x="3238728" y="725014"/>
                  <a:pt x="3238728" y="1619364"/>
                </a:cubicBezTo>
                <a:cubicBezTo>
                  <a:pt x="3238728" y="2122436"/>
                  <a:pt x="3009329" y="2571929"/>
                  <a:pt x="2649430" y="2868944"/>
                </a:cubicBezTo>
                <a:lnTo>
                  <a:pt x="2587188" y="2915488"/>
                </a:lnTo>
                <a:lnTo>
                  <a:pt x="651541" y="2915488"/>
                </a:lnTo>
                <a:lnTo>
                  <a:pt x="589298" y="2868944"/>
                </a:lnTo>
                <a:cubicBezTo>
                  <a:pt x="229399" y="2571929"/>
                  <a:pt x="0" y="2122436"/>
                  <a:pt x="0" y="1619364"/>
                </a:cubicBezTo>
                <a:cubicBezTo>
                  <a:pt x="0" y="725014"/>
                  <a:pt x="725014" y="0"/>
                  <a:pt x="1619364"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99" name="Freeform: Shape 6198">
            <a:extLst>
              <a:ext uri="{FF2B5EF4-FFF2-40B4-BE49-F238E27FC236}">
                <a16:creationId xmlns:a16="http://schemas.microsoft.com/office/drawing/2014/main" id="{063F1D6B-3845-4F68-9803-39000080E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54502" cy="4167582"/>
          </a:xfrm>
          <a:custGeom>
            <a:avLst/>
            <a:gdLst>
              <a:gd name="connsiteX0" fmla="*/ 1209514 w 4154502"/>
              <a:gd name="connsiteY0" fmla="*/ 0 h 4167582"/>
              <a:gd name="connsiteX1" fmla="*/ 2782034 w 4154502"/>
              <a:gd name="connsiteY1" fmla="*/ 0 h 4167582"/>
              <a:gd name="connsiteX2" fmla="*/ 2836049 w 4154502"/>
              <a:gd name="connsiteY2" fmla="*/ 19770 h 4167582"/>
              <a:gd name="connsiteX3" fmla="*/ 4154502 w 4154502"/>
              <a:gd name="connsiteY3" fmla="*/ 2008854 h 4167582"/>
              <a:gd name="connsiteX4" fmla="*/ 1995774 w 4154502"/>
              <a:gd name="connsiteY4" fmla="*/ 4167582 h 4167582"/>
              <a:gd name="connsiteX5" fmla="*/ 6690 w 4154502"/>
              <a:gd name="connsiteY5" fmla="*/ 2849129 h 4167582"/>
              <a:gd name="connsiteX6" fmla="*/ 0 w 4154502"/>
              <a:gd name="connsiteY6" fmla="*/ 2830852 h 4167582"/>
              <a:gd name="connsiteX7" fmla="*/ 0 w 4154502"/>
              <a:gd name="connsiteY7" fmla="*/ 1186857 h 4167582"/>
              <a:gd name="connsiteX8" fmla="*/ 6690 w 4154502"/>
              <a:gd name="connsiteY8" fmla="*/ 1168580 h 4167582"/>
              <a:gd name="connsiteX9" fmla="*/ 1155500 w 4154502"/>
              <a:gd name="connsiteY9" fmla="*/ 19770 h 416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54502" h="4167582">
                <a:moveTo>
                  <a:pt x="1209514" y="0"/>
                </a:moveTo>
                <a:lnTo>
                  <a:pt x="2782034" y="0"/>
                </a:lnTo>
                <a:lnTo>
                  <a:pt x="2836049" y="19770"/>
                </a:lnTo>
                <a:cubicBezTo>
                  <a:pt x="3610849" y="347482"/>
                  <a:pt x="4154502" y="1114679"/>
                  <a:pt x="4154502" y="2008854"/>
                </a:cubicBezTo>
                <a:cubicBezTo>
                  <a:pt x="4154502" y="3201087"/>
                  <a:pt x="3188007" y="4167582"/>
                  <a:pt x="1995774" y="4167582"/>
                </a:cubicBezTo>
                <a:cubicBezTo>
                  <a:pt x="1101599" y="4167582"/>
                  <a:pt x="334402" y="3623929"/>
                  <a:pt x="6690" y="2849129"/>
                </a:cubicBezTo>
                <a:lnTo>
                  <a:pt x="0" y="2830852"/>
                </a:lnTo>
                <a:lnTo>
                  <a:pt x="0" y="1186857"/>
                </a:lnTo>
                <a:lnTo>
                  <a:pt x="6690" y="1168580"/>
                </a:lnTo>
                <a:cubicBezTo>
                  <a:pt x="225165" y="652046"/>
                  <a:pt x="638966" y="238245"/>
                  <a:pt x="1155500" y="1977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146" name="Picture 2">
            <a:extLst>
              <a:ext uri="{FF2B5EF4-FFF2-40B4-BE49-F238E27FC236}">
                <a16:creationId xmlns:a16="http://schemas.microsoft.com/office/drawing/2014/main" id="{66E523DE-1753-4B52-8675-FF464471B4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068" r="5917" b="-1"/>
          <a:stretch/>
        </p:blipFill>
        <p:spPr bwMode="auto">
          <a:xfrm>
            <a:off x="-2" y="10"/>
            <a:ext cx="4317456" cy="4167571"/>
          </a:xfrm>
          <a:custGeom>
            <a:avLst/>
            <a:gdLst/>
            <a:ahLst/>
            <a:cxnLst/>
            <a:rect l="l" t="t" r="r" b="b"/>
            <a:pathLst>
              <a:path w="4317456" h="4167581">
                <a:moveTo>
                  <a:pt x="1372466" y="0"/>
                </a:moveTo>
                <a:lnTo>
                  <a:pt x="2944990" y="0"/>
                </a:lnTo>
                <a:lnTo>
                  <a:pt x="2999002" y="19769"/>
                </a:lnTo>
                <a:cubicBezTo>
                  <a:pt x="3773802" y="347482"/>
                  <a:pt x="4317456" y="1114680"/>
                  <a:pt x="4317456" y="2008853"/>
                </a:cubicBezTo>
                <a:cubicBezTo>
                  <a:pt x="4317456" y="3201085"/>
                  <a:pt x="3350960" y="4167581"/>
                  <a:pt x="2158728" y="4167581"/>
                </a:cubicBezTo>
                <a:cubicBezTo>
                  <a:pt x="966497" y="4167581"/>
                  <a:pt x="0" y="3201085"/>
                  <a:pt x="0" y="2008853"/>
                </a:cubicBezTo>
                <a:cubicBezTo>
                  <a:pt x="0" y="1114680"/>
                  <a:pt x="543654" y="347482"/>
                  <a:pt x="1318454" y="19769"/>
                </a:cubicBezTo>
                <a:close/>
              </a:path>
            </a:pathLst>
          </a:custGeom>
          <a:noFill/>
          <a:extLst>
            <a:ext uri="{909E8E84-426E-40DD-AFC4-6F175D3DCCD1}">
              <a14:hiddenFill xmlns:a14="http://schemas.microsoft.com/office/drawing/2010/main">
                <a:solidFill>
                  <a:srgbClr val="FFFFFF"/>
                </a:solidFill>
              </a14:hiddenFill>
            </a:ext>
          </a:extLst>
        </p:spPr>
      </p:pic>
      <p:sp>
        <p:nvSpPr>
          <p:cNvPr id="620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8953" y="17716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20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4045" y="3208746"/>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D39331C4-75D7-0D99-97F8-4954410A0063}"/>
              </a:ext>
            </a:extLst>
          </p:cNvPr>
          <p:cNvSpPr>
            <a:spLocks noGrp="1"/>
          </p:cNvSpPr>
          <p:nvPr>
            <p:ph idx="1"/>
          </p:nvPr>
        </p:nvSpPr>
        <p:spPr>
          <a:xfrm>
            <a:off x="6494763" y="2401538"/>
            <a:ext cx="4195675" cy="2913872"/>
          </a:xfrm>
        </p:spPr>
        <p:txBody>
          <a:bodyPr anchor="t">
            <a:noAutofit/>
          </a:bodyPr>
          <a:lstStyle/>
          <a:p>
            <a:r>
              <a:rPr lang="fr-CA" sz="1800">
                <a:latin typeface="Gill Sans Nova (Corps)"/>
              </a:rPr>
              <a:t>Acteur:</a:t>
            </a:r>
          </a:p>
          <a:p>
            <a:pPr marL="0" indent="0">
              <a:buNone/>
            </a:pPr>
            <a:r>
              <a:rPr lang="fr-CA" sz="1800">
                <a:latin typeface="Gill Sans Nova (Corps)"/>
              </a:rPr>
              <a:t>- </a:t>
            </a:r>
            <a:r>
              <a:rPr lang="fr-CA" sz="1800">
                <a:effectLst/>
                <a:latin typeface="Gill Sans Nova (Corps)"/>
                <a:ea typeface="Calibri" panose="020F0502020204030204" pitchFamily="34" charset="0"/>
                <a:cs typeface="Times New Roman" panose="02020603050405020304" pitchFamily="18" charset="0"/>
              </a:rPr>
              <a:t>Professeur : personne qui utilise le site pour créer et mettre des fichiers éducatifs, évaluer les élèves, et communiquer avec eux.</a:t>
            </a:r>
          </a:p>
          <a:p>
            <a:pPr>
              <a:buFontTx/>
              <a:buChar char="-"/>
            </a:pPr>
            <a:r>
              <a:rPr lang="fr-CA" sz="1800">
                <a:effectLst/>
                <a:latin typeface="Gill Sans Nova (Corps)"/>
                <a:ea typeface="Calibri" panose="020F0502020204030204" pitchFamily="34" charset="0"/>
                <a:cs typeface="Times New Roman" panose="02020603050405020304" pitchFamily="18" charset="0"/>
              </a:rPr>
              <a:t>Élève : personne qui site pour avoir accès aux contenus du professeur, remettre leurs devoirs, recevoir les copie des évaluations et communiquer avec le professeur.</a:t>
            </a:r>
          </a:p>
          <a:p>
            <a:r>
              <a:rPr lang="fr-CA" sz="1800">
                <a:latin typeface="Gill Sans Nova (Corps)"/>
              </a:rPr>
              <a:t>Scénario:</a:t>
            </a:r>
          </a:p>
          <a:p>
            <a:r>
              <a:rPr lang="fr-CA" sz="1800">
                <a:effectLst/>
                <a:latin typeface="Gill Sans Nova (Corps)"/>
                <a:ea typeface="Calibri" panose="020F0502020204030204" pitchFamily="34" charset="0"/>
                <a:cs typeface="Times New Roman" panose="02020603050405020304" pitchFamily="18" charset="0"/>
              </a:rPr>
              <a:t>Création de cours </a:t>
            </a:r>
          </a:p>
          <a:p>
            <a:r>
              <a:rPr lang="fr-CA" sz="1800">
                <a:effectLst/>
                <a:latin typeface="Gill Sans Nova (Corps)"/>
                <a:ea typeface="Calibri" panose="020F0502020204030204" pitchFamily="34" charset="0"/>
              </a:rPr>
              <a:t>Communication entre le professeur et les élèves </a:t>
            </a:r>
            <a:endParaRPr lang="fr-CA" sz="1800">
              <a:latin typeface="Gill Sans Nova (Corps)"/>
            </a:endParaRPr>
          </a:p>
        </p:txBody>
      </p:sp>
      <p:sp>
        <p:nvSpPr>
          <p:cNvPr id="620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3825" y="4368981"/>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a:extLst>
              <a:ext uri="{FF2B5EF4-FFF2-40B4-BE49-F238E27FC236}">
                <a16:creationId xmlns:a16="http://schemas.microsoft.com/office/drawing/2014/main" id="{2FA1CA6F-0757-2B52-FD9B-E63ACC33E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17" r="3929" b="-4"/>
          <a:stretch/>
        </p:blipFill>
        <p:spPr bwMode="auto">
          <a:xfrm>
            <a:off x="2767504" y="3942512"/>
            <a:ext cx="3238727" cy="2915488"/>
          </a:xfrm>
          <a:custGeom>
            <a:avLst/>
            <a:gdLst/>
            <a:ahLst/>
            <a:cxnLst/>
            <a:rect l="l" t="t" r="r" b="b"/>
            <a:pathLst>
              <a:path w="3238727" h="2915488">
                <a:moveTo>
                  <a:pt x="1619364" y="0"/>
                </a:moveTo>
                <a:cubicBezTo>
                  <a:pt x="2513714" y="0"/>
                  <a:pt x="3238727" y="725014"/>
                  <a:pt x="3238727" y="1619364"/>
                </a:cubicBezTo>
                <a:cubicBezTo>
                  <a:pt x="3238727" y="2122436"/>
                  <a:pt x="3009328" y="2571928"/>
                  <a:pt x="2649429" y="2868943"/>
                </a:cubicBezTo>
                <a:lnTo>
                  <a:pt x="2587186" y="2915488"/>
                </a:lnTo>
                <a:lnTo>
                  <a:pt x="651541" y="2915488"/>
                </a:lnTo>
                <a:lnTo>
                  <a:pt x="589298" y="2868943"/>
                </a:lnTo>
                <a:cubicBezTo>
                  <a:pt x="229399" y="2571928"/>
                  <a:pt x="0" y="2122436"/>
                  <a:pt x="0" y="1619364"/>
                </a:cubicBezTo>
                <a:cubicBezTo>
                  <a:pt x="0" y="725014"/>
                  <a:pt x="725014" y="0"/>
                  <a:pt x="1619364" y="0"/>
                </a:cubicBezTo>
                <a:close/>
              </a:path>
            </a:pathLst>
          </a:custGeom>
          <a:noFill/>
          <a:extLst>
            <a:ext uri="{909E8E84-426E-40DD-AFC4-6F175D3DCCD1}">
              <a14:hiddenFill xmlns:a14="http://schemas.microsoft.com/office/drawing/2010/main">
                <a:solidFill>
                  <a:srgbClr val="FFFFFF"/>
                </a:solidFill>
              </a14:hiddenFill>
            </a:ext>
          </a:extLst>
        </p:spPr>
      </p:pic>
      <p:cxnSp>
        <p:nvCxnSpPr>
          <p:cNvPr id="6207" name="Straight Connector 620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56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348A1A6-6010-0626-4BB8-781BFE2CE88C}"/>
              </a:ext>
            </a:extLst>
          </p:cNvPr>
          <p:cNvSpPr>
            <a:spLocks noGrp="1"/>
          </p:cNvSpPr>
          <p:nvPr>
            <p:ph type="title"/>
          </p:nvPr>
        </p:nvSpPr>
        <p:spPr>
          <a:xfrm>
            <a:off x="6722851" y="0"/>
            <a:ext cx="4464193" cy="2196918"/>
          </a:xfrm>
        </p:spPr>
        <p:txBody>
          <a:bodyPr anchor="b">
            <a:normAutofit fontScale="90000"/>
          </a:bodyPr>
          <a:lstStyle/>
          <a:p>
            <a:r>
              <a:rPr lang="fr-CA" sz="1800">
                <a:effectLst/>
                <a:latin typeface="Times New Roman" panose="02020603050405020304" pitchFamily="18" charset="0"/>
                <a:ea typeface="Calibri" panose="020F0502020204030204" pitchFamily="34" charset="0"/>
                <a:cs typeface="Times New Roman" panose="02020603050405020304" pitchFamily="18" charset="0"/>
              </a:rPr>
              <a:t> </a:t>
            </a:r>
            <a:br>
              <a:rPr lang="fr-CA" sz="4200">
                <a:effectLst/>
                <a:latin typeface="Calibri" panose="020F0502020204030204" pitchFamily="34" charset="0"/>
                <a:ea typeface="Calibri" panose="020F0502020204030204" pitchFamily="34" charset="0"/>
                <a:cs typeface="Times New Roman" panose="02020603050405020304" pitchFamily="18" charset="0"/>
              </a:rPr>
            </a:br>
            <a:r>
              <a:rPr lang="fr-CA" sz="4200">
                <a:effectLst/>
                <a:latin typeface="Calibri" panose="020F0502020204030204" pitchFamily="34" charset="0"/>
                <a:ea typeface="Calibri" panose="020F0502020204030204" pitchFamily="34" charset="0"/>
                <a:cs typeface="Times New Roman" panose="02020603050405020304" pitchFamily="18" charset="0"/>
              </a:rPr>
              <a:t> </a:t>
            </a:r>
            <a:br>
              <a:rPr lang="fr-CA" sz="4200">
                <a:effectLst/>
                <a:latin typeface="Calibri" panose="020F0502020204030204" pitchFamily="34" charset="0"/>
                <a:ea typeface="Calibri" panose="020F0502020204030204" pitchFamily="34" charset="0"/>
                <a:cs typeface="Times New Roman" panose="02020603050405020304" pitchFamily="18" charset="0"/>
              </a:rPr>
            </a:br>
            <a:r>
              <a:rPr lang="fr-FR" sz="3600" b="1"/>
              <a:t>Description du projet : </a:t>
            </a:r>
            <a:r>
              <a:rPr lang="fr-CA" sz="3600">
                <a:effectLst/>
                <a:latin typeface="Calibri" panose="020F0502020204030204" pitchFamily="34" charset="0"/>
                <a:ea typeface="Calibri" panose="020F0502020204030204" pitchFamily="34" charset="0"/>
                <a:cs typeface="Times New Roman" panose="02020603050405020304" pitchFamily="18" charset="0"/>
              </a:rPr>
              <a:t>À qui ça s’adresse – </a:t>
            </a:r>
            <a:br>
              <a:rPr lang="fr-CA" sz="3600">
                <a:effectLst/>
                <a:latin typeface="Calibri" panose="020F0502020204030204" pitchFamily="34" charset="0"/>
                <a:ea typeface="Calibri" panose="020F0502020204030204" pitchFamily="34" charset="0"/>
                <a:cs typeface="Times New Roman" panose="02020603050405020304" pitchFamily="18" charset="0"/>
              </a:rPr>
            </a:br>
            <a:r>
              <a:rPr lang="fr-FR" sz="3600"/>
              <a:t>Lien avec les autres matières</a:t>
            </a:r>
            <a:endParaRPr lang="fr-FR" sz="4200"/>
          </a:p>
        </p:txBody>
      </p:sp>
      <p:sp>
        <p:nvSpPr>
          <p:cNvPr id="5129" name="Oval 51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122" name="Picture 2">
            <a:extLst>
              <a:ext uri="{FF2B5EF4-FFF2-40B4-BE49-F238E27FC236}">
                <a16:creationId xmlns:a16="http://schemas.microsoft.com/office/drawing/2014/main" id="{F140B851-8453-EA7B-C48B-DFF16B7242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908" r="1" b="14092"/>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513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3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Espace réservé du contenu 2">
            <a:extLst>
              <a:ext uri="{FF2B5EF4-FFF2-40B4-BE49-F238E27FC236}">
                <a16:creationId xmlns:a16="http://schemas.microsoft.com/office/drawing/2014/main" id="{B824AADE-234F-BA3B-7A61-CD416B7312D6}"/>
              </a:ext>
            </a:extLst>
          </p:cNvPr>
          <p:cNvSpPr>
            <a:spLocks noGrp="1"/>
          </p:cNvSpPr>
          <p:nvPr>
            <p:ph idx="1"/>
          </p:nvPr>
        </p:nvSpPr>
        <p:spPr>
          <a:xfrm>
            <a:off x="6636595" y="2196918"/>
            <a:ext cx="4195673" cy="3690590"/>
          </a:xfrm>
        </p:spPr>
        <p:txBody>
          <a:bodyPr anchor="t">
            <a:normAutofit fontScale="92500" lnSpcReduction="20000"/>
          </a:bodyPr>
          <a:lstStyle/>
          <a:p>
            <a:r>
              <a:rPr lang="fr-FR" sz="2200"/>
              <a:t>Ce site touche la majorité des matières du cegep</a:t>
            </a:r>
          </a:p>
          <a:p>
            <a:r>
              <a:rPr lang="fr-FR" sz="2200"/>
              <a:t>Un site général qui vise l’ensemble des étudiants, professeur ET personnelle dans les écoles</a:t>
            </a:r>
          </a:p>
          <a:p>
            <a:endParaRPr lang="fr-FR" sz="2200"/>
          </a:p>
          <a:p>
            <a:r>
              <a:rPr lang="fr-CA" sz="2400">
                <a:effectLst/>
                <a:latin typeface="Gill Sans Nova"/>
                <a:ea typeface="Calibri" panose="020F0502020204030204" pitchFamily="34" charset="0"/>
                <a:cs typeface="Times New Roman"/>
              </a:rPr>
              <a:t>Les cours de programmations nous ont en quelque sorte préparé pour ce projet puisque même si on n’utilise pas le même langage de programmations (java) certains concepts restent utiles (notions de classes, hiérarchie...)</a:t>
            </a:r>
          </a:p>
          <a:p>
            <a:endParaRPr lang="fr-CA" sz="1800">
              <a:effectLst/>
              <a:latin typeface="Calibri" panose="020F0502020204030204" pitchFamily="34" charset="0"/>
              <a:ea typeface="Calibri" panose="020F0502020204030204" pitchFamily="34" charset="0"/>
              <a:cs typeface="Times New Roman" panose="02020603050405020304" pitchFamily="18" charset="0"/>
            </a:endParaRPr>
          </a:p>
          <a:p>
            <a:endParaRPr lang="fr-FR" sz="2200"/>
          </a:p>
          <a:p>
            <a:endParaRPr lang="fr-FR" sz="1800"/>
          </a:p>
          <a:p>
            <a:endParaRPr lang="fr-FR" sz="1800"/>
          </a:p>
        </p:txBody>
      </p:sp>
      <p:sp>
        <p:nvSpPr>
          <p:cNvPr id="513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13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1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814F21-5FD4-AFC9-A7C9-279F5B3BCA33}"/>
              </a:ext>
            </a:extLst>
          </p:cNvPr>
          <p:cNvSpPr>
            <a:spLocks noGrp="1"/>
          </p:cNvSpPr>
          <p:nvPr>
            <p:ph type="title"/>
          </p:nvPr>
        </p:nvSpPr>
        <p:spPr>
          <a:xfrm>
            <a:off x="6657716" y="376518"/>
            <a:ext cx="4783810" cy="2297526"/>
          </a:xfrm>
        </p:spPr>
        <p:txBody>
          <a:bodyPr anchor="b">
            <a:normAutofit fontScale="90000"/>
          </a:bodyPr>
          <a:lstStyle/>
          <a:p>
            <a:r>
              <a:rPr lang="fr-FR" sz="4800" b="1"/>
              <a:t>Description du projet : </a:t>
            </a:r>
            <a:r>
              <a:rPr lang="fr-FR"/>
              <a:t>Technologies à utiliser</a:t>
            </a:r>
          </a:p>
        </p:txBody>
      </p:sp>
      <p:sp>
        <p:nvSpPr>
          <p:cNvPr id="6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Image 4" descr="Une image contenant texte, trousse de secours&#10;&#10;Description générée automatiquement">
            <a:extLst>
              <a:ext uri="{FF2B5EF4-FFF2-40B4-BE49-F238E27FC236}">
                <a16:creationId xmlns:a16="http://schemas.microsoft.com/office/drawing/2014/main" id="{585A48CD-1924-704D-1459-A531C3EF8E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6211" y="433630"/>
            <a:ext cx="2353922" cy="1818404"/>
          </a:xfrm>
          <a:prstGeom prst="rect">
            <a:avLst/>
          </a:prstGeom>
        </p:spPr>
      </p:pic>
      <p:sp>
        <p:nvSpPr>
          <p:cNvPr id="71" name="Freeform: Shape 70">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Image 6">
            <a:extLst>
              <a:ext uri="{FF2B5EF4-FFF2-40B4-BE49-F238E27FC236}">
                <a16:creationId xmlns:a16="http://schemas.microsoft.com/office/drawing/2014/main" id="{10243639-C97A-FC95-F43D-CE34CA095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39" y="4119022"/>
            <a:ext cx="2865781" cy="1884250"/>
          </a:xfrm>
          <a:prstGeom prst="rect">
            <a:avLst/>
          </a:prstGeom>
        </p:spPr>
      </p:pic>
      <p:sp>
        <p:nvSpPr>
          <p:cNvPr id="3" name="Espace réservé du contenu 2">
            <a:extLst>
              <a:ext uri="{FF2B5EF4-FFF2-40B4-BE49-F238E27FC236}">
                <a16:creationId xmlns:a16="http://schemas.microsoft.com/office/drawing/2014/main" id="{4724E9C7-A611-5A9A-6F71-0ED88D0042BB}"/>
              </a:ext>
            </a:extLst>
          </p:cNvPr>
          <p:cNvSpPr>
            <a:spLocks noGrp="1"/>
          </p:cNvSpPr>
          <p:nvPr>
            <p:ph idx="1"/>
          </p:nvPr>
        </p:nvSpPr>
        <p:spPr>
          <a:xfrm>
            <a:off x="6657715" y="2990818"/>
            <a:ext cx="4195675" cy="2913872"/>
          </a:xfrm>
        </p:spPr>
        <p:txBody>
          <a:bodyPr anchor="t">
            <a:normAutofit fontScale="92500"/>
          </a:bodyPr>
          <a:lstStyle/>
          <a:p>
            <a:r>
              <a:rPr lang="fr-FR" sz="2200"/>
              <a:t>Nous utiliserons le langage HTML avec un peu de CSS pour la conception du site internet et pour rendre le site plus beau visuellement</a:t>
            </a:r>
          </a:p>
          <a:p>
            <a:r>
              <a:rPr lang="fr-FR" sz="2200"/>
              <a:t>Nous utiliserons Django Python pour la programmation </a:t>
            </a:r>
          </a:p>
          <a:p>
            <a:r>
              <a:rPr lang="fr-FR" sz="2200"/>
              <a:t>Principale difficulté pour l’équipe : Apprendre et comprendre le langage HTML</a:t>
            </a:r>
          </a:p>
        </p:txBody>
      </p:sp>
      <p:sp>
        <p:nvSpPr>
          <p:cNvPr id="7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75" name="Straight Connector 7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272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917303-E486-787D-ECB2-500C4D951FB6}"/>
              </a:ext>
            </a:extLst>
          </p:cNvPr>
          <p:cNvSpPr>
            <a:spLocks noGrp="1"/>
          </p:cNvSpPr>
          <p:nvPr>
            <p:ph type="title"/>
          </p:nvPr>
        </p:nvSpPr>
        <p:spPr>
          <a:xfrm>
            <a:off x="838200" y="0"/>
            <a:ext cx="10515600" cy="1325563"/>
          </a:xfrm>
        </p:spPr>
        <p:txBody>
          <a:bodyPr>
            <a:noAutofit/>
          </a:bodyPr>
          <a:lstStyle/>
          <a:p>
            <a:r>
              <a:rPr lang="fr-FR" sz="4100" b="1"/>
              <a:t>Description du projet : </a:t>
            </a:r>
            <a:r>
              <a:rPr lang="fr-FR" sz="4100"/>
              <a:t>Diagramme de Gantt</a:t>
            </a:r>
          </a:p>
        </p:txBody>
      </p:sp>
      <p:pic>
        <p:nvPicPr>
          <p:cNvPr id="6" name="Espace réservé du contenu 5">
            <a:extLst>
              <a:ext uri="{FF2B5EF4-FFF2-40B4-BE49-F238E27FC236}">
                <a16:creationId xmlns:a16="http://schemas.microsoft.com/office/drawing/2014/main" id="{0A834F66-FE73-6D63-BAB6-ECB46EC85E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8947"/>
            <a:ext cx="10515600" cy="4244693"/>
          </a:xfrm>
          <a:prstGeom prst="rect">
            <a:avLst/>
          </a:prstGeom>
          <a:noFill/>
          <a:ln>
            <a:noFill/>
          </a:ln>
        </p:spPr>
      </p:pic>
    </p:spTree>
    <p:extLst>
      <p:ext uri="{BB962C8B-B14F-4D97-AF65-F5344CB8AC3E}">
        <p14:creationId xmlns:p14="http://schemas.microsoft.com/office/powerpoint/2010/main" val="379243376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Bru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B5D7AE3620254681572B679EE64412" ma:contentTypeVersion="14" ma:contentTypeDescription="Crée un document." ma:contentTypeScope="" ma:versionID="fc6bcd37316842e04f99d4fbc62e838b">
  <xsd:schema xmlns:xsd="http://www.w3.org/2001/XMLSchema" xmlns:xs="http://www.w3.org/2001/XMLSchema" xmlns:p="http://schemas.microsoft.com/office/2006/metadata/properties" xmlns:ns3="44710e01-4da1-4b49-b800-07d9c3e280a9" xmlns:ns4="4509bddd-4bd0-476d-8da2-9e8d9b503f00" targetNamespace="http://schemas.microsoft.com/office/2006/metadata/properties" ma:root="true" ma:fieldsID="b72592eb35d36afe3413670ac5331186" ns3:_="" ns4:_="">
    <xsd:import namespace="44710e01-4da1-4b49-b800-07d9c3e280a9"/>
    <xsd:import namespace="4509bddd-4bd0-476d-8da2-9e8d9b503f0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10e01-4da1-4b49-b800-07d9c3e280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509bddd-4bd0-476d-8da2-9e8d9b503f00"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SharingHintHash" ma:index="19"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4710e01-4da1-4b49-b800-07d9c3e280a9" xsi:nil="true"/>
  </documentManagement>
</p:properties>
</file>

<file path=customXml/itemProps1.xml><?xml version="1.0" encoding="utf-8"?>
<ds:datastoreItem xmlns:ds="http://schemas.openxmlformats.org/officeDocument/2006/customXml" ds:itemID="{54E5381D-F6F5-4D4B-B27B-6860504C1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710e01-4da1-4b49-b800-07d9c3e280a9"/>
    <ds:schemaRef ds:uri="4509bddd-4bd0-476d-8da2-9e8d9b503f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C7BDA8-178E-450E-AC13-F9C053521DF2}">
  <ds:schemaRefs>
    <ds:schemaRef ds:uri="http://schemas.microsoft.com/sharepoint/v3/contenttype/forms"/>
  </ds:schemaRefs>
</ds:datastoreItem>
</file>

<file path=customXml/itemProps3.xml><?xml version="1.0" encoding="utf-8"?>
<ds:datastoreItem xmlns:ds="http://schemas.openxmlformats.org/officeDocument/2006/customXml" ds:itemID="{455B16DC-C57B-489C-8F88-76922A510CE2}">
  <ds:schemaRefs>
    <ds:schemaRef ds:uri="http://purl.org/dc/dcmitype/"/>
    <ds:schemaRef ds:uri="http://www.w3.org/XML/1998/namespace"/>
    <ds:schemaRef ds:uri="http://schemas.microsoft.com/office/2006/metadata/properties"/>
    <ds:schemaRef ds:uri="44710e01-4da1-4b49-b800-07d9c3e280a9"/>
    <ds:schemaRef ds:uri="http://schemas.microsoft.com/office/infopath/2007/PartnerControls"/>
    <ds:schemaRef ds:uri="http://schemas.microsoft.com/office/2006/documentManagement/types"/>
    <ds:schemaRef ds:uri="4509bddd-4bd0-476d-8da2-9e8d9b503f00"/>
    <ds:schemaRef ds:uri="http://purl.org/dc/term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0</TotalTime>
  <Words>477</Words>
  <Application>Microsoft Office PowerPoint</Application>
  <PresentationFormat>Grand écran</PresentationFormat>
  <Paragraphs>52</Paragraphs>
  <Slides>11</Slides>
  <Notes>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11</vt:i4>
      </vt:variant>
    </vt:vector>
  </HeadingPairs>
  <TitlesOfParts>
    <vt:vector size="20" baseType="lpstr">
      <vt:lpstr>Arial</vt:lpstr>
      <vt:lpstr>Calibri</vt:lpstr>
      <vt:lpstr>Century Gothic</vt:lpstr>
      <vt:lpstr>Gill Sans Nova</vt:lpstr>
      <vt:lpstr>Gill Sans Nova (Corps)</vt:lpstr>
      <vt:lpstr>Times New Roman</vt:lpstr>
      <vt:lpstr>Univers</vt:lpstr>
      <vt:lpstr>GradientVTI</vt:lpstr>
      <vt:lpstr>BrushVTI</vt:lpstr>
      <vt:lpstr>Présentation du projet : BDEB S'ENTRAIDE</vt:lpstr>
      <vt:lpstr>Principale problématique</vt:lpstr>
      <vt:lpstr>Description du projet : l’idée</vt:lpstr>
      <vt:lpstr>Description du projet : l’idée</vt:lpstr>
      <vt:lpstr>Description du projet : l’utilité / innovation  </vt:lpstr>
      <vt:lpstr>Description du projet : Cas d’utilisation</vt:lpstr>
      <vt:lpstr>    Description du projet : À qui ça s’adresse –  Lien avec les autres matières</vt:lpstr>
      <vt:lpstr>Description du projet : Technologies à utiliser</vt:lpstr>
      <vt:lpstr>Description du projet : Diagramme de Gantt</vt:lpstr>
      <vt:lpstr> Description du projet : Diagramme de classe UML</vt:lpstr>
      <vt:lpstr>Description du projet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Raphael Aouad</dc:creator>
  <cp:lastModifiedBy>Aouad, Raphael</cp:lastModifiedBy>
  <cp:revision>2</cp:revision>
  <dcterms:created xsi:type="dcterms:W3CDTF">2023-02-16T15:22:17Z</dcterms:created>
  <dcterms:modified xsi:type="dcterms:W3CDTF">2023-05-01T20:02:29Z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0x010100F4B5D7AE3620254681572B679EE64412</vt:lpwstr>
  </property>
</Properties>
</file>