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3" r:id="rId6"/>
    <p:sldId id="459" r:id="rId7"/>
    <p:sldId id="467" r:id="rId8"/>
    <p:sldId id="464" r:id="rId9"/>
    <p:sldId id="439" r:id="rId10"/>
    <p:sldId id="452" r:id="rId11"/>
    <p:sldId id="466" r:id="rId12"/>
    <p:sldId id="454" r:id="rId13"/>
    <p:sldId id="468" r:id="rId14"/>
    <p:sldId id="4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342E8-AEB9-4586-930E-3AA5D37C36CF}" v="25" dt="2022-06-13T15:25:59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79484" autoAdjust="0"/>
  </p:normalViewPr>
  <p:slideViewPr>
    <p:cSldViewPr snapToGrid="0" snapToObjects="1">
      <p:cViewPr varScale="1">
        <p:scale>
          <a:sx n="109" d="100"/>
          <a:sy n="109" d="100"/>
        </p:scale>
        <p:origin x="31" y="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Szafir" userId="815b3665-a5a6-4e13-9963-f9d52b2b210d" providerId="ADAL" clId="{609342E8-AEB9-4586-930E-3AA5D37C36CF}"/>
    <pc:docChg chg="undo custSel modSld">
      <pc:chgData name="Matt Szafir" userId="815b3665-a5a6-4e13-9963-f9d52b2b210d" providerId="ADAL" clId="{609342E8-AEB9-4586-930E-3AA5D37C36CF}" dt="2022-06-13T15:27:35.395" v="1168" actId="20577"/>
      <pc:docMkLst>
        <pc:docMk/>
      </pc:docMkLst>
      <pc:sldChg chg="modSp mod modNotesTx">
        <pc:chgData name="Matt Szafir" userId="815b3665-a5a6-4e13-9963-f9d52b2b210d" providerId="ADAL" clId="{609342E8-AEB9-4586-930E-3AA5D37C36CF}" dt="2022-06-10T13:18:08.297" v="357" actId="20577"/>
        <pc:sldMkLst>
          <pc:docMk/>
          <pc:sldMk cId="2898363384" sldId="258"/>
        </pc:sldMkLst>
        <pc:spChg chg="mod">
          <ac:chgData name="Matt Szafir" userId="815b3665-a5a6-4e13-9963-f9d52b2b210d" providerId="ADAL" clId="{609342E8-AEB9-4586-930E-3AA5D37C36CF}" dt="2022-06-10T13:13:30.813" v="15" actId="20577"/>
          <ac:spMkLst>
            <pc:docMk/>
            <pc:sldMk cId="2898363384" sldId="258"/>
            <ac:spMk id="3" creationId="{937F43C9-CFE8-4F4D-BDA7-A9121DE7E190}"/>
          </ac:spMkLst>
        </pc:spChg>
        <pc:spChg chg="mod">
          <ac:chgData name="Matt Szafir" userId="815b3665-a5a6-4e13-9963-f9d52b2b210d" providerId="ADAL" clId="{609342E8-AEB9-4586-930E-3AA5D37C36CF}" dt="2022-06-10T13:15:35.326" v="73" actId="1035"/>
          <ac:spMkLst>
            <pc:docMk/>
            <pc:sldMk cId="2898363384" sldId="258"/>
            <ac:spMk id="4" creationId="{D8D85D56-2149-4D8B-8874-23FC5A9868DF}"/>
          </ac:spMkLst>
        </pc:spChg>
      </pc:sldChg>
      <pc:sldChg chg="modNotesTx">
        <pc:chgData name="Matt Szafir" userId="815b3665-a5a6-4e13-9963-f9d52b2b210d" providerId="ADAL" clId="{609342E8-AEB9-4586-930E-3AA5D37C36CF}" dt="2022-06-13T15:27:35.395" v="1168" actId="20577"/>
        <pc:sldMkLst>
          <pc:docMk/>
          <pc:sldMk cId="3913060761" sldId="263"/>
        </pc:sldMkLst>
      </pc:sldChg>
      <pc:sldChg chg="modSp mod modAnim">
        <pc:chgData name="Matt Szafir" userId="815b3665-a5a6-4e13-9963-f9d52b2b210d" providerId="ADAL" clId="{609342E8-AEB9-4586-930E-3AA5D37C36CF}" dt="2022-06-13T15:27:02.625" v="1163"/>
        <pc:sldMkLst>
          <pc:docMk/>
          <pc:sldMk cId="1715234182" sldId="454"/>
        </pc:sldMkLst>
        <pc:spChg chg="mod">
          <ac:chgData name="Matt Szafir" userId="815b3665-a5a6-4e13-9963-f9d52b2b210d" providerId="ADAL" clId="{609342E8-AEB9-4586-930E-3AA5D37C36CF}" dt="2022-06-13T15:25:52.789" v="1159"/>
          <ac:spMkLst>
            <pc:docMk/>
            <pc:sldMk cId="1715234182" sldId="454"/>
            <ac:spMk id="3" creationId="{00000000-0000-0000-0000-000000000000}"/>
          </ac:spMkLst>
        </pc:spChg>
        <pc:spChg chg="mod">
          <ac:chgData name="Matt Szafir" userId="815b3665-a5a6-4e13-9963-f9d52b2b210d" providerId="ADAL" clId="{609342E8-AEB9-4586-930E-3AA5D37C36CF}" dt="2022-06-13T15:25:59.901" v="1160" actId="207"/>
          <ac:spMkLst>
            <pc:docMk/>
            <pc:sldMk cId="1715234182" sldId="454"/>
            <ac:spMk id="6" creationId="{ACB48CDD-70F7-4BB3-BABB-AC6448AF2AA3}"/>
          </ac:spMkLst>
        </pc:spChg>
        <pc:spChg chg="mod">
          <ac:chgData name="Matt Szafir" userId="815b3665-a5a6-4e13-9963-f9d52b2b210d" providerId="ADAL" clId="{609342E8-AEB9-4586-930E-3AA5D37C36CF}" dt="2022-06-13T15:27:02.625" v="1163"/>
          <ac:spMkLst>
            <pc:docMk/>
            <pc:sldMk cId="1715234182" sldId="454"/>
            <ac:spMk id="7" creationId="{8540D37C-989B-4937-9541-8CF1BB913784}"/>
          </ac:spMkLst>
        </pc:spChg>
      </pc:sldChg>
      <pc:sldChg chg="modSp mod modNotesTx">
        <pc:chgData name="Matt Szafir" userId="815b3665-a5a6-4e13-9963-f9d52b2b210d" providerId="ADAL" clId="{609342E8-AEB9-4586-930E-3AA5D37C36CF}" dt="2022-06-10T13:19:04.968" v="525" actId="20577"/>
        <pc:sldMkLst>
          <pc:docMk/>
          <pc:sldMk cId="2091566889" sldId="459"/>
        </pc:sldMkLst>
        <pc:spChg chg="mod">
          <ac:chgData name="Matt Szafir" userId="815b3665-a5a6-4e13-9963-f9d52b2b210d" providerId="ADAL" clId="{609342E8-AEB9-4586-930E-3AA5D37C36CF}" dt="2022-06-10T13:18:16.084" v="361" actId="20577"/>
          <ac:spMkLst>
            <pc:docMk/>
            <pc:sldMk cId="2091566889" sldId="459"/>
            <ac:spMk id="4" creationId="{C5A87B03-43C9-46F1-A047-A0997ADD980A}"/>
          </ac:spMkLst>
        </pc:spChg>
      </pc:sldChg>
      <pc:sldChg chg="modSp">
        <pc:chgData name="Matt Szafir" userId="815b3665-a5a6-4e13-9963-f9d52b2b210d" providerId="ADAL" clId="{609342E8-AEB9-4586-930E-3AA5D37C36CF}" dt="2022-06-10T13:21:53.322" v="526" actId="13926"/>
        <pc:sldMkLst>
          <pc:docMk/>
          <pc:sldMk cId="2599809" sldId="464"/>
        </pc:sldMkLst>
        <pc:spChg chg="mod">
          <ac:chgData name="Matt Szafir" userId="815b3665-a5a6-4e13-9963-f9d52b2b210d" providerId="ADAL" clId="{609342E8-AEB9-4586-930E-3AA5D37C36CF}" dt="2022-06-10T13:21:53.322" v="526" actId="13926"/>
          <ac:spMkLst>
            <pc:docMk/>
            <pc:sldMk cId="2599809" sldId="464"/>
            <ac:spMk id="10" creationId="{11FF0F12-ED41-45AD-8718-228D6D43E82A}"/>
          </ac:spMkLst>
        </pc:spChg>
      </pc:sldChg>
      <pc:sldChg chg="addSp delSp modSp mod">
        <pc:chgData name="Matt Szafir" userId="815b3665-a5a6-4e13-9963-f9d52b2b210d" providerId="ADAL" clId="{609342E8-AEB9-4586-930E-3AA5D37C36CF}" dt="2022-06-10T13:34:11.613" v="1140" actId="1076"/>
        <pc:sldMkLst>
          <pc:docMk/>
          <pc:sldMk cId="3629570523" sldId="466"/>
        </pc:sldMkLst>
        <pc:spChg chg="mod">
          <ac:chgData name="Matt Szafir" userId="815b3665-a5a6-4e13-9963-f9d52b2b210d" providerId="ADAL" clId="{609342E8-AEB9-4586-930E-3AA5D37C36CF}" dt="2022-06-10T13:24:30.389" v="560" actId="20577"/>
          <ac:spMkLst>
            <pc:docMk/>
            <pc:sldMk cId="3629570523" sldId="466"/>
            <ac:spMk id="2" creationId="{00000000-0000-0000-0000-000000000000}"/>
          </ac:spMkLst>
        </pc:spChg>
        <pc:spChg chg="add mod">
          <ac:chgData name="Matt Szafir" userId="815b3665-a5a6-4e13-9963-f9d52b2b210d" providerId="ADAL" clId="{609342E8-AEB9-4586-930E-3AA5D37C36CF}" dt="2022-06-10T13:34:01.273" v="1138" actId="14100"/>
          <ac:spMkLst>
            <pc:docMk/>
            <pc:sldMk cId="3629570523" sldId="466"/>
            <ac:spMk id="3" creationId="{932AEA35-DDCA-6D15-05C7-AB6504FAFFEE}"/>
          </ac:spMkLst>
        </pc:spChg>
        <pc:grpChg chg="del">
          <ac:chgData name="Matt Szafir" userId="815b3665-a5a6-4e13-9963-f9d52b2b210d" providerId="ADAL" clId="{609342E8-AEB9-4586-930E-3AA5D37C36CF}" dt="2022-06-10T13:23:38.217" v="531" actId="478"/>
          <ac:grpSpMkLst>
            <pc:docMk/>
            <pc:sldMk cId="3629570523" sldId="466"/>
            <ac:grpSpMk id="6" creationId="{D4E450E5-4AF4-4E6E-88BF-6395840C59C2}"/>
          </ac:grpSpMkLst>
        </pc:grpChg>
        <pc:picChg chg="add mod">
          <ac:chgData name="Matt Szafir" userId="815b3665-a5a6-4e13-9963-f9d52b2b210d" providerId="ADAL" clId="{609342E8-AEB9-4586-930E-3AA5D37C36CF}" dt="2022-06-10T13:34:11.613" v="1140" actId="1076"/>
          <ac:picMkLst>
            <pc:docMk/>
            <pc:sldMk cId="3629570523" sldId="466"/>
            <ac:picMk id="1026" creationId="{767F4978-6960-4C3C-F09A-E022F9A9F44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D4B988-AF1F-4CF6-8573-BE7A8CA2B5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C31CE-717A-4D7A-ACF8-AD509AABA6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CA85A-D4FF-4C57-B149-B342F08B062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91121-AED6-4BEE-8299-B73BCCCCE8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8051C-9E2C-4153-9FD1-919B2F7EDB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807E-362E-4D0A-BE85-5209A75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C3532-7ED3-48A0-941A-4FF48BFBB26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D540-B8F6-47F5-BB83-B4E9EF96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</a:t>
            </a:r>
          </a:p>
          <a:p>
            <a:r>
              <a:rPr lang="en-US" dirty="0"/>
              <a:t>Matt Szafir Data Practice Lead within our professional services organization at Atmosera</a:t>
            </a:r>
          </a:p>
          <a:p>
            <a:r>
              <a:rPr lang="en-US" dirty="0"/>
              <a:t>I primarily work with clients helping them with their initial migration to Azure or improve their existing Azure footprint</a:t>
            </a:r>
          </a:p>
          <a:p>
            <a:r>
              <a:rPr lang="en-US" dirty="0"/>
              <a:t>Focus on the data services within Azure: Azure SQL, Synapse Analytics (which we are going to talk about today), Databricks, &amp; Cosmos DB</a:t>
            </a:r>
          </a:p>
          <a:p>
            <a:r>
              <a:rPr lang="en-US" dirty="0"/>
              <a:t>Also do training &amp; webinars like this. I am a Microsoft Certified Trainer and Azure Solutions Architect</a:t>
            </a:r>
          </a:p>
          <a:p>
            <a:endParaRPr lang="en-US" dirty="0"/>
          </a:p>
          <a:p>
            <a:r>
              <a:rPr lang="en-US" dirty="0"/>
              <a:t>My last webinar covered bicep and Synapse deployments</a:t>
            </a:r>
          </a:p>
          <a:p>
            <a:r>
              <a:rPr lang="en-US" dirty="0"/>
              <a:t>Today we will cover configuring RBAC using bicep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CD540-B8F6-47F5-BB83-B4E9EF96E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 premier Azure Expert MSP, to create an industry-leading Azure powerhouse, offering end-to-end Azure services.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a Microsoft Gold Partner &amp; a GitHub Verified Partner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CD540-B8F6-47F5-BB83-B4E9EF96E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Before we get started: who this webinar is for:</a:t>
            </a:r>
          </a:p>
          <a:p>
            <a:r>
              <a:rPr lang="en-US" dirty="0"/>
              <a:t>Audience is familiar with Azure – maybe done some deployments via portal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I said, My last webinar was on bicep and Synapse deployments </a:t>
            </a:r>
          </a:p>
          <a:p>
            <a:r>
              <a:rPr lang="en-US" dirty="0"/>
              <a:t>Many people are familiar with deploying resources via bicep but many don’t know there are other capabilities (including configuring RBAC)</a:t>
            </a:r>
          </a:p>
          <a:p>
            <a:endParaRPr lang="en-US" dirty="0"/>
          </a:p>
          <a:p>
            <a:r>
              <a:rPr lang="en-US" dirty="0"/>
              <a:t>What is IaC?</a:t>
            </a:r>
          </a:p>
          <a:p>
            <a:r>
              <a:rPr lang="en-US" dirty="0"/>
              <a:t>ARM vs Bicep – pros and cons, compare syntax</a:t>
            </a:r>
          </a:p>
          <a:p>
            <a:r>
              <a:rPr lang="en-US" dirty="0"/>
              <a:t>Synapse – brief overview</a:t>
            </a:r>
          </a:p>
          <a:p>
            <a:r>
              <a:rPr lang="en-US" dirty="0"/>
              <a:t>Hands On – bulk of the time will be here where we learn many of the concepts within Bicep</a:t>
            </a:r>
          </a:p>
          <a:p>
            <a:r>
              <a:rPr lang="en-US" dirty="0"/>
              <a:t>Finish up with questions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Seen it pronounced YAK</a:t>
            </a:r>
          </a:p>
          <a:p>
            <a:endParaRPr lang="en-US" dirty="0"/>
          </a:p>
          <a:p>
            <a:r>
              <a:rPr lang="en-US" dirty="0"/>
              <a:t>In the name: defining your infrastructure using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Terraform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Chef</a:t>
            </a:r>
          </a:p>
          <a:p>
            <a:endParaRPr lang="en-US" dirty="0"/>
          </a:p>
          <a:p>
            <a:r>
              <a:rPr lang="en-US" dirty="0"/>
              <a:t>Declarative (functional) vs imperative (procedural)</a:t>
            </a:r>
          </a:p>
          <a:p>
            <a:r>
              <a:rPr lang="en-US" dirty="0"/>
              <a:t>2 models: Push &amp;  pull</a:t>
            </a:r>
          </a:p>
          <a:p>
            <a:endParaRPr lang="en-US" dirty="0"/>
          </a:p>
          <a:p>
            <a:r>
              <a:rPr lang="en-US" dirty="0"/>
              <a:t>Ansible example – use ansible pull to configure your servers / workstations from repo</a:t>
            </a:r>
          </a:p>
          <a:p>
            <a:endParaRPr lang="en-US" dirty="0"/>
          </a:p>
          <a:p>
            <a:r>
              <a:rPr lang="en-US" dirty="0"/>
              <a:t>Can put code into repositories and integrate into CI/CD pipelines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CD540-B8F6-47F5-BB83-B4E9EF96E9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  <a:p>
            <a:r>
              <a:rPr lang="en-US" dirty="0"/>
              <a:t>Avoid snowflake </a:t>
            </a:r>
            <a:r>
              <a:rPr lang="en-US" dirty="0" err="1"/>
              <a:t>envs</a:t>
            </a:r>
            <a:r>
              <a:rPr lang="en-US" dirty="0"/>
              <a:t> – which can’t be reproduced</a:t>
            </a:r>
          </a:p>
          <a:p>
            <a:r>
              <a:rPr lang="en-US" dirty="0"/>
              <a:t>Saving time and money – quickly deploy (parallelism); tear down &amp; rebuild temp </a:t>
            </a:r>
            <a:r>
              <a:rPr lang="en-US" dirty="0" err="1"/>
              <a:t>envs</a:t>
            </a:r>
            <a:r>
              <a:rPr lang="en-US" dirty="0"/>
              <a:t> </a:t>
            </a:r>
          </a:p>
          <a:p>
            <a:r>
              <a:rPr lang="en-US" dirty="0"/>
              <a:t>Declarative – takes advantage of any optimizations Azure may develop behind the scenes on deployment; easier than maintaining imperative deployment scripts</a:t>
            </a:r>
          </a:p>
          <a:p>
            <a:r>
              <a:rPr lang="en-US" dirty="0"/>
              <a:t>Orchestration / dependencies – parallel deployment (as opposed to sequential) where available, CI/CD pipelines</a:t>
            </a:r>
          </a:p>
          <a:p>
            <a:r>
              <a:rPr lang="en-US" dirty="0"/>
              <a:t>Apply access control</a:t>
            </a:r>
          </a:p>
          <a:p>
            <a:r>
              <a:rPr lang="en-US" dirty="0"/>
              <a:t>Apply tagging – often overlooked but can be very valuable (not going to get into this much today but can answer questions if there is 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number of ways to do IaC on Azure. If you are happy with Terraform my not be a reason to migrate to Bicep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Azure Native – ARM – originally the only way to do it natively on Azure. Not as robust</a:t>
            </a:r>
          </a:p>
          <a:p>
            <a:endParaRPr lang="en-US" dirty="0"/>
          </a:p>
          <a:p>
            <a:r>
              <a:rPr lang="en-US" dirty="0"/>
              <a:t>Modular – meaning you can write templates and reference them in other bicep files</a:t>
            </a:r>
          </a:p>
          <a:p>
            <a:r>
              <a:rPr lang="en-US" dirty="0"/>
              <a:t>Blueprints – not going to cover blueprints today but if you are defining a large enterprise deployment it may be something to look at</a:t>
            </a:r>
          </a:p>
          <a:p>
            <a:r>
              <a:rPr lang="en-US" dirty="0"/>
              <a:t>Preview changes -</a:t>
            </a:r>
          </a:p>
          <a:p>
            <a:r>
              <a:rPr lang="en-US" dirty="0"/>
              <a:t>No cost &amp; open source – easy to get started, examples, great tools &amp; documentation (VS code &amp; extension)</a:t>
            </a:r>
          </a:p>
          <a:p>
            <a:endParaRPr lang="en-US" dirty="0"/>
          </a:p>
          <a:p>
            <a:r>
              <a:rPr lang="en-US" dirty="0"/>
              <a:t>Imperative scripting – sequential, might not support the latest APIs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account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bills Synapse Analytics as a “Limitless Analytics Service” – which is true</a:t>
            </a:r>
          </a:p>
          <a:p>
            <a:endParaRPr lang="en-US" dirty="0"/>
          </a:p>
          <a:p>
            <a:r>
              <a:rPr lang="en-US" dirty="0"/>
              <a:t>An amalgamation of many different services that existed separately within Azure (Azure data factory for orchestration, 2 SQL architectures (serverless and dedicated pool), and spark &amp; </a:t>
            </a:r>
            <a:r>
              <a:rPr lang="en-US" dirty="0" err="1"/>
              <a:t>kusto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going to deploy </a:t>
            </a:r>
            <a:r>
              <a:rPr lang="en-US"/>
              <a:t>Synapse Analytics </a:t>
            </a:r>
            <a:r>
              <a:rPr lang="en-US" dirty="0"/>
              <a:t>via bicep: First deploy the storage account (data lake), then synapse workspace with dedicated </a:t>
            </a:r>
            <a:r>
              <a:rPr lang="en-US" dirty="0" err="1"/>
              <a:t>sql</a:t>
            </a:r>
            <a:r>
              <a:rPr lang="en-US" dirty="0"/>
              <a:t> pool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 – </a:t>
            </a:r>
            <a:r>
              <a:rPr lang="en-US" dirty="0" err="1"/>
              <a:t>az</a:t>
            </a:r>
            <a:r>
              <a:rPr lang="en-US" dirty="0"/>
              <a:t> CLI,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Scope – subscription, resource group</a:t>
            </a:r>
          </a:p>
          <a:p>
            <a:r>
              <a:rPr lang="en-US" dirty="0"/>
              <a:t>Parameters – can be passed in via file or on command line</a:t>
            </a:r>
          </a:p>
          <a:p>
            <a:r>
              <a:rPr lang="en-US" dirty="0"/>
              <a:t>Variables </a:t>
            </a:r>
          </a:p>
          <a:p>
            <a:r>
              <a:rPr lang="en-US" dirty="0"/>
              <a:t>Conditionals – if else statements</a:t>
            </a:r>
          </a:p>
          <a:p>
            <a:r>
              <a:rPr lang="en-US" dirty="0"/>
              <a:t>Resources example</a:t>
            </a:r>
          </a:p>
          <a:p>
            <a:r>
              <a:rPr lang="en-US" dirty="0"/>
              <a:t>Outputs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EE1D63B-E0AE-7C41-929C-021877B2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1DC6E77-6845-6546-9827-3AA9A81A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780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9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DEF7-C206-A14E-807B-6FE1927B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2139"/>
            <a:ext cx="10515600" cy="759142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400F2-CFC0-BF46-A195-93008287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48424"/>
            <a:ext cx="10515600" cy="365125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015DA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251E6-BDF3-F74A-924D-3B14D3BB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D5806F-AF52-E149-A77F-FB8BCED4D8D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97AD-E73A-0B44-9084-E651ED3D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D760-1DC9-7248-B0DC-BAAE5698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31C28-3CDE-F344-BD66-8274B38EA9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8670E-5831-B540-99F5-04C7D9B02ECA}"/>
              </a:ext>
            </a:extLst>
          </p:cNvPr>
          <p:cNvSpPr/>
          <p:nvPr userDrawn="1"/>
        </p:nvSpPr>
        <p:spPr>
          <a:xfrm>
            <a:off x="707924" y="3120668"/>
            <a:ext cx="2499852" cy="2499852"/>
          </a:xfrm>
          <a:prstGeom prst="rect">
            <a:avLst/>
          </a:prstGeom>
          <a:solidFill>
            <a:srgbClr val="00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F69CC-7BAC-C345-A662-62A656E794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9746" y="1879500"/>
            <a:ext cx="1056208" cy="10562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C9EED5-C14A-1A45-90E1-D62DAE14994A}"/>
              </a:ext>
            </a:extLst>
          </p:cNvPr>
          <p:cNvSpPr/>
          <p:nvPr userDrawn="1"/>
        </p:nvSpPr>
        <p:spPr>
          <a:xfrm>
            <a:off x="3480621" y="3120668"/>
            <a:ext cx="2499852" cy="2499852"/>
          </a:xfrm>
          <a:prstGeom prst="rect">
            <a:avLst/>
          </a:prstGeom>
          <a:solidFill>
            <a:srgbClr val="00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1F9A31-5D34-034E-B06B-A8B026067D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2443" y="1879500"/>
            <a:ext cx="1056208" cy="10562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35ABD3-5A19-BE43-AA63-BC67E550499A}"/>
              </a:ext>
            </a:extLst>
          </p:cNvPr>
          <p:cNvSpPr/>
          <p:nvPr userDrawn="1"/>
        </p:nvSpPr>
        <p:spPr>
          <a:xfrm>
            <a:off x="6253318" y="3120668"/>
            <a:ext cx="2499852" cy="2499852"/>
          </a:xfrm>
          <a:prstGeom prst="rect">
            <a:avLst/>
          </a:prstGeom>
          <a:solidFill>
            <a:srgbClr val="00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4367B9-8AEE-D04B-9DD7-93C09F912A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75140" y="1925800"/>
            <a:ext cx="1056208" cy="10562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DDC3E2-EF76-BA41-A95C-C89624C4DF76}"/>
              </a:ext>
            </a:extLst>
          </p:cNvPr>
          <p:cNvSpPr/>
          <p:nvPr userDrawn="1"/>
        </p:nvSpPr>
        <p:spPr>
          <a:xfrm>
            <a:off x="9026014" y="3120668"/>
            <a:ext cx="2499852" cy="2499852"/>
          </a:xfrm>
          <a:prstGeom prst="rect">
            <a:avLst/>
          </a:prstGeom>
          <a:solidFill>
            <a:srgbClr val="00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6263E3-C001-0A4F-813D-7FE5802AE7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7836" y="1879500"/>
            <a:ext cx="1056208" cy="105620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95ED26-0BDC-0745-82DA-B2466C130C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09452" y="3286290"/>
            <a:ext cx="2083130" cy="21822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2FEF627-DB4C-E543-9098-F2CBABF1416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680361" y="3286289"/>
            <a:ext cx="2083130" cy="21822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E033E1-B28E-0945-AF1B-540FDE5E97C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51270" y="3286288"/>
            <a:ext cx="2083130" cy="21822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042E35B-B257-3E40-9898-8BAD3F63E11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228117" y="3286288"/>
            <a:ext cx="2083130" cy="21822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48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1912A2-E9FE-774C-BF73-CAE671E98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9403" t="11894" r="42046" b="5873"/>
          <a:stretch/>
        </p:blipFill>
        <p:spPr>
          <a:xfrm rot="16200000">
            <a:off x="2110638" y="-2110640"/>
            <a:ext cx="7970723" cy="1219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1C65D2-3402-6E44-918E-31A15BACCC36}"/>
              </a:ext>
            </a:extLst>
          </p:cNvPr>
          <p:cNvSpPr/>
          <p:nvPr userDrawn="1"/>
        </p:nvSpPr>
        <p:spPr>
          <a:xfrm>
            <a:off x="0" y="2199214"/>
            <a:ext cx="10034954" cy="1976546"/>
          </a:xfrm>
          <a:prstGeom prst="rect">
            <a:avLst/>
          </a:prstGeom>
          <a:solidFill>
            <a:srgbClr val="005DAA"/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496D280-4A4C-DE48-AD44-A0AAFE1E2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208" y="2786418"/>
            <a:ext cx="9156512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(closing slide) Click to edit</a:t>
            </a:r>
          </a:p>
        </p:txBody>
      </p:sp>
    </p:spTree>
    <p:extLst>
      <p:ext uri="{BB962C8B-B14F-4D97-AF65-F5344CB8AC3E}">
        <p14:creationId xmlns:p14="http://schemas.microsoft.com/office/powerpoint/2010/main" val="4267584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1912A2-E9FE-774C-BF73-CAE671E98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9403" t="11894" r="42046" b="5873"/>
          <a:stretch/>
        </p:blipFill>
        <p:spPr>
          <a:xfrm rot="16200000">
            <a:off x="2110638" y="-2110640"/>
            <a:ext cx="7970723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4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081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1267A78E-595B-4497-9522-AF1BAD8B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0" y="1408781"/>
            <a:ext cx="11681693" cy="473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19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5"/>
            <a:ext cx="11682412" cy="4836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6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4" y="6319463"/>
            <a:ext cx="1576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@theonemule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34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012392-5CDE-4D2C-B1A6-CC7CB7788FFB}"/>
              </a:ext>
            </a:extLst>
          </p:cNvPr>
          <p:cNvSpPr/>
          <p:nvPr userDrawn="1"/>
        </p:nvSpPr>
        <p:spPr>
          <a:xfrm rot="10800000">
            <a:off x="1197495" y="2019706"/>
            <a:ext cx="5635383" cy="1326383"/>
          </a:xfrm>
          <a:prstGeom prst="rect">
            <a:avLst/>
          </a:prstGeom>
          <a:gradFill flip="none" rotWithShape="1">
            <a:gsLst>
              <a:gs pos="11000">
                <a:srgbClr val="1E3951"/>
              </a:gs>
              <a:gs pos="86000">
                <a:srgbClr val="243D54">
                  <a:alpha val="4800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2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67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3" name="Code 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253040" y="1401204"/>
            <a:ext cx="11681693" cy="4746677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 lang="en-US" sz="1800" kern="1200" baseline="0" dirty="0" smtClean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dirty="0"/>
              <a:t>// Insert code</a:t>
            </a:r>
          </a:p>
          <a:p>
            <a:pPr lvl="0"/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218C864-7D63-4880-9B22-4F79CC6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8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C91BCD-95E6-FB4C-BB30-FB89CD19ED78}"/>
              </a:ext>
            </a:extLst>
          </p:cNvPr>
          <p:cNvSpPr/>
          <p:nvPr userDrawn="1"/>
        </p:nvSpPr>
        <p:spPr>
          <a:xfrm>
            <a:off x="1849690" y="0"/>
            <a:ext cx="4079310" cy="5125251"/>
          </a:xfrm>
          <a:prstGeom prst="rect">
            <a:avLst/>
          </a:prstGeom>
          <a:solidFill>
            <a:srgbClr val="015DAB"/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AB8843C3-472A-624A-A3BB-6D1044EF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489" y="2715457"/>
            <a:ext cx="3009712" cy="43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22C6E-13BF-0B40-A692-58CCF6456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815" r="18760" b="10945"/>
          <a:stretch/>
        </p:blipFill>
        <p:spPr>
          <a:xfrm>
            <a:off x="7235197" y="0"/>
            <a:ext cx="4956803" cy="6210298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C28DC3D-B491-E140-B1CE-2E4BBE77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488" y="1831423"/>
            <a:ext cx="3710752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9636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F9D3A0-A577-364E-B30D-EF3BB623703F}"/>
              </a:ext>
            </a:extLst>
          </p:cNvPr>
          <p:cNvSpPr/>
          <p:nvPr userDrawn="1"/>
        </p:nvSpPr>
        <p:spPr>
          <a:xfrm>
            <a:off x="1849690" y="0"/>
            <a:ext cx="4079310" cy="5125251"/>
          </a:xfrm>
          <a:prstGeom prst="rect">
            <a:avLst/>
          </a:prstGeom>
          <a:solidFill>
            <a:srgbClr val="015DAB"/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0873EE23-13D4-6746-9023-BC5C1DD4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489" y="2715457"/>
            <a:ext cx="3009712" cy="43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95D6B68-18DB-524B-A223-7CC4E6EC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488" y="1831423"/>
            <a:ext cx="3710752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51042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3AA795-577C-B74B-A333-07EA8816E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815" r="18760" b="10945"/>
          <a:stretch/>
        </p:blipFill>
        <p:spPr>
          <a:xfrm rot="19370635">
            <a:off x="9033448" y="-1102082"/>
            <a:ext cx="3574027" cy="44778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9EA6BB-722F-5F47-9A3D-637E14B5270D}"/>
              </a:ext>
            </a:extLst>
          </p:cNvPr>
          <p:cNvSpPr/>
          <p:nvPr userDrawn="1"/>
        </p:nvSpPr>
        <p:spPr>
          <a:xfrm>
            <a:off x="1849690" y="0"/>
            <a:ext cx="4079310" cy="5125251"/>
          </a:xfrm>
          <a:prstGeom prst="rect">
            <a:avLst/>
          </a:prstGeom>
          <a:solidFill>
            <a:srgbClr val="015DAB"/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FE23E9FE-53D5-8144-900F-6C501078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489" y="2715457"/>
            <a:ext cx="3009712" cy="43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496D280-4A4C-DE48-AD44-A0AAFE1E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488" y="1831423"/>
            <a:ext cx="3710752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629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1912A2-E9FE-774C-BF73-CAE671E98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9403" t="11894" r="42046" b="5873"/>
          <a:stretch/>
        </p:blipFill>
        <p:spPr>
          <a:xfrm rot="16200000">
            <a:off x="2110638" y="-2110640"/>
            <a:ext cx="7970723" cy="1219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B09EA-B168-484C-93B1-065A67FB8B07}"/>
              </a:ext>
            </a:extLst>
          </p:cNvPr>
          <p:cNvSpPr/>
          <p:nvPr userDrawn="1"/>
        </p:nvSpPr>
        <p:spPr>
          <a:xfrm>
            <a:off x="0" y="2199214"/>
            <a:ext cx="10034954" cy="1976546"/>
          </a:xfrm>
          <a:prstGeom prst="rect">
            <a:avLst/>
          </a:prstGeom>
          <a:solidFill>
            <a:srgbClr val="005DAA"/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2E2CFC3-88DC-B848-8257-33B088FD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08" y="2786418"/>
            <a:ext cx="9156512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047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1912A2-E9FE-774C-BF73-CAE671E98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9403" t="11894" r="42046" b="5873"/>
          <a:stretch/>
        </p:blipFill>
        <p:spPr>
          <a:xfrm rot="16200000">
            <a:off x="2110638" y="-2110640"/>
            <a:ext cx="7970723" cy="1219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1C65D2-3402-6E44-918E-31A15BACCC36}"/>
              </a:ext>
            </a:extLst>
          </p:cNvPr>
          <p:cNvSpPr/>
          <p:nvPr userDrawn="1"/>
        </p:nvSpPr>
        <p:spPr>
          <a:xfrm>
            <a:off x="0" y="2199214"/>
            <a:ext cx="10034954" cy="192574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496D280-4A4C-DE48-AD44-A0AAFE1E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08" y="2735618"/>
            <a:ext cx="9156512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15DAB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1718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AB8843C3-472A-624A-A3BB-6D1044EF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68" y="1486097"/>
            <a:ext cx="5681792" cy="43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>
                <a:solidFill>
                  <a:srgbClr val="015DA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22C6E-13BF-0B40-A692-58CCF6456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815" r="18760" b="10945"/>
          <a:stretch/>
        </p:blipFill>
        <p:spPr>
          <a:xfrm>
            <a:off x="7235197" y="0"/>
            <a:ext cx="4956803" cy="6210298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C28DC3D-B491-E140-B1CE-2E4BBE77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68" y="602063"/>
            <a:ext cx="5681792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15DAB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6955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3AA795-577C-B74B-A333-07EA8816E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815" r="18760" b="10945"/>
          <a:stretch/>
        </p:blipFill>
        <p:spPr>
          <a:xfrm rot="19370635">
            <a:off x="9033448" y="-1102082"/>
            <a:ext cx="3574027" cy="4477841"/>
          </a:xfrm>
          <a:prstGeom prst="rect">
            <a:avLst/>
          </a:prstGeom>
        </p:spPr>
      </p:pic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7069B250-39A1-E44B-85CC-A6C0CE61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68" y="1486097"/>
            <a:ext cx="5681792" cy="43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>
                <a:solidFill>
                  <a:srgbClr val="015DA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77A3239-3034-DC41-8D5C-1A50671B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67" y="602063"/>
            <a:ext cx="5681791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15DAB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8423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EE1D63B-E0AE-7C41-929C-021877B2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8645"/>
            <a:ext cx="475488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4344B9-549D-8E4F-A465-DC2101EF8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8922" y="588645"/>
            <a:ext cx="4973318" cy="48977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4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D8494-EC1A-D540-B263-4719CC58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2EB3-DA83-3E49-8839-414A43FE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2F81747-281B-104F-B6E3-DD06260985DB}"/>
              </a:ext>
            </a:extLst>
          </p:cNvPr>
          <p:cNvSpPr txBox="1">
            <a:spLocks/>
          </p:cNvSpPr>
          <p:nvPr userDrawn="1"/>
        </p:nvSpPr>
        <p:spPr>
          <a:xfrm>
            <a:off x="11228936" y="6339811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7960C7F7-F4D1-E94C-9C41-105AA6EA4B51}"/>
              </a:ext>
            </a:extLst>
          </p:cNvPr>
          <p:cNvSpPr txBox="1">
            <a:spLocks/>
          </p:cNvSpPr>
          <p:nvPr userDrawn="1"/>
        </p:nvSpPr>
        <p:spPr>
          <a:xfrm>
            <a:off x="9892084" y="6339811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F9CA3-105E-4857-9057-6DB6197DA78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B5779-16D1-7044-8FD6-689BC5B0112B}"/>
              </a:ext>
            </a:extLst>
          </p:cNvPr>
          <p:cNvSpPr/>
          <p:nvPr userDrawn="1"/>
        </p:nvSpPr>
        <p:spPr>
          <a:xfrm>
            <a:off x="0" y="6210298"/>
            <a:ext cx="12192000" cy="647702"/>
          </a:xfrm>
          <a:prstGeom prst="rect">
            <a:avLst/>
          </a:prstGeom>
          <a:solidFill>
            <a:srgbClr val="0021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C835B86-32B1-3A41-B116-2895D3C16880}"/>
              </a:ext>
            </a:extLst>
          </p:cNvPr>
          <p:cNvSpPr txBox="1">
            <a:spLocks/>
          </p:cNvSpPr>
          <p:nvPr userDrawn="1"/>
        </p:nvSpPr>
        <p:spPr>
          <a:xfrm>
            <a:off x="11228936" y="6339811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">
            <a:extLst>
              <a:ext uri="{FF2B5EF4-FFF2-40B4-BE49-F238E27FC236}">
                <a16:creationId xmlns:a16="http://schemas.microsoft.com/office/drawing/2014/main" id="{7A815DBC-6959-AE49-B4C3-7D3C1085F681}"/>
              </a:ext>
            </a:extLst>
          </p:cNvPr>
          <p:cNvSpPr txBox="1">
            <a:spLocks/>
          </p:cNvSpPr>
          <p:nvPr userDrawn="1"/>
        </p:nvSpPr>
        <p:spPr>
          <a:xfrm>
            <a:off x="9892084" y="6339811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F9CA3-105E-4857-9057-6DB6197DA786}" type="datetimeFigureOut">
              <a:rPr lang="en-US" smtClean="0"/>
              <a:pPr/>
              <a:t>6/13/2022</a:t>
            </a:fld>
            <a:endParaRPr lang="en-US" dirty="0"/>
          </a:p>
        </p:txBody>
      </p:sp>
      <p:pic>
        <p:nvPicPr>
          <p:cNvPr id="12" name="Picture 11" descr="A picture containing text, clipart, wheel&#10;&#10;Description automatically generated">
            <a:extLst>
              <a:ext uri="{FF2B5EF4-FFF2-40B4-BE49-F238E27FC236}">
                <a16:creationId xmlns:a16="http://schemas.microsoft.com/office/drawing/2014/main" id="{8C513807-9463-D043-B166-DE2A215372B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0" y="6482895"/>
            <a:ext cx="1117600" cy="17193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ABC5C8-B8B0-C449-B547-BCC690EF4FAE}"/>
              </a:ext>
            </a:extLst>
          </p:cNvPr>
          <p:cNvCxnSpPr>
            <a:cxnSpLocks/>
          </p:cNvCxnSpPr>
          <p:nvPr userDrawn="1"/>
        </p:nvCxnSpPr>
        <p:spPr>
          <a:xfrm>
            <a:off x="1703540" y="6354291"/>
            <a:ext cx="0" cy="384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61" r:id="rId3"/>
    <p:sldLayoutId id="2147483649" r:id="rId4"/>
    <p:sldLayoutId id="2147483664" r:id="rId5"/>
    <p:sldLayoutId id="2147483663" r:id="rId6"/>
    <p:sldLayoutId id="2147483669" r:id="rId7"/>
    <p:sldLayoutId id="2147483668" r:id="rId8"/>
    <p:sldLayoutId id="2147483670" r:id="rId9"/>
    <p:sldLayoutId id="2147483665" r:id="rId10"/>
    <p:sldLayoutId id="2147483651" r:id="rId11"/>
    <p:sldLayoutId id="2147483666" r:id="rId12"/>
    <p:sldLayoutId id="2147483667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DAB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5DA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5DA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5DA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5DA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5DA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templates/microsoft.authorization/roleassignments?tabs=bice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7F43C9-CFE8-4F4D-BDA7-A9121DE7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Configuring RBAC via Bicep 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85D56-2149-4D8B-8874-23FC5A9868DF}"/>
              </a:ext>
            </a:extLst>
          </p:cNvPr>
          <p:cNvSpPr txBox="1"/>
          <p:nvPr/>
        </p:nvSpPr>
        <p:spPr>
          <a:xfrm>
            <a:off x="6252519" y="2968470"/>
            <a:ext cx="3443417" cy="191117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l"/>
            <a:r>
              <a:rPr lang="en-US" sz="2800" b="1" dirty="0"/>
              <a:t>Matt Szafir</a:t>
            </a:r>
          </a:p>
          <a:p>
            <a:pPr algn="l"/>
            <a:r>
              <a:rPr lang="en-US" dirty="0"/>
              <a:t>Data Practice Lead</a:t>
            </a:r>
          </a:p>
          <a:p>
            <a:pPr algn="l"/>
            <a:r>
              <a:rPr lang="en-US" sz="1800" dirty="0"/>
              <a:t>Professional Services</a:t>
            </a:r>
          </a:p>
          <a:p>
            <a:pPr algn="l"/>
            <a:r>
              <a:rPr lang="en-US" dirty="0"/>
              <a:t>@MattSzafirPro</a:t>
            </a:r>
          </a:p>
          <a:p>
            <a:pPr algn="l"/>
            <a:r>
              <a:rPr lang="en-US" sz="1800" dirty="0"/>
              <a:t>matt.szafir@atmosera.com</a:t>
            </a:r>
          </a:p>
        </p:txBody>
      </p:sp>
      <p:pic>
        <p:nvPicPr>
          <p:cNvPr id="5" name="Picture 4" descr="Microsoft Certified Trainer 2021-2022">
            <a:extLst>
              <a:ext uri="{FF2B5EF4-FFF2-40B4-BE49-F238E27FC236}">
                <a16:creationId xmlns:a16="http://schemas.microsoft.com/office/drawing/2014/main" id="{300D8E27-B090-45D8-AFE3-5616A41670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19" y="4569176"/>
            <a:ext cx="986790" cy="98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icrosoft Certified: Azure Data Engineer Associate">
            <a:extLst>
              <a:ext uri="{FF2B5EF4-FFF2-40B4-BE49-F238E27FC236}">
                <a16:creationId xmlns:a16="http://schemas.microsoft.com/office/drawing/2014/main" id="{3C0BDFA1-5577-4AB6-A39D-B5168CE605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7" y="4569176"/>
            <a:ext cx="979170" cy="97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F8324-40E4-4857-9265-703E37A331D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255" y="4545894"/>
            <a:ext cx="9601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 descr="Microsoft Certified: Azure Solutions Architect Expert">
            <a:extLst>
              <a:ext uri="{FF2B5EF4-FFF2-40B4-BE49-F238E27FC236}">
                <a16:creationId xmlns:a16="http://schemas.microsoft.com/office/drawing/2014/main" id="{31A69835-4432-449C-A4D8-4179015E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449" y="4582511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36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1A003-402B-4843-9D1B-96DF6E7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177742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183B-4627-4E01-9A1F-1D3310F4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Further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47818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56D9A5-ADC3-B94A-A6BB-6780E27E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01" y="1355741"/>
            <a:ext cx="9589208" cy="334570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Consulting</a:t>
            </a:r>
          </a:p>
          <a:p>
            <a:r>
              <a:rPr lang="en-US" sz="1800" dirty="0"/>
              <a:t>Custom software application development, cloud and architecture.</a:t>
            </a:r>
            <a:br>
              <a:rPr lang="en-US" sz="1800" dirty="0"/>
            </a:br>
            <a:endParaRPr lang="en-US" sz="1800" b="1" dirty="0"/>
          </a:p>
          <a:p>
            <a:r>
              <a:rPr lang="en-US" b="1" dirty="0"/>
              <a:t>Instructor-Led &amp; On-Demand Training</a:t>
            </a:r>
          </a:p>
          <a:p>
            <a:r>
              <a:rPr lang="en-US" sz="1900" dirty="0"/>
              <a:t>We’ve trained more than 50,000 Microsoft developers and provide public &amp; private </a:t>
            </a:r>
            <a:br>
              <a:rPr lang="en-US" sz="1900" dirty="0"/>
            </a:br>
            <a:r>
              <a:rPr lang="en-US" sz="1900" dirty="0"/>
              <a:t>training for businesses all around the world. </a:t>
            </a:r>
            <a:br>
              <a:rPr lang="en-US" sz="1900" dirty="0"/>
            </a:br>
            <a:endParaRPr lang="en-US" sz="1900" dirty="0">
              <a:solidFill>
                <a:schemeClr val="bg1"/>
              </a:solidFill>
            </a:endParaRPr>
          </a:p>
          <a:p>
            <a:r>
              <a:rPr lang="en-US" b="1" i="0" u="none" strike="noStrike" kern="1200" dirty="0">
                <a:effectLst/>
              </a:rPr>
              <a:t>CSP and Managed Services</a:t>
            </a:r>
          </a:p>
          <a:p>
            <a:r>
              <a:rPr lang="en-US" sz="1800" dirty="0"/>
              <a:t>Full management and design of Azure environments.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AAF8C-5E90-E246-AE07-94A2A65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01" y="324157"/>
            <a:ext cx="6356128" cy="840658"/>
          </a:xfrm>
        </p:spPr>
        <p:txBody>
          <a:bodyPr>
            <a:normAutofit/>
          </a:bodyPr>
          <a:lstStyle/>
          <a:p>
            <a:r>
              <a:rPr lang="en-US" sz="4200" b="1" dirty="0"/>
              <a:t>Atmosera Core Services</a:t>
            </a:r>
          </a:p>
        </p:txBody>
      </p:sp>
      <p:pic>
        <p:nvPicPr>
          <p:cNvPr id="38" name="Picture 3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5768A4-35D8-4031-BD5F-56D5F1A55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84" y="4881265"/>
            <a:ext cx="2725698" cy="989005"/>
          </a:xfrm>
          <a:prstGeom prst="rect">
            <a:avLst/>
          </a:prstGeom>
        </p:spPr>
      </p:pic>
      <p:pic>
        <p:nvPicPr>
          <p:cNvPr id="39" name="Picture 38" descr="A picture containing text&#10;&#10;Description automatically generated">
            <a:extLst>
              <a:ext uri="{FF2B5EF4-FFF2-40B4-BE49-F238E27FC236}">
                <a16:creationId xmlns:a16="http://schemas.microsoft.com/office/drawing/2014/main" id="{23E2EAC6-2F70-4213-BE87-CDCC30F9D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9" y="4722316"/>
            <a:ext cx="2289384" cy="1217676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EAF409EC-DA00-4589-8DE8-C2DFD0AF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06" y="4818606"/>
            <a:ext cx="981870" cy="10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6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7B03-43C9-46F1-A047-A0997ADD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67" y="1640248"/>
            <a:ext cx="8167839" cy="429459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IaC (Infrastructure as Code)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ARM vs Bicep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RBAC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Hands On Deployment Using Bicep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9156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6E851-8C89-4619-88F3-7C574EEB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IaC (Infrastructure as Code)?</a:t>
            </a:r>
          </a:p>
        </p:txBody>
      </p:sp>
    </p:spTree>
    <p:extLst>
      <p:ext uri="{BB962C8B-B14F-4D97-AF65-F5344CB8AC3E}">
        <p14:creationId xmlns:p14="http://schemas.microsoft.com/office/powerpoint/2010/main" val="35181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IaC in Azure?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FF0F12-ED41-45AD-8718-228D6D43E82A}"/>
              </a:ext>
            </a:extLst>
          </p:cNvPr>
          <p:cNvSpPr txBox="1">
            <a:spLocks/>
          </p:cNvSpPr>
          <p:nvPr/>
        </p:nvSpPr>
        <p:spPr>
          <a:xfrm>
            <a:off x="392293" y="2039112"/>
            <a:ext cx="6017651" cy="3584448"/>
          </a:xfrm>
          <a:prstGeom prst="rect">
            <a:avLst/>
          </a:prstGeom>
        </p:spPr>
        <p:txBody>
          <a:bodyPr/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Repeatability</a:t>
            </a:r>
          </a:p>
          <a:p>
            <a:r>
              <a:rPr lang="en-US" sz="2000" dirty="0"/>
              <a:t>Avoid snowflake environments</a:t>
            </a:r>
          </a:p>
          <a:p>
            <a:r>
              <a:rPr lang="en-US" sz="2000" dirty="0"/>
              <a:t>Saving time and money</a:t>
            </a:r>
          </a:p>
          <a:p>
            <a:r>
              <a:rPr lang="en-US" sz="2000" dirty="0"/>
              <a:t>Declarative – specifies what, not how</a:t>
            </a:r>
          </a:p>
          <a:p>
            <a:r>
              <a:rPr lang="en-US" sz="2000" dirty="0"/>
              <a:t>Orchestration / define dependencies</a:t>
            </a:r>
          </a:p>
          <a:p>
            <a:r>
              <a:rPr lang="en-US" sz="2000" dirty="0">
                <a:highlight>
                  <a:srgbClr val="FFFF00"/>
                </a:highlight>
              </a:rPr>
              <a:t>Apply access control using Azure RBAC (role-based access control)</a:t>
            </a:r>
          </a:p>
          <a:p>
            <a:r>
              <a:rPr lang="en-US" sz="2000" dirty="0"/>
              <a:t>Apply tagging</a:t>
            </a:r>
          </a:p>
        </p:txBody>
      </p:sp>
    </p:spTree>
    <p:extLst>
      <p:ext uri="{BB962C8B-B14F-4D97-AF65-F5344CB8AC3E}">
        <p14:creationId xmlns:p14="http://schemas.microsoft.com/office/powerpoint/2010/main" val="25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67" y="1486096"/>
            <a:ext cx="8131804" cy="434320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(Terraform)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Azure Native</a:t>
            </a:r>
          </a:p>
          <a:p>
            <a:pPr marL="1143000" lvl="1" indent="-457200"/>
            <a:r>
              <a:rPr lang="en-US" dirty="0"/>
              <a:t>ARM</a:t>
            </a:r>
          </a:p>
          <a:p>
            <a:pPr marL="1600200" lvl="2" indent="-457200"/>
            <a:r>
              <a:rPr lang="en-US" dirty="0"/>
              <a:t>JSON</a:t>
            </a:r>
          </a:p>
          <a:p>
            <a:pPr marL="1143000" lvl="1" indent="-457200"/>
            <a:r>
              <a:rPr lang="en-US" dirty="0"/>
              <a:t>Bicep </a:t>
            </a:r>
          </a:p>
          <a:p>
            <a:pPr marL="1600200" lvl="2" indent="-457200"/>
            <a:r>
              <a:rPr lang="en-US" dirty="0"/>
              <a:t>DSL (Domain Specific Language) </a:t>
            </a:r>
          </a:p>
          <a:p>
            <a:pPr marL="1600200" lvl="2" indent="-457200"/>
            <a:r>
              <a:rPr lang="en-US" dirty="0"/>
              <a:t>Concise syntax</a:t>
            </a:r>
          </a:p>
          <a:p>
            <a:pPr marL="1600200" lvl="2" indent="-457200"/>
            <a:r>
              <a:rPr lang="en-US" dirty="0"/>
              <a:t>Modularity</a:t>
            </a:r>
          </a:p>
          <a:p>
            <a:pPr marL="1600200" lvl="2" indent="-457200"/>
            <a:r>
              <a:rPr lang="en-US" dirty="0"/>
              <a:t>Integrated with Azure Blueprints</a:t>
            </a:r>
          </a:p>
          <a:p>
            <a:pPr marL="1600200" lvl="2" indent="-457200"/>
            <a:r>
              <a:rPr lang="en-US" dirty="0"/>
              <a:t>Preview Changes (what-if operation)</a:t>
            </a:r>
          </a:p>
          <a:p>
            <a:pPr marL="1600200" lvl="2" indent="-457200"/>
            <a:r>
              <a:rPr lang="en-US" dirty="0"/>
              <a:t>No Cost &amp; Open Source</a:t>
            </a:r>
          </a:p>
          <a:p>
            <a:pPr marL="1143000" lvl="1" indent="-457200"/>
            <a:r>
              <a:rPr lang="en-US" dirty="0"/>
              <a:t>Imperative Scripting (</a:t>
            </a:r>
            <a:r>
              <a:rPr lang="en-US" dirty="0" err="1"/>
              <a:t>az</a:t>
            </a:r>
            <a:r>
              <a:rPr lang="en-US" dirty="0"/>
              <a:t> cli)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IaC Azure Options</a:t>
            </a:r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vs </a:t>
            </a:r>
            <a:r>
              <a:rPr lang="en-US" dirty="0">
                <a:solidFill>
                  <a:srgbClr val="FF0000"/>
                </a:solidFill>
              </a:rPr>
              <a:t>ARM</a:t>
            </a:r>
            <a:r>
              <a:rPr lang="en-US" dirty="0"/>
              <a:t> Syntax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3171" y="1629471"/>
            <a:ext cx="5654794" cy="407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E1008-A08C-4EC1-9280-A398535B976B}"/>
              </a:ext>
            </a:extLst>
          </p:cNvPr>
          <p:cNvSpPr txBox="1"/>
          <p:nvPr/>
        </p:nvSpPr>
        <p:spPr>
          <a:xfrm>
            <a:off x="127463" y="1629472"/>
            <a:ext cx="6932060" cy="421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param location string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resourceGroup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().location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param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storageAccountName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string = '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toylaunch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uniqueString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resourceGroup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().id)}'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resource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storageAccount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'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Microsoft.Storage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/storageAccounts@2021-06-01'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name: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storageAccountName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location: location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sku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name: '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Standard_LRS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kind: 'StorageV2'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properties: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accessTier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: 'Hot'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F59AA-1C5C-4A0F-9403-25DC1FDE47A6}"/>
              </a:ext>
            </a:extLst>
          </p:cNvPr>
          <p:cNvSpPr txBox="1"/>
          <p:nvPr/>
        </p:nvSpPr>
        <p:spPr>
          <a:xfrm>
            <a:off x="7059522" y="39802"/>
            <a:ext cx="5547071" cy="657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"$schema": "https://schema.management.azure.com/schemas/2019-04-01/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deploymentTemplate.json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contentVersion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"1.0.0.0",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"parameters":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"location":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"type": "string",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defaultValue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"[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().location]"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storageAccountName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"type": "string",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defaultValue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"[format('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toylaunch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{0}',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uniqueString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().id))]"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"resources": [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"type":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Microsoft.Storage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storageAccounts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apiVersion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"2021-06-01",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"name": "[parameters('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storageAccountName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')]",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"location": "[parameters('location')]",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sku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"name":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Standard_LRS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"kind": "StorageV2",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"properties":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accessTier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": "Hot"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2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67" y="602063"/>
            <a:ext cx="7263366" cy="840658"/>
          </a:xfrm>
        </p:spPr>
        <p:txBody>
          <a:bodyPr>
            <a:normAutofit fontScale="90000"/>
          </a:bodyPr>
          <a:lstStyle/>
          <a:p>
            <a:r>
              <a:rPr lang="en-US" dirty="0"/>
              <a:t>RBAC (Role-Based Access Control)</a:t>
            </a:r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AEA35-DDCA-6D15-05C7-AB6504FAFFEE}"/>
              </a:ext>
            </a:extLst>
          </p:cNvPr>
          <p:cNvSpPr txBox="1"/>
          <p:nvPr/>
        </p:nvSpPr>
        <p:spPr>
          <a:xfrm>
            <a:off x="881567" y="1877848"/>
            <a:ext cx="6706902" cy="37697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Access Management for resources on Azure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Security Principal =&gt; User, Group, Managed Identity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Role Definition – lists actions that can be performed (read/write/delete)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in: Owner, Contributor, Reader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– Management Group, Subscription, Resource Group, 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(There are additional resource level access controls outside of RBAC)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Additive – Reader + Contributor = Contributor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allow model (deny available in Azure Blueprints but we aren’t covering this today)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Evaluation logic flowchart for determining access to a resource.">
            <a:extLst>
              <a:ext uri="{FF2B5EF4-FFF2-40B4-BE49-F238E27FC236}">
                <a16:creationId xmlns:a16="http://schemas.microsoft.com/office/drawing/2014/main" id="{767F4978-6960-4C3C-F09A-E022F9A9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52" y="602063"/>
            <a:ext cx="402907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7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67" y="1486097"/>
            <a:ext cx="4089826" cy="42204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Conditionals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67" y="602063"/>
            <a:ext cx="7695166" cy="840658"/>
          </a:xfrm>
        </p:spPr>
        <p:txBody>
          <a:bodyPr>
            <a:normAutofit/>
          </a:bodyPr>
          <a:lstStyle/>
          <a:p>
            <a:r>
              <a:rPr lang="en-US" dirty="0"/>
              <a:t>Bicep Concepts Covered</a:t>
            </a:r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B48CDD-70F7-4BB3-BABB-AC6448AF2AA3}"/>
              </a:ext>
            </a:extLst>
          </p:cNvPr>
          <p:cNvSpPr txBox="1">
            <a:spLocks/>
          </p:cNvSpPr>
          <p:nvPr/>
        </p:nvSpPr>
        <p:spPr>
          <a:xfrm>
            <a:off x="6047401" y="1442721"/>
            <a:ext cx="4089826" cy="422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rgbClr val="015DA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5DA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5DA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5DA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5DA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Existing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Functions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0D37C-989B-4937-9541-8CF1BB913784}"/>
              </a:ext>
            </a:extLst>
          </p:cNvPr>
          <p:cNvSpPr txBox="1"/>
          <p:nvPr/>
        </p:nvSpPr>
        <p:spPr>
          <a:xfrm>
            <a:off x="1444394" y="4274666"/>
            <a:ext cx="9298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3"/>
              </a:rPr>
              <a:t>Microsoft.Authorization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roleAssignments</a:t>
            </a:r>
            <a:r>
              <a:rPr lang="en-US" dirty="0">
                <a:hlinkClick r:id="rId3"/>
              </a:rPr>
              <a:t> - Bicep &amp; ARM template reference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C64B50C66EA4CB6455EE4DCAB36EB" ma:contentTypeVersion="19" ma:contentTypeDescription="Create a new document." ma:contentTypeScope="" ma:versionID="57997a05c0f5fe69be94d44b832be781">
  <xsd:schema xmlns:xsd="http://www.w3.org/2001/XMLSchema" xmlns:xs="http://www.w3.org/2001/XMLSchema" xmlns:p="http://schemas.microsoft.com/office/2006/metadata/properties" xmlns:ns1="http://schemas.microsoft.com/sharepoint/v3" xmlns:ns2="15b9ae42-62ea-454c-971e-e8e332e4ab88" xmlns:ns3="4f5abf0d-b661-4d3e-a3af-03e70f1ec561" targetNamespace="http://schemas.microsoft.com/office/2006/metadata/properties" ma:root="true" ma:fieldsID="d8b05ad835f0eb5c8f793bedf8484a32" ns1:_="" ns2:_="" ns3:_="">
    <xsd:import namespace="http://schemas.microsoft.com/sharepoint/v3"/>
    <xsd:import namespace="15b9ae42-62ea-454c-971e-e8e332e4ab88"/>
    <xsd:import namespace="4f5abf0d-b661-4d3e-a3af-03e70f1ec561"/>
    <xsd:element name="properties">
      <xsd:complexType>
        <xsd:sequence>
          <xsd:element name="documentManagement">
            <xsd:complexType>
              <xsd:all>
                <xsd:element ref="ns2:Status"/>
                <xsd:element ref="ns2:Asset"/>
                <xsd:element ref="ns3:SharedWithUsers" minOccurs="0"/>
                <xsd:element ref="ns3:SharedWithDetails" minOccurs="0"/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Type_x0020_of_x0020_Document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Review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9ae42-62ea-454c-971e-e8e332e4ab88" elementFormDefault="qualified">
    <xsd:import namespace="http://schemas.microsoft.com/office/2006/documentManagement/types"/>
    <xsd:import namespace="http://schemas.microsoft.com/office/infopath/2007/PartnerControls"/>
    <xsd:element name="Status" ma:index="2" ma:displayName="Status" ma:default="Internal Only" ma:format="Dropdown" ma:internalName="Status">
      <xsd:simpleType>
        <xsd:restriction base="dms:Choice">
          <xsd:enumeration value="Draft"/>
          <xsd:enumeration value="Client Ready"/>
          <xsd:enumeration value="Internal Only"/>
          <xsd:enumeration value="Requires an NDA"/>
        </xsd:restriction>
      </xsd:simpleType>
    </xsd:element>
    <xsd:element name="Asset" ma:index="3" ma:displayName="Asset" ma:default="Training" ma:format="Dropdown" ma:internalName="Asset">
      <xsd:simpleType>
        <xsd:restriction base="dms:Choice">
          <xsd:enumeration value="Branding"/>
          <xsd:enumeration value="Image"/>
          <xsd:enumeration value="Document"/>
          <xsd:enumeration value="Logo"/>
          <xsd:enumeration value="Presentation"/>
          <xsd:enumeration value="Screensaver"/>
          <xsd:enumeration value="Template"/>
          <xsd:enumeration value="Training"/>
          <xsd:enumeration value="Video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ype_x0020_of_x0020_Document" ma:index="16" nillable="true" ma:displayName="Type of Document" ma:internalName="Type_x0020_of_x0020_Document">
      <xsd:simpleType>
        <xsd:restriction base="dms:Choice">
          <xsd:enumeration value="Policy"/>
          <xsd:enumeration value="SOP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Review" ma:index="22" ma:displayName="Review" ma:default="Not ready for Review" ma:format="Dropdown" ma:internalName="Review">
      <xsd:simpleType>
        <xsd:restriction base="dms:Choice">
          <xsd:enumeration value="Not ready for Review"/>
          <xsd:enumeration value="Ready for Review"/>
          <xsd:enumeration value="Reviewed and Incomplete"/>
          <xsd:enumeration value="Reviewed and Complete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  <xsd:element name="MediaLengthInSeconds" ma:index="2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abf0d-b661-4d3e-a3af-03e70f1ec561" elementFormDefault="qualified">
    <xsd:import namespace="http://schemas.microsoft.com/office/2006/documentManagement/types"/>
    <xsd:import namespace="http://schemas.microsoft.com/office/infopath/2007/PartnerControls"/>
    <xsd:element name="SharedWithUsers" ma:index="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sset xmlns="15b9ae42-62ea-454c-971e-e8e332e4ab88">Template</Asset>
    <Status xmlns="15b9ae42-62ea-454c-971e-e8e332e4ab88">Client Ready</Status>
    <Review xmlns="15b9ae42-62ea-454c-971e-e8e332e4ab88">Not ready for Review</Review>
    <PublishingExpirationDate xmlns="http://schemas.microsoft.com/sharepoint/v3" xsi:nil="true"/>
    <PublishingStartDate xmlns="http://schemas.microsoft.com/sharepoint/v3" xsi:nil="true"/>
    <Type_x0020_of_x0020_Document xmlns="15b9ae42-62ea-454c-971e-e8e332e4ab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A845E3-6708-495C-9148-BF16DFAE6E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5b9ae42-62ea-454c-971e-e8e332e4ab88"/>
    <ds:schemaRef ds:uri="4f5abf0d-b661-4d3e-a3af-03e70f1ec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1AD78E-D496-4206-9EB5-D77CB1A59BDC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4f5abf0d-b661-4d3e-a3af-03e70f1ec561"/>
    <ds:schemaRef ds:uri="15b9ae42-62ea-454c-971e-e8e332e4ab88"/>
  </ds:schemaRefs>
</ds:datastoreItem>
</file>

<file path=customXml/itemProps3.xml><?xml version="1.0" encoding="utf-8"?>
<ds:datastoreItem xmlns:ds="http://schemas.openxmlformats.org/officeDocument/2006/customXml" ds:itemID="{165DBA58-B02F-45FB-9116-38C1A1611D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14582</TotalTime>
  <Words>1174</Words>
  <Application>Microsoft Office PowerPoint</Application>
  <PresentationFormat>Widescreen</PresentationFormat>
  <Paragraphs>187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Open Sans</vt:lpstr>
      <vt:lpstr>Segoe UI</vt:lpstr>
      <vt:lpstr>Wingdings 2</vt:lpstr>
      <vt:lpstr>master</vt:lpstr>
      <vt:lpstr>Configuring RBAC via Bicep Templates</vt:lpstr>
      <vt:lpstr>Atmosera Core Services</vt:lpstr>
      <vt:lpstr>Agenda</vt:lpstr>
      <vt:lpstr>What is IaC (Infrastructure as Code)?</vt:lpstr>
      <vt:lpstr>Why Use IaC in Azure?</vt:lpstr>
      <vt:lpstr>IaC Azure Options</vt:lpstr>
      <vt:lpstr>Bicep vs ARM Syntax</vt:lpstr>
      <vt:lpstr>RBAC (Role-Based Access Control)</vt:lpstr>
      <vt:lpstr>Bicep Concepts Covered</vt:lpstr>
      <vt:lpstr>Hands On</vt:lpstr>
      <vt:lpstr>Thank You  Further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Orgill</dc:creator>
  <cp:lastModifiedBy>Matt Szafir</cp:lastModifiedBy>
  <cp:revision>21</cp:revision>
  <dcterms:created xsi:type="dcterms:W3CDTF">2021-07-26T15:56:27Z</dcterms:created>
  <dcterms:modified xsi:type="dcterms:W3CDTF">2022-06-13T15:27:42Z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0x0101001F2C64B50C66EA4CB6455EE4DCAB36EB</vt:lpwstr>
  </property>
</Properties>
</file>