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78" r:id="rId6"/>
    <p:sldId id="258" r:id="rId7"/>
    <p:sldId id="273" r:id="rId8"/>
    <p:sldId id="282" r:id="rId9"/>
    <p:sldId id="261" r:id="rId10"/>
    <p:sldId id="289" r:id="rId11"/>
    <p:sldId id="290" r:id="rId12"/>
    <p:sldId id="260" r:id="rId13"/>
    <p:sldId id="291" r:id="rId14"/>
    <p:sldId id="283" r:id="rId15"/>
    <p:sldId id="284" r:id="rId16"/>
    <p:sldId id="285" r:id="rId17"/>
    <p:sldId id="286" r:id="rId18"/>
    <p:sldId id="287" r:id="rId19"/>
    <p:sldId id="277" r:id="rId20"/>
    <p:sldId id="276" r:id="rId21"/>
    <p:sldId id="266" r:id="rId22"/>
    <p:sldId id="27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>Research Platform for Stock Market Analysis</a:t>
            </a:r>
            <a:br>
              <a:rPr lang="en-US" i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Presented </a:t>
            </a:r>
            <a:r>
              <a:rPr lang="en-US" dirty="0">
                <a:solidFill>
                  <a:srgbClr val="00B0F0"/>
                </a:solidFill>
              </a:rPr>
              <a:t>by</a:t>
            </a: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Social Media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News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528" y="2354825"/>
            <a:ext cx="8915400" cy="3777622"/>
          </a:xfrm>
        </p:spPr>
        <p:txBody>
          <a:bodyPr/>
          <a:lstStyle/>
          <a:p>
            <a:r>
              <a:rPr lang="en-US" dirty="0" smtClean="0"/>
              <a:t>Keyword based filtering from top financial news websites</a:t>
            </a:r>
          </a:p>
          <a:p>
            <a:r>
              <a:rPr lang="en-US" dirty="0" smtClean="0"/>
              <a:t>Bag of Words</a:t>
            </a:r>
          </a:p>
          <a:p>
            <a:r>
              <a:rPr lang="en-US" dirty="0" smtClean="0"/>
              <a:t>Noun Phrasing</a:t>
            </a:r>
          </a:p>
          <a:p>
            <a:r>
              <a:rPr lang="en-US" dirty="0" smtClean="0"/>
              <a:t>Named Entities</a:t>
            </a:r>
          </a:p>
          <a:p>
            <a:r>
              <a:rPr lang="en-US" dirty="0" smtClean="0"/>
              <a:t>SVM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r>
              <a:rPr lang="en-US" dirty="0">
                <a:solidFill>
                  <a:srgbClr val="262626"/>
                </a:solidFill>
              </a:rPr>
              <a:t>–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three methodologies for predictions</a:t>
            </a:r>
          </a:p>
          <a:p>
            <a:r>
              <a:rPr lang="en-US" dirty="0" smtClean="0"/>
              <a:t>Record individual performance based on accuracy &amp; CPU time</a:t>
            </a:r>
          </a:p>
          <a:p>
            <a:r>
              <a:rPr lang="en-US" dirty="0" smtClean="0"/>
              <a:t>Compare all three observations based on a time period</a:t>
            </a:r>
          </a:p>
          <a:p>
            <a:r>
              <a:rPr lang="en-US" dirty="0" smtClean="0"/>
              <a:t>Find patterns of inter dependency among the three strategies</a:t>
            </a:r>
          </a:p>
          <a:p>
            <a:r>
              <a:rPr lang="en-US" dirty="0" smtClean="0"/>
              <a:t>Try merging 2 out of 3 strategies in combinations</a:t>
            </a:r>
          </a:p>
          <a:p>
            <a:r>
              <a:rPr lang="en-US" dirty="0" smtClean="0"/>
              <a:t>Record performances</a:t>
            </a:r>
          </a:p>
          <a:p>
            <a:r>
              <a:rPr lang="en-US" dirty="0" smtClean="0"/>
              <a:t>State conclusions of the experiments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4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 for text classification compared to K-NN, DT, BP-NN</a:t>
            </a:r>
          </a:p>
          <a:p>
            <a:r>
              <a:rPr lang="en-US" dirty="0" smtClean="0"/>
              <a:t>Easier to implement than Neural Networks</a:t>
            </a:r>
          </a:p>
          <a:p>
            <a:r>
              <a:rPr lang="en-US" dirty="0" smtClean="0"/>
              <a:t>Avoids the problem of local maxima</a:t>
            </a:r>
          </a:p>
          <a:p>
            <a:r>
              <a:rPr lang="en-US" dirty="0" smtClean="0"/>
              <a:t>Faster &amp; high accuracy</a:t>
            </a:r>
          </a:p>
          <a:p>
            <a:r>
              <a:rPr lang="en-US" dirty="0" smtClean="0"/>
              <a:t>4 kernels to move data to high dimensional space</a:t>
            </a:r>
          </a:p>
          <a:p>
            <a:r>
              <a:rPr lang="en-US" dirty="0" smtClean="0"/>
              <a:t>Converts non separable problem to non linear solution using hyper planes</a:t>
            </a:r>
            <a:endParaRPr lang="en-US" dirty="0" smtClean="0"/>
          </a:p>
          <a:p>
            <a:r>
              <a:rPr lang="en-US" dirty="0" smtClean="0"/>
              <a:t>Proper filtering and noise removal will avoid disadvantage of over fitting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142" y="362853"/>
            <a:ext cx="8911687" cy="1280890"/>
          </a:xfrm>
        </p:spPr>
        <p:txBody>
          <a:bodyPr/>
          <a:lstStyle/>
          <a:p>
            <a:r>
              <a:rPr lang="en-US" dirty="0" smtClean="0"/>
              <a:t>Top Level Architecture</a:t>
            </a:r>
            <a:endParaRPr lang="en-IN" dirty="0"/>
          </a:p>
        </p:txBody>
      </p:sp>
      <p:pic>
        <p:nvPicPr>
          <p:cNvPr id="5" name="Content Placeholder 4" descr="Draw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8" y="1547041"/>
            <a:ext cx="9027645" cy="5310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4" name="Content Placeholder 3" descr="Drawing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3" y="977173"/>
            <a:ext cx="8347586" cy="51900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5" name="Picture 4" descr="Drawing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25" y="711702"/>
            <a:ext cx="9064008" cy="679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6" name="Picture 5" descr="Drawing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41" y="958381"/>
            <a:ext cx="8439523" cy="632964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6253316" y="1946787"/>
            <a:ext cx="5251296" cy="186813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7" name="Picture 6" descr="Drawing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63" y="678426"/>
            <a:ext cx="8868697" cy="66515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515600" y="2133600"/>
            <a:ext cx="989012" cy="72716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Tweepy</a:t>
            </a:r>
            <a:r>
              <a:rPr lang="en-US" dirty="0"/>
              <a:t>	</a:t>
            </a:r>
            <a:r>
              <a:rPr lang="en-US" dirty="0" smtClean="0"/>
              <a:t>	Twitter API</a:t>
            </a:r>
            <a:endParaRPr lang="en-US" dirty="0"/>
          </a:p>
          <a:p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smtClean="0"/>
              <a:t>		Web Crawling Framework</a:t>
            </a:r>
          </a:p>
          <a:p>
            <a:r>
              <a:rPr lang="en-US" dirty="0" err="1" smtClean="0"/>
              <a:t>Quandl</a:t>
            </a:r>
            <a:r>
              <a:rPr lang="en-US" dirty="0" smtClean="0"/>
              <a:t>		Data Set store </a:t>
            </a:r>
            <a:r>
              <a:rPr lang="en-US" dirty="0"/>
              <a:t>library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			Machine </a:t>
            </a:r>
            <a:r>
              <a:rPr lang="en-US" dirty="0"/>
              <a:t>Learning library</a:t>
            </a:r>
            <a:endParaRPr lang="en-US" dirty="0"/>
          </a:p>
          <a:p>
            <a:r>
              <a:rPr lang="en-US" dirty="0" smtClean="0"/>
              <a:t>Pandas		Data Formats &amp; Interconversions </a:t>
            </a:r>
            <a:r>
              <a:rPr lang="en-US" dirty="0"/>
              <a:t>library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		Data Frame operations library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1148" y="1948934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SOFTWARE REQUIREMENTS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49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0" y="5747657"/>
            <a:ext cx="8330338" cy="3285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STOCK MARKET &amp; THE ECONOMY</a:t>
            </a:r>
            <a:endParaRPr lang="en-US" sz="2600" dirty="0"/>
          </a:p>
        </p:txBody>
      </p:sp>
      <p:pic>
        <p:nvPicPr>
          <p:cNvPr id="4" name="Content Placeholder 3" descr="st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67841"/>
            <a:ext cx="73805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852"/>
            <a:ext cx="8911687" cy="929704"/>
          </a:xfrm>
        </p:spPr>
        <p:txBody>
          <a:bodyPr>
            <a:normAutofit fontScale="90000"/>
          </a:bodyPr>
          <a:lstStyle/>
          <a:p>
            <a:r>
              <a:rPr lang="en-US" sz="3100" b="1" i="1" dirty="0" smtClean="0"/>
              <a:t>				</a:t>
            </a:r>
            <a:r>
              <a:rPr lang="en-US" b="1" i="1" dirty="0" smtClean="0"/>
              <a:t>Implementation Plan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800" dirty="0" smtClean="0"/>
              <a:t>Process </a:t>
            </a:r>
            <a:r>
              <a:rPr lang="en-US" sz="2800" dirty="0"/>
              <a:t>Flow </a:t>
            </a:r>
            <a:r>
              <a:rPr lang="en-US" sz="2800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21" y="1430814"/>
            <a:ext cx="9620519" cy="51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on NSE website</a:t>
            </a:r>
          </a:p>
          <a:p>
            <a:r>
              <a:rPr lang="en-US" dirty="0" smtClean="0"/>
              <a:t>Problem in synchronizing datasets –according to company and timeline</a:t>
            </a:r>
          </a:p>
          <a:p>
            <a:r>
              <a:rPr lang="en-US" dirty="0" smtClean="0"/>
              <a:t>3-6months data required ideally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on which research papers are obtained</a:t>
            </a:r>
          </a:p>
          <a:p>
            <a:r>
              <a:rPr lang="en-US" dirty="0" smtClean="0"/>
              <a:t>Highlight main research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report of the work carried out so </a:t>
            </a:r>
            <a:r>
              <a:rPr lang="en-US" dirty="0" smtClean="0"/>
              <a:t>far</a:t>
            </a:r>
          </a:p>
          <a:p>
            <a:r>
              <a:rPr lang="en-US" dirty="0"/>
              <a:t>Conclusions derived from the logical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59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&amp; demand</a:t>
            </a:r>
          </a:p>
          <a:p>
            <a:r>
              <a:rPr lang="en-US" dirty="0" smtClean="0"/>
              <a:t>Past track record of companies</a:t>
            </a:r>
          </a:p>
          <a:p>
            <a:r>
              <a:rPr lang="en-US" dirty="0" smtClean="0"/>
              <a:t>Investor opinion</a:t>
            </a:r>
          </a:p>
          <a:p>
            <a:r>
              <a:rPr lang="en-US" dirty="0" smtClean="0"/>
              <a:t>Government policies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Stock market Indices</a:t>
            </a:r>
          </a:p>
          <a:p>
            <a:r>
              <a:rPr lang="en-US" dirty="0" smtClean="0"/>
              <a:t>Expansion of business</a:t>
            </a:r>
          </a:p>
          <a:p>
            <a:r>
              <a:rPr lang="en-US" dirty="0" smtClean="0"/>
              <a:t>Brand Image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US" dirty="0" smtClean="0"/>
              <a:t>		Problem 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67909" y="5569522"/>
            <a:ext cx="70775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ABSENCE OF A HYBRID PREDICTION MODEL</a:t>
            </a:r>
            <a:endParaRPr lang="en-US" sz="2600" dirty="0"/>
          </a:p>
        </p:txBody>
      </p:sp>
      <p:pic>
        <p:nvPicPr>
          <p:cNvPr id="1026" name="Picture 2" descr="C:\Users\universe\Downloads\Untitled docu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503" y="0"/>
            <a:ext cx="6858000" cy="642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BEST</a:t>
            </a:r>
            <a:r>
              <a:rPr lang="en-US" dirty="0" smtClean="0"/>
              <a:t> method is … </a:t>
            </a:r>
            <a:endParaRPr lang="en-IN" dirty="0"/>
          </a:p>
        </p:txBody>
      </p:sp>
      <p:pic>
        <p:nvPicPr>
          <p:cNvPr id="7" name="Content Placeholder 6" descr="pred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67" y="2133600"/>
            <a:ext cx="7440429" cy="3778250"/>
          </a:xfrm>
        </p:spPr>
      </p:pic>
      <p:sp>
        <p:nvSpPr>
          <p:cNvPr id="1026" name="AutoShape 2" descr="Image result for how to predict png"/>
          <p:cNvSpPr>
            <a:spLocks noChangeAspect="1" noChangeArrowheads="1"/>
          </p:cNvSpPr>
          <p:nvPr/>
        </p:nvSpPr>
        <p:spPr bwMode="auto">
          <a:xfrm>
            <a:off x="155575" y="-1790700"/>
            <a:ext cx="7372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Aim, Scope &amp;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89" y="2351314"/>
            <a:ext cx="9179423" cy="35599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Scope: 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Short Term trading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NSE based companies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National Sentiment Analysis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Predictive, not Prescriptive</a:t>
            </a:r>
          </a:p>
          <a:p>
            <a:pPr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Applications: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Investors will use predictions to buy and sell stocks to make a profit</a:t>
            </a:r>
          </a:p>
          <a:p>
            <a:pPr>
              <a:buAutoNum type="arabicParenR"/>
            </a:pPr>
            <a:r>
              <a:rPr lang="en-US" dirty="0" smtClean="0"/>
              <a:t>Trends </a:t>
            </a:r>
            <a:r>
              <a:rPr lang="en-US" dirty="0"/>
              <a:t>of stock </a:t>
            </a:r>
            <a:r>
              <a:rPr lang="en-US" dirty="0" smtClean="0"/>
              <a:t>market and comparisons of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2126" y="1854925"/>
            <a:ext cx="8543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Aim :  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b="1" dirty="0" smtClean="0">
                <a:solidFill>
                  <a:srgbClr val="404040"/>
                </a:solidFill>
              </a:rPr>
              <a:t>To improve accuracy of prediction by combining all 3 techniques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hybrid model</a:t>
            </a:r>
          </a:p>
          <a:p>
            <a:r>
              <a:rPr lang="en-US" dirty="0" smtClean="0"/>
              <a:t>Accuracy issues in individual techniques</a:t>
            </a:r>
            <a:endParaRPr lang="en-US" dirty="0"/>
          </a:p>
          <a:p>
            <a:r>
              <a:rPr lang="en-US" dirty="0" smtClean="0"/>
              <a:t>Mention techniques used in unused research papers</a:t>
            </a:r>
          </a:p>
          <a:p>
            <a:endParaRPr lang="en-US" dirty="0" smtClean="0"/>
          </a:p>
          <a:p>
            <a:r>
              <a:rPr lang="en-US" dirty="0" smtClean="0"/>
              <a:t>Equity </a:t>
            </a:r>
            <a:r>
              <a:rPr lang="en-US" dirty="0" err="1" smtClean="0"/>
              <a:t>pandit</a:t>
            </a:r>
            <a:endParaRPr lang="en-US" dirty="0" smtClean="0"/>
          </a:p>
          <a:p>
            <a:r>
              <a:rPr lang="en-US" dirty="0" smtClean="0"/>
              <a:t>Features: daily, weekly, monthly trends, </a:t>
            </a:r>
            <a:r>
              <a:rPr lang="en-US" dirty="0" err="1" smtClean="0"/>
              <a:t>sectorwise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Stock forecasting: company screener., portfolio, profit calculator</a:t>
            </a:r>
          </a:p>
          <a:p>
            <a:r>
              <a:rPr lang="en-US" dirty="0" smtClean="0"/>
              <a:t>Research paper</a:t>
            </a:r>
          </a:p>
        </p:txBody>
      </p:sp>
      <p:sp>
        <p:nvSpPr>
          <p:cNvPr id="19458" name="AutoShape 2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3" name="Picture 7" descr="C:\Users\universe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077" y="1410789"/>
            <a:ext cx="1905000" cy="1371600"/>
          </a:xfrm>
          <a:prstGeom prst="rect">
            <a:avLst/>
          </a:prstGeom>
          <a:noFill/>
        </p:spPr>
      </p:pic>
      <p:pic>
        <p:nvPicPr>
          <p:cNvPr id="19464" name="Picture 8" descr="C:\Users\universe\Downloads\index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0848" y="1592308"/>
            <a:ext cx="1562100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07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IN" dirty="0"/>
          </a:p>
        </p:txBody>
      </p:sp>
      <p:pic>
        <p:nvPicPr>
          <p:cNvPr id="4" name="Content Placeholder 3" descr="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57" y="1874385"/>
            <a:ext cx="3246254" cy="3246254"/>
          </a:xfrm>
        </p:spPr>
      </p:pic>
      <p:sp>
        <p:nvSpPr>
          <p:cNvPr id="5" name="Rectangle 4"/>
          <p:cNvSpPr/>
          <p:nvPr/>
        </p:nvSpPr>
        <p:spPr>
          <a:xfrm>
            <a:off x="1894903" y="5465020"/>
            <a:ext cx="40975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/>
              <a:t>LESS ACCURACY IN </a:t>
            </a:r>
            <a:br>
              <a:rPr lang="en-US" sz="2600" dirty="0" smtClean="0"/>
            </a:br>
            <a:r>
              <a:rPr lang="en-US" sz="2600" dirty="0" smtClean="0"/>
              <a:t>INDIVIDUAL TECHNIQUES</a:t>
            </a:r>
            <a:endParaRPr lang="en-US" sz="2600" dirty="0"/>
          </a:p>
        </p:txBody>
      </p:sp>
      <p:pic>
        <p:nvPicPr>
          <p:cNvPr id="6" name="Picture 5" descr="NO HYBR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46" y="1841862"/>
            <a:ext cx="3857625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7269" y="5647899"/>
            <a:ext cx="3227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NO HYBRID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br>
              <a:rPr lang="en-US" dirty="0" smtClean="0"/>
            </a:br>
            <a:r>
              <a:rPr lang="en-US" sz="2400" b="1" i="1" u="sng" dirty="0" smtClean="0"/>
              <a:t>Financial Data Analytics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all 3 modules – give facts and </a:t>
            </a:r>
            <a:r>
              <a:rPr lang="en-US" dirty="0" smtClean="0"/>
              <a:t>theory and background</a:t>
            </a:r>
            <a:endParaRPr lang="en-US" dirty="0"/>
          </a:p>
          <a:p>
            <a:r>
              <a:rPr lang="en-US" dirty="0"/>
              <a:t>implement, compare &amp; find flaws in </a:t>
            </a:r>
            <a:r>
              <a:rPr lang="en-US" dirty="0" smtClean="0"/>
              <a:t>accuracy</a:t>
            </a:r>
          </a:p>
          <a:p>
            <a:r>
              <a:rPr lang="en-US" dirty="0"/>
              <a:t>critical appraisal of the </a:t>
            </a:r>
            <a:r>
              <a:rPr lang="en-US" dirty="0" smtClean="0"/>
              <a:t>previous work </a:t>
            </a:r>
            <a:r>
              <a:rPr lang="en-US" dirty="0"/>
              <a:t>published in the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808080"/>
      </a:dk1>
      <a:lt1>
        <a:sysClr val="window" lastClr="FFFBF0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405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   BE Project Presentation         on Research Platform for Stock Market Analysis </vt:lpstr>
      <vt:lpstr>     Introduction</vt:lpstr>
      <vt:lpstr>Factors affecting Stock Market</vt:lpstr>
      <vt:lpstr>  Problem Statement</vt:lpstr>
      <vt:lpstr>The BEST method is … </vt:lpstr>
      <vt:lpstr>Aim, Scope &amp; Applications</vt:lpstr>
      <vt:lpstr>Existing Systems &amp; Their Drawbacks</vt:lpstr>
      <vt:lpstr>Existing Systems &amp; Their Drawbacks</vt:lpstr>
      <vt:lpstr>Literature Review  Financial Data Analytics</vt:lpstr>
      <vt:lpstr>Literature Review Market Sentiment Analysis using Social Media</vt:lpstr>
      <vt:lpstr>Literature Review Market sentiment analysis using News</vt:lpstr>
      <vt:lpstr>Our approach– Proposed system </vt:lpstr>
      <vt:lpstr>Why we chose SVM?</vt:lpstr>
      <vt:lpstr>Top Level Architecture</vt:lpstr>
      <vt:lpstr>Detailed Architecture</vt:lpstr>
      <vt:lpstr>Detailed Architecture</vt:lpstr>
      <vt:lpstr>Detailed Architecture</vt:lpstr>
      <vt:lpstr>Detailed Architecture</vt:lpstr>
      <vt:lpstr>Technology Stack</vt:lpstr>
      <vt:lpstr>    Implementation Plan      Process Flow Diagram</vt:lpstr>
      <vt:lpstr>Data Sets</vt:lpstr>
      <vt:lpstr>Research Paper</vt:lpstr>
      <vt:lpstr>Summary &amp; 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Dsouza</cp:lastModifiedBy>
  <cp:revision>112</cp:revision>
  <dcterms:created xsi:type="dcterms:W3CDTF">2016-09-27T16:37:29Z</dcterms:created>
  <dcterms:modified xsi:type="dcterms:W3CDTF">2016-09-30T18:13:16Z</dcterms:modified>
</cp:coreProperties>
</file>