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9" r:id="rId4"/>
    <p:sldId id="278" r:id="rId5"/>
    <p:sldId id="258" r:id="rId6"/>
    <p:sldId id="273" r:id="rId7"/>
    <p:sldId id="282" r:id="rId8"/>
    <p:sldId id="261" r:id="rId9"/>
    <p:sldId id="260" r:id="rId10"/>
    <p:sldId id="262" r:id="rId11"/>
    <p:sldId id="283" r:id="rId12"/>
    <p:sldId id="284" r:id="rId13"/>
    <p:sldId id="285" r:id="rId14"/>
    <p:sldId id="286" r:id="rId15"/>
    <p:sldId id="287" r:id="rId16"/>
    <p:sldId id="277" r:id="rId17"/>
    <p:sldId id="263" r:id="rId18"/>
    <p:sldId id="276" r:id="rId19"/>
    <p:sldId id="266" r:id="rId20"/>
    <p:sldId id="275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BE Project Presentation </a:t>
            </a:r>
            <a:b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</a:t>
            </a:r>
            <a:r>
              <a:rPr lang="en-US" i="1" dirty="0" smtClean="0">
                <a:solidFill>
                  <a:schemeClr val="accent6"/>
                </a:solidFill>
              </a:rPr>
              <a:t>on</a:t>
            </a:r>
            <a:r>
              <a:rPr lang="en-US" i="1" dirty="0">
                <a:solidFill>
                  <a:schemeClr val="accent6"/>
                </a:solidFill>
              </a:rPr>
              <a:t/>
            </a:r>
            <a:br>
              <a:rPr lang="en-US" i="1" dirty="0">
                <a:solidFill>
                  <a:schemeClr val="accent6"/>
                </a:solidFill>
              </a:rPr>
            </a:br>
            <a:r>
              <a:rPr lang="en-US" i="1" dirty="0">
                <a:solidFill>
                  <a:schemeClr val="accent6"/>
                </a:solidFill>
              </a:rPr>
              <a:t>Research Platform for Stock Market Analysis</a:t>
            </a:r>
            <a:br>
              <a:rPr lang="en-US" i="1" dirty="0">
                <a:solidFill>
                  <a:schemeClr val="accent6"/>
                </a:solidFill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B0F0"/>
                </a:solidFill>
              </a:rPr>
              <a:t>Presented </a:t>
            </a:r>
            <a:r>
              <a:rPr lang="en-US" dirty="0">
                <a:solidFill>
                  <a:srgbClr val="00B0F0"/>
                </a:solidFill>
              </a:rPr>
              <a:t>by</a:t>
            </a:r>
          </a:p>
          <a:p>
            <a:r>
              <a:rPr lang="en-US" dirty="0"/>
              <a:t>Crystal Cuthinho - 7053</a:t>
            </a:r>
          </a:p>
          <a:p>
            <a:r>
              <a:rPr lang="en-US" dirty="0" err="1"/>
              <a:t>Nevil</a:t>
            </a:r>
            <a:r>
              <a:rPr lang="en-US" dirty="0"/>
              <a:t> Dsouza - 7059</a:t>
            </a:r>
          </a:p>
          <a:p>
            <a:r>
              <a:rPr lang="en-US" dirty="0" err="1"/>
              <a:t>Melwyn</a:t>
            </a:r>
            <a:r>
              <a:rPr lang="en-US" dirty="0"/>
              <a:t> </a:t>
            </a:r>
            <a:r>
              <a:rPr lang="en-US" dirty="0" err="1"/>
              <a:t>Saldanha</a:t>
            </a:r>
            <a:r>
              <a:rPr lang="en-US" dirty="0"/>
              <a:t> - 7097</a:t>
            </a:r>
          </a:p>
          <a:p>
            <a:pPr marL="0" indent="0" algn="ctr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45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(Top level &amp; detailed)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Entire system </a:t>
            </a:r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04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142" y="362853"/>
            <a:ext cx="8911687" cy="1280890"/>
          </a:xfrm>
        </p:spPr>
        <p:txBody>
          <a:bodyPr/>
          <a:lstStyle/>
          <a:p>
            <a:r>
              <a:rPr lang="en-US" dirty="0" smtClean="0"/>
              <a:t>Top Level Architecture</a:t>
            </a:r>
            <a:endParaRPr lang="en-IN" dirty="0"/>
          </a:p>
        </p:txBody>
      </p:sp>
      <p:pic>
        <p:nvPicPr>
          <p:cNvPr id="5" name="Content Placeholder 4" descr="Draw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308" y="1547041"/>
            <a:ext cx="9027645" cy="53109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336728"/>
            <a:ext cx="8911687" cy="1280890"/>
          </a:xfrm>
        </p:spPr>
        <p:txBody>
          <a:bodyPr/>
          <a:lstStyle/>
          <a:p>
            <a:r>
              <a:rPr lang="en-US" dirty="0" smtClean="0"/>
              <a:t>Detailed </a:t>
            </a:r>
            <a:r>
              <a:rPr lang="en-US" dirty="0" smtClean="0"/>
              <a:t>Architecture</a:t>
            </a:r>
            <a:endParaRPr lang="en-IN" dirty="0"/>
          </a:p>
        </p:txBody>
      </p:sp>
      <p:pic>
        <p:nvPicPr>
          <p:cNvPr id="4" name="Content Placeholder 3" descr="Drawing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18309"/>
            <a:ext cx="5290457" cy="396784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336728"/>
            <a:ext cx="8911687" cy="1280890"/>
          </a:xfrm>
        </p:spPr>
        <p:txBody>
          <a:bodyPr/>
          <a:lstStyle/>
          <a:p>
            <a:r>
              <a:rPr lang="en-US" dirty="0" smtClean="0"/>
              <a:t>Detailed </a:t>
            </a:r>
            <a:r>
              <a:rPr lang="en-US" dirty="0" smtClean="0"/>
              <a:t>Architecture</a:t>
            </a:r>
            <a:endParaRPr lang="en-IN" dirty="0"/>
          </a:p>
        </p:txBody>
      </p:sp>
      <p:pic>
        <p:nvPicPr>
          <p:cNvPr id="5" name="Picture 4" descr="Drawing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074" y="177981"/>
            <a:ext cx="6858000" cy="514350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 flipV="1">
            <a:off x="6244046" y="5911221"/>
            <a:ext cx="5260566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336728"/>
            <a:ext cx="8911687" cy="1280890"/>
          </a:xfrm>
        </p:spPr>
        <p:txBody>
          <a:bodyPr/>
          <a:lstStyle/>
          <a:p>
            <a:r>
              <a:rPr lang="en-US" dirty="0" smtClean="0"/>
              <a:t>Detailed </a:t>
            </a:r>
            <a:r>
              <a:rPr lang="en-US" dirty="0" smtClean="0"/>
              <a:t>Architecture</a:t>
            </a:r>
            <a:endParaRPr lang="en-IN" dirty="0"/>
          </a:p>
        </p:txBody>
      </p:sp>
      <p:pic>
        <p:nvPicPr>
          <p:cNvPr id="6" name="Picture 5" descr="Drawing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496" y="3273878"/>
            <a:ext cx="4273731" cy="320529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336728"/>
            <a:ext cx="8911687" cy="1280890"/>
          </a:xfrm>
        </p:spPr>
        <p:txBody>
          <a:bodyPr/>
          <a:lstStyle/>
          <a:p>
            <a:r>
              <a:rPr lang="en-US" dirty="0" smtClean="0"/>
              <a:t>Detailed </a:t>
            </a:r>
            <a:r>
              <a:rPr lang="en-US" dirty="0" smtClean="0"/>
              <a:t>Architecture</a:t>
            </a:r>
            <a:endParaRPr lang="en-IN" dirty="0"/>
          </a:p>
        </p:txBody>
      </p:sp>
      <p:pic>
        <p:nvPicPr>
          <p:cNvPr id="7" name="Picture 6" descr="Drawing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95" y="1714500"/>
            <a:ext cx="6858000" cy="514350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515600" y="2133600"/>
            <a:ext cx="989012" cy="727166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&amp; 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Software </a:t>
            </a:r>
            <a:r>
              <a:rPr lang="en-US" dirty="0" err="1" smtClean="0"/>
              <a:t>req</a:t>
            </a:r>
            <a:r>
              <a:rPr lang="en-US" dirty="0" smtClean="0"/>
              <a:t>: </a:t>
            </a:r>
            <a:endParaRPr lang="en-US" dirty="0"/>
          </a:p>
          <a:p>
            <a:r>
              <a:rPr lang="en-US" dirty="0" err="1" smtClean="0"/>
              <a:t>Tweepy</a:t>
            </a:r>
            <a:endParaRPr lang="en-US" dirty="0"/>
          </a:p>
          <a:p>
            <a:r>
              <a:rPr lang="en-US" dirty="0" err="1"/>
              <a:t>Scrapy</a:t>
            </a:r>
            <a:r>
              <a:rPr lang="en-US" dirty="0"/>
              <a:t> 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Twitter API</a:t>
            </a:r>
          </a:p>
          <a:p>
            <a:r>
              <a:rPr lang="en-US" dirty="0" smtClean="0"/>
              <a:t>RDBMS</a:t>
            </a:r>
            <a:endParaRPr lang="en-US" dirty="0"/>
          </a:p>
          <a:p>
            <a:r>
              <a:rPr lang="en-US" dirty="0"/>
              <a:t>CSV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491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dirty="0" smtClean="0"/>
              <a:t>Plan –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800" dirty="0" smtClean="0"/>
              <a:t>Process Flow Diagrams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3 slides for 3 modules</a:t>
            </a:r>
          </a:p>
          <a:p>
            <a:r>
              <a:rPr lang="en-US" dirty="0" smtClean="0"/>
              <a:t>SVM?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077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34852"/>
            <a:ext cx="8911687" cy="92970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Process Flow </a:t>
            </a:r>
            <a:r>
              <a:rPr lang="en-US" sz="2800" dirty="0" smtClean="0"/>
              <a:t>– Market Sentiment Analysis using </a:t>
            </a:r>
            <a:br>
              <a:rPr lang="en-US" sz="2800" dirty="0" smtClean="0"/>
            </a:br>
            <a:r>
              <a:rPr lang="en-US" sz="2800" dirty="0" smtClean="0"/>
              <a:t>							social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70" y="1264555"/>
            <a:ext cx="9620519" cy="53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3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on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Problem in synchronizing datasets –according to company and timeline</a:t>
            </a:r>
          </a:p>
          <a:p>
            <a:r>
              <a:rPr lang="en-US" dirty="0" smtClean="0"/>
              <a:t>Hence method of obtaining dataset for stock market – web scraping</a:t>
            </a:r>
          </a:p>
          <a:p>
            <a:r>
              <a:rPr lang="en-US" dirty="0" smtClean="0"/>
              <a:t>3-6months data required ideally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737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0" y="5747657"/>
            <a:ext cx="8330338" cy="328558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STOCK MARKET &amp; THE ECONOMY</a:t>
            </a:r>
            <a:endParaRPr lang="en-US" sz="2600" dirty="0"/>
          </a:p>
        </p:txBody>
      </p:sp>
      <p:pic>
        <p:nvPicPr>
          <p:cNvPr id="4" name="Content Placeholder 3" descr="stoc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63" y="1767841"/>
            <a:ext cx="738051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13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Topics on which research papers are obtained</a:t>
            </a:r>
          </a:p>
          <a:p>
            <a:r>
              <a:rPr lang="en-US" dirty="0" smtClean="0"/>
              <a:t>Highlight main research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975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brief report of the work carried out so </a:t>
            </a:r>
            <a:r>
              <a:rPr lang="en-US" dirty="0" smtClean="0"/>
              <a:t>far</a:t>
            </a:r>
          </a:p>
          <a:p>
            <a:r>
              <a:rPr lang="en-US" dirty="0"/>
              <a:t>Conclusions derived from the logical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37591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995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Problem Statement</a:t>
            </a:r>
            <a:endParaRPr lang="en-IN" dirty="0"/>
          </a:p>
        </p:txBody>
      </p:sp>
      <p:pic>
        <p:nvPicPr>
          <p:cNvPr id="4" name="Content Placeholder 3" descr="HYBRI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754" y="1920242"/>
            <a:ext cx="7856458" cy="3283176"/>
          </a:xfrm>
        </p:spPr>
      </p:pic>
      <p:sp>
        <p:nvSpPr>
          <p:cNvPr id="5" name="Rectangle 4"/>
          <p:cNvSpPr/>
          <p:nvPr/>
        </p:nvSpPr>
        <p:spPr>
          <a:xfrm>
            <a:off x="2567909" y="5569522"/>
            <a:ext cx="707757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ABSENCE OF A HYBRID PREDICTION MODEL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method to predict stock market trends &amp; gain profits is … </a:t>
            </a:r>
            <a:endParaRPr lang="en-IN" dirty="0"/>
          </a:p>
        </p:txBody>
      </p:sp>
      <p:pic>
        <p:nvPicPr>
          <p:cNvPr id="7" name="Content Placeholder 6" descr="predi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4367" y="2133600"/>
            <a:ext cx="7440429" cy="3778250"/>
          </a:xfrm>
        </p:spPr>
      </p:pic>
      <p:sp>
        <p:nvSpPr>
          <p:cNvPr id="1026" name="AutoShape 2" descr="Image result for how to predict png"/>
          <p:cNvSpPr>
            <a:spLocks noChangeAspect="1" noChangeArrowheads="1"/>
          </p:cNvSpPr>
          <p:nvPr/>
        </p:nvSpPr>
        <p:spPr bwMode="auto">
          <a:xfrm>
            <a:off x="155575" y="-1790700"/>
            <a:ext cx="737235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r>
              <a:rPr lang="en-US" dirty="0" smtClean="0"/>
              <a:t>,</a:t>
            </a:r>
            <a:r>
              <a:rPr lang="en-US" dirty="0" smtClean="0"/>
              <a:t> Scope &amp;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r>
              <a:rPr lang="en-US" dirty="0">
                <a:solidFill>
                  <a:srgbClr val="404040"/>
                </a:solidFill>
              </a:rPr>
              <a:t>Aim:  To improve accuracy by combining all 3 techniques</a:t>
            </a:r>
            <a:endParaRPr lang="en-US" dirty="0"/>
          </a:p>
          <a:p>
            <a:r>
              <a:rPr lang="en-US" dirty="0">
                <a:solidFill>
                  <a:srgbClr val="404040"/>
                </a:solidFill>
              </a:rPr>
              <a:t>Scope: Investors </a:t>
            </a:r>
            <a:r>
              <a:rPr lang="en-US" dirty="0" smtClean="0">
                <a:solidFill>
                  <a:srgbClr val="404040"/>
                </a:solidFill>
              </a:rPr>
              <a:t>will use predictions to buy and sell stocks to make a profit</a:t>
            </a:r>
          </a:p>
          <a:p>
            <a:pPr lvl="2"/>
            <a:r>
              <a:rPr lang="en-US" dirty="0"/>
              <a:t>Trends of stock </a:t>
            </a:r>
            <a:r>
              <a:rPr lang="en-US" dirty="0" smtClean="0"/>
              <a:t>market and comparisons of output obtained with actual stock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81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Systems &amp; Their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hybrid model</a:t>
            </a:r>
          </a:p>
          <a:p>
            <a:r>
              <a:rPr lang="en-US" dirty="0" smtClean="0"/>
              <a:t>Accuracy issues in individual techniques</a:t>
            </a:r>
            <a:endParaRPr lang="en-US" dirty="0"/>
          </a:p>
          <a:p>
            <a:r>
              <a:rPr lang="en-US" dirty="0" smtClean="0"/>
              <a:t>Mention techniques used in unused research papers</a:t>
            </a:r>
          </a:p>
        </p:txBody>
      </p:sp>
    </p:spTree>
    <p:extLst>
      <p:ext uri="{BB962C8B-B14F-4D97-AF65-F5344CB8AC3E}">
        <p14:creationId xmlns:p14="http://schemas.microsoft.com/office/powerpoint/2010/main" xmlns="" val="13207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Systems &amp; Their </a:t>
            </a:r>
            <a:r>
              <a:rPr lang="en-US" dirty="0" smtClean="0"/>
              <a:t>Drawbacks</a:t>
            </a:r>
            <a:endParaRPr lang="en-IN" dirty="0"/>
          </a:p>
        </p:txBody>
      </p:sp>
      <p:pic>
        <p:nvPicPr>
          <p:cNvPr id="4" name="Content Placeholder 3" descr="ACCURAC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957" y="1874385"/>
            <a:ext cx="3246254" cy="3246254"/>
          </a:xfrm>
        </p:spPr>
      </p:pic>
      <p:sp>
        <p:nvSpPr>
          <p:cNvPr id="5" name="Rectangle 4"/>
          <p:cNvSpPr/>
          <p:nvPr/>
        </p:nvSpPr>
        <p:spPr>
          <a:xfrm>
            <a:off x="1894903" y="5465020"/>
            <a:ext cx="4097597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 smtClean="0"/>
              <a:t>LESS ACCURACY IN </a:t>
            </a:r>
            <a:br>
              <a:rPr lang="en-US" sz="2600" dirty="0" smtClean="0"/>
            </a:br>
            <a:r>
              <a:rPr lang="en-US" sz="2600" dirty="0" smtClean="0"/>
              <a:t>INDIVIDUAL TECHNIQUES</a:t>
            </a:r>
            <a:endParaRPr lang="en-US" sz="2600" dirty="0"/>
          </a:p>
        </p:txBody>
      </p:sp>
      <p:pic>
        <p:nvPicPr>
          <p:cNvPr id="6" name="Picture 5" descr="NO HYBRI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546" y="1841862"/>
            <a:ext cx="3857625" cy="3429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07269" y="5647899"/>
            <a:ext cx="32271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/>
              <a:t>NO HYBRID MODEL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all 3 modules – give facts and theory</a:t>
            </a:r>
          </a:p>
          <a:p>
            <a:r>
              <a:rPr lang="en-US" dirty="0"/>
              <a:t>implement, compare &amp; find flaws in </a:t>
            </a:r>
            <a:r>
              <a:rPr lang="en-US" dirty="0" smtClean="0"/>
              <a:t>accuracy</a:t>
            </a:r>
          </a:p>
          <a:p>
            <a:r>
              <a:rPr lang="en-US" dirty="0"/>
              <a:t>critical appraisal of the </a:t>
            </a:r>
            <a:r>
              <a:rPr lang="en-US" dirty="0" smtClean="0"/>
              <a:t>previous work </a:t>
            </a:r>
            <a:r>
              <a:rPr lang="en-US" dirty="0"/>
              <a:t>published in the literature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991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r>
              <a:rPr lang="en-US" dirty="0">
                <a:solidFill>
                  <a:srgbClr val="262626"/>
                </a:solidFill>
              </a:rPr>
              <a:t>– Proposed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and Design of proposed </a:t>
            </a:r>
            <a:r>
              <a:rPr lang="en-US" dirty="0" smtClean="0"/>
              <a:t>system</a:t>
            </a:r>
          </a:p>
          <a:p>
            <a:r>
              <a:rPr lang="en-US" dirty="0"/>
              <a:t>Methodology (Your approach to solve the problem)</a:t>
            </a:r>
          </a:p>
        </p:txBody>
      </p:sp>
    </p:spTree>
    <p:extLst>
      <p:ext uri="{BB962C8B-B14F-4D97-AF65-F5344CB8AC3E}">
        <p14:creationId xmlns:p14="http://schemas.microsoft.com/office/powerpoint/2010/main" xmlns="" val="395249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</TotalTime>
  <Words>289</Words>
  <Application>Microsoft Office PowerPoint</Application>
  <PresentationFormat>Custom</PresentationFormat>
  <Paragraphs>63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Wisp</vt:lpstr>
      <vt:lpstr>   BE Project Presentation         on Research Platform for Stock Market Analysis </vt:lpstr>
      <vt:lpstr>Introduction &amp; Problem Statement</vt:lpstr>
      <vt:lpstr>Introduction &amp; Problem Statement</vt:lpstr>
      <vt:lpstr>The best method to predict stock market trends &amp; gain profits is … </vt:lpstr>
      <vt:lpstr>Aim, Scope &amp; Applications</vt:lpstr>
      <vt:lpstr>Existing Systems &amp; Their Drawbacks</vt:lpstr>
      <vt:lpstr>Existing Systems &amp; Their Drawbacks</vt:lpstr>
      <vt:lpstr>Literature Review</vt:lpstr>
      <vt:lpstr>Our approach– Proposed system </vt:lpstr>
      <vt:lpstr>Architecture (Top level &amp; detailed)</vt:lpstr>
      <vt:lpstr>Top Level Architecture</vt:lpstr>
      <vt:lpstr>Detailed Architecture</vt:lpstr>
      <vt:lpstr>Detailed Architecture</vt:lpstr>
      <vt:lpstr>Detailed Architecture</vt:lpstr>
      <vt:lpstr>Detailed Architecture</vt:lpstr>
      <vt:lpstr>Hardware &amp; Software Requirements</vt:lpstr>
      <vt:lpstr>Implementation Plan –    Process Flow Diagrams </vt:lpstr>
      <vt:lpstr>Process Flow – Market Sentiment Analysis using         social media</vt:lpstr>
      <vt:lpstr>Data Sets</vt:lpstr>
      <vt:lpstr>Research Paper</vt:lpstr>
      <vt:lpstr>Summary &amp; Conclusion</vt:lpstr>
      <vt:lpstr>Thank You!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BE Project Presentation         on Research Platform for Stock Market Analysis </dc:title>
  <dc:creator>Crystal</dc:creator>
  <cp:lastModifiedBy>universe</cp:lastModifiedBy>
  <cp:revision>69</cp:revision>
  <dcterms:created xsi:type="dcterms:W3CDTF">2016-09-27T16:37:29Z</dcterms:created>
  <dcterms:modified xsi:type="dcterms:W3CDTF">2016-09-30T04:44:13Z</dcterms:modified>
</cp:coreProperties>
</file>