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88" r:id="rId4"/>
    <p:sldId id="278" r:id="rId5"/>
    <p:sldId id="279" r:id="rId6"/>
    <p:sldId id="258" r:id="rId7"/>
    <p:sldId id="273" r:id="rId8"/>
    <p:sldId id="282" r:id="rId9"/>
    <p:sldId id="261" r:id="rId10"/>
    <p:sldId id="289" r:id="rId11"/>
    <p:sldId id="296" r:id="rId12"/>
    <p:sldId id="297" r:id="rId13"/>
    <p:sldId id="298" r:id="rId14"/>
    <p:sldId id="283" r:id="rId15"/>
    <p:sldId id="299" r:id="rId16"/>
    <p:sldId id="300" r:id="rId17"/>
    <p:sldId id="303" r:id="rId18"/>
    <p:sldId id="302" r:id="rId19"/>
    <p:sldId id="292" r:id="rId20"/>
    <p:sldId id="276" r:id="rId21"/>
    <p:sldId id="294" r:id="rId22"/>
    <p:sldId id="295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4216D-EB76-4912-8DF8-CBBA2AEDEAB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00BC1-872C-4BFC-966A-222E148F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6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01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06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3895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BE Project Presentation </a:t>
            </a:r>
            <a:b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US" i="1" dirty="0" smtClean="0">
                <a:solidFill>
                  <a:schemeClr val="accent6"/>
                </a:solidFill>
              </a:rPr>
              <a:t>on</a:t>
            </a: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sz="2700" b="1" i="1" dirty="0">
                <a:solidFill>
                  <a:srgbClr val="7030A0"/>
                </a:solidFill>
              </a:rPr>
              <a:t>Research Platform for Stock </a:t>
            </a:r>
            <a:r>
              <a:rPr lang="en-US" sz="2700" b="1" i="1" dirty="0" smtClean="0">
                <a:solidFill>
                  <a:srgbClr val="7030A0"/>
                </a:solidFill>
              </a:rPr>
              <a:t>Market Analysis &amp; Prediction</a:t>
            </a:r>
            <a:r>
              <a:rPr lang="en-US" sz="2700" i="1" dirty="0">
                <a:solidFill>
                  <a:srgbClr val="7030A0"/>
                </a:solidFill>
              </a:rPr>
              <a:t/>
            </a:r>
            <a:br>
              <a:rPr lang="en-US" sz="2700" i="1" dirty="0">
                <a:solidFill>
                  <a:srgbClr val="7030A0"/>
                </a:solidFill>
              </a:rPr>
            </a:br>
            <a:endParaRPr lang="en-US" sz="27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Presented by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Crystal Cuthinho - 7053</a:t>
            </a:r>
          </a:p>
          <a:p>
            <a:r>
              <a:rPr lang="en-US" dirty="0" err="1"/>
              <a:t>Nevil</a:t>
            </a:r>
            <a:r>
              <a:rPr lang="en-US" dirty="0"/>
              <a:t> Dsouza - 7059</a:t>
            </a:r>
          </a:p>
          <a:p>
            <a:r>
              <a:rPr lang="en-US" dirty="0" err="1"/>
              <a:t>Melwyn</a:t>
            </a:r>
            <a:r>
              <a:rPr lang="en-US" dirty="0"/>
              <a:t> </a:t>
            </a:r>
            <a:r>
              <a:rPr lang="en-US" dirty="0" err="1"/>
              <a:t>Saldanha</a:t>
            </a:r>
            <a:r>
              <a:rPr lang="en-US" dirty="0"/>
              <a:t> - 7097</a:t>
            </a:r>
          </a:p>
          <a:p>
            <a:pPr marL="0" indent="0" algn="ctr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br>
              <a:rPr lang="en-US" dirty="0" smtClean="0"/>
            </a:br>
            <a:r>
              <a:rPr lang="en-US" sz="2400" b="1" i="1" u="sng" dirty="0" smtClean="0"/>
              <a:t>Market Sentiment Analysis using Social Media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2133600"/>
            <a:ext cx="10525818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sentiment analysis?</a:t>
            </a:r>
          </a:p>
          <a:p>
            <a:r>
              <a:rPr lang="en-US" dirty="0" smtClean="0"/>
              <a:t>Twitter - </a:t>
            </a:r>
            <a:r>
              <a:rPr lang="en-US" b="1" dirty="0" smtClean="0"/>
              <a:t>500 </a:t>
            </a:r>
            <a:r>
              <a:rPr lang="en-US" b="1" dirty="0"/>
              <a:t>million </a:t>
            </a:r>
            <a:r>
              <a:rPr lang="en-US" b="1" dirty="0" smtClean="0"/>
              <a:t>tweets / day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Goel</a:t>
            </a:r>
            <a:r>
              <a:rPr lang="en-US" dirty="0" smtClean="0"/>
              <a:t> &amp; Mittal, Stanford University, </a:t>
            </a:r>
            <a:r>
              <a:rPr lang="en-US" dirty="0"/>
              <a:t>Self Organizing Fuzzy Neural Networks (SOFNN</a:t>
            </a:r>
            <a:r>
              <a:rPr lang="en-US" dirty="0" smtClean="0"/>
              <a:t>), </a:t>
            </a:r>
            <a:r>
              <a:rPr lang="en-US" dirty="0"/>
              <a:t>75.56% </a:t>
            </a:r>
            <a:r>
              <a:rPr lang="en-US" dirty="0" smtClean="0"/>
              <a:t>accuracy, </a:t>
            </a:r>
            <a:r>
              <a:rPr lang="en-US" dirty="0"/>
              <a:t>4 classes - Calm, Happy, </a:t>
            </a:r>
            <a:r>
              <a:rPr lang="en-US" dirty="0" smtClean="0"/>
              <a:t>Alert and </a:t>
            </a:r>
            <a:r>
              <a:rPr lang="en-US" dirty="0"/>
              <a:t>Kind 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/>
              <a:t>Raisa</a:t>
            </a:r>
            <a:r>
              <a:rPr lang="en-US" dirty="0"/>
              <a:t> </a:t>
            </a:r>
            <a:r>
              <a:rPr lang="en-US" dirty="0" smtClean="0"/>
              <a:t>Varghese &amp;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smtClean="0"/>
              <a:t>M , SVM classifier + bag of words model, </a:t>
            </a:r>
            <a:r>
              <a:rPr lang="en-US" dirty="0"/>
              <a:t>83</a:t>
            </a:r>
            <a:r>
              <a:rPr lang="en-US" dirty="0" smtClean="0"/>
              <a:t>% accuracy</a:t>
            </a:r>
          </a:p>
          <a:p>
            <a:endParaRPr lang="en-US" dirty="0"/>
          </a:p>
          <a:p>
            <a:r>
              <a:rPr lang="en-US" dirty="0" err="1" smtClean="0"/>
              <a:t>Tweepy</a:t>
            </a:r>
            <a:r>
              <a:rPr lang="en-US" dirty="0" smtClean="0"/>
              <a:t> - &gt; Twitter API</a:t>
            </a:r>
          </a:p>
          <a:p>
            <a:r>
              <a:rPr lang="en-US" dirty="0" smtClean="0"/>
              <a:t>Process planned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26968">
            <a:off x="9939135" y="1059756"/>
            <a:ext cx="1690487" cy="1690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43" y="4836910"/>
            <a:ext cx="2438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br>
              <a:rPr lang="en-US" dirty="0" smtClean="0"/>
            </a:br>
            <a:r>
              <a:rPr lang="en-US" sz="2400" b="1" i="1" u="sng" dirty="0" smtClean="0"/>
              <a:t>Market sentiment analysis using News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528" y="2354825"/>
            <a:ext cx="8915400" cy="3777622"/>
          </a:xfrm>
        </p:spPr>
        <p:txBody>
          <a:bodyPr/>
          <a:lstStyle/>
          <a:p>
            <a:r>
              <a:rPr lang="en-US" dirty="0" smtClean="0"/>
              <a:t>Keyword based filtering from top financial news websites</a:t>
            </a:r>
          </a:p>
          <a:p>
            <a:r>
              <a:rPr lang="en-US" dirty="0" smtClean="0"/>
              <a:t>Bag of Words</a:t>
            </a:r>
          </a:p>
          <a:p>
            <a:r>
              <a:rPr lang="en-US" dirty="0" smtClean="0"/>
              <a:t>Noun Phrasing</a:t>
            </a:r>
          </a:p>
          <a:p>
            <a:r>
              <a:rPr lang="en-US" dirty="0" smtClean="0"/>
              <a:t>Named Entities</a:t>
            </a:r>
          </a:p>
          <a:p>
            <a:r>
              <a:rPr lang="en-US" dirty="0" smtClean="0"/>
              <a:t>SVM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r>
              <a:rPr lang="en-US" dirty="0">
                <a:solidFill>
                  <a:srgbClr val="262626"/>
                </a:solidFill>
              </a:rPr>
              <a:t>– Proposed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three methodologies for predictions</a:t>
            </a:r>
          </a:p>
          <a:p>
            <a:r>
              <a:rPr lang="en-US" dirty="0" smtClean="0"/>
              <a:t>Record individual performance based on accuracy &amp; CPU time</a:t>
            </a:r>
          </a:p>
          <a:p>
            <a:r>
              <a:rPr lang="en-US" dirty="0" smtClean="0"/>
              <a:t>Compare all three observations based on a time period</a:t>
            </a:r>
          </a:p>
          <a:p>
            <a:r>
              <a:rPr lang="en-US" dirty="0" smtClean="0"/>
              <a:t>Find patterns of inter dependency among the three strategies</a:t>
            </a:r>
          </a:p>
          <a:p>
            <a:r>
              <a:rPr lang="en-US" dirty="0" smtClean="0"/>
              <a:t>Try merging 2 out of 3 strategies in combinations</a:t>
            </a:r>
          </a:p>
          <a:p>
            <a:r>
              <a:rPr lang="en-US" dirty="0" smtClean="0"/>
              <a:t>Record performances</a:t>
            </a:r>
          </a:p>
          <a:p>
            <a:r>
              <a:rPr lang="en-US" dirty="0" smtClean="0"/>
              <a:t>State conclusions of the experiments</a:t>
            </a:r>
          </a:p>
        </p:txBody>
      </p:sp>
    </p:spTree>
    <p:extLst>
      <p:ext uri="{BB962C8B-B14F-4D97-AF65-F5344CB8AC3E}">
        <p14:creationId xmlns:p14="http://schemas.microsoft.com/office/powerpoint/2010/main" val="4461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model for text classification compared to K-NN, DT, BP-NN</a:t>
            </a:r>
          </a:p>
          <a:p>
            <a:r>
              <a:rPr lang="en-US" dirty="0" smtClean="0"/>
              <a:t>Easier to implement than Neural Networks</a:t>
            </a:r>
          </a:p>
          <a:p>
            <a:r>
              <a:rPr lang="en-US" dirty="0" smtClean="0"/>
              <a:t>Avoids the problem of local maxima</a:t>
            </a:r>
          </a:p>
          <a:p>
            <a:r>
              <a:rPr lang="en-US" dirty="0" smtClean="0"/>
              <a:t>Faster &amp; high accuracy</a:t>
            </a:r>
          </a:p>
          <a:p>
            <a:r>
              <a:rPr lang="en-US" dirty="0" smtClean="0"/>
              <a:t>4 kernels to move data to high dimensional space</a:t>
            </a:r>
          </a:p>
          <a:p>
            <a:r>
              <a:rPr lang="en-US" dirty="0" smtClean="0"/>
              <a:t>Converts non separable problem to non linear solution using hyper planes</a:t>
            </a:r>
          </a:p>
          <a:p>
            <a:r>
              <a:rPr lang="en-US" dirty="0" smtClean="0"/>
              <a:t>Proper filtering and noise removal will avoid disadvantage of over 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142" y="362853"/>
            <a:ext cx="8911687" cy="1280890"/>
          </a:xfrm>
        </p:spPr>
        <p:txBody>
          <a:bodyPr/>
          <a:lstStyle/>
          <a:p>
            <a:r>
              <a:rPr lang="en-US" dirty="0" smtClean="0"/>
              <a:t>Top Level Architecture</a:t>
            </a:r>
            <a:endParaRPr lang="en-IN" dirty="0"/>
          </a:p>
        </p:txBody>
      </p:sp>
      <p:pic>
        <p:nvPicPr>
          <p:cNvPr id="5" name="Content Placeholder 4" descr="Draw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8" y="1547041"/>
            <a:ext cx="9027645" cy="53109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4" name="Content Placeholder 3" descr="Drawing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63" y="977173"/>
            <a:ext cx="8347586" cy="5190026"/>
          </a:xfrm>
        </p:spPr>
      </p:pic>
    </p:spTree>
    <p:extLst>
      <p:ext uri="{BB962C8B-B14F-4D97-AF65-F5344CB8AC3E}">
        <p14:creationId xmlns:p14="http://schemas.microsoft.com/office/powerpoint/2010/main" val="36502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5" name="Picture 4" descr="Drawing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25" y="711702"/>
            <a:ext cx="9064008" cy="67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6" name="Picture 5" descr="Drawing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41" y="958381"/>
            <a:ext cx="8439523" cy="632964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V="1">
            <a:off x="6253316" y="1946787"/>
            <a:ext cx="5251296" cy="186813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7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pic>
        <p:nvPicPr>
          <p:cNvPr id="7" name="Picture 6" descr="Drawing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63" y="678426"/>
            <a:ext cx="8868697" cy="66515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515600" y="2133600"/>
            <a:ext cx="989012" cy="72716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Technology Stack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Software </a:t>
            </a:r>
            <a:r>
              <a:rPr lang="en-US" sz="2000" b="1" i="0" u="none" strike="noStrike" cap="none" dirty="0" err="1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req</a:t>
            </a:r>
            <a:r>
              <a:rPr lang="en-US" sz="2000" b="1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</a:p>
          <a:p>
            <a:pPr marL="3429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 i="0" u="none" strike="noStrike" cap="none" dirty="0" err="1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Tweepy</a:t>
            </a:r>
            <a:endParaRPr lang="en-US" sz="2000" b="1" i="0" u="none" strike="noStrike" cap="none" dirty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 i="0" u="none" strike="noStrike" cap="none" dirty="0" err="1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Scrapy</a:t>
            </a:r>
            <a:r>
              <a:rPr lang="en-US" sz="2000" b="1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marL="3429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 i="0" u="none" strike="noStrike" cap="none" dirty="0" err="1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Scikit</a:t>
            </a:r>
            <a:endParaRPr lang="en-US" sz="2000" b="1" i="0" u="none" strike="noStrike" cap="none" dirty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 dirty="0" err="1"/>
              <a:t>Quandl</a:t>
            </a:r>
            <a:r>
              <a:rPr lang="en-US" sz="2000" b="1" dirty="0"/>
              <a:t> Python </a:t>
            </a:r>
            <a:r>
              <a:rPr lang="en-US" sz="2000" b="1" dirty="0" err="1"/>
              <a:t>Api</a:t>
            </a:r>
            <a:endParaRPr lang="en-US" sz="2000" b="1" dirty="0"/>
          </a:p>
          <a:p>
            <a:pPr marL="3429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 dirty="0"/>
              <a:t>Pandas</a:t>
            </a:r>
          </a:p>
          <a:p>
            <a:pPr marL="3429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RDBMS</a:t>
            </a:r>
          </a:p>
          <a:p>
            <a:pPr marL="3429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 dirty="0"/>
              <a:t>Python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251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0" y="5747657"/>
            <a:ext cx="8330338" cy="32855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STOCK MARKET &amp; THE ECONOMY</a:t>
            </a:r>
            <a:endParaRPr lang="en-US" sz="2600" dirty="0"/>
          </a:p>
        </p:txBody>
      </p:sp>
      <p:pic>
        <p:nvPicPr>
          <p:cNvPr id="4" name="Content Placeholder 3" descr="stoc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97" y="1574657"/>
            <a:ext cx="5911403" cy="3778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715435">
            <a:off x="2612960" y="3530048"/>
            <a:ext cx="4524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1093901">
            <a:off x="1957589" y="2690336"/>
            <a:ext cx="71864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What is stock market?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How does it affect the economy?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How accurate is prediction?</a:t>
            </a:r>
          </a:p>
        </p:txBody>
      </p:sp>
    </p:spTree>
    <p:extLst>
      <p:ext uri="{BB962C8B-B14F-4D97-AF65-F5344CB8AC3E}">
        <p14:creationId xmlns:p14="http://schemas.microsoft.com/office/powerpoint/2010/main" val="42313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4852"/>
            <a:ext cx="8911687" cy="929704"/>
          </a:xfrm>
        </p:spPr>
        <p:txBody>
          <a:bodyPr>
            <a:normAutofit fontScale="90000"/>
          </a:bodyPr>
          <a:lstStyle/>
          <a:p>
            <a:r>
              <a:rPr lang="en-US" sz="3100" b="1" i="1" dirty="0" smtClean="0"/>
              <a:t>				</a:t>
            </a:r>
            <a:r>
              <a:rPr lang="en-US" b="1" i="1" dirty="0" smtClean="0"/>
              <a:t>Implementation Plan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		</a:t>
            </a:r>
            <a:r>
              <a:rPr lang="en-US" sz="2800" dirty="0" smtClean="0"/>
              <a:t>Process </a:t>
            </a:r>
            <a:r>
              <a:rPr lang="en-US" sz="2800" dirty="0"/>
              <a:t>Flow </a:t>
            </a:r>
            <a:r>
              <a:rPr lang="en-US" sz="2800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0" y="1397726"/>
            <a:ext cx="9620519" cy="51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Research Paper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/>
              <a:t>Empirical Analysis: stock market prediction via extreme learning</a:t>
            </a:r>
          </a:p>
        </p:txBody>
      </p:sp>
    </p:spTree>
    <p:extLst>
      <p:ext uri="{BB962C8B-B14F-4D97-AF65-F5344CB8AC3E}">
        <p14:creationId xmlns:p14="http://schemas.microsoft.com/office/powerpoint/2010/main" val="29532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Summary &amp; Conclusion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/>
              <a:t>Basics of stock market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/>
              <a:t>Architecture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/>
              <a:t>Technology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 sz="2000" b="1"/>
              <a:t>Implementation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Stock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1669960"/>
            <a:ext cx="9440214" cy="5188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BEST</a:t>
            </a:r>
            <a:r>
              <a:rPr lang="en-US" dirty="0" smtClean="0"/>
              <a:t> method is … </a:t>
            </a:r>
            <a:endParaRPr lang="en-IN" dirty="0"/>
          </a:p>
        </p:txBody>
      </p:sp>
      <p:pic>
        <p:nvPicPr>
          <p:cNvPr id="7" name="Content Placeholder 6" descr="pred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367" y="2133600"/>
            <a:ext cx="7440429" cy="3778250"/>
          </a:xfrm>
        </p:spPr>
      </p:pic>
      <p:sp>
        <p:nvSpPr>
          <p:cNvPr id="1026" name="AutoShape 2" descr="Image result for how to predict png"/>
          <p:cNvSpPr>
            <a:spLocks noChangeAspect="1" noChangeArrowheads="1"/>
          </p:cNvSpPr>
          <p:nvPr/>
        </p:nvSpPr>
        <p:spPr bwMode="auto">
          <a:xfrm>
            <a:off x="155575" y="-1790700"/>
            <a:ext cx="73723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n-US" dirty="0" smtClean="0"/>
              <a:t>		Problem Statement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83358" y="5569522"/>
            <a:ext cx="51129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WHICH TECHNIQUE IS BEST?</a:t>
            </a:r>
            <a:endParaRPr lang="en-US" sz="2600" dirty="0"/>
          </a:p>
        </p:txBody>
      </p:sp>
      <p:pic>
        <p:nvPicPr>
          <p:cNvPr id="1026" name="Picture 2" descr="C:\Users\universe\Downloads\Untitled docu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503" y="0"/>
            <a:ext cx="6858000" cy="6645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Aim, Scope &amp;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189" y="2351314"/>
            <a:ext cx="9179423" cy="35599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>
                <a:solidFill>
                  <a:srgbClr val="404040"/>
                </a:solidFill>
              </a:rPr>
              <a:t>Scope: 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Short Term trading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NSE based companies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National Sentiment Analysis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Predictive, not Prescriptive</a:t>
            </a:r>
          </a:p>
          <a:p>
            <a:pPr>
              <a:buNone/>
            </a:pPr>
            <a:endParaRPr lang="en-US" dirty="0" smtClean="0">
              <a:solidFill>
                <a:srgbClr val="40404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404040"/>
                </a:solidFill>
              </a:rPr>
              <a:t>Applications:</a:t>
            </a:r>
          </a:p>
          <a:p>
            <a:pPr>
              <a:buAutoNum type="arabicParenR"/>
            </a:pPr>
            <a:r>
              <a:rPr lang="en-US" dirty="0" smtClean="0">
                <a:solidFill>
                  <a:srgbClr val="404040"/>
                </a:solidFill>
              </a:rPr>
              <a:t>Investors will use predictions to buy and sell stocks to make a profit</a:t>
            </a:r>
          </a:p>
          <a:p>
            <a:pPr>
              <a:buAutoNum type="arabicParenR"/>
            </a:pPr>
            <a:r>
              <a:rPr lang="en-US" dirty="0" smtClean="0"/>
              <a:t>Trends </a:t>
            </a:r>
            <a:r>
              <a:rPr lang="en-US" dirty="0"/>
              <a:t>of stock </a:t>
            </a:r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2126" y="1854925"/>
            <a:ext cx="8543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Aim :  </a:t>
            </a: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b="1" dirty="0" smtClean="0">
                <a:solidFill>
                  <a:srgbClr val="404040"/>
                </a:solidFill>
              </a:rPr>
              <a:t>To improve accuracy of prediction by combining all 3 techniques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1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781278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Features:</a:t>
            </a:r>
          </a:p>
          <a:p>
            <a:r>
              <a:rPr lang="en-US" dirty="0"/>
              <a:t>D</a:t>
            </a:r>
            <a:r>
              <a:rPr lang="en-US" dirty="0" smtClean="0"/>
              <a:t>aily, Weekly, Monthly trends</a:t>
            </a:r>
          </a:p>
          <a:p>
            <a:r>
              <a:rPr lang="en-US" dirty="0" err="1" smtClean="0"/>
              <a:t>Sectorwise</a:t>
            </a:r>
            <a:r>
              <a:rPr lang="en-US" dirty="0" smtClean="0"/>
              <a:t> predictions</a:t>
            </a:r>
          </a:p>
        </p:txBody>
      </p:sp>
      <p:sp>
        <p:nvSpPr>
          <p:cNvPr id="19458" name="AutoShape 2" descr="Image result for equity pandi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Image result for equity pandi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AutoShape 6" descr="Image result for equity pandi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3" name="Picture 7" descr="C:\Users\universe\Download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269848">
            <a:off x="1146747" y="1655485"/>
            <a:ext cx="2304285" cy="1371600"/>
          </a:xfrm>
          <a:prstGeom prst="rect">
            <a:avLst/>
          </a:prstGeom>
          <a:noFill/>
        </p:spPr>
      </p:pic>
      <p:pic>
        <p:nvPicPr>
          <p:cNvPr id="19464" name="Picture 8" descr="C:\Users\universe\Downloads\index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904" y="1766099"/>
            <a:ext cx="2560783" cy="109937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997003" y="3031772"/>
            <a:ext cx="2651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screener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calculator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66962" y="2133600"/>
            <a:ext cx="12879" cy="432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97412" y="2133600"/>
            <a:ext cx="12879" cy="432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51853">
            <a:off x="8404682" y="1649217"/>
            <a:ext cx="3276600" cy="14935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10290" y="2551837"/>
            <a:ext cx="29784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classifies</a:t>
            </a:r>
            <a:r>
              <a:rPr lang="en-US" dirty="0"/>
              <a:t> </a:t>
            </a:r>
            <a:r>
              <a:rPr lang="en-US" dirty="0" smtClean="0"/>
              <a:t>comments </a:t>
            </a:r>
            <a:r>
              <a:rPr lang="en-US" dirty="0"/>
              <a:t>made online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Drawbacks</a:t>
            </a:r>
            <a:endParaRPr lang="en-IN" dirty="0"/>
          </a:p>
        </p:txBody>
      </p:sp>
      <p:pic>
        <p:nvPicPr>
          <p:cNvPr id="4" name="Content Placeholder 3" descr="ACCURAC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957" y="1874385"/>
            <a:ext cx="3246254" cy="3246254"/>
          </a:xfrm>
        </p:spPr>
      </p:pic>
      <p:sp>
        <p:nvSpPr>
          <p:cNvPr id="5" name="Rectangle 4"/>
          <p:cNvSpPr/>
          <p:nvPr/>
        </p:nvSpPr>
        <p:spPr>
          <a:xfrm>
            <a:off x="1894903" y="5465020"/>
            <a:ext cx="409759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/>
              <a:t>LESS ACCURACY IN </a:t>
            </a:r>
            <a:br>
              <a:rPr lang="en-US" sz="2600" dirty="0" smtClean="0"/>
            </a:br>
            <a:r>
              <a:rPr lang="en-US" sz="2600" dirty="0" smtClean="0"/>
              <a:t>INDIVIDUAL TECHNIQUES</a:t>
            </a:r>
            <a:endParaRPr lang="en-US" sz="2600" dirty="0"/>
          </a:p>
        </p:txBody>
      </p:sp>
      <p:pic>
        <p:nvPicPr>
          <p:cNvPr id="6" name="Picture 5" descr="NO HYBR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46" y="1841862"/>
            <a:ext cx="3857625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07269" y="5647899"/>
            <a:ext cx="3227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NO HYBRID MODEL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br>
              <a:rPr lang="en-US" dirty="0" smtClean="0"/>
            </a:br>
            <a:r>
              <a:rPr lang="en-US" sz="2400" b="1" i="1" u="sng" dirty="0" smtClean="0"/>
              <a:t>Financial Data Analytics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all 3 modules – give facts and </a:t>
            </a:r>
            <a:r>
              <a:rPr lang="en-US" dirty="0" smtClean="0"/>
              <a:t>theory and background</a:t>
            </a:r>
            <a:endParaRPr lang="en-US" dirty="0"/>
          </a:p>
          <a:p>
            <a:r>
              <a:rPr lang="en-US" dirty="0"/>
              <a:t>implement, compare &amp; find flaws in </a:t>
            </a:r>
            <a:r>
              <a:rPr lang="en-US" dirty="0" smtClean="0"/>
              <a:t>accuracy</a:t>
            </a:r>
          </a:p>
          <a:p>
            <a:r>
              <a:rPr lang="en-US" dirty="0"/>
              <a:t>critical appraisal of the </a:t>
            </a:r>
            <a:r>
              <a:rPr lang="en-US" dirty="0" smtClean="0"/>
              <a:t>previous work </a:t>
            </a:r>
            <a:r>
              <a:rPr lang="en-US" dirty="0"/>
              <a:t>published in the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421</Words>
  <Application>Microsoft Office PowerPoint</Application>
  <PresentationFormat>Widescreen</PresentationFormat>
  <Paragraphs>115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Noto Sans Symbols</vt:lpstr>
      <vt:lpstr>Questrial</vt:lpstr>
      <vt:lpstr>Wingdings 3</vt:lpstr>
      <vt:lpstr>Wisp</vt:lpstr>
      <vt:lpstr>   BE Project Presentation         on Research Platform for Stock Market Analysis &amp; Prediction </vt:lpstr>
      <vt:lpstr>     Introduction</vt:lpstr>
      <vt:lpstr>Factors affecting Stock Market</vt:lpstr>
      <vt:lpstr>The BEST method is … </vt:lpstr>
      <vt:lpstr>  Problem Statement</vt:lpstr>
      <vt:lpstr>Aim, Scope &amp; Applications</vt:lpstr>
      <vt:lpstr>Existing Systems &amp; Their Drawbacks</vt:lpstr>
      <vt:lpstr>Existing Systems &amp; Their Drawbacks</vt:lpstr>
      <vt:lpstr>Literature Review  Financial Data Analytics</vt:lpstr>
      <vt:lpstr>Literature Review Market Sentiment Analysis using Social Media</vt:lpstr>
      <vt:lpstr>Literature Review Market sentiment analysis using News</vt:lpstr>
      <vt:lpstr>Our approach– Proposed system </vt:lpstr>
      <vt:lpstr>Why we chose SVM?</vt:lpstr>
      <vt:lpstr>Top Level Architecture</vt:lpstr>
      <vt:lpstr>Detailed Architecture</vt:lpstr>
      <vt:lpstr>Detailed Architecture</vt:lpstr>
      <vt:lpstr>Detailed Architecture</vt:lpstr>
      <vt:lpstr>Detailed Architecture</vt:lpstr>
      <vt:lpstr>Technology Stack</vt:lpstr>
      <vt:lpstr>    Implementation Plan      Process Flow Diagram</vt:lpstr>
      <vt:lpstr>Research Paper</vt:lpstr>
      <vt:lpstr>Summary &amp; Conclusion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BE Project Presentation         on Research Platform for Stock Market Analysis </dc:title>
  <dc:creator>Crystal</dc:creator>
  <cp:lastModifiedBy>Crystal</cp:lastModifiedBy>
  <cp:revision>128</cp:revision>
  <dcterms:created xsi:type="dcterms:W3CDTF">2016-09-27T16:37:29Z</dcterms:created>
  <dcterms:modified xsi:type="dcterms:W3CDTF">2016-10-01T03:05:42Z</dcterms:modified>
</cp:coreProperties>
</file>