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78" r:id="rId6"/>
    <p:sldId id="258" r:id="rId7"/>
    <p:sldId id="273" r:id="rId8"/>
    <p:sldId id="282" r:id="rId9"/>
    <p:sldId id="261" r:id="rId10"/>
    <p:sldId id="289" r:id="rId11"/>
    <p:sldId id="290" r:id="rId12"/>
    <p:sldId id="260" r:id="rId13"/>
    <p:sldId id="291" r:id="rId14"/>
    <p:sldId id="283" r:id="rId15"/>
    <p:sldId id="284" r:id="rId16"/>
    <p:sldId id="285" r:id="rId17"/>
    <p:sldId id="286" r:id="rId18"/>
    <p:sldId id="287" r:id="rId19"/>
    <p:sldId id="277" r:id="rId20"/>
    <p:sldId id="276" r:id="rId21"/>
    <p:sldId id="266" r:id="rId22"/>
    <p:sldId id="275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BE Project Presentation </a:t>
            </a:r>
            <a:b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i="1" dirty="0" smtClean="0">
                <a:solidFill>
                  <a:schemeClr val="accent6"/>
                </a:solidFill>
              </a:rPr>
              <a:t>on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>
                <a:solidFill>
                  <a:schemeClr val="accent6"/>
                </a:solidFill>
              </a:rPr>
              <a:t>Research Platform for Stock Market Analysis</a:t>
            </a:r>
            <a:br>
              <a:rPr lang="en-US" i="1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Presented </a:t>
            </a:r>
            <a:r>
              <a:rPr lang="en-US" dirty="0">
                <a:solidFill>
                  <a:srgbClr val="00B0F0"/>
                </a:solidFill>
              </a:rPr>
              <a:t>by</a:t>
            </a:r>
          </a:p>
          <a:p>
            <a:r>
              <a:rPr lang="en-US" dirty="0"/>
              <a:t>Crystal Cuthinho - 7053</a:t>
            </a:r>
          </a:p>
          <a:p>
            <a:r>
              <a:rPr lang="en-US" dirty="0" err="1"/>
              <a:t>Nevil</a:t>
            </a:r>
            <a:r>
              <a:rPr lang="en-US" dirty="0"/>
              <a:t> Dsouza - 7059</a:t>
            </a:r>
          </a:p>
          <a:p>
            <a:r>
              <a:rPr lang="en-US" dirty="0" err="1"/>
              <a:t>Melwyn</a:t>
            </a:r>
            <a:r>
              <a:rPr lang="en-US" dirty="0"/>
              <a:t> </a:t>
            </a:r>
            <a:r>
              <a:rPr lang="en-US" dirty="0" err="1"/>
              <a:t>Saldanha</a:t>
            </a:r>
            <a:r>
              <a:rPr lang="en-US" dirty="0"/>
              <a:t> - 7097</a:t>
            </a:r>
          </a:p>
          <a:p>
            <a:pPr marL="0" indent="0" algn="ctr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45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br>
              <a:rPr lang="en-US" dirty="0" smtClean="0"/>
            </a:br>
            <a:r>
              <a:rPr lang="en-US" sz="2400" b="1" i="1" u="sng" dirty="0" smtClean="0"/>
              <a:t>Market Sentiment Analysis using Social Media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</a:t>
            </a:r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sz="2400" b="1" i="1" u="sng" dirty="0" smtClean="0"/>
              <a:t>Market sentiment analysis using News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r>
              <a:rPr lang="en-US" dirty="0">
                <a:solidFill>
                  <a:srgbClr val="262626"/>
                </a:solidFill>
              </a:rPr>
              <a:t>– Proposed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of </a:t>
            </a:r>
            <a:r>
              <a:rPr lang="en-US" dirty="0"/>
              <a:t>proposed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Accuracy etc – features of the system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524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142" y="362853"/>
            <a:ext cx="8911687" cy="1280890"/>
          </a:xfrm>
        </p:spPr>
        <p:txBody>
          <a:bodyPr/>
          <a:lstStyle/>
          <a:p>
            <a:r>
              <a:rPr lang="en-US" dirty="0" smtClean="0"/>
              <a:t>Top Level Architecture</a:t>
            </a:r>
            <a:endParaRPr lang="en-IN" dirty="0"/>
          </a:p>
        </p:txBody>
      </p:sp>
      <p:pic>
        <p:nvPicPr>
          <p:cNvPr id="5" name="Content Placeholder 4" descr="Draw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8" y="1547041"/>
            <a:ext cx="9027645" cy="53109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4" name="Content Placeholder 3" descr="Drawing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8309"/>
            <a:ext cx="5290457" cy="396784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5" name="Picture 4" descr="Drawing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74" y="177981"/>
            <a:ext cx="6858000" cy="51435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6244046" y="5911221"/>
            <a:ext cx="5260566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6" name="Picture 5" descr="Drawing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6" y="3273878"/>
            <a:ext cx="4273731" cy="320529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7" name="Picture 6" descr="Drawing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95" y="1714500"/>
            <a:ext cx="6858000" cy="51435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515600" y="2133600"/>
            <a:ext cx="989012" cy="72716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 err="1" smtClean="0"/>
              <a:t>req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 err="1" smtClean="0"/>
              <a:t>Tweepy</a:t>
            </a:r>
            <a:endParaRPr lang="en-US" dirty="0"/>
          </a:p>
          <a:p>
            <a:r>
              <a:rPr lang="en-US" dirty="0" err="1"/>
              <a:t>Scrapy</a:t>
            </a:r>
            <a:r>
              <a:rPr lang="en-US" dirty="0"/>
              <a:t> </a:t>
            </a:r>
          </a:p>
          <a:p>
            <a:r>
              <a:rPr lang="en-US" dirty="0" smtClean="0"/>
              <a:t>SVM</a:t>
            </a:r>
          </a:p>
          <a:p>
            <a:r>
              <a:rPr lang="en-US" dirty="0" err="1" smtClean="0"/>
              <a:t>Scikit</a:t>
            </a:r>
            <a:endParaRPr lang="en-US" dirty="0"/>
          </a:p>
          <a:p>
            <a:r>
              <a:rPr lang="en-US" dirty="0"/>
              <a:t>Twitter API</a:t>
            </a:r>
          </a:p>
          <a:p>
            <a:r>
              <a:rPr lang="en-US" dirty="0" smtClean="0"/>
              <a:t>RDBMS</a:t>
            </a:r>
            <a:endParaRPr lang="en-US" dirty="0"/>
          </a:p>
          <a:p>
            <a:r>
              <a:rPr lang="en-US" dirty="0"/>
              <a:t>CSV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49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0" y="5747657"/>
            <a:ext cx="8330338" cy="32855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STOCK MARKET &amp; THE ECONOMY</a:t>
            </a:r>
            <a:endParaRPr lang="en-US" sz="2600" dirty="0"/>
          </a:p>
        </p:txBody>
      </p:sp>
      <p:pic>
        <p:nvPicPr>
          <p:cNvPr id="4" name="Content Placeholder 3" descr="sto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3" y="1767841"/>
            <a:ext cx="7380514" cy="3778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13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4852"/>
            <a:ext cx="8911687" cy="929704"/>
          </a:xfrm>
        </p:spPr>
        <p:txBody>
          <a:bodyPr>
            <a:normAutofit fontScale="90000"/>
          </a:bodyPr>
          <a:lstStyle/>
          <a:p>
            <a:r>
              <a:rPr lang="en-US" sz="3100" b="1" i="1" dirty="0" smtClean="0"/>
              <a:t>				</a:t>
            </a:r>
            <a:r>
              <a:rPr lang="en-US" b="1" i="1" dirty="0" smtClean="0"/>
              <a:t>Implementation Plan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800" dirty="0" smtClean="0"/>
              <a:t>Process </a:t>
            </a:r>
            <a:r>
              <a:rPr lang="en-US" sz="2800" dirty="0"/>
              <a:t>Flow </a:t>
            </a:r>
            <a:r>
              <a:rPr lang="en-US" sz="2800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397726"/>
            <a:ext cx="9620519" cy="5183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3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on </a:t>
            </a:r>
            <a:r>
              <a:rPr lang="en-US" dirty="0" smtClean="0"/>
              <a:t>NSE website</a:t>
            </a:r>
            <a:endParaRPr lang="en-US" dirty="0" smtClean="0"/>
          </a:p>
          <a:p>
            <a:r>
              <a:rPr lang="en-US" dirty="0" smtClean="0"/>
              <a:t>Problem in synchronizing datasets –according to company and timeline</a:t>
            </a:r>
          </a:p>
          <a:p>
            <a:r>
              <a:rPr lang="en-US" dirty="0" smtClean="0"/>
              <a:t>3-6months </a:t>
            </a:r>
            <a:r>
              <a:rPr lang="en-US" dirty="0" smtClean="0"/>
              <a:t>data required ideally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3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on which research papers are obtained</a:t>
            </a:r>
          </a:p>
          <a:p>
            <a:r>
              <a:rPr lang="en-US" dirty="0" smtClean="0"/>
              <a:t>Highlight main research paper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9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report of the work carried out so </a:t>
            </a:r>
            <a:r>
              <a:rPr lang="en-US" dirty="0" smtClean="0"/>
              <a:t>far</a:t>
            </a:r>
          </a:p>
          <a:p>
            <a:r>
              <a:rPr lang="en-US" dirty="0"/>
              <a:t>Conclusions derived from the logical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37591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9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&amp; demand</a:t>
            </a:r>
          </a:p>
          <a:p>
            <a:r>
              <a:rPr lang="en-US" dirty="0" smtClean="0"/>
              <a:t>Past track record of companies</a:t>
            </a:r>
          </a:p>
          <a:p>
            <a:r>
              <a:rPr lang="en-US" dirty="0" smtClean="0"/>
              <a:t>Investor opinion</a:t>
            </a:r>
          </a:p>
          <a:p>
            <a:r>
              <a:rPr lang="en-US" dirty="0" smtClean="0"/>
              <a:t>Government policies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Stock market Indices</a:t>
            </a:r>
          </a:p>
          <a:p>
            <a:r>
              <a:rPr lang="en-US" dirty="0" smtClean="0"/>
              <a:t>Expansion of business</a:t>
            </a:r>
          </a:p>
          <a:p>
            <a:r>
              <a:rPr lang="en-US" dirty="0" smtClean="0"/>
              <a:t>Brand Image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IN" dirty="0"/>
          </a:p>
        </p:txBody>
      </p:sp>
      <p:pic>
        <p:nvPicPr>
          <p:cNvPr id="4" name="Content Placeholder 3" descr="HYBRI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754" y="1920242"/>
            <a:ext cx="7856458" cy="3283176"/>
          </a:xfrm>
        </p:spPr>
      </p:pic>
      <p:sp>
        <p:nvSpPr>
          <p:cNvPr id="5" name="Rectangle 4"/>
          <p:cNvSpPr/>
          <p:nvPr/>
        </p:nvSpPr>
        <p:spPr>
          <a:xfrm>
            <a:off x="2567909" y="5569522"/>
            <a:ext cx="70775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ABSENCE OF A HYBRID PREDICTION MODEL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BEST</a:t>
            </a:r>
            <a:r>
              <a:rPr lang="en-US" dirty="0" smtClean="0"/>
              <a:t> </a:t>
            </a:r>
            <a:r>
              <a:rPr lang="en-US" dirty="0" smtClean="0"/>
              <a:t>method </a:t>
            </a:r>
            <a:r>
              <a:rPr lang="en-US" dirty="0" smtClean="0"/>
              <a:t>is </a:t>
            </a:r>
            <a:r>
              <a:rPr lang="en-US" dirty="0" smtClean="0"/>
              <a:t>… </a:t>
            </a:r>
            <a:endParaRPr lang="en-IN" dirty="0"/>
          </a:p>
        </p:txBody>
      </p:sp>
      <p:pic>
        <p:nvPicPr>
          <p:cNvPr id="7" name="Content Placeholder 6" descr="pred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367" y="2133600"/>
            <a:ext cx="7440429" cy="3778250"/>
          </a:xfrm>
        </p:spPr>
      </p:pic>
      <p:sp>
        <p:nvSpPr>
          <p:cNvPr id="1026" name="AutoShape 2" descr="Image result for how to predict png"/>
          <p:cNvSpPr>
            <a:spLocks noChangeAspect="1" noChangeArrowheads="1"/>
          </p:cNvSpPr>
          <p:nvPr/>
        </p:nvSpPr>
        <p:spPr bwMode="auto">
          <a:xfrm>
            <a:off x="155575" y="-1790700"/>
            <a:ext cx="73723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Aim, Scope &amp;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189" y="2351314"/>
            <a:ext cx="9179423" cy="35599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>
                <a:solidFill>
                  <a:srgbClr val="404040"/>
                </a:solidFill>
              </a:rPr>
              <a:t>Scope: 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Short Term trading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NSE based companies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National Sentiment Analysis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Predictive, not Prescriptive</a:t>
            </a:r>
            <a:endParaRPr lang="en-US" dirty="0" smtClean="0">
              <a:solidFill>
                <a:srgbClr val="40404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404040"/>
                </a:solidFill>
              </a:rPr>
              <a:t>Applications:</a:t>
            </a:r>
            <a:endParaRPr lang="en-US" i="1" dirty="0" smtClean="0">
              <a:solidFill>
                <a:srgbClr val="404040"/>
              </a:solidFill>
            </a:endParaRP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Investors </a:t>
            </a:r>
            <a:r>
              <a:rPr lang="en-US" dirty="0" smtClean="0">
                <a:solidFill>
                  <a:srgbClr val="404040"/>
                </a:solidFill>
              </a:rPr>
              <a:t>will use predictions to buy and sell stocks to make a </a:t>
            </a:r>
            <a:r>
              <a:rPr lang="en-US" dirty="0" smtClean="0">
                <a:solidFill>
                  <a:srgbClr val="404040"/>
                </a:solidFill>
              </a:rPr>
              <a:t>profit</a:t>
            </a:r>
          </a:p>
          <a:p>
            <a:pPr>
              <a:buAutoNum type="arabicParenR"/>
            </a:pPr>
            <a:r>
              <a:rPr lang="en-US" dirty="0" smtClean="0"/>
              <a:t>Trends </a:t>
            </a:r>
            <a:r>
              <a:rPr lang="en-US" dirty="0"/>
              <a:t>of stock </a:t>
            </a:r>
            <a:r>
              <a:rPr lang="en-US" dirty="0" smtClean="0"/>
              <a:t>market and comparisons of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2126" y="1854925"/>
            <a:ext cx="8543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Aim :  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b="1" dirty="0" smtClean="0">
                <a:solidFill>
                  <a:srgbClr val="404040"/>
                </a:solidFill>
              </a:rPr>
              <a:t>To </a:t>
            </a:r>
            <a:r>
              <a:rPr lang="en-US" b="1" dirty="0" smtClean="0">
                <a:solidFill>
                  <a:srgbClr val="404040"/>
                </a:solidFill>
              </a:rPr>
              <a:t>improve accuracy of prediction </a:t>
            </a:r>
            <a:r>
              <a:rPr lang="en-US" b="1" dirty="0" smtClean="0">
                <a:solidFill>
                  <a:srgbClr val="404040"/>
                </a:solidFill>
              </a:rPr>
              <a:t>by combining all 3 techniques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881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hybrid model</a:t>
            </a:r>
          </a:p>
          <a:p>
            <a:r>
              <a:rPr lang="en-US" dirty="0" smtClean="0"/>
              <a:t>Accuracy issues in individual techniques</a:t>
            </a:r>
            <a:endParaRPr lang="en-US" dirty="0"/>
          </a:p>
          <a:p>
            <a:r>
              <a:rPr lang="en-US" dirty="0" smtClean="0"/>
              <a:t>Mention techniques used in unused research </a:t>
            </a:r>
            <a:r>
              <a:rPr lang="en-US" dirty="0" smtClean="0"/>
              <a:t>papers</a:t>
            </a:r>
          </a:p>
          <a:p>
            <a:endParaRPr lang="en-US" dirty="0" smtClean="0"/>
          </a:p>
          <a:p>
            <a:r>
              <a:rPr lang="en-US" dirty="0" smtClean="0"/>
              <a:t>Equity </a:t>
            </a:r>
            <a:r>
              <a:rPr lang="en-US" dirty="0" err="1" smtClean="0"/>
              <a:t>pandit</a:t>
            </a:r>
            <a:r>
              <a:rPr lang="en-US" dirty="0" smtClean="0"/>
              <a:t> / stock forecasting</a:t>
            </a:r>
          </a:p>
          <a:p>
            <a:r>
              <a:rPr lang="en-US" dirty="0" smtClean="0"/>
              <a:t>Features: daily, weekly, monthly trends, </a:t>
            </a:r>
            <a:r>
              <a:rPr lang="en-US" dirty="0" err="1" smtClean="0"/>
              <a:t>sectorwise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Stock forecasting: company screener., portfolio, profit calculator</a:t>
            </a:r>
          </a:p>
          <a:p>
            <a:r>
              <a:rPr lang="en-US" dirty="0" smtClean="0"/>
              <a:t>Research paper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207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IN" dirty="0"/>
          </a:p>
        </p:txBody>
      </p:sp>
      <p:pic>
        <p:nvPicPr>
          <p:cNvPr id="4" name="Content Placeholder 3" descr="ACCURAC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957" y="1874385"/>
            <a:ext cx="3246254" cy="3246254"/>
          </a:xfrm>
        </p:spPr>
      </p:pic>
      <p:sp>
        <p:nvSpPr>
          <p:cNvPr id="5" name="Rectangle 4"/>
          <p:cNvSpPr/>
          <p:nvPr/>
        </p:nvSpPr>
        <p:spPr>
          <a:xfrm>
            <a:off x="1894903" y="5465020"/>
            <a:ext cx="409759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/>
              <a:t>LESS ACCURACY IN </a:t>
            </a:r>
            <a:br>
              <a:rPr lang="en-US" sz="2600" dirty="0" smtClean="0"/>
            </a:br>
            <a:r>
              <a:rPr lang="en-US" sz="2600" dirty="0" smtClean="0"/>
              <a:t>INDIVIDUAL TECHNIQUES</a:t>
            </a:r>
            <a:endParaRPr lang="en-US" sz="2600" dirty="0"/>
          </a:p>
        </p:txBody>
      </p:sp>
      <p:pic>
        <p:nvPicPr>
          <p:cNvPr id="6" name="Picture 5" descr="NO HYBR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46" y="1841862"/>
            <a:ext cx="3857625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07269" y="5647899"/>
            <a:ext cx="3227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NO HYBRID MODEL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</a:t>
            </a:r>
            <a:r>
              <a:rPr lang="en-US" dirty="0" smtClean="0"/>
              <a:t>Review </a:t>
            </a:r>
            <a:br>
              <a:rPr lang="en-US" dirty="0" smtClean="0"/>
            </a:br>
            <a:r>
              <a:rPr lang="en-US" sz="2400" b="1" i="1" u="sng" dirty="0" smtClean="0"/>
              <a:t>Financial Data Analytics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all 3 modules – give facts and </a:t>
            </a:r>
            <a:r>
              <a:rPr lang="en-US" dirty="0" smtClean="0"/>
              <a:t>theory and background</a:t>
            </a:r>
            <a:endParaRPr lang="en-US" dirty="0"/>
          </a:p>
          <a:p>
            <a:r>
              <a:rPr lang="en-US" dirty="0"/>
              <a:t>implement, compare &amp; find flaws in </a:t>
            </a:r>
            <a:r>
              <a:rPr lang="en-US" dirty="0" smtClean="0"/>
              <a:t>accuracy</a:t>
            </a:r>
          </a:p>
          <a:p>
            <a:r>
              <a:rPr lang="en-US" dirty="0"/>
              <a:t>critical appraisal of the </a:t>
            </a:r>
            <a:r>
              <a:rPr lang="en-US" dirty="0" smtClean="0"/>
              <a:t>previous work </a:t>
            </a:r>
            <a:r>
              <a:rPr lang="en-US" dirty="0"/>
              <a:t>published in the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99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304</Words>
  <Application>Microsoft Office PowerPoint</Application>
  <PresentationFormat>Custom</PresentationFormat>
  <Paragraphs>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   BE Project Presentation         on Research Platform for Stock Market Analysis </vt:lpstr>
      <vt:lpstr>     Introduction</vt:lpstr>
      <vt:lpstr>Factors affecting Stock Market</vt:lpstr>
      <vt:lpstr>   Problem Statement</vt:lpstr>
      <vt:lpstr>The BEST method is … </vt:lpstr>
      <vt:lpstr>Aim, Scope &amp; Applications</vt:lpstr>
      <vt:lpstr>Existing Systems &amp; Their Drawbacks</vt:lpstr>
      <vt:lpstr>Existing Systems &amp; Their Drawbacks</vt:lpstr>
      <vt:lpstr>Literature Review  Financial Data Analytics</vt:lpstr>
      <vt:lpstr>Literature Review Market Sentiment Analysis using Social Media</vt:lpstr>
      <vt:lpstr>Literature Review Market sentiment analysis using News</vt:lpstr>
      <vt:lpstr>Our approach– Proposed system </vt:lpstr>
      <vt:lpstr>Why we chose SVM?</vt:lpstr>
      <vt:lpstr>Top Level Architecture</vt:lpstr>
      <vt:lpstr>Detailed Architecture</vt:lpstr>
      <vt:lpstr>Detailed Architecture</vt:lpstr>
      <vt:lpstr>Detailed Architecture</vt:lpstr>
      <vt:lpstr>Detailed Architecture</vt:lpstr>
      <vt:lpstr>Technology Stack</vt:lpstr>
      <vt:lpstr>    Implementation Plan      Process Flow Diagram</vt:lpstr>
      <vt:lpstr>Data Sets</vt:lpstr>
      <vt:lpstr>Research Paper</vt:lpstr>
      <vt:lpstr>Summary &amp; Conclusion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BE Project Presentation         on Research Platform for Stock Market Analysis </dc:title>
  <dc:creator>Crystal</dc:creator>
  <cp:lastModifiedBy>universe</cp:lastModifiedBy>
  <cp:revision>102</cp:revision>
  <dcterms:created xsi:type="dcterms:W3CDTF">2016-09-27T16:37:29Z</dcterms:created>
  <dcterms:modified xsi:type="dcterms:W3CDTF">2016-09-30T09:55:20Z</dcterms:modified>
</cp:coreProperties>
</file>