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89150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5562720"/>
            <a:ext cx="89150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518148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556272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556272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8915040" cy="7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5181480"/>
            <a:ext cx="8915040" cy="7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589440" y="5181480"/>
            <a:ext cx="914040" cy="72936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589440" y="5181480"/>
            <a:ext cx="914040" cy="729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5181480"/>
            <a:ext cx="8915040" cy="72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8915040" cy="7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4350240" cy="7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5181480"/>
            <a:ext cx="4350240" cy="7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89120" y="2438280"/>
            <a:ext cx="8915040" cy="1263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556272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5181480"/>
            <a:ext cx="4350240" cy="7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5181480"/>
            <a:ext cx="8915040" cy="72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4350240" cy="7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518148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556272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518148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5562720"/>
            <a:ext cx="89150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89150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5562720"/>
            <a:ext cx="89150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518148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556272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556272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8915040" cy="7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5181480"/>
            <a:ext cx="8915040" cy="7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589440" y="5181480"/>
            <a:ext cx="914040" cy="7293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589440" y="5181480"/>
            <a:ext cx="914040" cy="729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8915040" cy="7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4350240" cy="7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5181480"/>
            <a:ext cx="4350240" cy="7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89120" y="2438280"/>
            <a:ext cx="8915040" cy="1263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556272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5181480"/>
            <a:ext cx="4350240" cy="7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4350240" cy="7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518148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556272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5181480"/>
            <a:ext cx="43502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5562720"/>
            <a:ext cx="8915040" cy="34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440" cy="6256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128520" y="3156480"/>
            <a:ext cx="646200" cy="23220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rgbClr val="766f54"/>
          </a:solidFill>
          <a:ln w="9360">
            <a:noFill/>
          </a:ln>
        </p:spPr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>
                <a:solidFill>
                  <a:srgbClr val="404040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 3" charset="2"/>
              <a:buChar char=""/>
            </a:pPr>
            <a:r>
              <a:rPr lang="en-US" sz="1600">
                <a:solidFill>
                  <a:srgbClr val="404040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3" charset="2"/>
              <a:buChar char=""/>
            </a:pPr>
            <a:r>
              <a:rPr lang="en-US" sz="1400">
                <a:solidFill>
                  <a:srgbClr val="404040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3" charset="2"/>
              <a:buChar char=""/>
            </a:pPr>
            <a:r>
              <a:rPr lang="en-US" sz="1200">
                <a:solidFill>
                  <a:srgbClr val="404040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3" charset="2"/>
              <a:buChar char=""/>
            </a:pPr>
            <a:r>
              <a:rPr lang="en-US" sz="1200">
                <a:solidFill>
                  <a:srgbClr val="404040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Century Gothic"/>
              </a:rPr>
              <a:t>9/28/16</a:t>
            </a:r>
            <a:endParaRPr/>
          </a:p>
        </p:txBody>
      </p:sp>
      <p:sp>
        <p:nvSpPr>
          <p:cNvPr id="28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9" name="CustomShape 30"/>
          <p:cNvSpPr/>
          <p:nvPr/>
        </p:nvSpPr>
        <p:spPr>
          <a:xfrm flipV="1">
            <a:off x="-3960" y="713880"/>
            <a:ext cx="1588320" cy="506880"/>
          </a:xfrm>
          <a:prstGeom prst="rect">
            <a:avLst/>
          </a:prstGeom>
          <a:solidFill>
            <a:srgbClr val="a53010"/>
          </a:solidFill>
          <a:ln>
            <a:noFill/>
          </a:ln>
        </p:spPr>
      </p:sp>
      <p:sp>
        <p:nvSpPr>
          <p:cNvPr id="30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408C495-ACDE-48C1-B3DA-F91A7B5BF8C3}" type="slidenum">
              <a:rPr lang="en-US" sz="2000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rgbClr val="766f54"/>
          </a:solidFill>
          <a:ln w="9360">
            <a:noFill/>
          </a:ln>
        </p:spPr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4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262626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5181480"/>
            <a:ext cx="8915040" cy="729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900">
                <a:solidFill>
                  <a:srgbClr val="b4b4b4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900">
                <a:solidFill>
                  <a:srgbClr val="b4b4b4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900">
                <a:solidFill>
                  <a:srgbClr val="b4b4b4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900">
                <a:solidFill>
                  <a:srgbClr val="b4b4b4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900">
                <a:solidFill>
                  <a:srgbClr val="b4b4b4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900">
                <a:solidFill>
                  <a:srgbClr val="b4b4b4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b4b4b4"/>
                </a:solidFill>
                <a:latin typeface="Century Gothic"/>
              </a:rPr>
              <a:t>Seventh Outline LevelClick to edit Master text styles</a:t>
            </a:r>
            <a:endParaRPr/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Century Gothic"/>
              </a:rPr>
              <a:t>9/28/16</a:t>
            </a:r>
            <a:endParaRPr/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4" name="CustomShape 30"/>
          <p:cNvSpPr/>
          <p:nvPr/>
        </p:nvSpPr>
        <p:spPr>
          <a:xfrm flipV="1">
            <a:off x="-3960" y="4911480"/>
            <a:ext cx="1588320" cy="506880"/>
          </a:xfrm>
          <a:prstGeom prst="rect">
            <a:avLst/>
          </a:prstGeom>
          <a:solidFill>
            <a:srgbClr val="a53010"/>
          </a:solidFill>
          <a:ln>
            <a:noFill/>
          </a:ln>
        </p:spPr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49831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81952CF-E07F-441A-9C08-9B094DDD028F}" type="slidenum">
              <a:rPr lang="en-US" sz="2000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92d050"/>
                </a:solidFill>
                <a:latin typeface="Century Gothic"/>
              </a:rPr>
              <a:t>	</a:t>
            </a:r>
            <a:r>
              <a:rPr b="1" lang="en-US" sz="3600">
                <a:solidFill>
                  <a:srgbClr val="92d050"/>
                </a:solidFill>
                <a:latin typeface="Century Gothic"/>
              </a:rPr>
              <a:t>	</a:t>
            </a:r>
            <a:r>
              <a:rPr b="1" lang="en-US" sz="3600">
                <a:solidFill>
                  <a:srgbClr val="92d050"/>
                </a:solidFill>
                <a:latin typeface="Century Gothic"/>
              </a:rPr>
              <a:t>	</a:t>
            </a:r>
            <a:r>
              <a:rPr b="1" lang="en-US" sz="3600">
                <a:solidFill>
                  <a:srgbClr val="92d050"/>
                </a:solidFill>
                <a:latin typeface="Century Gothic"/>
              </a:rPr>
              <a:t>BE Project Presentation </a:t>
            </a:r>
            <a:r>
              <a:rPr b="1" lang="en-US" sz="3600">
                <a:solidFill>
                  <a:srgbClr val="92d050"/>
                </a:solidFill>
                <a:latin typeface="Century Gothic"/>
              </a:rPr>
              <a:t>
</a:t>
            </a:r>
            <a:r>
              <a:rPr b="1" lang="en-US" sz="3600">
                <a:solidFill>
                  <a:srgbClr val="92d050"/>
                </a:solidFill>
                <a:latin typeface="Century Gothic"/>
              </a:rPr>
              <a:t>	</a:t>
            </a:r>
            <a:r>
              <a:rPr b="1" lang="en-US" sz="3600">
                <a:solidFill>
                  <a:srgbClr val="92d050"/>
                </a:solidFill>
                <a:latin typeface="Century Gothic"/>
              </a:rPr>
              <a:t>	</a:t>
            </a:r>
            <a:r>
              <a:rPr b="1" lang="en-US" sz="3600">
                <a:solidFill>
                  <a:srgbClr val="92d050"/>
                </a:solidFill>
                <a:latin typeface="Century Gothic"/>
              </a:rPr>
              <a:t>	</a:t>
            </a:r>
            <a:r>
              <a:rPr b="1" lang="en-US" sz="3600">
                <a:solidFill>
                  <a:srgbClr val="92d050"/>
                </a:solidFill>
                <a:latin typeface="Century Gothic"/>
              </a:rPr>
              <a:t>	</a:t>
            </a:r>
            <a:r>
              <a:rPr b="1" lang="en-US" sz="3600">
                <a:solidFill>
                  <a:srgbClr val="92d050"/>
                </a:solidFill>
                <a:latin typeface="Century Gothic"/>
              </a:rPr>
              <a:t>	</a:t>
            </a:r>
            <a:r>
              <a:rPr b="1" lang="en-US" sz="3600">
                <a:solidFill>
                  <a:srgbClr val="92d050"/>
                </a:solidFill>
                <a:latin typeface="Century Gothic"/>
              </a:rPr>
              <a:t>	</a:t>
            </a:r>
            <a:r>
              <a:rPr b="1" lang="en-US" sz="3600">
                <a:solidFill>
                  <a:srgbClr val="92d050"/>
                </a:solidFill>
                <a:latin typeface="Century Gothic"/>
              </a:rPr>
              <a:t>	</a:t>
            </a:r>
            <a:r>
              <a:rPr i="1" lang="en-US" sz="3600">
                <a:solidFill>
                  <a:srgbClr val="6aac91"/>
                </a:solidFill>
                <a:latin typeface="Century Gothic"/>
              </a:rPr>
              <a:t>on</a:t>
            </a:r>
            <a:r>
              <a:rPr i="1" lang="en-US" sz="3600">
                <a:solidFill>
                  <a:srgbClr val="6aac91"/>
                </a:solidFill>
                <a:latin typeface="Century Gothic"/>
              </a:rPr>
              <a:t>
</a:t>
            </a:r>
            <a:r>
              <a:rPr i="1" lang="en-US" sz="3600">
                <a:solidFill>
                  <a:srgbClr val="6aac91"/>
                </a:solidFill>
                <a:latin typeface="Century Gothic"/>
              </a:rPr>
              <a:t>Research Platform for Stock Market Analysis</a:t>
            </a:r>
            <a:r>
              <a:rPr i="1" lang="en-US" sz="3600">
                <a:solidFill>
                  <a:srgbClr val="6aac91"/>
                </a:solidFill>
                <a:latin typeface="Century Gothic"/>
              </a:rPr>
              <a:t>
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b0f0"/>
                </a:solidFill>
                <a:latin typeface="Century Gothic"/>
              </a:rPr>
              <a:t>Presented by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>
                <a:solidFill>
                  <a:srgbClr val="404040"/>
                </a:solidFill>
                <a:latin typeface="Century Gothic"/>
              </a:rPr>
              <a:t>Crystal Cuthinho - 7053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>
                <a:solidFill>
                  <a:srgbClr val="404040"/>
                </a:solidFill>
                <a:latin typeface="Century Gothic"/>
              </a:rPr>
              <a:t>Nevil Dsouza - 7059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>
                <a:solidFill>
                  <a:srgbClr val="404040"/>
                </a:solidFill>
                <a:latin typeface="Century Gothic"/>
              </a:rPr>
              <a:t>Melwyn Saldanha - 7097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Technologies to be used: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Tweepy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Scappy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DataSets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Companies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Timeline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Kaggle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How many found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Research Paper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Conclusion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589120" y="2438280"/>
            <a:ext cx="8915040" cy="27244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262626"/>
                </a:solidFill>
                <a:latin typeface="Century Gothic"/>
              </a:rPr>
              <a:t>Thank You!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2589120" y="5181480"/>
            <a:ext cx="8915040" cy="7293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Problem Statement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-no hybrid model yet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Aim &amp; Scope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>
                <a:solidFill>
                  <a:srgbClr val="404040"/>
                </a:solidFill>
                <a:latin typeface="Century Gothic"/>
              </a:rPr>
              <a:t>Aim:  To improve accuracy by combining all 3 techniques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>
                <a:solidFill>
                  <a:srgbClr val="404040"/>
                </a:solidFill>
                <a:latin typeface="Century Gothic"/>
              </a:rPr>
              <a:t>Scope: Investors </a:t>
            </a:r>
            <a:endParaRPr/>
          </a:p>
          <a:p>
            <a:pPr lvl="2"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Our approach – Proposed system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>
                <a:solidFill>
                  <a:srgbClr val="404040"/>
                </a:solidFill>
                <a:latin typeface="Century Gothic"/>
              </a:rPr>
              <a:t>Explain strategy for project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Literature Survey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Explain all 3 modules – give facts and theory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implement, compare &amp; find flaws in accuracy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Architecture (Top level &amp; detailed)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Algorithm / Flowchart / Process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SVM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Diagram of all 3 modules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Experiments to be done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Existing Systems &amp; Their Drawbacks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