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5" r:id="rId4"/>
    <p:sldId id="290" r:id="rId5"/>
    <p:sldId id="291" r:id="rId6"/>
    <p:sldId id="292" r:id="rId7"/>
    <p:sldId id="293" r:id="rId8"/>
    <p:sldId id="286" r:id="rId9"/>
    <p:sldId id="287" r:id="rId10"/>
    <p:sldId id="288" r:id="rId11"/>
    <p:sldId id="302" r:id="rId12"/>
    <p:sldId id="305" r:id="rId13"/>
    <p:sldId id="303" r:id="rId14"/>
    <p:sldId id="304" r:id="rId15"/>
    <p:sldId id="296" r:id="rId16"/>
    <p:sldId id="301" r:id="rId17"/>
    <p:sldId id="297" r:id="rId18"/>
    <p:sldId id="298" r:id="rId19"/>
    <p:sldId id="306" r:id="rId20"/>
    <p:sldId id="300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2560" autoAdjust="0"/>
  </p:normalViewPr>
  <p:slideViewPr>
    <p:cSldViewPr showGuides="1">
      <p:cViewPr>
        <p:scale>
          <a:sx n="60" d="100"/>
          <a:sy n="60" d="100"/>
        </p:scale>
        <p:origin x="-1770" y="-30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fonts  W </a:t>
            </a:r>
          </a:p>
          <a:p>
            <a:r>
              <a:rPr lang="en-US" dirty="0" smtClean="0"/>
              <a:t>Title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backgronds</a:t>
            </a:r>
            <a:endParaRPr lang="en-US" baseline="0" dirty="0" smtClean="0"/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   add cross-</a:t>
            </a:r>
            <a:r>
              <a:rPr lang="en-US" baseline="0" dirty="0" err="1" smtClean="0"/>
              <a:t>entro</a:t>
            </a:r>
            <a:r>
              <a:rPr lang="en-US" baseline="0" dirty="0" smtClean="0"/>
              <a:t> add y = </a:t>
            </a:r>
            <a:r>
              <a:rPr lang="en-US" baseline="0" dirty="0" err="1" smtClean="0"/>
              <a:t>logit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wx</a:t>
            </a:r>
            <a:r>
              <a:rPr lang="en-US" baseline="0" dirty="0" smtClean="0"/>
              <a:t> + b)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semi-</a:t>
            </a:r>
            <a:r>
              <a:rPr lang="en-US" dirty="0" err="1" smtClean="0"/>
              <a:t>superivesed</a:t>
            </a:r>
            <a:r>
              <a:rPr lang="en-US" dirty="0" smtClean="0"/>
              <a:t> we use</a:t>
            </a:r>
            <a:r>
              <a:rPr lang="en-US" baseline="0" dirty="0" smtClean="0"/>
              <a:t> training data to pick out correct lambda and fraction values.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fonts</a:t>
            </a:r>
          </a:p>
          <a:p>
            <a:r>
              <a:rPr lang="en-US" dirty="0" smtClean="0"/>
              <a:t>sayl1 is </a:t>
            </a:r>
            <a:r>
              <a:rPr lang="en-US" dirty="0" err="1" smtClean="0"/>
              <a:t>sparsity</a:t>
            </a:r>
            <a:r>
              <a:rPr lang="en-US" dirty="0" smtClean="0"/>
              <a:t> and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Say this is cartoon</a:t>
            </a:r>
          </a:p>
          <a:p>
            <a:endParaRPr lang="en-US" sz="2800" dirty="0" smtClean="0"/>
          </a:p>
          <a:p>
            <a:r>
              <a:rPr lang="en-US" sz="2800" dirty="0" smtClean="0"/>
              <a:t>Noise and outliers are essentially incompressible and therefore cannot effectively be projected to a low dimensional hidden layer by an </a:t>
            </a:r>
            <a:r>
              <a:rPr lang="en-US" sz="2800" dirty="0" err="1" smtClean="0"/>
              <a:t>autoencoder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Anomalies are “</a:t>
            </a:r>
            <a:r>
              <a:rPr lang="en-US" dirty="0" smtClean="0">
                <a:solidFill>
                  <a:srgbClr val="FF0000"/>
                </a:solidFill>
              </a:rPr>
              <a:t>few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”. The majority of instances are normal and many.</a:t>
            </a:r>
          </a:p>
          <a:p>
            <a:r>
              <a:rPr lang="en-US" dirty="0" smtClean="0"/>
              <a:t>	Anomalies share 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information than the </a:t>
            </a:r>
            <a:r>
              <a:rPr lang="en-US" dirty="0" err="1" smtClean="0"/>
              <a:t>normals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	It is </a:t>
            </a:r>
            <a:r>
              <a:rPr lang="en-US" dirty="0" smtClean="0">
                <a:solidFill>
                  <a:srgbClr val="FF0000"/>
                </a:solidFill>
              </a:rPr>
              <a:t>hard</a:t>
            </a:r>
            <a:r>
              <a:rPr lang="en-US" dirty="0" smtClean="0"/>
              <a:t> to infer anomalies from the majority. </a:t>
            </a:r>
          </a:p>
          <a:p>
            <a:r>
              <a:rPr lang="en-US" dirty="0" smtClean="0"/>
              <a:t>	Compressing anomalies return </a:t>
            </a:r>
            <a:r>
              <a:rPr lang="en-US" dirty="0" smtClean="0">
                <a:solidFill>
                  <a:srgbClr val="FF0000"/>
                </a:solidFill>
              </a:rPr>
              <a:t>high reconstruction errors.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more here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L21 norm here </a:t>
            </a:r>
          </a:p>
          <a:p>
            <a:r>
              <a:rPr lang="en-US" dirty="0" smtClean="0"/>
              <a:t>Add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858000" cy="1676400"/>
          </a:xfrm>
        </p:spPr>
        <p:txBody>
          <a:bodyPr anchor="b" anchorCtr="0"/>
          <a:lstStyle>
            <a:lvl1pPr algn="l">
              <a:def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097" y="6391656"/>
            <a:ext cx="45929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4572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458200" cy="1524000"/>
          </a:xfrm>
        </p:spPr>
        <p:txBody>
          <a:bodyPr/>
          <a:lstStyle/>
          <a:p>
            <a:r>
              <a:rPr lang="en-US" dirty="0" smtClean="0"/>
              <a:t>Anomaly Detection with Robust Deep </a:t>
            </a:r>
            <a:r>
              <a:rPr lang="en-US" dirty="0" err="1" smtClean="0"/>
              <a:t>Autoencoders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Chong Zhou, Randy Paffenroth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87664"/>
            <a:ext cx="5354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30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Borrow the idea of ADMM that training each part of an complex objective separately with other parts fixed.</a:t>
            </a:r>
          </a:p>
          <a:p>
            <a:pPr lvl="1"/>
            <a:r>
              <a:rPr lang="en-US" dirty="0" smtClean="0"/>
              <a:t>Training the </a:t>
            </a:r>
            <a:r>
              <a:rPr lang="en-US" dirty="0" err="1" smtClean="0"/>
              <a:t>autoencoder</a:t>
            </a:r>
            <a:r>
              <a:rPr lang="en-US" dirty="0" smtClean="0"/>
              <a:t> with S fixed.</a:t>
            </a:r>
          </a:p>
          <a:p>
            <a:pPr lvl="1"/>
            <a:r>
              <a:rPr lang="en-US" dirty="0" smtClean="0"/>
              <a:t>Shrink S with the </a:t>
            </a:r>
            <a:r>
              <a:rPr lang="en-US" dirty="0" err="1" smtClean="0"/>
              <a:t>autoencoder</a:t>
            </a:r>
            <a:r>
              <a:rPr lang="en-US" dirty="0" smtClean="0"/>
              <a:t> fixed. 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581400"/>
            <a:ext cx="3790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800600"/>
            <a:ext cx="4143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Detail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L with S fixed</a:t>
            </a:r>
          </a:p>
          <a:p>
            <a:pPr lvl="1"/>
            <a:r>
              <a:rPr lang="en-US" dirty="0" smtClean="0"/>
              <a:t>Just a call to a standard </a:t>
            </a:r>
            <a:r>
              <a:rPr lang="en-US" dirty="0" err="1" smtClean="0"/>
              <a:t>autoencoder</a:t>
            </a:r>
            <a:endParaRPr lang="en-US" dirty="0" smtClean="0"/>
          </a:p>
          <a:p>
            <a:r>
              <a:rPr lang="en-US" dirty="0" smtClean="0"/>
              <a:t>Project onto constraint</a:t>
            </a:r>
          </a:p>
          <a:p>
            <a:r>
              <a:rPr lang="en-US" dirty="0" smtClean="0"/>
              <a:t>Minimize S with L fixed</a:t>
            </a:r>
          </a:p>
          <a:p>
            <a:pPr lvl="1"/>
            <a:r>
              <a:rPr lang="en-US" dirty="0" smtClean="0"/>
              <a:t>Proximal gradient problem</a:t>
            </a:r>
          </a:p>
          <a:p>
            <a:r>
              <a:rPr lang="en-US" dirty="0" smtClean="0"/>
              <a:t>Project onto constraint</a:t>
            </a:r>
          </a:p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Theoretical justification (work in progress)</a:t>
            </a:r>
          </a:p>
          <a:p>
            <a:pPr lvl="1"/>
            <a:r>
              <a:rPr lang="en-US" dirty="0" smtClean="0"/>
              <a:t>Proof ideas inspired by Dykstra’s algorithm and Alternation Direction Method of Multipliers (ADMM)</a:t>
            </a:r>
          </a:p>
          <a:p>
            <a:pPr lvl="1"/>
            <a:r>
              <a:rPr lang="en-US" dirty="0" smtClean="0"/>
              <a:t>Substantial numerical evidence for good convergence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Not to be confused with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743200"/>
            <a:ext cx="3790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1: </a:t>
            </a:r>
            <a:r>
              <a:rPr lang="en-US" dirty="0" err="1" smtClean="0"/>
              <a:t>Denoising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The feature quality of hidden layers in normal deep </a:t>
            </a:r>
            <a:r>
              <a:rPr lang="en-US" dirty="0" err="1" smtClean="0"/>
              <a:t>autoencoder</a:t>
            </a:r>
            <a:r>
              <a:rPr lang="en-US" dirty="0" smtClean="0"/>
              <a:t> is influenced by noise.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1" name="Picture 41" descr="E:\Robust Aut-encoder Result Back\2017_7_3\MNISTCompareResult\Cor90\lam0.1\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590800"/>
            <a:ext cx="3442422" cy="3546542"/>
          </a:xfrm>
          <a:prstGeom prst="rect">
            <a:avLst/>
          </a:prstGeom>
          <a:noFill/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762000" y="2514600"/>
            <a:ext cx="3657600" cy="381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74320" lvl="0" indent="-274320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defRPr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Denoising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will increase the feature quality.</a:t>
            </a:r>
          </a:p>
          <a:p>
            <a:pPr marL="274320" lvl="0" indent="-274320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defRPr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We use supervised models to exanimate the quality of features.</a:t>
            </a:r>
          </a:p>
          <a:p>
            <a:pPr marL="274320" lvl="0" indent="-274320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defRPr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We compare the error rate.</a:t>
            </a:r>
          </a:p>
          <a:p>
            <a:pPr marL="274320" lvl="0" indent="-274320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defRPr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1: How to judge feature quality?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9" name="组合 398"/>
          <p:cNvGrpSpPr/>
          <p:nvPr/>
        </p:nvGrpSpPr>
        <p:grpSpPr>
          <a:xfrm>
            <a:off x="2209800" y="4051543"/>
            <a:ext cx="4038600" cy="2425457"/>
            <a:chOff x="323528" y="1628800"/>
            <a:chExt cx="8407102" cy="4876800"/>
          </a:xfrm>
        </p:grpSpPr>
        <p:sp>
          <p:nvSpPr>
            <p:cNvPr id="30" name="矩形 29"/>
            <p:cNvSpPr/>
            <p:nvPr/>
          </p:nvSpPr>
          <p:spPr>
            <a:xfrm>
              <a:off x="2051720" y="1628800"/>
              <a:ext cx="1371600" cy="480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L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606391" y="1628801"/>
              <a:ext cx="1118020" cy="4876799"/>
            </a:xfrm>
            <a:prstGeom prst="rect">
              <a:avLst/>
            </a:prstGeom>
            <a:solidFill>
              <a:srgbClr val="DAA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</a:t>
              </a:r>
              <a:endParaRPr lang="en-US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59030" y="1629594"/>
              <a:ext cx="1371600" cy="4800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Recon</a:t>
              </a:r>
              <a:endParaRPr lang="en-US" sz="1100" dirty="0" smtClean="0"/>
            </a:p>
            <a:p>
              <a:pPr algn="ctr"/>
              <a:endParaRPr lang="en-US" sz="1100" dirty="0"/>
            </a:p>
          </p:txBody>
        </p:sp>
        <p:cxnSp>
          <p:nvCxnSpPr>
            <p:cNvPr id="35" name="肘形连接符 34"/>
            <p:cNvCxnSpPr>
              <a:stCxn id="30" idx="0"/>
              <a:endCxn id="34" idx="0"/>
            </p:cNvCxnSpPr>
            <p:nvPr/>
          </p:nvCxnSpPr>
          <p:spPr>
            <a:xfrm rot="16200000" flipH="1">
              <a:off x="5390778" y="-1024458"/>
              <a:ext cx="794" cy="5307310"/>
            </a:xfrm>
            <a:prstGeom prst="bentConnector3">
              <a:avLst>
                <a:gd name="adj1" fmla="val -65329388"/>
              </a:avLst>
            </a:prstGeom>
            <a:ln w="5080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右箭头 36"/>
            <p:cNvSpPr/>
            <p:nvPr/>
          </p:nvSpPr>
          <p:spPr>
            <a:xfrm>
              <a:off x="4072992" y="3573016"/>
              <a:ext cx="533399" cy="45720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6804248" y="3501008"/>
              <a:ext cx="533400" cy="457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3528" y="1628800"/>
              <a:ext cx="1371600" cy="480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55576" y="2204864"/>
              <a:ext cx="190349" cy="183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左右箭头 44"/>
            <p:cNvSpPr/>
            <p:nvPr/>
          </p:nvSpPr>
          <p:spPr>
            <a:xfrm>
              <a:off x="1547664" y="3789040"/>
              <a:ext cx="720080" cy="360040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39553" y="2924944"/>
              <a:ext cx="190349" cy="183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55576" y="3356991"/>
              <a:ext cx="190349" cy="183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1187624" y="2420888"/>
              <a:ext cx="190349" cy="183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433900" y="2966864"/>
              <a:ext cx="190349" cy="183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667000" y="1524000"/>
            <a:ext cx="3657600" cy="2222230"/>
            <a:chOff x="1114787" y="17855711"/>
            <a:chExt cx="6821426" cy="4284281"/>
          </a:xfrm>
        </p:grpSpPr>
        <p:sp>
          <p:nvSpPr>
            <p:cNvPr id="55" name="矩形 54"/>
            <p:cNvSpPr/>
            <p:nvPr/>
          </p:nvSpPr>
          <p:spPr>
            <a:xfrm>
              <a:off x="1114787" y="17867139"/>
              <a:ext cx="1252915" cy="4206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</a:t>
              </a:r>
            </a:p>
            <a:p>
              <a:pPr algn="ctr"/>
              <a:r>
                <a:rPr lang="en-US" sz="1200" dirty="0" smtClean="0"/>
                <a:t>X</a:t>
              </a:r>
              <a:endParaRPr lang="en-US" sz="1100" dirty="0" smtClean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396180" y="17866442"/>
              <a:ext cx="667586" cy="10682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W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620617" y="17867137"/>
              <a:ext cx="1060133" cy="4272855"/>
            </a:xfrm>
            <a:prstGeom prst="rect">
              <a:avLst/>
            </a:prstGeom>
            <a:solidFill>
              <a:srgbClr val="DAA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544085" y="17867139"/>
              <a:ext cx="1392128" cy="420609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Recon</a:t>
              </a:r>
              <a:endParaRPr lang="en-US" sz="1000" dirty="0" smtClean="0"/>
            </a:p>
          </p:txBody>
        </p:sp>
        <p:cxnSp>
          <p:nvCxnSpPr>
            <p:cNvPr id="60" name="肘形连接符 59"/>
            <p:cNvCxnSpPr>
              <a:stCxn id="55" idx="0"/>
              <a:endCxn id="59" idx="0"/>
            </p:cNvCxnSpPr>
            <p:nvPr/>
          </p:nvCxnSpPr>
          <p:spPr>
            <a:xfrm rot="5400000" flipH="1" flipV="1">
              <a:off x="4490870" y="15117686"/>
              <a:ext cx="22856" cy="5498905"/>
            </a:xfrm>
            <a:prstGeom prst="bentConnector3">
              <a:avLst>
                <a:gd name="adj1" fmla="val 1800000"/>
              </a:avLst>
            </a:prstGeom>
            <a:ln w="5080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右箭头 61"/>
            <p:cNvSpPr/>
            <p:nvPr/>
          </p:nvSpPr>
          <p:spPr>
            <a:xfrm>
              <a:off x="3048299" y="19536222"/>
              <a:ext cx="433105" cy="4005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右箭头 62"/>
            <p:cNvSpPr/>
            <p:nvPr/>
          </p:nvSpPr>
          <p:spPr>
            <a:xfrm>
              <a:off x="5848021" y="19536222"/>
              <a:ext cx="433105" cy="4005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69" name="Picture 41" descr="E:\Robust Aut-encoder Result Back\2017_7_3\MNISTCompareResult\Cor90\lam0.1\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1923036" cy="1981200"/>
          </a:xfrm>
          <a:prstGeom prst="rect">
            <a:avLst/>
          </a:prstGeom>
          <a:noFill/>
        </p:spPr>
      </p:pic>
      <p:sp>
        <p:nvSpPr>
          <p:cNvPr id="70" name="矩形 69"/>
          <p:cNvSpPr/>
          <p:nvPr/>
        </p:nvSpPr>
        <p:spPr>
          <a:xfrm>
            <a:off x="7010400" y="3124200"/>
            <a:ext cx="1511484" cy="1447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Prediction Model</a:t>
            </a:r>
            <a:endParaRPr lang="en-US" sz="2000" dirty="0"/>
          </a:p>
        </p:txBody>
      </p:sp>
      <p:cxnSp>
        <p:nvCxnSpPr>
          <p:cNvPr id="71" name="直接箭头连接符 70"/>
          <p:cNvCxnSpPr>
            <a:stCxn id="58" idx="3"/>
            <a:endCxn id="70" idx="1"/>
          </p:cNvCxnSpPr>
          <p:nvPr/>
        </p:nvCxnSpPr>
        <p:spPr>
          <a:xfrm>
            <a:off x="4579044" y="2638079"/>
            <a:ext cx="2431356" cy="12100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3" idx="3"/>
            <a:endCxn id="70" idx="1"/>
          </p:cNvCxnSpPr>
          <p:nvPr/>
        </p:nvCxnSpPr>
        <p:spPr>
          <a:xfrm flipV="1">
            <a:off x="4804274" y="3848100"/>
            <a:ext cx="2206126" cy="14161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10400" y="5105400"/>
            <a:ext cx="1511484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Compare Results</a:t>
            </a:r>
            <a:endParaRPr lang="en-US" sz="16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572000" y="1524000"/>
            <a:ext cx="609600" cy="381000"/>
            <a:chOff x="4013200" y="1916574"/>
            <a:chExt cx="914400" cy="533797"/>
          </a:xfrm>
        </p:grpSpPr>
        <p:sp>
          <p:nvSpPr>
            <p:cNvPr id="75" name="矩形 74"/>
            <p:cNvSpPr/>
            <p:nvPr/>
          </p:nvSpPr>
          <p:spPr>
            <a:xfrm>
              <a:off x="4013200" y="1916574"/>
              <a:ext cx="914400" cy="5337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</a:t>
              </a:r>
              <a:endParaRPr lang="en-US" sz="18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22800" y="1942106"/>
              <a:ext cx="76200" cy="1523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800600" y="4114800"/>
            <a:ext cx="533400" cy="315621"/>
            <a:chOff x="4013200" y="1897623"/>
            <a:chExt cx="914400" cy="552748"/>
          </a:xfrm>
        </p:grpSpPr>
        <p:sp>
          <p:nvSpPr>
            <p:cNvPr id="81" name="矩形 80"/>
            <p:cNvSpPr/>
            <p:nvPr/>
          </p:nvSpPr>
          <p:spPr>
            <a:xfrm>
              <a:off x="4013200" y="1916574"/>
              <a:ext cx="914400" cy="5337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W</a:t>
              </a:r>
              <a:endParaRPr lang="en-US" sz="1600" b="1" dirty="0" smtClean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22800" y="1897623"/>
              <a:ext cx="76200" cy="152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3733800" y="4114800"/>
            <a:ext cx="3048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 animBg="1"/>
      <p:bldP spid="7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1 </a:t>
            </a:r>
            <a:r>
              <a:rPr lang="en-US" dirty="0" err="1" smtClean="0"/>
              <a:t>Denoising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200" y="1066800"/>
            <a:ext cx="7467600" cy="5486400"/>
            <a:chOff x="31625592" y="5807675"/>
            <a:chExt cx="12113557" cy="944019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25592" y="6421019"/>
              <a:ext cx="6641676" cy="5847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组合 277"/>
            <p:cNvGrpSpPr/>
            <p:nvPr/>
          </p:nvGrpSpPr>
          <p:grpSpPr>
            <a:xfrm>
              <a:off x="31736064" y="5807675"/>
              <a:ext cx="12003085" cy="9440198"/>
              <a:chOff x="31736064" y="5807675"/>
              <a:chExt cx="12003085" cy="9440198"/>
            </a:xfrm>
          </p:grpSpPr>
          <p:pic>
            <p:nvPicPr>
              <p:cNvPr id="9" name="Picture 2" descr="C:\Users\zc\Desktop\Result\MNISTCompareResult\Cor200\lam25.0\X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510320" y="6438185"/>
                <a:ext cx="2385153" cy="2518005"/>
              </a:xfrm>
              <a:prstGeom prst="rect">
                <a:avLst/>
              </a:prstGeom>
              <a:noFill/>
            </p:spPr>
          </p:pic>
          <p:pic>
            <p:nvPicPr>
              <p:cNvPr id="10" name="Picture 3" descr="C:\Users\zc\Desktop\Result\MNISTCompareResult\Cor200\lam25.0\dRecon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179532" y="6459092"/>
                <a:ext cx="2365350" cy="2497098"/>
              </a:xfrm>
              <a:prstGeom prst="rect">
                <a:avLst/>
              </a:prstGeom>
              <a:noFill/>
            </p:spPr>
          </p:pic>
          <p:pic>
            <p:nvPicPr>
              <p:cNvPr id="11" name="Picture 4" descr="C:\Users\zc\Desktop\Result\MNISTCompareResult\Cor200\lam25.0\rRe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530123" y="9607607"/>
                <a:ext cx="2365350" cy="2497098"/>
              </a:xfrm>
              <a:prstGeom prst="rect">
                <a:avLst/>
              </a:prstGeom>
              <a:noFill/>
            </p:spPr>
          </p:pic>
          <p:pic>
            <p:nvPicPr>
              <p:cNvPr id="12" name="Picture 5" descr="C:\Users\zc\Desktop\Result\MNISTCompareResult\Cor200\lam25.0\S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179532" y="9543726"/>
                <a:ext cx="2365350" cy="2497098"/>
              </a:xfrm>
              <a:prstGeom prst="rect">
                <a:avLst/>
              </a:prstGeom>
              <a:noFill/>
            </p:spPr>
          </p:pic>
          <p:sp>
            <p:nvSpPr>
              <p:cNvPr id="13" name="矩形 12"/>
              <p:cNvSpPr/>
              <p:nvPr/>
            </p:nvSpPr>
            <p:spPr>
              <a:xfrm>
                <a:off x="39122202" y="5915025"/>
                <a:ext cx="1253171" cy="5314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Input</a:t>
                </a:r>
                <a:endParaRPr lang="en-US" sz="9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8418370" y="9020071"/>
                <a:ext cx="2451851" cy="5875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Robust </a:t>
                </a:r>
                <a:r>
                  <a:rPr lang="en-US" sz="900" dirty="0" err="1" smtClean="0"/>
                  <a:t>Autoencoder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Recon</a:t>
                </a:r>
                <a:endParaRPr lang="en-US" sz="9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1500222" y="5807675"/>
                <a:ext cx="1621751" cy="651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Autoencoder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Recon</a:t>
                </a:r>
                <a:endParaRPr lang="en-US" sz="900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4514013" y="7781138"/>
                <a:ext cx="1548035" cy="238295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pic>
            <p:nvPicPr>
              <p:cNvPr id="17" name="Picture 6" descr="C:\Users\zc\Desktop\Result\MNISTCompareResult\Cor10\lam1.0\X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1736064" y="12240039"/>
                <a:ext cx="2747311" cy="2900335"/>
              </a:xfrm>
              <a:prstGeom prst="rect">
                <a:avLst/>
              </a:prstGeom>
              <a:noFill/>
            </p:spPr>
          </p:pic>
          <p:sp>
            <p:nvSpPr>
              <p:cNvPr id="18" name="椭圆 17"/>
              <p:cNvSpPr/>
              <p:nvPr/>
            </p:nvSpPr>
            <p:spPr>
              <a:xfrm>
                <a:off x="31736064" y="10164092"/>
                <a:ext cx="1548035" cy="144529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pic>
            <p:nvPicPr>
              <p:cNvPr id="19" name="Picture 8" descr="C:\Users\zc\Desktop\Result\MNISTCompareResult\Cor450\lam5.0\X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944996" y="12416091"/>
                <a:ext cx="2682376" cy="2831782"/>
              </a:xfrm>
              <a:prstGeom prst="rect">
                <a:avLst/>
              </a:prstGeom>
              <a:noFill/>
            </p:spPr>
          </p:pic>
          <p:pic>
            <p:nvPicPr>
              <p:cNvPr id="20" name="Picture 9" descr="C:\Users\zc\Desktop\Result\MNISTCompareResult\Cor450\lam5.0\rRecon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1428603" y="12682082"/>
                <a:ext cx="2310546" cy="2439242"/>
              </a:xfrm>
              <a:prstGeom prst="rect">
                <a:avLst/>
              </a:prstGeom>
              <a:noFill/>
            </p:spPr>
          </p:pic>
          <p:pic>
            <p:nvPicPr>
              <p:cNvPr id="21" name="Picture 10" descr="C:\Users\zc\Desktop\Result\MNISTCompareResult\Cor450\lam5.0\dRecon1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8865444" y="12714533"/>
                <a:ext cx="2314088" cy="2442981"/>
              </a:xfrm>
              <a:prstGeom prst="rect">
                <a:avLst/>
              </a:prstGeom>
              <a:noFill/>
            </p:spPr>
          </p:pic>
          <p:cxnSp>
            <p:nvCxnSpPr>
              <p:cNvPr id="22" name="直接箭头连接符 21"/>
              <p:cNvCxnSpPr>
                <a:stCxn id="16" idx="6"/>
                <a:endCxn id="9" idx="1"/>
              </p:cNvCxnSpPr>
              <p:nvPr/>
            </p:nvCxnSpPr>
            <p:spPr>
              <a:xfrm flipV="1">
                <a:off x="36062048" y="7697188"/>
                <a:ext cx="2448272" cy="127542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6" idx="6"/>
                <a:endCxn id="11" idx="1"/>
              </p:cNvCxnSpPr>
              <p:nvPr/>
            </p:nvCxnSpPr>
            <p:spPr>
              <a:xfrm>
                <a:off x="36062048" y="8972615"/>
                <a:ext cx="2468075" cy="188354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8" idx="4"/>
                <a:endCxn id="17" idx="0"/>
              </p:cNvCxnSpPr>
              <p:nvPr/>
            </p:nvCxnSpPr>
            <p:spPr>
              <a:xfrm>
                <a:off x="32510082" y="11609387"/>
                <a:ext cx="599638" cy="63065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35386139" y="9879030"/>
                <a:ext cx="1783866" cy="195425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26" name="直接箭头连接符 25"/>
              <p:cNvCxnSpPr>
                <a:stCxn id="25" idx="4"/>
                <a:endCxn id="19" idx="0"/>
              </p:cNvCxnSpPr>
              <p:nvPr/>
            </p:nvCxnSpPr>
            <p:spPr>
              <a:xfrm>
                <a:off x="36278072" y="11833281"/>
                <a:ext cx="1008112" cy="58281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34693896" y="13331276"/>
                <a:ext cx="1134057" cy="617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Input</a:t>
                </a:r>
                <a:endParaRPr lang="en-US" sz="9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804746" y="12030665"/>
                <a:ext cx="1621751" cy="651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Robust </a:t>
                </a:r>
                <a:r>
                  <a:rPr lang="en-US" sz="900" dirty="0" err="1" smtClean="0"/>
                  <a:t>Autoencoder</a:t>
                </a:r>
                <a:endParaRPr lang="en-US" sz="9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9248470" y="12030665"/>
                <a:ext cx="1621751" cy="651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Autoencoder</a:t>
                </a:r>
                <a:endParaRPr lang="en-US" sz="9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1179532" y="8956190"/>
                <a:ext cx="2451851" cy="5875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Robust </a:t>
                </a:r>
                <a:r>
                  <a:rPr lang="en-US" sz="900" dirty="0" err="1" smtClean="0"/>
                  <a:t>Autoencoder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S</a:t>
                </a:r>
                <a:endParaRPr lang="en-US" sz="9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 2: Outlier Detection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81200" y="1905000"/>
            <a:ext cx="4267200" cy="4267200"/>
            <a:chOff x="4761492" y="8229683"/>
            <a:chExt cx="2693905" cy="2719912"/>
          </a:xfrm>
        </p:grpSpPr>
        <p:pic>
          <p:nvPicPr>
            <p:cNvPr id="9" name="Picture 2" descr="C:\Users\zc\Desktop\Result\2_7Outliers\4_with_other_Strans\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61492" y="8229683"/>
              <a:ext cx="2693905" cy="2719912"/>
            </a:xfrm>
            <a:prstGeom prst="rect">
              <a:avLst/>
            </a:prstGeom>
            <a:noFill/>
          </p:spPr>
        </p:pic>
        <p:sp>
          <p:nvSpPr>
            <p:cNvPr id="10" name="矩形 9"/>
            <p:cNvSpPr/>
            <p:nvPr/>
          </p:nvSpPr>
          <p:spPr>
            <a:xfrm>
              <a:off x="7200180" y="9589638"/>
              <a:ext cx="255216" cy="2576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200180" y="9847318"/>
              <a:ext cx="255216" cy="2576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82962" y="8770737"/>
              <a:ext cx="255216" cy="2576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394970" y="8492726"/>
              <a:ext cx="255216" cy="2576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306574" y="8494206"/>
              <a:ext cx="255216" cy="2576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1000" y="304800"/>
            <a:ext cx="8458200" cy="6096000"/>
            <a:chOff x="32090834" y="15507981"/>
            <a:chExt cx="11340196" cy="7736486"/>
          </a:xfrm>
        </p:grpSpPr>
        <p:sp>
          <p:nvSpPr>
            <p:cNvPr id="7" name="椭圆 6"/>
            <p:cNvSpPr/>
            <p:nvPr/>
          </p:nvSpPr>
          <p:spPr>
            <a:xfrm>
              <a:off x="35889359" y="16767246"/>
              <a:ext cx="390196" cy="384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组合 278"/>
            <p:cNvGrpSpPr/>
            <p:nvPr/>
          </p:nvGrpSpPr>
          <p:grpSpPr>
            <a:xfrm>
              <a:off x="32090834" y="15507981"/>
              <a:ext cx="11340196" cy="7736486"/>
              <a:chOff x="32072733" y="15479614"/>
              <a:chExt cx="11340196" cy="7736486"/>
            </a:xfrm>
          </p:grpSpPr>
          <p:pic>
            <p:nvPicPr>
              <p:cNvPr id="9" name="Picture 7" descr="C:\Users\zc\Desktop\Result\2_7Outliers\4_with_other_Strans\lam0.0005\l21S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924268" y="17858017"/>
                <a:ext cx="2419576" cy="2419576"/>
              </a:xfrm>
              <a:prstGeom prst="rect">
                <a:avLst/>
              </a:prstGeom>
              <a:noFill/>
            </p:spPr>
          </p:pic>
          <p:graphicFrame>
            <p:nvGraphicFramePr>
              <p:cNvPr id="10" name="Object 3"/>
              <p:cNvGraphicFramePr>
                <a:graphicFrameLocks noChangeAspect="1"/>
              </p:cNvGraphicFramePr>
              <p:nvPr/>
            </p:nvGraphicFramePr>
            <p:xfrm>
              <a:off x="35277452" y="20258556"/>
              <a:ext cx="1335088" cy="287337"/>
            </p:xfrm>
            <a:graphic>
              <a:graphicData uri="http://schemas.openxmlformats.org/presentationml/2006/ole">
                <p:oleObj spid="_x0000_s8194" name="公式" r:id="rId5" imgW="711000" imgH="177480" progId="Equation.3">
                  <p:embed/>
                </p:oleObj>
              </a:graphicData>
            </a:graphic>
          </p:graphicFrame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391391" y="20962146"/>
                <a:ext cx="2122622" cy="2122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组合 330"/>
              <p:cNvGrpSpPr/>
              <p:nvPr/>
            </p:nvGrpSpPr>
            <p:grpSpPr>
              <a:xfrm>
                <a:off x="32072733" y="17795542"/>
                <a:ext cx="2477147" cy="2477147"/>
                <a:chOff x="32006228" y="17235128"/>
                <a:chExt cx="2477147" cy="2477147"/>
              </a:xfrm>
            </p:grpSpPr>
            <p:pic>
              <p:nvPicPr>
                <p:cNvPr id="47" name="Picture 5" descr="C:\Users\zc\Desktop\Result\2_7Outliers\4_with_other_Strans\lam5e-05\l21S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2006228" y="17235128"/>
                  <a:ext cx="2477147" cy="2477147"/>
                </a:xfrm>
                <a:prstGeom prst="rect">
                  <a:avLst/>
                </a:prstGeom>
                <a:noFill/>
              </p:spPr>
            </p:pic>
            <p:sp>
              <p:nvSpPr>
                <p:cNvPr id="48" name="矩形 47"/>
                <p:cNvSpPr/>
                <p:nvPr/>
              </p:nvSpPr>
              <p:spPr>
                <a:xfrm>
                  <a:off x="33452702" y="18185670"/>
                  <a:ext cx="1030673" cy="104364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36422088" y="18833742"/>
                <a:ext cx="921756" cy="95598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组合 329"/>
              <p:cNvGrpSpPr/>
              <p:nvPr/>
            </p:nvGrpSpPr>
            <p:grpSpPr>
              <a:xfrm>
                <a:off x="37774262" y="17869734"/>
                <a:ext cx="2419576" cy="2419576"/>
                <a:chOff x="37430200" y="17292699"/>
                <a:chExt cx="2419576" cy="2419576"/>
              </a:xfrm>
            </p:grpSpPr>
            <p:pic>
              <p:nvPicPr>
                <p:cNvPr id="45" name="Picture 4" descr="C:\Users\zc\Desktop\Result\2_7Outliers\4_with_other_Strans\lam0.00055\l21S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7430200" y="17292699"/>
                  <a:ext cx="2419576" cy="2419576"/>
                </a:xfrm>
                <a:prstGeom prst="rect">
                  <a:avLst/>
                </a:prstGeom>
                <a:noFill/>
              </p:spPr>
            </p:pic>
            <p:sp>
              <p:nvSpPr>
                <p:cNvPr id="46" name="矩形 45"/>
                <p:cNvSpPr/>
                <p:nvPr/>
              </p:nvSpPr>
              <p:spPr>
                <a:xfrm>
                  <a:off x="38798352" y="18257678"/>
                  <a:ext cx="1030673" cy="104364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组合 323"/>
              <p:cNvGrpSpPr/>
              <p:nvPr/>
            </p:nvGrpSpPr>
            <p:grpSpPr>
              <a:xfrm>
                <a:off x="40603250" y="17901205"/>
                <a:ext cx="2402991" cy="2402991"/>
                <a:chOff x="40375373" y="17235128"/>
                <a:chExt cx="2402991" cy="2402991"/>
              </a:xfrm>
            </p:grpSpPr>
            <p:pic>
              <p:nvPicPr>
                <p:cNvPr id="43" name="Picture 6" descr="C:\Users\zc\Desktop\Result\2_7Outliers\4_with_other_Strans\lam0.00065\l21S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40375373" y="17235128"/>
                  <a:ext cx="2402991" cy="2402991"/>
                </a:xfrm>
                <a:prstGeom prst="rect">
                  <a:avLst/>
                </a:prstGeom>
                <a:noFill/>
              </p:spPr>
            </p:pic>
            <p:sp>
              <p:nvSpPr>
                <p:cNvPr id="44" name="矩形 43"/>
                <p:cNvSpPr/>
                <p:nvPr/>
              </p:nvSpPr>
              <p:spPr>
                <a:xfrm>
                  <a:off x="41740497" y="18128396"/>
                  <a:ext cx="1037867" cy="108388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690897" y="20962146"/>
                <a:ext cx="2214909" cy="223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0814775" y="20970840"/>
                <a:ext cx="2307198" cy="2245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35386139" y="18098574"/>
                <a:ext cx="747917" cy="73516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组合 333"/>
              <p:cNvGrpSpPr/>
              <p:nvPr/>
            </p:nvGrpSpPr>
            <p:grpSpPr>
              <a:xfrm>
                <a:off x="36369964" y="15479614"/>
                <a:ext cx="2257408" cy="2279201"/>
                <a:chOff x="35774016" y="14700411"/>
                <a:chExt cx="2547664" cy="2547664"/>
              </a:xfrm>
            </p:grpSpPr>
            <p:pic>
              <p:nvPicPr>
                <p:cNvPr id="41" name="Picture 2" descr="C:\Users\zc\Desktop\Result\2_7Outliers\4_with_other_Strans\X.png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35774016" y="14700411"/>
                  <a:ext cx="2547664" cy="2547664"/>
                </a:xfrm>
                <a:prstGeom prst="rect">
                  <a:avLst/>
                </a:prstGeom>
                <a:noFill/>
              </p:spPr>
            </p:pic>
            <p:sp>
              <p:nvSpPr>
                <p:cNvPr id="42" name="矩形 41"/>
                <p:cNvSpPr/>
                <p:nvPr/>
              </p:nvSpPr>
              <p:spPr>
                <a:xfrm>
                  <a:off x="37286184" y="14916435"/>
                  <a:ext cx="288032" cy="288032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36369964" y="18060436"/>
                <a:ext cx="235908" cy="25046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5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5118969" y="20970840"/>
                <a:ext cx="1652054" cy="1661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" name="直接箭头连接符 21"/>
              <p:cNvCxnSpPr>
                <a:stCxn id="18" idx="2"/>
                <a:endCxn id="21" idx="0"/>
              </p:cNvCxnSpPr>
              <p:nvPr/>
            </p:nvCxnSpPr>
            <p:spPr>
              <a:xfrm>
                <a:off x="35760098" y="18833742"/>
                <a:ext cx="184898" cy="213709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3" idx="2"/>
                <a:endCxn id="16" idx="0"/>
              </p:cNvCxnSpPr>
              <p:nvPr/>
            </p:nvCxnSpPr>
            <p:spPr>
              <a:xfrm>
                <a:off x="36882966" y="19789724"/>
                <a:ext cx="1915386" cy="117242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46" idx="2"/>
                <a:endCxn id="17" idx="0"/>
              </p:cNvCxnSpPr>
              <p:nvPr/>
            </p:nvCxnSpPr>
            <p:spPr>
              <a:xfrm>
                <a:off x="39657751" y="19878353"/>
                <a:ext cx="2310623" cy="10924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48" idx="2"/>
                <a:endCxn id="11" idx="0"/>
              </p:cNvCxnSpPr>
              <p:nvPr/>
            </p:nvCxnSpPr>
            <p:spPr>
              <a:xfrm flipH="1">
                <a:off x="33452702" y="19789724"/>
                <a:ext cx="581842" cy="117242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34549878" y="19154446"/>
                <a:ext cx="281281" cy="2901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5239815" y="17413736"/>
                <a:ext cx="390186" cy="3863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7385259" y="19116012"/>
                <a:ext cx="306490" cy="3285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0216629" y="19057739"/>
                <a:ext cx="335710" cy="3572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3006241" y="19057739"/>
                <a:ext cx="406688" cy="4252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1968374" y="20545943"/>
                <a:ext cx="349316" cy="3691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8798352" y="20545893"/>
                <a:ext cx="349316" cy="3691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6134056" y="20545893"/>
                <a:ext cx="349316" cy="3691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" name="直接箭头连接符 33"/>
              <p:cNvCxnSpPr>
                <a:stCxn id="7" idx="6"/>
                <a:endCxn id="42" idx="1"/>
              </p:cNvCxnSpPr>
              <p:nvPr/>
            </p:nvCxnSpPr>
            <p:spPr>
              <a:xfrm flipV="1">
                <a:off x="36261454" y="15801714"/>
                <a:ext cx="1448396" cy="11295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7" idx="4"/>
                <a:endCxn id="20" idx="0"/>
              </p:cNvCxnSpPr>
              <p:nvPr/>
            </p:nvCxnSpPr>
            <p:spPr>
              <a:xfrm>
                <a:off x="36066356" y="17123617"/>
                <a:ext cx="421562" cy="93681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6" name="对象 35"/>
              <p:cNvGraphicFramePr>
                <a:graphicFrameLocks noChangeAspect="1"/>
              </p:cNvGraphicFramePr>
              <p:nvPr/>
            </p:nvGraphicFramePr>
            <p:xfrm>
              <a:off x="32713845" y="20258605"/>
              <a:ext cx="1477714" cy="287288"/>
            </p:xfrm>
            <a:graphic>
              <a:graphicData uri="http://schemas.openxmlformats.org/presentationml/2006/ole">
                <p:oleObj spid="_x0000_s8195" name="公式" r:id="rId14" imgW="787320" imgH="177480" progId="Equation.3">
                  <p:embed/>
                </p:oleObj>
              </a:graphicData>
            </a:graphic>
          </p:graphicFrame>
          <p:graphicFrame>
            <p:nvGraphicFramePr>
              <p:cNvPr id="37" name="Object 4"/>
              <p:cNvGraphicFramePr>
                <a:graphicFrameLocks noChangeAspect="1"/>
              </p:cNvGraphicFramePr>
              <p:nvPr/>
            </p:nvGraphicFramePr>
            <p:xfrm>
              <a:off x="38337116" y="20258605"/>
              <a:ext cx="1477962" cy="287338"/>
            </p:xfrm>
            <a:graphic>
              <a:graphicData uri="http://schemas.openxmlformats.org/presentationml/2006/ole">
                <p:oleObj spid="_x0000_s8196" name="公式" r:id="rId15" imgW="787320" imgH="177480" progId="Equation.3">
                  <p:embed/>
                </p:oleObj>
              </a:graphicData>
            </a:graphic>
          </p:graphicFrame>
          <p:graphicFrame>
            <p:nvGraphicFramePr>
              <p:cNvPr id="38" name="Object 5"/>
              <p:cNvGraphicFramePr>
                <a:graphicFrameLocks noChangeAspect="1"/>
              </p:cNvGraphicFramePr>
              <p:nvPr/>
            </p:nvGraphicFramePr>
            <p:xfrm>
              <a:off x="41154070" y="20258555"/>
              <a:ext cx="1477962" cy="287338"/>
            </p:xfrm>
            <a:graphic>
              <a:graphicData uri="http://schemas.openxmlformats.org/presentationml/2006/ole">
                <p:oleObj spid="_x0000_s8197" name="公式" r:id="rId16" imgW="787320" imgH="177480" progId="Equation.3">
                  <p:embed/>
                </p:oleObj>
              </a:graphicData>
            </a:graphic>
          </p:graphicFrame>
          <p:sp>
            <p:nvSpPr>
              <p:cNvPr id="39" name="椭圆 38"/>
              <p:cNvSpPr/>
              <p:nvPr/>
            </p:nvSpPr>
            <p:spPr>
              <a:xfrm>
                <a:off x="33757792" y="20605036"/>
                <a:ext cx="358220" cy="3100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Isolation Forest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 smtClean="0"/>
              <a:t>Liu, </a:t>
            </a:r>
            <a:r>
              <a:rPr lang="en-US" sz="1050" dirty="0" err="1" smtClean="0"/>
              <a:t>Fei</a:t>
            </a:r>
            <a:r>
              <a:rPr lang="en-US" sz="1050" dirty="0" smtClean="0"/>
              <a:t> Tony, Kai Ming Ting, and </a:t>
            </a:r>
            <a:r>
              <a:rPr lang="en-US" sz="1050" dirty="0" err="1" smtClean="0"/>
              <a:t>Zhi-Hua</a:t>
            </a:r>
            <a:r>
              <a:rPr lang="en-US" sz="1050" dirty="0" smtClean="0"/>
              <a:t> Zhou. "Isolation forest." </a:t>
            </a:r>
            <a:r>
              <a:rPr lang="en-US" sz="1050" i="1" dirty="0" smtClean="0"/>
              <a:t>Data Mining, 2008. ICDM'08. </a:t>
            </a:r>
            <a:endParaRPr lang="en-US" sz="105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57200" y="1378891"/>
            <a:ext cx="8305800" cy="4869508"/>
            <a:chOff x="33011861" y="23629293"/>
            <a:chExt cx="9578645" cy="4888178"/>
          </a:xfrm>
        </p:grpSpPr>
        <p:sp>
          <p:nvSpPr>
            <p:cNvPr id="7" name="圆角矩形 6"/>
            <p:cNvSpPr/>
            <p:nvPr/>
          </p:nvSpPr>
          <p:spPr>
            <a:xfrm>
              <a:off x="39863406" y="28178468"/>
              <a:ext cx="1872208" cy="3326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73% Better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组合 280"/>
            <p:cNvGrpSpPr/>
            <p:nvPr/>
          </p:nvGrpSpPr>
          <p:grpSpPr>
            <a:xfrm>
              <a:off x="33011861" y="23629293"/>
              <a:ext cx="9578645" cy="4888178"/>
              <a:chOff x="32907257" y="23629292"/>
              <a:chExt cx="9578645" cy="4888178"/>
            </a:xfrm>
          </p:grpSpPr>
          <p:grpSp>
            <p:nvGrpSpPr>
              <p:cNvPr id="9" name="组合 355"/>
              <p:cNvGrpSpPr/>
              <p:nvPr/>
            </p:nvGrpSpPr>
            <p:grpSpPr>
              <a:xfrm>
                <a:off x="32907257" y="24152366"/>
                <a:ext cx="4436587" cy="4365104"/>
                <a:chOff x="33059158" y="23298295"/>
                <a:chExt cx="4436587" cy="4365104"/>
              </a:xfrm>
            </p:grpSpPr>
            <p:pic>
              <p:nvPicPr>
                <p:cNvPr id="16" name="Picture 3" descr="C:\Users\zc\WPI Class\Directed Research\QualifyExam\Pictures\l21_f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059158" y="23298295"/>
                  <a:ext cx="4436587" cy="3888432"/>
                </a:xfrm>
                <a:prstGeom prst="rect">
                  <a:avLst/>
                </a:prstGeom>
                <a:noFill/>
              </p:spPr>
            </p:pic>
            <p:sp>
              <p:nvSpPr>
                <p:cNvPr id="17" name="圆角矩形 16"/>
                <p:cNvSpPr/>
                <p:nvPr/>
              </p:nvSpPr>
              <p:spPr>
                <a:xfrm>
                  <a:off x="35254894" y="27330743"/>
                  <a:ext cx="1224136" cy="3326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0.64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8" name="直接箭头连接符 17"/>
                <p:cNvCxnSpPr>
                  <a:stCxn id="17" idx="0"/>
                </p:cNvCxnSpPr>
                <p:nvPr/>
              </p:nvCxnSpPr>
              <p:spPr>
                <a:xfrm flipH="1" flipV="1">
                  <a:off x="35686942" y="24594439"/>
                  <a:ext cx="180020" cy="273630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363"/>
              <p:cNvGrpSpPr/>
              <p:nvPr/>
            </p:nvGrpSpPr>
            <p:grpSpPr>
              <a:xfrm>
                <a:off x="37709850" y="24152366"/>
                <a:ext cx="4776052" cy="4365104"/>
                <a:chOff x="37709850" y="24152366"/>
                <a:chExt cx="4776052" cy="4365104"/>
              </a:xfrm>
            </p:grpSpPr>
            <p:pic>
              <p:nvPicPr>
                <p:cNvPr id="13" name="Picture 2" descr="C:\Users\zc\WPI Class\Directed Research\QualifyExam\Pictures\f1_IF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7709850" y="24152366"/>
                  <a:ext cx="4776052" cy="3704555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圆角矩形 13"/>
                <p:cNvSpPr/>
                <p:nvPr/>
              </p:nvSpPr>
              <p:spPr>
                <a:xfrm>
                  <a:off x="38015304" y="28184814"/>
                  <a:ext cx="1224136" cy="3326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70C0"/>
                      </a:solidFill>
                    </a:rPr>
                    <a:t>0.37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5" name="直接箭头连接符 14"/>
                <p:cNvCxnSpPr>
                  <a:stCxn id="14" idx="0"/>
                </p:cNvCxnSpPr>
                <p:nvPr/>
              </p:nvCxnSpPr>
              <p:spPr>
                <a:xfrm flipV="1">
                  <a:off x="38627372" y="26334918"/>
                  <a:ext cx="170980" cy="184989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38538619" y="23629292"/>
                <a:ext cx="3368707" cy="37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Isolation Forest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361489" y="23710178"/>
                <a:ext cx="3751366" cy="37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L21 Robust </a:t>
                </a:r>
                <a:r>
                  <a:rPr lang="en-US" dirty="0" err="1" smtClean="0"/>
                  <a:t>Autoencoder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framework that combines </a:t>
            </a:r>
            <a:r>
              <a:rPr lang="en-US" dirty="0" err="1" smtClean="0"/>
              <a:t>autoencoder</a:t>
            </a:r>
            <a:r>
              <a:rPr lang="en-US" dirty="0" smtClean="0"/>
              <a:t> and robust PCA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clean samples as </a:t>
            </a:r>
            <a:r>
              <a:rPr lang="en-US" dirty="0" smtClean="0"/>
              <a:t>references.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3790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09800"/>
            <a:ext cx="4143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zc\Desktop\Result\MNISTCompareResult\Cor200\lam25.0\rRe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1905000" cy="1895972"/>
          </a:xfrm>
          <a:prstGeom prst="rect">
            <a:avLst/>
          </a:prstGeom>
          <a:noFill/>
        </p:spPr>
      </p:pic>
      <p:pic>
        <p:nvPicPr>
          <p:cNvPr id="9" name="Picture 4" descr="C:\Users\zc\Desktop\Result\2_7Outliers\4_with_other_Strans\lam0.00055\l21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352800"/>
            <a:ext cx="1804665" cy="1906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3238500"/>
          </a:xfrm>
        </p:spPr>
        <p:txBody>
          <a:bodyPr/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Anomalies?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Noise and Outliers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Vincent, Pascal, et al. "Extracting and composing robust features with </a:t>
            </a:r>
            <a:r>
              <a:rPr lang="en-US" sz="1200" dirty="0" err="1" smtClean="0"/>
              <a:t>denoising</a:t>
            </a:r>
            <a:r>
              <a:rPr lang="en-US" sz="1200" dirty="0" smtClean="0"/>
              <a:t> </a:t>
            </a:r>
            <a:r>
              <a:rPr lang="en-US" sz="1200" dirty="0" err="1" smtClean="0"/>
              <a:t>autoencoders</a:t>
            </a:r>
            <a:r>
              <a:rPr lang="en-US" sz="1200" dirty="0" smtClean="0"/>
              <a:t>." ACM, 2008.</a:t>
            </a:r>
            <a:endParaRPr 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19200" y="1844038"/>
            <a:ext cx="2674296" cy="746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mbria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Noise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" name="Picture 41" descr="E:\Robust Aut-encoder Result Back\2017_7_3\MNISTCompareResult\Cor90\lam0.1\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241" y="2386241"/>
            <a:ext cx="2402652" cy="2475321"/>
          </a:xfrm>
          <a:prstGeom prst="rect">
            <a:avLst/>
          </a:prstGeom>
          <a:noFill/>
        </p:spPr>
      </p:pic>
      <p:grpSp>
        <p:nvGrpSpPr>
          <p:cNvPr id="16" name="组合 15"/>
          <p:cNvGrpSpPr/>
          <p:nvPr/>
        </p:nvGrpSpPr>
        <p:grpSpPr>
          <a:xfrm>
            <a:off x="4735288" y="1752600"/>
            <a:ext cx="2351312" cy="3058050"/>
            <a:chOff x="4735288" y="2047350"/>
            <a:chExt cx="2351312" cy="3058050"/>
          </a:xfrm>
        </p:grpSpPr>
        <p:sp>
          <p:nvSpPr>
            <p:cNvPr id="8" name="标题 1"/>
            <p:cNvSpPr txBox="1">
              <a:spLocks/>
            </p:cNvSpPr>
            <p:nvPr/>
          </p:nvSpPr>
          <p:spPr>
            <a:xfrm>
              <a:off x="5090236" y="2047350"/>
              <a:ext cx="1645496" cy="467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Tx/>
                <a:buFont typeface="Cambria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ambria"/>
                  <a:ea typeface="Cambria"/>
                  <a:cs typeface="Cambria"/>
                  <a:sym typeface="Cambria"/>
                </a:rPr>
                <a:t>Outlier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ambria"/>
                  <a:ea typeface="Cambria"/>
                  <a:cs typeface="Cambria"/>
                  <a:sym typeface="Cambria"/>
                </a:rPr>
                <a:t>s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endParaRPr>
            </a:p>
          </p:txBody>
        </p:sp>
        <p:pic>
          <p:nvPicPr>
            <p:cNvPr id="9" name="Picture 2" descr="C:\Users\zc\Desktop\Result\2_7Outliers\4_with_other_Strans\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288" y="2659585"/>
              <a:ext cx="2351312" cy="2445815"/>
            </a:xfrm>
            <a:prstGeom prst="rect">
              <a:avLst/>
            </a:prstGeom>
            <a:noFill/>
          </p:spPr>
        </p:pic>
        <p:sp>
          <p:nvSpPr>
            <p:cNvPr id="10" name="矩形 9"/>
            <p:cNvSpPr/>
            <p:nvPr/>
          </p:nvSpPr>
          <p:spPr>
            <a:xfrm>
              <a:off x="6863840" y="3882492"/>
              <a:ext cx="222759" cy="2317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63840" y="4114204"/>
              <a:ext cx="222759" cy="2317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52289" y="3146115"/>
              <a:ext cx="222759" cy="2317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61031" y="2896120"/>
              <a:ext cx="222759" cy="2317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11050" y="2897451"/>
              <a:ext cx="222759" cy="2317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381000" y="4876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Important point 1: Both problems can be handled in the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same framework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Important point 2: We do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not have any noise/outlier free training samples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Background 1: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learn the input data themselves.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Autoencoders</a:t>
            </a:r>
            <a:r>
              <a:rPr lang="en-US" dirty="0" smtClean="0"/>
              <a:t> become non-trivial by having the hidden layers are low-dimensional and </a:t>
            </a:r>
            <a:r>
              <a:rPr lang="en-US" dirty="0" smtClean="0">
                <a:solidFill>
                  <a:srgbClr val="FF0000"/>
                </a:solidFill>
              </a:rPr>
              <a:t>non-linear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905000"/>
            <a:ext cx="2333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/>
        </p:nvGrpSpPr>
        <p:grpSpPr>
          <a:xfrm>
            <a:off x="1143000" y="2362200"/>
            <a:ext cx="6743699" cy="2895600"/>
            <a:chOff x="1143000" y="2362200"/>
            <a:chExt cx="6743699" cy="2895600"/>
          </a:xfrm>
        </p:grpSpPr>
        <p:grpSp>
          <p:nvGrpSpPr>
            <p:cNvPr id="7" name="组合 6"/>
            <p:cNvGrpSpPr/>
            <p:nvPr/>
          </p:nvGrpSpPr>
          <p:grpSpPr>
            <a:xfrm>
              <a:off x="1143000" y="2362200"/>
              <a:ext cx="6743699" cy="2895600"/>
              <a:chOff x="1254000" y="17065978"/>
              <a:chExt cx="5632152" cy="507401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54000" y="17867138"/>
                <a:ext cx="1113702" cy="4206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Input X</a:t>
                </a:r>
              </a:p>
              <a:p>
                <a:pPr algn="ctr"/>
                <a:r>
                  <a:rPr lang="en-US" sz="1400" dirty="0" smtClean="0"/>
                  <a:t>N  * m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6181" y="17866441"/>
                <a:ext cx="512463" cy="13359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/>
                  <a:t>W</a:t>
                </a:r>
              </a:p>
              <a:p>
                <a:pPr algn="ctr"/>
                <a:r>
                  <a:rPr lang="en-US" sz="1100" dirty="0" smtClean="0"/>
                  <a:t>m * k</a:t>
                </a:r>
                <a:endParaRPr lang="en-US" sz="11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436007" y="17867138"/>
                <a:ext cx="763682" cy="9353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W</a:t>
                </a:r>
                <a:endParaRPr lang="en-US" sz="1800" b="1" dirty="0" smtClean="0"/>
              </a:p>
              <a:p>
                <a:pPr algn="ctr"/>
                <a:r>
                  <a:rPr lang="en-US" sz="1100" dirty="0" smtClean="0"/>
                  <a:t>k * m</a:t>
                </a:r>
                <a:endParaRPr lang="en-US" sz="11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545045" y="17867138"/>
                <a:ext cx="804340" cy="4272854"/>
              </a:xfrm>
              <a:prstGeom prst="rect">
                <a:avLst/>
              </a:prstGeom>
              <a:solidFill>
                <a:srgbClr val="DAA6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Hidden Layer</a:t>
                </a:r>
              </a:p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N * k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772450" y="17867138"/>
                <a:ext cx="1113702" cy="4206091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Reconstruction</a:t>
                </a:r>
              </a:p>
              <a:p>
                <a:pPr algn="ctr"/>
                <a:r>
                  <a:rPr lang="en-US" sz="1200" dirty="0" smtClean="0"/>
                  <a:t>N * m</a:t>
                </a:r>
              </a:p>
              <a:p>
                <a:pPr algn="ctr"/>
                <a:endParaRPr lang="en-US" sz="1800" dirty="0"/>
              </a:p>
            </p:txBody>
          </p:sp>
          <p:cxnSp>
            <p:nvCxnSpPr>
              <p:cNvPr id="13" name="肘形连接符 12"/>
              <p:cNvCxnSpPr>
                <a:stCxn id="8" idx="0"/>
                <a:endCxn id="12" idx="0"/>
              </p:cNvCxnSpPr>
              <p:nvPr/>
            </p:nvCxnSpPr>
            <p:spPr>
              <a:xfrm rot="5400000" flipH="1" flipV="1">
                <a:off x="4064253" y="15607913"/>
                <a:ext cx="22254" cy="4518450"/>
              </a:xfrm>
              <a:prstGeom prst="bentConnector3">
                <a:avLst>
                  <a:gd name="adj1" fmla="val 1800000"/>
                </a:avLst>
              </a:prstGeom>
              <a:ln w="50800" cmpd="sng">
                <a:solidFill>
                  <a:schemeClr val="accent4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右箭头 14"/>
              <p:cNvSpPr/>
              <p:nvPr/>
            </p:nvSpPr>
            <p:spPr>
              <a:xfrm>
                <a:off x="3035924" y="19536222"/>
                <a:ext cx="433106" cy="40058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5263329" y="19536222"/>
                <a:ext cx="433106" cy="40058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46050" y="17065978"/>
                <a:ext cx="989957" cy="33381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Cost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86400" y="2819400"/>
              <a:ext cx="76200" cy="152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T</a:t>
              </a: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743200"/>
            <a:ext cx="3810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505200"/>
            <a:ext cx="39147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Users\zc\WPI Class\Directed Research\Thesis\Pictures\sigmoi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3962400"/>
            <a:ext cx="1676400" cy="123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2: Robust Principal Component Analysis (Robust PCA)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0" name="组合 383"/>
          <p:cNvGrpSpPr/>
          <p:nvPr/>
        </p:nvGrpSpPr>
        <p:grpSpPr>
          <a:xfrm>
            <a:off x="1676400" y="1371600"/>
            <a:ext cx="4953000" cy="2743200"/>
            <a:chOff x="251520" y="1556792"/>
            <a:chExt cx="8396411" cy="5301208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1620069" y="3628768"/>
            <a:ext cx="584200" cy="677038"/>
          </p:xfrm>
          <a:graphic>
            <a:graphicData uri="http://schemas.openxmlformats.org/presentationml/2006/ole">
              <p:oleObj spid="_x0000_s3076" name="公式" r:id="rId4" imgW="177480" imgH="241200" progId="Equation.3">
                <p:embed/>
              </p:oleObj>
            </a:graphicData>
          </a:graphic>
        </p:graphicFrame>
        <p:grpSp>
          <p:nvGrpSpPr>
            <p:cNvPr id="12" name="组合 8"/>
            <p:cNvGrpSpPr/>
            <p:nvPr/>
          </p:nvGrpSpPr>
          <p:grpSpPr>
            <a:xfrm>
              <a:off x="251520" y="1556792"/>
              <a:ext cx="8396411" cy="5301208"/>
              <a:chOff x="251520" y="1556792"/>
              <a:chExt cx="8396411" cy="5301208"/>
            </a:xfrm>
          </p:grpSpPr>
          <p:pic>
            <p:nvPicPr>
              <p:cNvPr id="13" name="Picture 3" descr="C:\Users\zc\WPI Class\Directed Research\Thesis\Pictures\RPCA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99792" y="1556792"/>
                <a:ext cx="3648075" cy="2438400"/>
              </a:xfrm>
              <a:prstGeom prst="rect">
                <a:avLst/>
              </a:prstGeom>
              <a:noFill/>
            </p:spPr>
          </p:pic>
          <p:pic>
            <p:nvPicPr>
              <p:cNvPr id="14" name="Picture 4" descr="C:\Users\zc\WPI Class\Directed Research\Thesis\Pictures\PCA_projecti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1520" y="4305300"/>
                <a:ext cx="3638551" cy="2552700"/>
              </a:xfrm>
              <a:prstGeom prst="rect">
                <a:avLst/>
              </a:prstGeom>
              <a:noFill/>
            </p:spPr>
          </p:pic>
          <p:pic>
            <p:nvPicPr>
              <p:cNvPr id="15" name="Picture 5" descr="C:\Users\zc\WPI Class\Directed Research\Thesis\Pictures\Nois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076056" y="4381500"/>
                <a:ext cx="3571875" cy="2476500"/>
              </a:xfrm>
              <a:prstGeom prst="rect">
                <a:avLst/>
              </a:prstGeom>
              <a:noFill/>
            </p:spPr>
          </p:pic>
          <p:graphicFrame>
            <p:nvGraphicFramePr>
              <p:cNvPr id="16" name="Object 1"/>
              <p:cNvGraphicFramePr>
                <a:graphicFrameLocks noChangeAspect="1"/>
              </p:cNvGraphicFramePr>
              <p:nvPr/>
            </p:nvGraphicFramePr>
            <p:xfrm>
              <a:off x="6444208" y="2204864"/>
              <a:ext cx="584200" cy="465137"/>
            </p:xfrm>
            <a:graphic>
              <a:graphicData uri="http://schemas.openxmlformats.org/presentationml/2006/ole">
                <p:oleObj spid="_x0000_s3077" name="公式" r:id="rId8" imgW="177480" imgH="164880" progId="Equation.3">
                  <p:embed/>
                </p:oleObj>
              </a:graphicData>
            </a:graphic>
          </p:graphicFrame>
          <p:graphicFrame>
            <p:nvGraphicFramePr>
              <p:cNvPr id="17" name="Object 3"/>
              <p:cNvGraphicFramePr>
                <a:graphicFrameLocks noChangeAspect="1"/>
              </p:cNvGraphicFramePr>
              <p:nvPr/>
            </p:nvGraphicFramePr>
            <p:xfrm>
              <a:off x="7020744" y="3628768"/>
              <a:ext cx="582612" cy="677038"/>
            </p:xfrm>
            <a:graphic>
              <a:graphicData uri="http://schemas.openxmlformats.org/presentationml/2006/ole">
                <p:oleObj spid="_x0000_s3078" name="公式" r:id="rId9" imgW="177480" imgH="241200" progId="Equation.3">
                  <p:embed/>
                </p:oleObj>
              </a:graphicData>
            </a:graphic>
          </p:graphicFrame>
        </p:grp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 cstate="print"/>
          <a:srcRect l="6751" r="5485" b="10204"/>
          <a:stretch>
            <a:fillRect/>
          </a:stretch>
        </p:blipFill>
        <p:spPr bwMode="auto">
          <a:xfrm>
            <a:off x="2743200" y="4495800"/>
            <a:ext cx="306185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Non-linear &amp; Filter out anomalies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295400" y="1752600"/>
            <a:ext cx="6400800" cy="3733800"/>
            <a:chOff x="1752600" y="2209800"/>
            <a:chExt cx="5562600" cy="2782707"/>
          </a:xfrm>
        </p:grpSpPr>
        <p:grpSp>
          <p:nvGrpSpPr>
            <p:cNvPr id="8" name="组合 391"/>
            <p:cNvGrpSpPr/>
            <p:nvPr/>
          </p:nvGrpSpPr>
          <p:grpSpPr>
            <a:xfrm>
              <a:off x="1752600" y="2209800"/>
              <a:ext cx="5562600" cy="2782707"/>
              <a:chOff x="251520" y="2132856"/>
              <a:chExt cx="8228012" cy="4555207"/>
            </a:xfrm>
          </p:grpSpPr>
          <p:pic>
            <p:nvPicPr>
              <p:cNvPr id="35" name="Picture 2" descr="C:\Users\zc\WPI Class\Directed Research\Thesis\Pictures\project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1520" y="4365104"/>
                <a:ext cx="3590925" cy="2216187"/>
              </a:xfrm>
              <a:prstGeom prst="rect">
                <a:avLst/>
              </a:prstGeom>
              <a:noFill/>
            </p:spPr>
          </p:pic>
          <p:pic>
            <p:nvPicPr>
              <p:cNvPr id="36" name="Picture 3" descr="C:\Users\zc\WPI Class\Directed Research\Thesis\Pictures\projecti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27784" y="2132856"/>
                <a:ext cx="3609975" cy="2250951"/>
              </a:xfrm>
              <a:prstGeom prst="rect">
                <a:avLst/>
              </a:prstGeom>
              <a:noFill/>
            </p:spPr>
          </p:pic>
          <p:pic>
            <p:nvPicPr>
              <p:cNvPr id="37" name="Picture 4" descr="C:\Users\zc\WPI Class\Directed Research\Thesis\Pictures\spars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0032" y="4437112"/>
                <a:ext cx="3619500" cy="2250951"/>
              </a:xfrm>
              <a:prstGeom prst="rect">
                <a:avLst/>
              </a:prstGeom>
              <a:noFill/>
            </p:spPr>
          </p:pic>
          <p:graphicFrame>
            <p:nvGraphicFramePr>
              <p:cNvPr id="40" name="对象 39"/>
              <p:cNvGraphicFramePr>
                <a:graphicFrameLocks noChangeAspect="1"/>
              </p:cNvGraphicFramePr>
              <p:nvPr/>
            </p:nvGraphicFramePr>
            <p:xfrm>
              <a:off x="1547664" y="3767476"/>
              <a:ext cx="576064" cy="525620"/>
            </p:xfrm>
            <a:graphic>
              <a:graphicData uri="http://schemas.openxmlformats.org/presentationml/2006/ole">
                <p:oleObj spid="_x0000_s4098" name="公式" r:id="rId7" imgW="203040" imgH="215640" progId="Equation.3">
                  <p:embed/>
                </p:oleObj>
              </a:graphicData>
            </a:graphic>
          </p:graphicFrame>
        </p:grpSp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6042025" y="3262313"/>
            <a:ext cx="266700" cy="263525"/>
          </p:xfrm>
          <a:graphic>
            <a:graphicData uri="http://schemas.openxmlformats.org/presentationml/2006/ole">
              <p:oleObj spid="_x0000_s4101" name="公式" r:id="rId8" imgW="139680" imgH="177480" progId="Equation.3">
                <p:embed/>
              </p:oleObj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5815013" y="2628900"/>
            <a:ext cx="339725" cy="244475"/>
          </p:xfrm>
          <a:graphic>
            <a:graphicData uri="http://schemas.openxmlformats.org/presentationml/2006/ole">
              <p:oleObj spid="_x0000_s4102" name="公式" r:id="rId9" imgW="177480" imgH="164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Robust (Deep)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method can be viewed as replacing the nuclear norm with a non-linear </a:t>
            </a:r>
            <a:r>
              <a:rPr lang="en-US" dirty="0" err="1" smtClean="0"/>
              <a:t>autoencoder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609600" y="2667000"/>
            <a:ext cx="7696200" cy="3124200"/>
            <a:chOff x="609600" y="2667000"/>
            <a:chExt cx="7696200" cy="3124200"/>
          </a:xfrm>
        </p:grpSpPr>
        <p:grpSp>
          <p:nvGrpSpPr>
            <p:cNvPr id="7" name="组合 398"/>
            <p:cNvGrpSpPr/>
            <p:nvPr/>
          </p:nvGrpSpPr>
          <p:grpSpPr>
            <a:xfrm>
              <a:off x="609600" y="2667000"/>
              <a:ext cx="7696200" cy="3124200"/>
              <a:chOff x="323528" y="694990"/>
              <a:chExt cx="8491173" cy="581061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051720" y="1628800"/>
                <a:ext cx="1371600" cy="480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Input L</a:t>
                </a:r>
              </a:p>
              <a:p>
                <a:pPr algn="ctr"/>
                <a:r>
                  <a:rPr lang="en-US" sz="1600" dirty="0" smtClean="0"/>
                  <a:t>N * m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88024" y="1628800"/>
                <a:ext cx="990600" cy="4876800"/>
              </a:xfrm>
              <a:prstGeom prst="rect">
                <a:avLst/>
              </a:prstGeom>
              <a:solidFill>
                <a:srgbClr val="DAA6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Hidden Layer</a:t>
                </a:r>
              </a:p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N * 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359030" y="1629594"/>
                <a:ext cx="1455671" cy="4800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Reconstruction</a:t>
                </a:r>
              </a:p>
              <a:p>
                <a:pPr algn="ctr"/>
                <a:r>
                  <a:rPr lang="en-US" sz="1400" dirty="0" smtClean="0"/>
                  <a:t>N * m</a:t>
                </a:r>
              </a:p>
              <a:p>
                <a:pPr algn="ctr"/>
                <a:endParaRPr lang="en-US" dirty="0"/>
              </a:p>
            </p:txBody>
          </p:sp>
          <p:cxnSp>
            <p:nvCxnSpPr>
              <p:cNvPr id="13" name="肘形连接符 12"/>
              <p:cNvCxnSpPr>
                <a:stCxn id="8" idx="0"/>
                <a:endCxn id="12" idx="0"/>
              </p:cNvCxnSpPr>
              <p:nvPr/>
            </p:nvCxnSpPr>
            <p:spPr>
              <a:xfrm rot="16200000" flipH="1">
                <a:off x="5411795" y="-1045476"/>
                <a:ext cx="794" cy="5349345"/>
              </a:xfrm>
              <a:prstGeom prst="bentConnector3">
                <a:avLst>
                  <a:gd name="adj1" fmla="val -53536300"/>
                </a:avLst>
              </a:prstGeom>
              <a:ln w="50800" cmpd="sng">
                <a:solidFill>
                  <a:schemeClr val="accent4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右箭头 14"/>
              <p:cNvSpPr/>
              <p:nvPr/>
            </p:nvSpPr>
            <p:spPr>
              <a:xfrm>
                <a:off x="4211960" y="3573016"/>
                <a:ext cx="533400" cy="457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6804248" y="3501008"/>
                <a:ext cx="533400" cy="4572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611150" y="694990"/>
                <a:ext cx="1219200" cy="3810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Cost1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528" y="1628800"/>
                <a:ext cx="1371600" cy="4800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Outlier Filter S</a:t>
                </a: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 * m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27953" y="2204861"/>
                <a:ext cx="100885" cy="17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直接箭头连接符 20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878396" y="1261879"/>
                <a:ext cx="126740" cy="9429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395536" y="880878"/>
                <a:ext cx="1219200" cy="38100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Cost2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左右箭头 22"/>
              <p:cNvSpPr/>
              <p:nvPr/>
            </p:nvSpPr>
            <p:spPr>
              <a:xfrm>
                <a:off x="1547664" y="3789040"/>
                <a:ext cx="720080" cy="360040"/>
              </a:xfrm>
              <a:prstGeom prst="left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5741" y="2924942"/>
                <a:ext cx="100885" cy="17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27953" y="3217645"/>
                <a:ext cx="100885" cy="17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248308" y="2420885"/>
                <a:ext cx="100885" cy="17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84593" y="2962543"/>
                <a:ext cx="100885" cy="17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直接箭头连接符 27"/>
              <p:cNvCxnSpPr>
                <a:stCxn id="22" idx="2"/>
                <a:endCxn id="24" idx="0"/>
              </p:cNvCxnSpPr>
              <p:nvPr/>
            </p:nvCxnSpPr>
            <p:spPr>
              <a:xfrm flipH="1">
                <a:off x="626184" y="1261879"/>
                <a:ext cx="378952" cy="1663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2" idx="2"/>
                <a:endCxn id="26" idx="0"/>
              </p:cNvCxnSpPr>
              <p:nvPr/>
            </p:nvCxnSpPr>
            <p:spPr>
              <a:xfrm>
                <a:off x="1005135" y="1261879"/>
                <a:ext cx="293615" cy="11590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2" idx="2"/>
                <a:endCxn id="27" idx="0"/>
              </p:cNvCxnSpPr>
              <p:nvPr/>
            </p:nvCxnSpPr>
            <p:spPr>
              <a:xfrm>
                <a:off x="1005135" y="1261879"/>
                <a:ext cx="629900" cy="17006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2" idx="2"/>
                <a:endCxn id="25" idx="0"/>
              </p:cNvCxnSpPr>
              <p:nvPr/>
            </p:nvCxnSpPr>
            <p:spPr>
              <a:xfrm flipH="1">
                <a:off x="878396" y="1261879"/>
                <a:ext cx="126740" cy="19557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矩形 47"/>
            <p:cNvSpPr/>
            <p:nvPr/>
          </p:nvSpPr>
          <p:spPr>
            <a:xfrm>
              <a:off x="3429000" y="3180671"/>
              <a:ext cx="556327" cy="93412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</a:t>
              </a:r>
              <a:endParaRPr lang="en-US" sz="1000" b="1" dirty="0" smtClean="0"/>
            </a:p>
            <a:p>
              <a:pPr algn="ctr"/>
              <a:r>
                <a:rPr lang="en-US" sz="1000" dirty="0" smtClean="0"/>
                <a:t>m * k</a:t>
              </a:r>
              <a:endParaRPr lang="en-US" sz="1000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638800" y="3200002"/>
              <a:ext cx="914400" cy="533798"/>
              <a:chOff x="5638800" y="3428999"/>
              <a:chExt cx="914400" cy="53379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638800" y="3429000"/>
                <a:ext cx="914400" cy="53379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W</a:t>
                </a:r>
                <a:endParaRPr lang="en-US" sz="1800" b="1" dirty="0" smtClean="0"/>
              </a:p>
              <a:p>
                <a:pPr algn="ctr"/>
                <a:r>
                  <a:rPr lang="en-US" sz="1100" dirty="0" smtClean="0"/>
                  <a:t>k * m</a:t>
                </a:r>
                <a:endParaRPr lang="en-US" sz="11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172200" y="3428999"/>
                <a:ext cx="152400" cy="2289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</p:grpSp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3" cstate="print"/>
          <a:srcRect l="6751" r="5485" b="10204"/>
          <a:stretch>
            <a:fillRect/>
          </a:stretch>
        </p:blipFill>
        <p:spPr bwMode="auto">
          <a:xfrm>
            <a:off x="35814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524000"/>
            <a:ext cx="3790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 Outliers?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Noise is unstructured and thus we use l1 norm.</a:t>
            </a:r>
          </a:p>
          <a:p>
            <a:r>
              <a:rPr lang="en-US" dirty="0" smtClean="0"/>
              <a:t>Outliers are structured that an outlier is one row in a data matrix and we want to group elements over a row.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05000" y="2895600"/>
            <a:ext cx="4571999" cy="3200400"/>
            <a:chOff x="683568" y="764704"/>
            <a:chExt cx="5260032" cy="3528392"/>
          </a:xfrm>
        </p:grpSpPr>
        <p:sp>
          <p:nvSpPr>
            <p:cNvPr id="8" name="矩形 7"/>
            <p:cNvSpPr/>
            <p:nvPr/>
          </p:nvSpPr>
          <p:spPr>
            <a:xfrm>
              <a:off x="4572000" y="1772816"/>
              <a:ext cx="1371600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 X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355976" y="1844824"/>
              <a:ext cx="0" cy="23042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572000" y="1484784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87824" y="2636912"/>
              <a:ext cx="129614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Instances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72000" y="764704"/>
              <a:ext cx="129614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Features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72000" y="1988840"/>
              <a:ext cx="136815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1916832"/>
              <a:ext cx="1872208" cy="1847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直接箭头连接符 33"/>
            <p:cNvCxnSpPr>
              <a:endCxn id="14" idx="2"/>
            </p:cNvCxnSpPr>
            <p:nvPr/>
          </p:nvCxnSpPr>
          <p:spPr>
            <a:xfrm flipV="1">
              <a:off x="1403648" y="2034559"/>
              <a:ext cx="3852428" cy="13224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83568" y="3789040"/>
              <a:ext cx="129614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An outlier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Grouped Robust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09741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733800"/>
            <a:ext cx="48705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581400"/>
            <a:ext cx="547646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Grouped Robust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组合 501"/>
          <p:cNvGrpSpPr/>
          <p:nvPr/>
        </p:nvGrpSpPr>
        <p:grpSpPr>
          <a:xfrm>
            <a:off x="685800" y="2209800"/>
            <a:ext cx="7924800" cy="4038600"/>
            <a:chOff x="323528" y="836712"/>
            <a:chExt cx="8659315" cy="5668888"/>
          </a:xfrm>
        </p:grpSpPr>
        <p:sp>
          <p:nvSpPr>
            <p:cNvPr id="11" name="矩形 10"/>
            <p:cNvSpPr/>
            <p:nvPr/>
          </p:nvSpPr>
          <p:spPr>
            <a:xfrm>
              <a:off x="2195736" y="1628800"/>
              <a:ext cx="1227584" cy="480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Input L</a:t>
              </a:r>
            </a:p>
            <a:p>
              <a:pPr algn="ctr"/>
              <a:r>
                <a:rPr lang="en-US" sz="1400" dirty="0" smtClean="0"/>
                <a:t>N * m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491880" y="1628800"/>
              <a:ext cx="613792" cy="1219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</a:t>
              </a:r>
              <a:endParaRPr lang="en-US" sz="1000" b="1" dirty="0" smtClean="0"/>
            </a:p>
            <a:p>
              <a:pPr algn="ctr"/>
              <a:r>
                <a:rPr lang="en-US" sz="1000" dirty="0" smtClean="0"/>
                <a:t>m * k</a:t>
              </a:r>
              <a:endParaRPr lang="en-US" sz="1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47434" y="1628801"/>
              <a:ext cx="903199" cy="4876799"/>
            </a:xfrm>
            <a:prstGeom prst="rect">
              <a:avLst/>
            </a:prstGeom>
            <a:solidFill>
              <a:srgbClr val="DAA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Hidden Layer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 * k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03046" y="1629594"/>
              <a:ext cx="1479797" cy="4800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Reconstruction</a:t>
              </a:r>
            </a:p>
            <a:p>
              <a:pPr algn="ctr"/>
              <a:r>
                <a:rPr lang="en-US" sz="1400" dirty="0" smtClean="0"/>
                <a:t>N * m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16" name="肘形连接符 15"/>
            <p:cNvCxnSpPr>
              <a:stCxn id="11" idx="0"/>
              <a:endCxn id="15" idx="0"/>
            </p:cNvCxnSpPr>
            <p:nvPr/>
          </p:nvCxnSpPr>
          <p:spPr>
            <a:xfrm rot="16200000" flipH="1">
              <a:off x="5525840" y="-1087511"/>
              <a:ext cx="794" cy="5433417"/>
            </a:xfrm>
            <a:prstGeom prst="bentConnector3">
              <a:avLst>
                <a:gd name="adj1" fmla="val -37598684"/>
              </a:avLst>
            </a:prstGeom>
            <a:ln w="5080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右箭头 17"/>
            <p:cNvSpPr/>
            <p:nvPr/>
          </p:nvSpPr>
          <p:spPr>
            <a:xfrm>
              <a:off x="4267966" y="3573016"/>
              <a:ext cx="477394" cy="457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6860254" y="3501008"/>
              <a:ext cx="477394" cy="457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932040" y="836712"/>
              <a:ext cx="1091186" cy="381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Cost1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528" y="1628800"/>
              <a:ext cx="1371600" cy="4800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Outlier Filter 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 * m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87363" y="838299"/>
              <a:ext cx="1219200" cy="381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Cost2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左右箭头 23"/>
            <p:cNvSpPr/>
            <p:nvPr/>
          </p:nvSpPr>
          <p:spPr>
            <a:xfrm>
              <a:off x="1691680" y="3789040"/>
              <a:ext cx="576064" cy="2880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3528" y="2276872"/>
              <a:ext cx="1368152" cy="14401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3528" y="1844824"/>
              <a:ext cx="1368152" cy="14401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3528" y="3140968"/>
              <a:ext cx="1368152" cy="14401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3528" y="5013176"/>
              <a:ext cx="1368152" cy="14401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9" name="直接箭头连接符 28"/>
            <p:cNvCxnSpPr>
              <a:stCxn id="23" idx="2"/>
              <a:endCxn id="26" idx="0"/>
            </p:cNvCxnSpPr>
            <p:nvPr/>
          </p:nvCxnSpPr>
          <p:spPr>
            <a:xfrm flipH="1">
              <a:off x="1007604" y="1219298"/>
              <a:ext cx="289359" cy="6255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2"/>
              <a:endCxn id="25" idx="0"/>
            </p:cNvCxnSpPr>
            <p:nvPr/>
          </p:nvCxnSpPr>
          <p:spPr>
            <a:xfrm flipH="1">
              <a:off x="1007604" y="1219298"/>
              <a:ext cx="289359" cy="1057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3" idx="2"/>
              <a:endCxn id="27" idx="0"/>
            </p:cNvCxnSpPr>
            <p:nvPr/>
          </p:nvCxnSpPr>
          <p:spPr>
            <a:xfrm flipH="1">
              <a:off x="1007604" y="1219298"/>
              <a:ext cx="289359" cy="1921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3" idx="2"/>
              <a:endCxn id="28" idx="0"/>
            </p:cNvCxnSpPr>
            <p:nvPr/>
          </p:nvCxnSpPr>
          <p:spPr>
            <a:xfrm flipH="1">
              <a:off x="1007604" y="1219298"/>
              <a:ext cx="289359" cy="3793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791200" y="2743200"/>
            <a:ext cx="914400" cy="533797"/>
            <a:chOff x="5638800" y="3429000"/>
            <a:chExt cx="914400" cy="533797"/>
          </a:xfrm>
        </p:grpSpPr>
        <p:sp>
          <p:nvSpPr>
            <p:cNvPr id="34" name="矩形 33"/>
            <p:cNvSpPr/>
            <p:nvPr/>
          </p:nvSpPr>
          <p:spPr>
            <a:xfrm>
              <a:off x="5638800" y="3429000"/>
              <a:ext cx="914400" cy="53379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</a:t>
              </a:r>
              <a:endParaRPr lang="en-US" sz="1800" b="1" dirty="0" smtClean="0"/>
            </a:p>
            <a:p>
              <a:pPr algn="ctr"/>
              <a:r>
                <a:rPr lang="en-US" sz="1100" dirty="0" smtClean="0"/>
                <a:t>k * m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200" y="3429000"/>
              <a:ext cx="76200" cy="152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T</a:t>
              </a:r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 l="2783" t="10526" r="2601" b="10526"/>
          <a:stretch>
            <a:fillRect/>
          </a:stretch>
        </p:blipFill>
        <p:spPr bwMode="auto">
          <a:xfrm>
            <a:off x="2895600" y="1295400"/>
            <a:ext cx="369223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7772</TotalTime>
  <Words>600</Words>
  <Application>Microsoft Office PowerPoint</Application>
  <PresentationFormat>全屏显示(4:3)</PresentationFormat>
  <Paragraphs>205</Paragraphs>
  <Slides>19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WPI-White</vt:lpstr>
      <vt:lpstr>WPI_Gray</vt:lpstr>
      <vt:lpstr>公式</vt:lpstr>
      <vt:lpstr>Anomaly Detection with Robust Deep Autoencoders</vt:lpstr>
      <vt:lpstr>Anomalies?</vt:lpstr>
      <vt:lpstr>Background 1: Autoencoders</vt:lpstr>
      <vt:lpstr>Background 2: Robust Principal Component Analysis (Robust PCA)</vt:lpstr>
      <vt:lpstr>Non-linear &amp; Filter out anomalies</vt:lpstr>
      <vt:lpstr>Robust (Deep) Autoencoders</vt:lpstr>
      <vt:lpstr>Detect Outliers? </vt:lpstr>
      <vt:lpstr>Grouped Robust Autoencoders</vt:lpstr>
      <vt:lpstr>Grouped Robust Autoencoders</vt:lpstr>
      <vt:lpstr>Training</vt:lpstr>
      <vt:lpstr>More Detail</vt:lpstr>
      <vt:lpstr>Result 1: Denoising</vt:lpstr>
      <vt:lpstr>Result 1: How to judge feature quality?</vt:lpstr>
      <vt:lpstr>Result 1 Denoising</vt:lpstr>
      <vt:lpstr>Result 2: Outlier Detection</vt:lpstr>
      <vt:lpstr>幻灯片 16</vt:lpstr>
      <vt:lpstr>Compare with Isolation Forest</vt:lpstr>
      <vt:lpstr>Conclusion</vt:lpstr>
      <vt:lpstr>Thank You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zc</cp:lastModifiedBy>
  <cp:revision>218</cp:revision>
  <dcterms:created xsi:type="dcterms:W3CDTF">2016-10-10T18:04:18Z</dcterms:created>
  <dcterms:modified xsi:type="dcterms:W3CDTF">2017-08-15T18:17:04Z</dcterms:modified>
</cp:coreProperties>
</file>