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70" r:id="rId7"/>
    <p:sldId id="273" r:id="rId8"/>
    <p:sldId id="274" r:id="rId9"/>
    <p:sldId id="275" r:id="rId10"/>
    <p:sldId id="276" r:id="rId11"/>
    <p:sldId id="277" r:id="rId12"/>
    <p:sldId id="278" r:id="rId13"/>
    <p:sldId id="271"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p:scale>
          <a:sx n="75" d="100"/>
          <a:sy n="75" d="100"/>
        </p:scale>
        <p:origin x="1670" y="2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3T18:14:52.123"/>
    </inkml:context>
    <inkml:brush xml:id="br0">
      <inkml:brushProperty name="width" value="0.35" units="cm"/>
      <inkml:brushProperty name="height" value="0.35" units="cm"/>
      <inkml:brushProperty name="color" value="#FFFFFF"/>
    </inkml:brush>
  </inkml:definitions>
  <inkml:trace contextRef="#ctx0" brushRef="#br0">473 860 24575,'-25'15'0,"0"-2"0,-1-1 0,-31 9 0,-29 14 0,63-23 0,18-8 0,-1-1 0,0 0 0,0 0 0,0 0 0,0-1 0,-11 3 0,16-5 0,-1 0 0,1 0 0,-1 0 0,1 0 0,0 0 0,-1-1 0,1 1 0,-1 0 0,1-1 0,0 1 0,0-1 0,-1 0 0,1 1 0,0-1 0,0 0 0,0 0 0,-1 0 0,1 0 0,0 1 0,0-2 0,1 1 0,-1 0 0,0 0 0,0 0 0,0 0 0,1 0 0,-1-1 0,0 1 0,1 0 0,0-1 0,-1 1 0,1 0 0,0-1 0,-1 1 0,1-1 0,0-1 0,-30-196 0,13 56 0,12 90 0,2 0 0,5-65 0,0 72 0,-1 3 0,2 0 0,2 0 0,12-52 0,-16 92 0,0 1 0,-1-1 0,0 0 0,1 1 0,-1-1 0,0 0 0,-1 0 0,1 1 0,0-1 0,-1 0 0,1 1 0,-1-1 0,0 0 0,0 1 0,0-1 0,0 1 0,0 0 0,-1-1 0,1 1 0,-1 0 0,0 0 0,1-1 0,-5-2 0,-3-3 0,-1 1 0,1 1 0,-1-1 0,-15-6 0,11 6 0,-8-2-1365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285F6C-DC84-46C2-9F50-03CB50EBD3B2}"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85F6C-DC84-46C2-9F50-03CB50EBD3B2}"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85F6C-DC84-46C2-9F50-03CB50EBD3B2}"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85F6C-DC84-46C2-9F50-03CB50EBD3B2}"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85F6C-DC84-46C2-9F50-03CB50EBD3B2}"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285F6C-DC84-46C2-9F50-03CB50EBD3B2}"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285F6C-DC84-46C2-9F50-03CB50EBD3B2}"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285F6C-DC84-46C2-9F50-03CB50EBD3B2}"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85F6C-DC84-46C2-9F50-03CB50EBD3B2}"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85F6C-DC84-46C2-9F50-03CB50EBD3B2}"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85F6C-DC84-46C2-9F50-03CB50EBD3B2}"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AEABA-E9B6-4B31-A897-79A587495D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85F6C-DC84-46C2-9F50-03CB50EBD3B2}" type="datetimeFigureOut">
              <a:rPr lang="en-US" smtClean="0"/>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AEABA-E9B6-4B31-A897-79A587495D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nity.com/how-to/beginner-video-game-resources" TargetMode="External"/><Relationship Id="rId2" Type="http://schemas.openxmlformats.org/officeDocument/2006/relationships/hyperlink" Target="https://assetstore.unity.com/" TargetMode="External"/><Relationship Id="rId1" Type="http://schemas.openxmlformats.org/officeDocument/2006/relationships/slideLayout" Target="../slideLayouts/slideLayout2.xml"/><Relationship Id="rId5" Type="http://schemas.openxmlformats.org/officeDocument/2006/relationships/hyperlink" Target="https://www.youtube.com/watch?v=fbcJjZInt-A" TargetMode="External"/><Relationship Id="rId4" Type="http://schemas.openxmlformats.org/officeDocument/2006/relationships/hyperlink" Target="https://www.youtube.com/watch?v=RqomLumqwCk&amp;t=1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857256"/>
          </a:xfrm>
        </p:spPr>
        <p:style>
          <a:lnRef idx="3">
            <a:schemeClr val="lt1"/>
          </a:lnRef>
          <a:fillRef idx="1">
            <a:schemeClr val="accent2"/>
          </a:fillRef>
          <a:effectRef idx="1">
            <a:schemeClr val="accent2"/>
          </a:effectRef>
          <a:fontRef idx="minor">
            <a:schemeClr val="lt1"/>
          </a:fontRef>
        </p:style>
        <p:txBody>
          <a:bodyPr/>
          <a:lstStyle/>
          <a:p>
            <a:r>
              <a:rPr lang="en-IN" u="sng" dirty="0"/>
              <a:t>Car Game</a:t>
            </a:r>
            <a:endParaRPr lang="en-US" u="sng" dirty="0"/>
          </a:p>
        </p:txBody>
      </p:sp>
      <p:sp>
        <p:nvSpPr>
          <p:cNvPr id="6" name="TextBox 5"/>
          <p:cNvSpPr txBox="1"/>
          <p:nvPr/>
        </p:nvSpPr>
        <p:spPr>
          <a:xfrm>
            <a:off x="1142976" y="3071810"/>
            <a:ext cx="7358114" cy="707886"/>
          </a:xfrm>
          <a:prstGeom prst="rect">
            <a:avLst/>
          </a:prstGeom>
          <a:noFill/>
        </p:spPr>
        <p:txBody>
          <a:bodyPr wrap="square" rtlCol="0">
            <a:spAutoFit/>
          </a:bodyPr>
          <a:lstStyle/>
          <a:p>
            <a:pPr algn="ctr"/>
            <a:r>
              <a:rPr lang="en-IN"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IMS NOIDA</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467544" y="5074049"/>
            <a:ext cx="2558714" cy="984885"/>
          </a:xfrm>
          <a:prstGeom prst="rect">
            <a:avLst/>
          </a:prstGeom>
          <a:noFill/>
        </p:spPr>
        <p:txBody>
          <a:bodyPr wrap="none" rtlCol="0">
            <a:spAutoFit/>
          </a:bodyPr>
          <a:lstStyle/>
          <a:p>
            <a:r>
              <a:rPr lang="en-IN" sz="2000" dirty="0"/>
              <a:t>Under the Guidance of</a:t>
            </a:r>
          </a:p>
          <a:p>
            <a:r>
              <a:rPr lang="en-US" sz="1800" dirty="0">
                <a:effectLst/>
                <a:latin typeface="Arial" panose="020B0604020202020204" pitchFamily="34" charset="0"/>
                <a:ea typeface="Arial" panose="020B0604020202020204" pitchFamily="34" charset="0"/>
              </a:rPr>
              <a:t>Ms. Jyoti Tripathi </a:t>
            </a:r>
            <a:r>
              <a:rPr lang="en-IN" sz="2000" dirty="0"/>
              <a:t> </a:t>
            </a:r>
          </a:p>
          <a:p>
            <a:endParaRPr lang="en-US" dirty="0"/>
          </a:p>
        </p:txBody>
      </p:sp>
      <p:sp>
        <p:nvSpPr>
          <p:cNvPr id="12" name="TextBox 11"/>
          <p:cNvSpPr txBox="1"/>
          <p:nvPr/>
        </p:nvSpPr>
        <p:spPr>
          <a:xfrm>
            <a:off x="5508104" y="5074936"/>
            <a:ext cx="3886200" cy="707886"/>
          </a:xfrm>
          <a:prstGeom prst="rect">
            <a:avLst/>
          </a:prstGeom>
          <a:noFill/>
        </p:spPr>
        <p:txBody>
          <a:bodyPr wrap="square" rtlCol="0">
            <a:spAutoFit/>
          </a:bodyPr>
          <a:lstStyle/>
          <a:p>
            <a:r>
              <a:rPr lang="en-IN" sz="2000" dirty="0"/>
              <a:t>By-</a:t>
            </a:r>
          </a:p>
          <a:p>
            <a:r>
              <a:rPr lang="en-IN" sz="2000" dirty="0"/>
              <a:t>Mohit Singh (</a:t>
            </a:r>
            <a:r>
              <a:rPr lang="en-US" sz="1800" dirty="0">
                <a:effectLst/>
                <a:latin typeface="Arial" panose="020B0604020202020204" pitchFamily="34" charset="0"/>
                <a:ea typeface="Arial" panose="020B0604020202020204" pitchFamily="34" charset="0"/>
              </a:rPr>
              <a:t>2100980140029</a:t>
            </a:r>
            <a:r>
              <a:rPr lang="en-IN" sz="2000" dirty="0"/>
              <a:t>)</a:t>
            </a:r>
            <a:endParaRPr lang="en-US" sz="2000" dirty="0"/>
          </a:p>
        </p:txBody>
      </p:sp>
      <p:pic>
        <p:nvPicPr>
          <p:cNvPr id="3" name="Picture 2" descr="uptu_logo">
            <a:extLst>
              <a:ext uri="{FF2B5EF4-FFF2-40B4-BE49-F238E27FC236}">
                <a16:creationId xmlns:a16="http://schemas.microsoft.com/office/drawing/2014/main" id="{FC146392-B484-F1C2-F790-997CA4ADE5B8}"/>
              </a:ext>
            </a:extLst>
          </p:cNvPr>
          <p:cNvPicPr>
            <a:picLocks noChangeAspect="1"/>
          </p:cNvPicPr>
          <p:nvPr/>
        </p:nvPicPr>
        <p:blipFill>
          <a:blip r:embed="rId2"/>
          <a:stretch>
            <a:fillRect/>
          </a:stretch>
        </p:blipFill>
        <p:spPr>
          <a:xfrm>
            <a:off x="4027041" y="1382703"/>
            <a:ext cx="1377950" cy="137795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26360C7-D0DB-DF89-75BB-E198ECB661A6}"/>
              </a:ext>
            </a:extLst>
          </p:cNvPr>
          <p:cNvSpPr/>
          <p:nvPr/>
        </p:nvSpPr>
        <p:spPr>
          <a:xfrm>
            <a:off x="3431488" y="112192"/>
            <a:ext cx="2202654"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Flow Chart</a:t>
            </a:r>
          </a:p>
        </p:txBody>
      </p:sp>
      <p:pic>
        <p:nvPicPr>
          <p:cNvPr id="12" name="Picture 11">
            <a:extLst>
              <a:ext uri="{FF2B5EF4-FFF2-40B4-BE49-F238E27FC236}">
                <a16:creationId xmlns:a16="http://schemas.microsoft.com/office/drawing/2014/main" id="{6B280164-766B-2482-76F3-708E497D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732487"/>
            <a:ext cx="5730737" cy="6013321"/>
          </a:xfrm>
          <a:prstGeom prst="rect">
            <a:avLst/>
          </a:prstGeom>
        </p:spPr>
      </p:pic>
    </p:spTree>
    <p:extLst>
      <p:ext uri="{BB962C8B-B14F-4D97-AF65-F5344CB8AC3E}">
        <p14:creationId xmlns:p14="http://schemas.microsoft.com/office/powerpoint/2010/main" val="41247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50F0B-F4D7-2355-2963-2F7CC0316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61" y="960918"/>
            <a:ext cx="5614477" cy="4936164"/>
          </a:xfrm>
          <a:prstGeom prst="rect">
            <a:avLst/>
          </a:prstGeom>
        </p:spPr>
      </p:pic>
      <p:sp>
        <p:nvSpPr>
          <p:cNvPr id="6" name="Rectangle 5">
            <a:extLst>
              <a:ext uri="{FF2B5EF4-FFF2-40B4-BE49-F238E27FC236}">
                <a16:creationId xmlns:a16="http://schemas.microsoft.com/office/drawing/2014/main" id="{425947E8-EEA4-7F9E-8502-D3139B366224}"/>
              </a:ext>
            </a:extLst>
          </p:cNvPr>
          <p:cNvSpPr/>
          <p:nvPr/>
        </p:nvSpPr>
        <p:spPr>
          <a:xfrm>
            <a:off x="2514127" y="116632"/>
            <a:ext cx="411574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Data Flow Diagram</a:t>
            </a:r>
          </a:p>
        </p:txBody>
      </p:sp>
      <p:sp>
        <p:nvSpPr>
          <p:cNvPr id="7" name="Rectangle 6">
            <a:extLst>
              <a:ext uri="{FF2B5EF4-FFF2-40B4-BE49-F238E27FC236}">
                <a16:creationId xmlns:a16="http://schemas.microsoft.com/office/drawing/2014/main" id="{EC66A1D5-BFA2-E2E7-6D9D-40D94BBEA6DF}"/>
              </a:ext>
            </a:extLst>
          </p:cNvPr>
          <p:cNvSpPr/>
          <p:nvPr/>
        </p:nvSpPr>
        <p:spPr>
          <a:xfrm>
            <a:off x="3583684" y="5897082"/>
            <a:ext cx="1627883"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Level 0</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228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814C14-EBFA-1245-700F-D2800E2CF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789" y="116632"/>
            <a:ext cx="5578422" cy="5977428"/>
          </a:xfrm>
          <a:prstGeom prst="rect">
            <a:avLst/>
          </a:prstGeom>
        </p:spPr>
      </p:pic>
      <p:sp>
        <p:nvSpPr>
          <p:cNvPr id="6" name="Rectangle 5">
            <a:extLst>
              <a:ext uri="{FF2B5EF4-FFF2-40B4-BE49-F238E27FC236}">
                <a16:creationId xmlns:a16="http://schemas.microsoft.com/office/drawing/2014/main" id="{A63EAF42-3EA5-3047-E055-4405F2220C4A}"/>
              </a:ext>
            </a:extLst>
          </p:cNvPr>
          <p:cNvSpPr/>
          <p:nvPr/>
        </p:nvSpPr>
        <p:spPr>
          <a:xfrm>
            <a:off x="3758059" y="6033482"/>
            <a:ext cx="162788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Level 1</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546CC030-AED1-92DA-8A02-5D284FDA4FDE}"/>
                  </a:ext>
                </a:extLst>
              </p14:cNvPr>
              <p14:cNvContentPartPr/>
              <p14:nvPr/>
            </p14:nvContentPartPr>
            <p14:xfrm>
              <a:off x="2429880" y="5563365"/>
              <a:ext cx="170640" cy="356760"/>
            </p14:xfrm>
          </p:contentPart>
        </mc:Choice>
        <mc:Fallback>
          <p:pic>
            <p:nvPicPr>
              <p:cNvPr id="8" name="Ink 7">
                <a:extLst>
                  <a:ext uri="{FF2B5EF4-FFF2-40B4-BE49-F238E27FC236}">
                    <a16:creationId xmlns:a16="http://schemas.microsoft.com/office/drawing/2014/main" id="{546CC030-AED1-92DA-8A02-5D284FDA4FDE}"/>
                  </a:ext>
                </a:extLst>
              </p:cNvPr>
              <p:cNvPicPr/>
              <p:nvPr/>
            </p:nvPicPr>
            <p:blipFill>
              <a:blip r:embed="rId4"/>
              <a:stretch>
                <a:fillRect/>
              </a:stretch>
            </p:blipFill>
            <p:spPr>
              <a:xfrm>
                <a:off x="2367240" y="5500725"/>
                <a:ext cx="296280" cy="482400"/>
              </a:xfrm>
              <a:prstGeom prst="rect">
                <a:avLst/>
              </a:prstGeom>
            </p:spPr>
          </p:pic>
        </mc:Fallback>
      </mc:AlternateContent>
    </p:spTree>
    <p:extLst>
      <p:ext uri="{BB962C8B-B14F-4D97-AF65-F5344CB8AC3E}">
        <p14:creationId xmlns:p14="http://schemas.microsoft.com/office/powerpoint/2010/main" val="28627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41F1-D006-0ACF-B492-52AFDBAC0EB6}"/>
              </a:ext>
            </a:extLst>
          </p:cNvPr>
          <p:cNvSpPr>
            <a:spLocks noGrp="1"/>
          </p:cNvSpPr>
          <p:nvPr>
            <p:ph type="title"/>
          </p:nvPr>
        </p:nvSpPr>
        <p:spPr>
          <a:solidFill>
            <a:schemeClr val="accent3">
              <a:lumMod val="60000"/>
              <a:lumOff val="40000"/>
            </a:schemeClr>
          </a:solidFill>
        </p:spPr>
        <p:txBody>
          <a:bodyPr>
            <a:normAutofit/>
          </a:bodyPr>
          <a:lstStyle/>
          <a:p>
            <a:r>
              <a:rPr lang="en-US" sz="4000" b="1" dirty="0">
                <a:solidFill>
                  <a:schemeClr val="accent1">
                    <a:lumMod val="75000"/>
                  </a:schemeClr>
                </a:solidFill>
                <a:effectLst/>
                <a:ea typeface="Arial" panose="020B0604020202020204" pitchFamily="34" charset="0"/>
                <a:cs typeface="Arial" panose="020B0604020202020204" pitchFamily="34" charset="0"/>
              </a:rPr>
              <a:t>Limitations of the project </a:t>
            </a:r>
            <a:endParaRPr lang="en-IN" sz="4000" dirty="0">
              <a:solidFill>
                <a:schemeClr val="accent1">
                  <a:lumMod val="75000"/>
                </a:schemeClr>
              </a:solidFill>
              <a:cs typeface="Arial" panose="020B0604020202020204" pitchFamily="34" charset="0"/>
            </a:endParaRPr>
          </a:p>
        </p:txBody>
      </p:sp>
      <p:sp>
        <p:nvSpPr>
          <p:cNvPr id="5" name="Rectangle 4">
            <a:extLst>
              <a:ext uri="{FF2B5EF4-FFF2-40B4-BE49-F238E27FC236}">
                <a16:creationId xmlns:a16="http://schemas.microsoft.com/office/drawing/2014/main" id="{E008A500-1734-41F3-C937-8A32A00F8988}"/>
              </a:ext>
            </a:extLst>
          </p:cNvPr>
          <p:cNvSpPr/>
          <p:nvPr/>
        </p:nvSpPr>
        <p:spPr>
          <a:xfrm>
            <a:off x="457200" y="1700808"/>
            <a:ext cx="8229599" cy="1891287"/>
          </a:xfrm>
          <a:prstGeom prst="rect">
            <a:avLst/>
          </a:prstGeom>
          <a:noFill/>
        </p:spPr>
        <p:txBody>
          <a:bodyPr wrap="square" lIns="91440" tIns="45720" rIns="91440" bIns="45720">
            <a:spAutoFit/>
          </a:bodyPr>
          <a:lstStyle/>
          <a:p>
            <a:pPr>
              <a:lnSpc>
                <a:spcPct val="150000"/>
              </a:lnSpc>
            </a:pPr>
            <a:r>
              <a:rPr lang="en-US" sz="2000" b="0" cap="none" spc="0" dirty="0">
                <a:ln w="0"/>
                <a:solidFill>
                  <a:schemeClr val="tx1"/>
                </a:solidFill>
                <a:effectLst>
                  <a:outerShdw blurRad="38100" dist="19050" dir="2700000" algn="tl" rotWithShape="0">
                    <a:schemeClr val="dk1">
                      <a:alpha val="40000"/>
                    </a:schemeClr>
                  </a:outerShdw>
                </a:effectLst>
              </a:rPr>
              <a:t>It does not have a multiplayer gameplay. </a:t>
            </a:r>
          </a:p>
          <a:p>
            <a:pPr>
              <a:lnSpc>
                <a:spcPct val="150000"/>
              </a:lnSpc>
            </a:pPr>
            <a:r>
              <a:rPr lang="en-US" sz="2000" b="0" cap="none" spc="0" dirty="0">
                <a:ln w="0"/>
                <a:solidFill>
                  <a:schemeClr val="tx1"/>
                </a:solidFill>
                <a:effectLst>
                  <a:outerShdw blurRad="38100" dist="19050" dir="2700000" algn="tl" rotWithShape="0">
                    <a:schemeClr val="dk1">
                      <a:alpha val="40000"/>
                    </a:schemeClr>
                  </a:outerShdw>
                </a:effectLst>
              </a:rPr>
              <a:t>It </a:t>
            </a:r>
            <a:r>
              <a:rPr lang="en-US" sz="2000" dirty="0">
                <a:ln w="0"/>
                <a:effectLst>
                  <a:outerShdw blurRad="38100" dist="19050" dir="2700000" algn="tl" rotWithShape="0">
                    <a:schemeClr val="dk1">
                      <a:alpha val="40000"/>
                    </a:schemeClr>
                  </a:outerShdw>
                </a:effectLst>
              </a:rPr>
              <a:t>only has one map and car</a:t>
            </a:r>
            <a:r>
              <a:rPr lang="en-US" sz="2000" b="0" cap="none" spc="0" dirty="0">
                <a:ln w="0"/>
                <a:solidFill>
                  <a:schemeClr val="tx1"/>
                </a:solidFill>
                <a:effectLst>
                  <a:outerShdw blurRad="38100" dist="19050" dir="2700000" algn="tl" rotWithShape="0">
                    <a:schemeClr val="dk1">
                      <a:alpha val="40000"/>
                    </a:schemeClr>
                  </a:outerShdw>
                </a:effectLst>
              </a:rPr>
              <a:t>.</a:t>
            </a:r>
          </a:p>
          <a:p>
            <a:pPr>
              <a:lnSpc>
                <a:spcPct val="150000"/>
              </a:lnSpc>
            </a:pPr>
            <a:r>
              <a:rPr lang="en-US" sz="2000" dirty="0">
                <a:ln w="0"/>
                <a:effectLst>
                  <a:outerShdw blurRad="38100" dist="19050" dir="2700000" algn="tl" rotWithShape="0">
                    <a:schemeClr val="dk1">
                      <a:alpha val="40000"/>
                    </a:schemeClr>
                  </a:outerShdw>
                </a:effectLst>
              </a:rPr>
              <a:t>It doesn’t have car modification.</a:t>
            </a:r>
            <a:endParaRPr lang="en-US" sz="2000" b="0" cap="none" spc="0" dirty="0">
              <a:ln w="0"/>
              <a:solidFill>
                <a:schemeClr val="tx1"/>
              </a:solidFill>
              <a:effectLst>
                <a:outerShdw blurRad="38100" dist="19050" dir="2700000" algn="tl" rotWithShape="0">
                  <a:schemeClr val="dk1">
                    <a:alpha val="40000"/>
                  </a:schemeClr>
                </a:outerShdw>
              </a:effectLst>
            </a:endParaRPr>
          </a:p>
          <a:p>
            <a:pPr>
              <a:lnSpc>
                <a:spcPct val="150000"/>
              </a:lnSpc>
            </a:pPr>
            <a:r>
              <a:rPr lang="en-US" sz="2000" dirty="0">
                <a:ln w="0"/>
                <a:effectLst>
                  <a:outerShdw blurRad="38100" dist="19050" dir="2700000" algn="tl" rotWithShape="0">
                    <a:schemeClr val="dk1">
                      <a:alpha val="40000"/>
                    </a:schemeClr>
                  </a:outerShdw>
                </a:effectLst>
              </a:rPr>
              <a:t>It only have 3</a:t>
            </a:r>
            <a:r>
              <a:rPr lang="en-US" sz="2000" baseline="30000" dirty="0">
                <a:ln w="0"/>
                <a:effectLst>
                  <a:outerShdw blurRad="38100" dist="19050" dir="2700000" algn="tl" rotWithShape="0">
                    <a:schemeClr val="dk1">
                      <a:alpha val="40000"/>
                    </a:schemeClr>
                  </a:outerShdw>
                </a:effectLst>
              </a:rPr>
              <a:t>rd</a:t>
            </a:r>
            <a:r>
              <a:rPr lang="en-US" sz="2000" dirty="0">
                <a:ln w="0"/>
                <a:effectLst>
                  <a:outerShdw blurRad="38100" dist="19050" dir="2700000" algn="tl" rotWithShape="0">
                    <a:schemeClr val="dk1">
                      <a:alpha val="40000"/>
                    </a:schemeClr>
                  </a:outerShdw>
                </a:effectLst>
              </a:rPr>
              <a:t> person prospective.</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8745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normAutofit fontScale="90000"/>
          </a:bodyPr>
          <a:lstStyle/>
          <a:p>
            <a:br>
              <a:rPr lang="en-US" dirty="0"/>
            </a:br>
            <a:r>
              <a:rPr lang="en-US" b="1" dirty="0">
                <a:solidFill>
                  <a:srgbClr val="7030A0"/>
                </a:solidFill>
              </a:rPr>
              <a:t>FUTURE SCOPE</a:t>
            </a:r>
            <a:br>
              <a:rPr lang="en-US" dirty="0"/>
            </a:br>
            <a:endParaRPr lang="en-US" dirty="0"/>
          </a:p>
        </p:txBody>
      </p:sp>
      <p:sp>
        <p:nvSpPr>
          <p:cNvPr id="3" name="Content Placeholder 2"/>
          <p:cNvSpPr>
            <a:spLocks noGrp="1"/>
          </p:cNvSpPr>
          <p:nvPr>
            <p:ph idx="1"/>
          </p:nvPr>
        </p:nvSpPr>
        <p:spPr>
          <a:xfrm>
            <a:off x="457200" y="1903433"/>
            <a:ext cx="8229600" cy="4525963"/>
          </a:xfrm>
        </p:spPr>
        <p:txBody>
          <a:bodyPr>
            <a:normAutofit/>
          </a:bodyPr>
          <a:lstStyle/>
          <a:p>
            <a:pPr>
              <a:buNone/>
            </a:pPr>
            <a:r>
              <a:rPr lang="en-US" sz="1600" dirty="0"/>
              <a:t> </a:t>
            </a:r>
          </a:p>
          <a:p>
            <a:pPr>
              <a:buNone/>
            </a:pPr>
            <a:r>
              <a:rPr lang="en-US" sz="1600" b="1" dirty="0"/>
              <a:t> </a:t>
            </a:r>
            <a:endParaRPr lang="en-US" sz="1600" dirty="0"/>
          </a:p>
          <a:p>
            <a:pPr>
              <a:lnSpc>
                <a:spcPct val="150000"/>
              </a:lnSpc>
              <a:buNone/>
            </a:pPr>
            <a:r>
              <a:rPr lang="en-US" sz="1600" dirty="0"/>
              <a:t>        </a:t>
            </a:r>
            <a:r>
              <a:rPr lang="en-US" sz="2000" dirty="0"/>
              <a:t>I have many scope for developing our Application. I can make this application as multiplayer support. In our application I don’t have car customization and a 1</a:t>
            </a:r>
            <a:r>
              <a:rPr lang="en-US" sz="2000" baseline="30000" dirty="0"/>
              <a:t>st</a:t>
            </a:r>
            <a:r>
              <a:rPr lang="en-US" sz="2000" dirty="0"/>
              <a:t> person view. I can make this happen in future. Making it move attractive so that people will spend more time on it and make a better UI and more fun to play with.</a:t>
            </a:r>
          </a:p>
          <a:p>
            <a:endParaRPr lang="en-US" sz="1600" dirty="0"/>
          </a:p>
        </p:txBody>
      </p:sp>
    </p:spTree>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66FFCC"/>
          </a:solidFill>
        </p:spPr>
        <p:txBody>
          <a:bodyPr>
            <a:normAutofit fontScale="90000"/>
          </a:bodyPr>
          <a:lstStyle/>
          <a:p>
            <a:br>
              <a:rPr lang="en-IN" dirty="0"/>
            </a:br>
            <a:r>
              <a:rPr lang="en-IN" dirty="0">
                <a:solidFill>
                  <a:schemeClr val="accent6">
                    <a:lumMod val="75000"/>
                  </a:schemeClr>
                </a:solidFill>
              </a:rPr>
              <a:t>REFERENCE</a:t>
            </a:r>
            <a:br>
              <a:rPr lang="en-US" dirty="0"/>
            </a:br>
            <a:endParaRPr lang="en-US" dirty="0"/>
          </a:p>
        </p:txBody>
      </p:sp>
      <p:sp>
        <p:nvSpPr>
          <p:cNvPr id="3" name="Content Placeholder 2"/>
          <p:cNvSpPr>
            <a:spLocks noGrp="1"/>
          </p:cNvSpPr>
          <p:nvPr>
            <p:ph idx="1"/>
          </p:nvPr>
        </p:nvSpPr>
        <p:spPr>
          <a:xfrm>
            <a:off x="457200" y="1903433"/>
            <a:ext cx="8229600" cy="4525963"/>
          </a:xfrm>
        </p:spPr>
        <p:txBody>
          <a:bodyPr>
            <a:normAutofit/>
          </a:bodyPr>
          <a:lstStyle/>
          <a:p>
            <a:pPr marL="342900" lvl="0" indent="-342900">
              <a:lnSpc>
                <a:spcPct val="150000"/>
              </a:lnSpc>
              <a:buFont typeface="Symbol" panose="05050102010706020507" pitchFamily="18" charset="2"/>
              <a:buChar char=""/>
            </a:pPr>
            <a:r>
              <a:rPr lang="en-US" sz="1800" b="1" dirty="0">
                <a:effectLst/>
                <a:latin typeface="Arial" panose="020B0604020202020204" pitchFamily="34" charset="0"/>
                <a:ea typeface="Arial" panose="020B0604020202020204" pitchFamily="34" charset="0"/>
                <a:cs typeface="Mangal" panose="02040503050203030202" pitchFamily="18" charset="0"/>
              </a:rPr>
              <a:t>Unity: - </a:t>
            </a:r>
            <a:r>
              <a:rPr lang="en-US" sz="1800" b="1" u="sng" dirty="0">
                <a:solidFill>
                  <a:srgbClr val="0563C1"/>
                </a:solidFill>
                <a:effectLst/>
                <a:latin typeface="Arial" panose="020B0604020202020204" pitchFamily="34" charset="0"/>
                <a:ea typeface="Arial" panose="020B0604020202020204" pitchFamily="34" charset="0"/>
                <a:cs typeface="Mangal" panose="02040503050203030202" pitchFamily="18" charset="0"/>
                <a:hlinkClick r:id="rId2"/>
              </a:rPr>
              <a:t>https://assetstore.unity.com/</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114300" indent="0">
              <a:lnSpc>
                <a:spcPct val="150000"/>
              </a:lnSpc>
              <a:buNone/>
            </a:pPr>
            <a:r>
              <a:rPr lang="en-US" sz="1800" b="1" dirty="0">
                <a:effectLst/>
                <a:latin typeface="Arial" panose="020B0604020202020204" pitchFamily="34" charset="0"/>
                <a:ea typeface="Arial" panose="020B0604020202020204" pitchFamily="34" charset="0"/>
                <a:cs typeface="Mangal" panose="02040503050203030202" pitchFamily="18" charset="0"/>
              </a:rPr>
              <a:t>             </a:t>
            </a:r>
            <a:r>
              <a:rPr lang="en-US" sz="1800" b="1" u="sng" dirty="0">
                <a:solidFill>
                  <a:srgbClr val="0563C1"/>
                </a:solidFill>
                <a:effectLst/>
                <a:latin typeface="Arial" panose="020B0604020202020204" pitchFamily="34" charset="0"/>
                <a:ea typeface="Arial" panose="020B0604020202020204" pitchFamily="34" charset="0"/>
                <a:cs typeface="Mangal" panose="02040503050203030202" pitchFamily="18" charset="0"/>
                <a:hlinkClick r:id="rId3"/>
              </a:rPr>
              <a:t>https://unity.com/how-to/beginner-video-game-resources</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nSpc>
                <a:spcPct val="150000"/>
              </a:lnSpc>
              <a:buFont typeface="Symbol" panose="05050102010706020507" pitchFamily="18" charset="2"/>
              <a:buChar char=""/>
            </a:pPr>
            <a:r>
              <a:rPr lang="en-US" sz="1800" b="1" dirty="0">
                <a:effectLst/>
                <a:latin typeface="Arial" panose="020B0604020202020204" pitchFamily="34" charset="0"/>
                <a:ea typeface="Arial" panose="020B0604020202020204" pitchFamily="34" charset="0"/>
                <a:cs typeface="Mangal" panose="02040503050203030202" pitchFamily="18" charset="0"/>
              </a:rPr>
              <a:t>YouTube: - </a:t>
            </a:r>
            <a:r>
              <a:rPr lang="en-US" sz="1800" b="1" u="sng" dirty="0">
                <a:solidFill>
                  <a:srgbClr val="0563C1"/>
                </a:solidFill>
                <a:latin typeface="Arial" panose="020B0604020202020204" pitchFamily="34" charset="0"/>
                <a:ea typeface="Arial" panose="020B0604020202020204" pitchFamily="34" charset="0"/>
                <a:cs typeface="Mangal" panose="02040503050203030202" pitchFamily="18" charset="0"/>
              </a:rPr>
              <a:t>https://www.youtube.com/@Brackeys</a:t>
            </a:r>
            <a:r>
              <a:rPr lang="en-US" sz="1800" b="1" dirty="0">
                <a:effectLst/>
                <a:latin typeface="Arial" panose="020B0604020202020204" pitchFamily="34" charset="0"/>
                <a:ea typeface="Arial" panose="020B0604020202020204" pitchFamily="34" charset="0"/>
              </a:rPr>
              <a:t>                  	 	</a:t>
            </a:r>
            <a:r>
              <a:rPr lang="en-US" sz="1800" b="1" u="sng" dirty="0">
                <a:solidFill>
                  <a:srgbClr val="0563C1"/>
                </a:solidFill>
                <a:effectLst/>
                <a:latin typeface="Arial" panose="020B0604020202020204" pitchFamily="34" charset="0"/>
                <a:ea typeface="Arial" panose="020B0604020202020204" pitchFamily="34" charset="0"/>
                <a:hlinkClick r:id="rId4"/>
              </a:rPr>
              <a:t>https://www.youtube.com/watch?v=RqomLumqwCk&amp;t=1s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Arial" panose="020B0604020202020204" pitchFamily="34" charset="0"/>
                <a:ea typeface="Arial" panose="020B0604020202020204" pitchFamily="34" charset="0"/>
              </a:rPr>
              <a:t>	</a:t>
            </a:r>
            <a:r>
              <a:rPr lang="en-US" sz="1800" b="1" u="sng" dirty="0">
                <a:solidFill>
                  <a:srgbClr val="0563C1"/>
                </a:solidFill>
                <a:effectLst/>
                <a:latin typeface="Arial" panose="020B0604020202020204" pitchFamily="34" charset="0"/>
                <a:ea typeface="Arial" panose="020B0604020202020204" pitchFamily="34" charset="0"/>
                <a:hlinkClick r:id="rId5"/>
              </a:rPr>
              <a:t>https://www.youtube.com/watch?v=fbcJjZInt-A</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Arial" panose="020B0604020202020204" pitchFamily="34" charset="0"/>
                <a:ea typeface="Arial" panose="020B0604020202020204" pitchFamily="34" charset="0"/>
              </a:rPr>
              <a:t>	and many more.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928670"/>
            <a:ext cx="4572031" cy="923330"/>
          </a:xfrm>
          <a:prstGeom prst="rect">
            <a:avLst/>
          </a:prstGeom>
          <a:noFill/>
        </p:spPr>
        <p:txBody>
          <a:bodyPr wrap="square" lIns="91440" tIns="45720" rIns="91440" bIns="45720">
            <a:spAutoFit/>
          </a:bodyPr>
          <a:lstStyle/>
          <a:p>
            <a:pPr algn="ctr"/>
            <a:r>
              <a:rPr lang="en-IN"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 </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descr="ff6ab5b37dd0ccd24f4ddcee83bd785d.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CONTENTS</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a:t>PROJECT OVERVIEW </a:t>
            </a:r>
          </a:p>
          <a:p>
            <a:r>
              <a:rPr lang="en-US" sz="2000" dirty="0"/>
              <a:t>SOFTWARE &amp; HARDWARE CONFIGURATION </a:t>
            </a:r>
          </a:p>
          <a:p>
            <a:r>
              <a:rPr lang="en-US" sz="2000" dirty="0"/>
              <a:t>FUTURE SCOPE &amp; CONCLUSION</a:t>
            </a:r>
          </a:p>
          <a:p>
            <a:r>
              <a:rPr lang="en-US" sz="2000" dirty="0">
                <a:effectLst/>
                <a:ea typeface="Arial" panose="020B0604020202020204" pitchFamily="34" charset="0"/>
                <a:cs typeface="Arial" panose="020B0604020202020204" pitchFamily="34" charset="0"/>
              </a:rPr>
              <a:t>Limitations of the project </a:t>
            </a:r>
            <a:endParaRPr lang="en-US" sz="2000" dirty="0"/>
          </a:p>
          <a:p>
            <a:r>
              <a:rPr lang="en-IN" sz="2000" dirty="0"/>
              <a:t>REFERENCE</a:t>
            </a:r>
            <a:endParaRPr lang="en-US" sz="2000" dirty="0"/>
          </a:p>
          <a:p>
            <a:endParaRPr lang="en-US" sz="2000"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b="1" dirty="0">
                <a:solidFill>
                  <a:srgbClr val="0070C0"/>
                </a:solidFill>
              </a:rPr>
              <a:t>PROJECT OVERVIEW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normAutofit/>
          </a:bodyPr>
          <a:lstStyle/>
          <a:p>
            <a:r>
              <a:rPr lang="en-US" sz="2000" dirty="0"/>
              <a:t>This project is aimed to have fun in your mondain life.  Car game is basically made for the customer to have relief an anytime and anywhere offline. The user control car by touching on screen on an android phone.</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5AFF-B2A6-963C-1849-B55CF4508B43}"/>
              </a:ext>
            </a:extLst>
          </p:cNvPr>
          <p:cNvSpPr>
            <a:spLocks noGrp="1"/>
          </p:cNvSpPr>
          <p:nvPr>
            <p:ph type="title"/>
          </p:nvPr>
        </p:nvSpPr>
        <p:spPr>
          <a:solidFill>
            <a:schemeClr val="accent1">
              <a:lumMod val="40000"/>
              <a:lumOff val="60000"/>
            </a:schemeClr>
          </a:solidFill>
        </p:spPr>
        <p:txBody>
          <a:bodyPr/>
          <a:lstStyle/>
          <a:p>
            <a:r>
              <a:rPr lang="en-IN" dirty="0">
                <a:solidFill>
                  <a:schemeClr val="accent3">
                    <a:lumMod val="75000"/>
                  </a:schemeClr>
                </a:solidFill>
              </a:rPr>
              <a:t>Feasibility test</a:t>
            </a:r>
          </a:p>
        </p:txBody>
      </p:sp>
      <p:sp>
        <p:nvSpPr>
          <p:cNvPr id="4" name="Rectangle 3">
            <a:extLst>
              <a:ext uri="{FF2B5EF4-FFF2-40B4-BE49-F238E27FC236}">
                <a16:creationId xmlns:a16="http://schemas.microsoft.com/office/drawing/2014/main" id="{71110159-4A62-8D78-0501-DD76A8CB4467}"/>
              </a:ext>
            </a:extLst>
          </p:cNvPr>
          <p:cNvSpPr/>
          <p:nvPr/>
        </p:nvSpPr>
        <p:spPr>
          <a:xfrm>
            <a:off x="323528" y="2636912"/>
            <a:ext cx="8496943" cy="3970318"/>
          </a:xfrm>
          <a:prstGeom prst="rect">
            <a:avLst/>
          </a:prstGeom>
          <a:noFill/>
        </p:spPr>
        <p:txBody>
          <a:bodyPr wrap="square" lIns="91440" tIns="45720" rIns="91440" bIns="45720">
            <a:spAutoFit/>
          </a:bodyPr>
          <a:lstStyle/>
          <a:p>
            <a:r>
              <a:rPr lang="en-US" sz="2000" b="1" cap="none" spc="0" dirty="0">
                <a:ln w="0"/>
                <a:solidFill>
                  <a:schemeClr val="tx1"/>
                </a:solidFill>
              </a:rPr>
              <a:t>Economical </a:t>
            </a:r>
            <a:r>
              <a:rPr lang="en-IN" sz="2000" b="1" dirty="0"/>
              <a:t>Feasibility </a:t>
            </a:r>
            <a:r>
              <a:rPr lang="en-US" sz="2000" b="0" cap="none" spc="0" dirty="0">
                <a:ln w="0"/>
                <a:solidFill>
                  <a:schemeClr val="tx1"/>
                </a:solidFill>
              </a:rPr>
              <a:t>: - </a:t>
            </a:r>
            <a:r>
              <a:rPr lang="en-US" b="0" cap="none" spc="0" dirty="0">
                <a:ln w="0"/>
                <a:solidFill>
                  <a:schemeClr val="tx1"/>
                </a:solidFill>
                <a:latin typeface="Arial" panose="020B0604020202020204" pitchFamily="34" charset="0"/>
              </a:rPr>
              <a:t>I</a:t>
            </a:r>
            <a:r>
              <a:rPr lang="en-US" sz="1800" dirty="0">
                <a:latin typeface="Arial" panose="020B0604020202020204" pitchFamily="34" charset="0"/>
                <a:ea typeface="Arial" panose="020B0604020202020204" pitchFamily="34" charset="0"/>
              </a:rPr>
              <a:t>t is very important </a:t>
            </a:r>
            <a:r>
              <a:rPr lang="en-US" sz="1800" dirty="0">
                <a:latin typeface="Arial" panose="020B0604020202020204" pitchFamily="34" charset="0"/>
                <a:ea typeface="Times New Roman" panose="02020603050405020304" pitchFamily="18" charset="0"/>
              </a:rPr>
              <a:t>aspect to be considered while 			             developing a project</a:t>
            </a:r>
            <a:r>
              <a:rPr lang="en-US" sz="1800" dirty="0">
                <a:latin typeface="Arial" panose="020B0604020202020204" pitchFamily="34" charset="0"/>
                <a:ea typeface="Arial" panose="020B0604020202020204" pitchFamily="34" charset="0"/>
              </a:rPr>
              <a:t> No money was spent in making of 		             the game. All is available for free. </a:t>
            </a:r>
            <a:endParaRPr lang="en-US" sz="2000" b="0" cap="none" spc="0" dirty="0">
              <a:ln w="0"/>
              <a:solidFill>
                <a:schemeClr val="tx1"/>
              </a:solidFill>
            </a:endParaRPr>
          </a:p>
          <a:p>
            <a:endParaRPr lang="en-US" sz="2000" dirty="0">
              <a:ln w="0"/>
            </a:endParaRPr>
          </a:p>
          <a:p>
            <a:r>
              <a:rPr lang="en-US" sz="2000" b="1" dirty="0">
                <a:ln w="0"/>
              </a:rPr>
              <a:t>Technical Feasibility</a:t>
            </a:r>
            <a:r>
              <a:rPr lang="en-US" sz="2000" dirty="0">
                <a:ln w="0"/>
              </a:rPr>
              <a:t>: - for running the game you need at least android 7.0 and 2 		         Gb RAM.</a:t>
            </a:r>
          </a:p>
          <a:p>
            <a:r>
              <a:rPr lang="en-US" sz="2000" dirty="0">
                <a:ln w="0"/>
              </a:rPr>
              <a:t>		         For running unity 64 bit OS, processor i3, window 7 and 			         above is required.</a:t>
            </a:r>
          </a:p>
          <a:p>
            <a:endParaRPr lang="en-US" sz="2000" dirty="0">
              <a:ln w="0"/>
            </a:endParaRPr>
          </a:p>
          <a:p>
            <a:r>
              <a:rPr lang="en-US" sz="2000" b="1" dirty="0">
                <a:ln w="0"/>
              </a:rPr>
              <a:t>Operational Feasibility</a:t>
            </a:r>
            <a:r>
              <a:rPr lang="en-US" sz="2000" dirty="0">
                <a:ln w="0"/>
              </a:rPr>
              <a:t>: - </a:t>
            </a:r>
            <a:r>
              <a:rPr lang="en-US" dirty="0">
                <a:ln w="0"/>
                <a:latin typeface="Arial" panose="020B0604020202020204" pitchFamily="34" charset="0"/>
              </a:rPr>
              <a:t>T</a:t>
            </a:r>
            <a:r>
              <a:rPr lang="en-US" sz="1800" dirty="0">
                <a:latin typeface="Arial" panose="020B0604020202020204" pitchFamily="34" charset="0"/>
                <a:ea typeface="Times New Roman" panose="02020603050405020304" pitchFamily="18" charset="0"/>
              </a:rPr>
              <a:t>he system is fully GUI based that is very user friendly 			             and all inputs to be taken all self-explanatory. </a:t>
            </a:r>
            <a:r>
              <a:rPr lang="en-US" sz="1800" dirty="0">
                <a:latin typeface="Arial" panose="020B0604020202020204" pitchFamily="34" charset="0"/>
                <a:ea typeface="Arial" panose="020B0604020202020204" pitchFamily="34" charset="0"/>
              </a:rPr>
              <a:t>It is easy 		             to understand and use.</a:t>
            </a:r>
            <a:endParaRPr lang="en-IN" sz="1800" dirty="0">
              <a:latin typeface="Times New Roman" panose="02020603050405020304" pitchFamily="18" charset="0"/>
              <a:ea typeface="Times New Roman" panose="02020603050405020304" pitchFamily="18" charset="0"/>
            </a:endParaRPr>
          </a:p>
          <a:p>
            <a:endParaRPr lang="en-US" sz="2000" dirty="0">
              <a:ln w="0"/>
            </a:endParaRPr>
          </a:p>
        </p:txBody>
      </p:sp>
    </p:spTree>
    <p:extLst>
      <p:ext uri="{BB962C8B-B14F-4D97-AF65-F5344CB8AC3E}">
        <p14:creationId xmlns:p14="http://schemas.microsoft.com/office/powerpoint/2010/main" val="75579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SOFTWARE &amp; HARDWARE CONFIGURATION</a:t>
            </a:r>
          </a:p>
        </p:txBody>
      </p:sp>
      <p:sp>
        <p:nvSpPr>
          <p:cNvPr id="3" name="Content Placeholder 2"/>
          <p:cNvSpPr>
            <a:spLocks noGrp="1"/>
          </p:cNvSpPr>
          <p:nvPr>
            <p:ph idx="1"/>
          </p:nvPr>
        </p:nvSpPr>
        <p:spPr>
          <a:xfrm>
            <a:off x="457200" y="1600200"/>
            <a:ext cx="8229600" cy="4829196"/>
          </a:xfrm>
        </p:spPr>
        <p:txBody>
          <a:bodyPr anchor="t">
            <a:normAutofit fontScale="92500" lnSpcReduction="10000"/>
          </a:bodyPr>
          <a:lstStyle/>
          <a:p>
            <a:pPr marL="114300" indent="0" algn="just">
              <a:lnSpc>
                <a:spcPct val="150000"/>
              </a:lnSpc>
              <a:buNone/>
            </a:pPr>
            <a:r>
              <a:rPr lang="en-US" sz="1800" b="1" u="sng" dirty="0">
                <a:effectLst/>
                <a:latin typeface="Arial" panose="020B0604020202020204" pitchFamily="34" charset="0"/>
                <a:ea typeface="Times New Roman" panose="02020603050405020304" pitchFamily="18" charset="0"/>
                <a:cs typeface="Mangal" panose="02040503050203030202" pitchFamily="18" charset="0"/>
              </a:rPr>
              <a:t>Hardware used: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Mangal" panose="02040503050203030202" pitchFamily="18" charset="0"/>
              </a:rPr>
              <a:t>Intel</a:t>
            </a:r>
            <a:r>
              <a:rPr lang="en-US" sz="1800" b="1" dirty="0">
                <a:effectLst/>
                <a:latin typeface="Arial" panose="020B0604020202020204" pitchFamily="34" charset="0"/>
                <a:ea typeface="Arial" panose="020B0604020202020204" pitchFamily="34" charset="0"/>
                <a:cs typeface="Mangal" panose="02040503050203030202" pitchFamily="18" charset="0"/>
              </a:rPr>
              <a:t> </a:t>
            </a:r>
            <a:r>
              <a:rPr lang="en-US" sz="1800" b="1" dirty="0">
                <a:effectLst/>
                <a:latin typeface="Arial" panose="020B0604020202020204" pitchFamily="34" charset="0"/>
                <a:ea typeface="Times New Roman" panose="02020603050405020304" pitchFamily="18" charset="0"/>
                <a:cs typeface="Mangal" panose="02040503050203030202" pitchFamily="18" charset="0"/>
              </a:rPr>
              <a:t>CORE i5 9</a:t>
            </a:r>
            <a:r>
              <a:rPr lang="en-US" sz="1800" b="1" baseline="30000" dirty="0">
                <a:effectLst/>
                <a:latin typeface="Arial" panose="020B0604020202020204" pitchFamily="34" charset="0"/>
                <a:ea typeface="Times New Roman" panose="02020603050405020304" pitchFamily="18" charset="0"/>
                <a:cs typeface="Mangal" panose="02040503050203030202" pitchFamily="18" charset="0"/>
              </a:rPr>
              <a:t>th</a:t>
            </a:r>
            <a:r>
              <a:rPr lang="en-US" sz="1800" b="1" dirty="0">
                <a:effectLst/>
                <a:latin typeface="Arial" panose="020B0604020202020204" pitchFamily="34" charset="0"/>
                <a:ea typeface="Times New Roman" panose="02020603050405020304" pitchFamily="18" charset="0"/>
                <a:cs typeface="Mangal" panose="02040503050203030202" pitchFamily="18" charset="0"/>
              </a:rPr>
              <a:t> Gen</a:t>
            </a:r>
            <a:r>
              <a:rPr lang="en-US" sz="1800" dirty="0">
                <a:effectLst/>
                <a:latin typeface="Arial" panose="020B0604020202020204" pitchFamily="34" charset="0"/>
                <a:ea typeface="Times New Roman" panose="02020603050405020304" pitchFamily="18" charset="0"/>
                <a:cs typeface="Mangal" panose="02040503050203030202" pitchFamily="18" charset="0"/>
              </a:rPr>
              <a:t> is used as a processor because it is fast, reliable and stable and we can run our pc for longtime. By using this processor, we can keep on developing our project without any</a:t>
            </a:r>
            <a:r>
              <a:rPr lang="en-US" sz="1800" spc="-130" dirty="0">
                <a:effectLst/>
                <a:latin typeface="Arial" panose="020B0604020202020204" pitchFamily="34" charset="0"/>
                <a:ea typeface="Times New Roman" panose="02020603050405020304" pitchFamily="18" charset="0"/>
                <a:cs typeface="Mangal" panose="02040503050203030202" pitchFamily="18" charset="0"/>
              </a:rPr>
              <a:t> </a:t>
            </a:r>
            <a:r>
              <a:rPr lang="en-US" sz="1800" dirty="0">
                <a:effectLst/>
                <a:latin typeface="Arial" panose="020B0604020202020204" pitchFamily="34" charset="0"/>
                <a:ea typeface="Times New Roman" panose="02020603050405020304" pitchFamily="18" charset="0"/>
                <a:cs typeface="Mangal" panose="02040503050203030202" pitchFamily="18" charset="0"/>
              </a:rPr>
              <a:t>worries.</a:t>
            </a:r>
            <a:r>
              <a:rPr lang="en-US" sz="1800" b="1"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Arial" panose="020B0604020202020204" pitchFamily="34" charset="0"/>
                <a:cs typeface="Mangal" panose="02040503050203030202" pitchFamily="18" charset="0"/>
              </a:rPr>
              <a:t>Ram </a:t>
            </a:r>
            <a:r>
              <a:rPr lang="en-US" sz="1800" b="1" dirty="0">
                <a:effectLst/>
                <a:latin typeface="Arial" panose="020B0604020202020204" pitchFamily="34" charset="0"/>
                <a:ea typeface="Times New Roman" panose="02020603050405020304" pitchFamily="18" charset="0"/>
                <a:cs typeface="Mangal" panose="02040503050203030202" pitchFamily="18" charset="0"/>
              </a:rPr>
              <a:t>8 GB</a:t>
            </a:r>
            <a:r>
              <a:rPr lang="en-US" sz="1800" dirty="0">
                <a:effectLst/>
                <a:latin typeface="Arial" panose="020B0604020202020204" pitchFamily="34" charset="0"/>
                <a:ea typeface="Times New Roman" panose="02020603050405020304" pitchFamily="18" charset="0"/>
                <a:cs typeface="Mangal" panose="02040503050203030202" pitchFamily="18" charset="0"/>
              </a:rPr>
              <a:t> is used as it will provide fast reading and writing capabilities and will in turn support in</a:t>
            </a:r>
            <a:r>
              <a:rPr lang="en-US" sz="1800" spc="-20" dirty="0">
                <a:effectLst/>
                <a:latin typeface="Arial" panose="020B0604020202020204" pitchFamily="34" charset="0"/>
                <a:ea typeface="Times New Roman" panose="02020603050405020304" pitchFamily="18" charset="0"/>
                <a:cs typeface="Mangal" panose="02040503050203030202" pitchFamily="18" charset="0"/>
              </a:rPr>
              <a:t> </a:t>
            </a:r>
            <a:r>
              <a:rPr lang="en-US" sz="1800" dirty="0">
                <a:effectLst/>
                <a:latin typeface="Arial" panose="020B0604020202020204" pitchFamily="34" charset="0"/>
                <a:ea typeface="Times New Roman" panose="02020603050405020304" pitchFamily="18" charset="0"/>
                <a:cs typeface="Mangal" panose="02040503050203030202" pitchFamily="18" charset="0"/>
              </a:rPr>
              <a:t>processing</a:t>
            </a:r>
            <a:r>
              <a:rPr lang="en-US" sz="1800" b="1" dirty="0">
                <a:effectLst/>
                <a:latin typeface="Arial" panose="020B0604020202020204" pitchFamily="34" charset="0"/>
                <a:ea typeface="Arial" panose="020B0604020202020204" pitchFamily="34" charset="0"/>
                <a:cs typeface="Mangal" panose="02040503050203030202" pitchFamily="18" charset="0"/>
              </a:rPr>
              <a:t>.</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Mangal" panose="02040503050203030202" pitchFamily="18" charset="0"/>
              </a:rPr>
              <a:t>Operating system- </a:t>
            </a:r>
            <a:r>
              <a:rPr lang="en-US" sz="1800" b="1" dirty="0">
                <a:effectLst/>
                <a:latin typeface="Arial" panose="020B0604020202020204" pitchFamily="34" charset="0"/>
                <a:ea typeface="Times New Roman" panose="02020603050405020304" pitchFamily="18" charset="0"/>
                <a:cs typeface="Mangal" panose="02040503050203030202" pitchFamily="18" charset="0"/>
              </a:rPr>
              <a:t>Windows 10</a:t>
            </a:r>
            <a:r>
              <a:rPr lang="en-US" sz="1800" dirty="0">
                <a:effectLst/>
                <a:latin typeface="Arial" panose="020B0604020202020204" pitchFamily="34" charset="0"/>
                <a:ea typeface="Times New Roman" panose="02020603050405020304" pitchFamily="18" charset="0"/>
                <a:cs typeface="Mangal" panose="02040503050203030202" pitchFamily="18" charset="0"/>
              </a:rPr>
              <a:t> is used as the operating system as it is stable and supports more features and is more user</a:t>
            </a:r>
            <a:r>
              <a:rPr lang="en-US" sz="1800" spc="-50" dirty="0">
                <a:effectLst/>
                <a:latin typeface="Arial" panose="020B0604020202020204" pitchFamily="34" charset="0"/>
                <a:ea typeface="Times New Roman" panose="02020603050405020304" pitchFamily="18" charset="0"/>
                <a:cs typeface="Mangal" panose="02040503050203030202" pitchFamily="18" charset="0"/>
              </a:rPr>
              <a:t> </a:t>
            </a:r>
            <a:r>
              <a:rPr lang="en-US" sz="1800" dirty="0">
                <a:effectLst/>
                <a:latin typeface="Arial" panose="020B0604020202020204" pitchFamily="34" charset="0"/>
                <a:ea typeface="Times New Roman" panose="02020603050405020304" pitchFamily="18" charset="0"/>
                <a:cs typeface="Mangal" panose="02040503050203030202" pitchFamily="18" charset="0"/>
              </a:rPr>
              <a:t>friendly.</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114300" indent="0" algn="just">
              <a:lnSpc>
                <a:spcPct val="150000"/>
              </a:lnSpc>
              <a:buNone/>
            </a:pPr>
            <a:r>
              <a:rPr lang="en-US" sz="1800" b="1"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114300" indent="0" algn="just">
              <a:lnSpc>
                <a:spcPct val="150000"/>
              </a:lnSpc>
              <a:buNone/>
            </a:pPr>
            <a:r>
              <a:rPr lang="en-US" sz="1800" b="1" u="sng" dirty="0">
                <a:effectLst/>
                <a:latin typeface="Arial" panose="020B0604020202020204" pitchFamily="34" charset="0"/>
                <a:ea typeface="Times New Roman" panose="02020603050405020304" pitchFamily="18" charset="0"/>
                <a:cs typeface="Mangal" panose="02040503050203030202" pitchFamily="18" charset="0"/>
              </a:rPr>
              <a:t>Hardware requirement: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Mangal" panose="02040503050203030202" pitchFamily="18" charset="0"/>
              </a:rPr>
              <a:t>2 GB RAM</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114300" indent="0" algn="just">
              <a:lnSpc>
                <a:spcPct val="150000"/>
              </a:lnSpc>
              <a:buNone/>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C30F-A912-C084-789D-D5C3059E5035}"/>
              </a:ext>
            </a:extLst>
          </p:cNvPr>
          <p:cNvSpPr>
            <a:spLocks noGrp="1"/>
          </p:cNvSpPr>
          <p:nvPr>
            <p:ph type="title"/>
          </p:nvPr>
        </p:nvSpPr>
        <p:spPr>
          <a:xfrm>
            <a:off x="251520" y="692696"/>
            <a:ext cx="8435280" cy="6322714"/>
          </a:xfrm>
        </p:spPr>
        <p:txBody>
          <a:bodyPr>
            <a:noAutofit/>
          </a:bodyPr>
          <a:lstStyle/>
          <a:p>
            <a:pPr marL="114300" indent="0">
              <a:lnSpc>
                <a:spcPct val="150000"/>
              </a:lnSpc>
            </a:pPr>
            <a:br>
              <a:rPr lang="en-IN" sz="1800" dirty="0">
                <a:effectLst/>
                <a:latin typeface="Times New Roman" panose="02020603050405020304" pitchFamily="18" charset="0"/>
                <a:ea typeface="Times New Roman" panose="02020603050405020304" pitchFamily="18" charset="0"/>
                <a:cs typeface="Mangal" panose="02040503050203030202" pitchFamily="18" charset="0"/>
              </a:rPr>
            </a:b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4" name="Rectangle 3">
            <a:extLst>
              <a:ext uri="{FF2B5EF4-FFF2-40B4-BE49-F238E27FC236}">
                <a16:creationId xmlns:a16="http://schemas.microsoft.com/office/drawing/2014/main" id="{AA0AEB4E-F125-061A-02C5-3B6274D27404}"/>
              </a:ext>
            </a:extLst>
          </p:cNvPr>
          <p:cNvSpPr/>
          <p:nvPr/>
        </p:nvSpPr>
        <p:spPr>
          <a:xfrm>
            <a:off x="251520" y="260648"/>
            <a:ext cx="8640959" cy="6047809"/>
          </a:xfrm>
          <a:prstGeom prst="rect">
            <a:avLst/>
          </a:prstGeom>
          <a:noFill/>
        </p:spPr>
        <p:txBody>
          <a:bodyPr wrap="square" lIns="91440" tIns="45720" rIns="91440" bIns="45720">
            <a:spAutoFit/>
          </a:bodyPr>
          <a:lstStyle/>
          <a:p>
            <a:r>
              <a:rPr lang="en-US" sz="1800" b="1" u="sng" dirty="0">
                <a:effectLst/>
                <a:latin typeface="Arial" panose="020B0604020202020204" pitchFamily="34" charset="0"/>
                <a:ea typeface="Times New Roman" panose="02020603050405020304" pitchFamily="18" charset="0"/>
                <a:cs typeface="Mangal" panose="02040503050203030202" pitchFamily="18" charset="0"/>
              </a:rPr>
              <a:t>Software used: -</a:t>
            </a:r>
          </a:p>
          <a:p>
            <a:pPr marL="342900" lvl="0" indent="-342900" algn="just">
              <a:lnSpc>
                <a:spcPct val="150000"/>
              </a:lnSpc>
              <a:buFont typeface="Symbol" panose="05050102010706020507" pitchFamily="18" charset="2"/>
              <a:buChar char=""/>
            </a:pPr>
            <a:r>
              <a:rPr lang="en-US" sz="1800" b="1">
                <a:effectLst/>
                <a:latin typeface="Arial" panose="020B0604020202020204" pitchFamily="34" charset="0"/>
                <a:ea typeface="Arial" panose="020B0604020202020204" pitchFamily="34" charset="0"/>
                <a:cs typeface="Mangal" panose="02040503050203030202" pitchFamily="18" charset="0"/>
              </a:rPr>
              <a:t>Unity 2020.3.8f1 </a:t>
            </a:r>
            <a:r>
              <a:rPr lang="en-US" sz="1800" dirty="0">
                <a:effectLst/>
                <a:latin typeface="Arial" panose="020B0604020202020204" pitchFamily="34" charset="0"/>
                <a:ea typeface="Arial" panose="020B0604020202020204" pitchFamily="34" charset="0"/>
                <a:cs typeface="Mangal" panose="02040503050203030202" pitchFamily="18" charset="0"/>
              </a:rPr>
              <a:t>software is used to developed the project because its UI is clean and is vary stable. A lot of indie game developer uses Unity so there are a lot of content out in the internet about Unity. Unity can be used to make all shorts of games unlike Unreal which heavily focuses on very realistic AAA game.</a:t>
            </a:r>
          </a:p>
          <a:p>
            <a:pPr lvl="0" algn="just">
              <a:lnSpc>
                <a:spcPct val="150000"/>
              </a:lnSpc>
            </a:pP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Arial" panose="020B0604020202020204" pitchFamily="34" charset="0"/>
                <a:cs typeface="Mangal" panose="02040503050203030202" pitchFamily="18" charset="0"/>
              </a:rPr>
              <a:t>C# </a:t>
            </a:r>
            <a:r>
              <a:rPr lang="en-US" sz="1800" dirty="0">
                <a:effectLst/>
                <a:latin typeface="Arial" panose="020B0604020202020204" pitchFamily="34" charset="0"/>
                <a:ea typeface="Arial" panose="020B0604020202020204" pitchFamily="34" charset="0"/>
                <a:cs typeface="Mangal" panose="02040503050203030202" pitchFamily="18" charset="0"/>
              </a:rPr>
              <a:t>is used as </a:t>
            </a:r>
            <a:r>
              <a:rPr lang="en-IN" sz="1800" dirty="0">
                <a:effectLst/>
                <a:latin typeface="Arial" panose="020B0604020202020204" pitchFamily="34" charset="0"/>
                <a:ea typeface="Times New Roman" panose="02020603050405020304" pitchFamily="18" charset="0"/>
                <a:cs typeface="Mangal" panose="02040503050203030202" pitchFamily="18" charset="0"/>
              </a:rPr>
              <a:t>C# is the only language that Unity supports natively. And it is easy to use. It supports OOPS concept.</a:t>
            </a:r>
          </a:p>
          <a:p>
            <a:pPr marL="342900" lvl="0" indent="-342900" algn="just">
              <a:lnSpc>
                <a:spcPct val="150000"/>
              </a:lnSpc>
              <a:buFont typeface="Symbol" panose="05050102010706020507" pitchFamily="18" charset="2"/>
              <a:buChar char=""/>
            </a:pPr>
            <a:endParaRPr lang="en-IN" dirty="0">
              <a:latin typeface="Arial" panose="020B060402020202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b="1" dirty="0">
                <a:latin typeface="Arial" panose="020B0604020202020204" pitchFamily="34" charset="0"/>
                <a:ea typeface="Times New Roman" panose="02020603050405020304" pitchFamily="18" charset="0"/>
                <a:cs typeface="Mangal" panose="02040503050203030202" pitchFamily="18" charset="0"/>
              </a:rPr>
              <a:t>Visual Studio Code </a:t>
            </a:r>
            <a:r>
              <a:rPr lang="en-IN" dirty="0">
                <a:latin typeface="Arial" panose="020B0604020202020204" pitchFamily="34" charset="0"/>
                <a:ea typeface="Times New Roman" panose="02020603050405020304" pitchFamily="18" charset="0"/>
                <a:cs typeface="Mangal" panose="02040503050203030202" pitchFamily="18" charset="0"/>
              </a:rPr>
              <a:t>is used for coding platform.</a:t>
            </a:r>
            <a:endParaRPr lang="en-IN" sz="1800" b="1" dirty="0">
              <a:effectLst/>
              <a:latin typeface="Arial" panose="020B0604020202020204" pitchFamily="34" charset="0"/>
              <a:ea typeface="Times New Roman" panose="02020603050405020304" pitchFamily="18" charset="0"/>
              <a:cs typeface="Mangal" panose="02040503050203030202" pitchFamily="18" charset="0"/>
            </a:endParaRPr>
          </a:p>
          <a:p>
            <a:pPr lvl="0" algn="just">
              <a:lnSpc>
                <a:spcPct val="150000"/>
              </a:lnSpc>
            </a:pP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457200" algn="just">
              <a:lnSpc>
                <a:spcPct val="150000"/>
              </a:lnSpc>
            </a:pPr>
            <a:r>
              <a:rPr lang="en-US" sz="1800" b="1" u="sng" dirty="0">
                <a:effectLst/>
                <a:latin typeface="Arial" panose="020B0604020202020204" pitchFamily="34" charset="0"/>
                <a:ea typeface="Times New Roman" panose="02020603050405020304" pitchFamily="18" charset="0"/>
                <a:cs typeface="Mangal" panose="02040503050203030202" pitchFamily="18" charset="0"/>
              </a:rPr>
              <a:t>Software requirement: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Mangal" panose="02040503050203030202" pitchFamily="18" charset="0"/>
              </a:rPr>
              <a:t>Android 7.0+ ‘Nougat’ (API 24)</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71299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387DF2-68B1-B50A-0FC5-3419A1D2C137}"/>
              </a:ext>
            </a:extLst>
          </p:cNvPr>
          <p:cNvSpPr/>
          <p:nvPr/>
        </p:nvSpPr>
        <p:spPr>
          <a:xfrm>
            <a:off x="1577176" y="260648"/>
            <a:ext cx="59896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Screenshots of Unity</a:t>
            </a:r>
          </a:p>
        </p:txBody>
      </p:sp>
      <p:pic>
        <p:nvPicPr>
          <p:cNvPr id="8" name="Picture 7">
            <a:extLst>
              <a:ext uri="{FF2B5EF4-FFF2-40B4-BE49-F238E27FC236}">
                <a16:creationId xmlns:a16="http://schemas.microsoft.com/office/drawing/2014/main" id="{BAA45AB4-1D24-28EC-B427-5219205EB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6988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1D6587-47E3-2CBD-31EB-59CF462AC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6633"/>
            <a:ext cx="8136904" cy="3096344"/>
          </a:xfrm>
          <a:prstGeom prst="rect">
            <a:avLst/>
          </a:prstGeom>
        </p:spPr>
      </p:pic>
      <p:pic>
        <p:nvPicPr>
          <p:cNvPr id="9" name="Picture 8">
            <a:extLst>
              <a:ext uri="{FF2B5EF4-FFF2-40B4-BE49-F238E27FC236}">
                <a16:creationId xmlns:a16="http://schemas.microsoft.com/office/drawing/2014/main" id="{284C8CCE-51A1-148A-2541-9FC62C5F4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323957"/>
            <a:ext cx="8146486" cy="3429000"/>
          </a:xfrm>
          <a:prstGeom prst="rect">
            <a:avLst/>
          </a:prstGeom>
        </p:spPr>
      </p:pic>
    </p:spTree>
    <p:extLst>
      <p:ext uri="{BB962C8B-B14F-4D97-AF65-F5344CB8AC3E}">
        <p14:creationId xmlns:p14="http://schemas.microsoft.com/office/powerpoint/2010/main" val="58036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A51C26-0A02-161C-9BCF-DF137AF49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20" y="1047106"/>
            <a:ext cx="8871360" cy="4763788"/>
          </a:xfrm>
          <a:prstGeom prst="rect">
            <a:avLst/>
          </a:prstGeom>
        </p:spPr>
      </p:pic>
    </p:spTree>
    <p:extLst>
      <p:ext uri="{BB962C8B-B14F-4D97-AF65-F5344CB8AC3E}">
        <p14:creationId xmlns:p14="http://schemas.microsoft.com/office/powerpoint/2010/main" val="2394733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623</Words>
  <Application>Microsoft Office PowerPoint</Application>
  <PresentationFormat>On-screen Show (4:3)</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Times New Roman</vt:lpstr>
      <vt:lpstr>Office Theme</vt:lpstr>
      <vt:lpstr>Car Game</vt:lpstr>
      <vt:lpstr>CONTENTS</vt:lpstr>
      <vt:lpstr>PROJECT OVERVIEW  </vt:lpstr>
      <vt:lpstr>Feasibility test</vt:lpstr>
      <vt:lpstr>SOFTWARE &amp; HARDWARE CONFIGURATION</vt:lpstr>
      <vt:lpstr> </vt:lpstr>
      <vt:lpstr>PowerPoint Presentation</vt:lpstr>
      <vt:lpstr>PowerPoint Presentation</vt:lpstr>
      <vt:lpstr>PowerPoint Presentation</vt:lpstr>
      <vt:lpstr>PowerPoint Presentation</vt:lpstr>
      <vt:lpstr>PowerPoint Presentation</vt:lpstr>
      <vt:lpstr>PowerPoint Presentation</vt:lpstr>
      <vt:lpstr>Limitations of the project </vt:lpstr>
      <vt:lpstr> FUTURE SCOPE </vt:lpstr>
      <vt:lpstr>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System</dc:title>
  <dc:creator>Mukul kumar singh</dc:creator>
  <cp:lastModifiedBy>Devesh Singh</cp:lastModifiedBy>
  <cp:revision>28</cp:revision>
  <dcterms:created xsi:type="dcterms:W3CDTF">2021-07-31T05:06:23Z</dcterms:created>
  <dcterms:modified xsi:type="dcterms:W3CDTF">2023-01-13T18:15:30Z</dcterms:modified>
</cp:coreProperties>
</file>