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8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2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4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3801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29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4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69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54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0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1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8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1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4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2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8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Course Advising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0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073" y="1816726"/>
            <a:ext cx="10146186" cy="2511835"/>
          </a:xfrm>
        </p:spPr>
        <p:txBody>
          <a:bodyPr/>
          <a:lstStyle/>
          <a:p>
            <a:r>
              <a:rPr lang="en-US" sz="11500" dirty="0" err="1" smtClean="0"/>
              <a:t>Er</a:t>
            </a:r>
            <a:r>
              <a:rPr lang="en-US" sz="11500" dirty="0" smtClean="0"/>
              <a:t>-Diagram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798454" y="3359116"/>
            <a:ext cx="127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488" y="3359116"/>
            <a:ext cx="9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23995" y="3359116"/>
            <a:ext cx="127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3134" y="548496"/>
            <a:ext cx="92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C_Sec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45168" y="5529031"/>
            <a:ext cx="123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St_Phone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92164" y="5529031"/>
            <a:ext cx="118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St_Email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30939" y="5494858"/>
            <a:ext cx="139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Ins_Email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373377" y="5494858"/>
            <a:ext cx="135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Ins_phone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5276" y="2736821"/>
            <a:ext cx="476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sid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839407" y="2686050"/>
            <a:ext cx="61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sname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673288" y="2730986"/>
            <a:ext cx="679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ccomp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156644" y="2714011"/>
            <a:ext cx="539033" cy="25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cgpa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4694483" y="3284081"/>
            <a:ext cx="1339403" cy="524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839407" y="2629554"/>
            <a:ext cx="595638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634382" y="2700208"/>
            <a:ext cx="679360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461717" y="2700208"/>
            <a:ext cx="611746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117738" y="2700208"/>
            <a:ext cx="577939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7" idx="5"/>
          </p:cNvCxnSpPr>
          <p:nvPr/>
        </p:nvCxnSpPr>
        <p:spPr>
          <a:xfrm>
            <a:off x="4347816" y="2944799"/>
            <a:ext cx="536658" cy="330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6" idx="0"/>
          </p:cNvCxnSpPr>
          <p:nvPr/>
        </p:nvCxnSpPr>
        <p:spPr>
          <a:xfrm>
            <a:off x="5049593" y="3007987"/>
            <a:ext cx="314592" cy="276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3"/>
          </p:cNvCxnSpPr>
          <p:nvPr/>
        </p:nvCxnSpPr>
        <p:spPr>
          <a:xfrm>
            <a:off x="5551305" y="2962914"/>
            <a:ext cx="233324" cy="32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0" idx="4"/>
          </p:cNvCxnSpPr>
          <p:nvPr/>
        </p:nvCxnSpPr>
        <p:spPr>
          <a:xfrm flipV="1">
            <a:off x="5979690" y="3007987"/>
            <a:ext cx="427018" cy="276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417488" y="3359116"/>
            <a:ext cx="999187" cy="36933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879" y="4051546"/>
            <a:ext cx="442952" cy="24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sec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90698" y="4051546"/>
            <a:ext cx="47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crdt1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792833" y="4051546"/>
            <a:ext cx="694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cname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178416" y="4051546"/>
            <a:ext cx="476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cid</a:t>
            </a:r>
            <a:endParaRPr lang="en-US" sz="1000" dirty="0"/>
          </a:p>
        </p:txBody>
      </p:sp>
      <p:sp>
        <p:nvSpPr>
          <p:cNvPr id="56" name="Oval 55"/>
          <p:cNvSpPr/>
          <p:nvPr/>
        </p:nvSpPr>
        <p:spPr>
          <a:xfrm>
            <a:off x="12879" y="4051546"/>
            <a:ext cx="404609" cy="2462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6925" y="4051547"/>
            <a:ext cx="520291" cy="2848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101606" y="4049399"/>
            <a:ext cx="520291" cy="287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792834" y="4036519"/>
            <a:ext cx="614670" cy="333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endCxn id="52" idx="0"/>
          </p:cNvCxnSpPr>
          <p:nvPr/>
        </p:nvCxnSpPr>
        <p:spPr>
          <a:xfrm flipH="1">
            <a:off x="234355" y="3728448"/>
            <a:ext cx="359375" cy="32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1" idx="2"/>
            <a:endCxn id="53" idx="0"/>
          </p:cNvCxnSpPr>
          <p:nvPr/>
        </p:nvCxnSpPr>
        <p:spPr>
          <a:xfrm flipH="1">
            <a:off x="728957" y="3728448"/>
            <a:ext cx="188125" cy="32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9" idx="0"/>
          </p:cNvCxnSpPr>
          <p:nvPr/>
        </p:nvCxnSpPr>
        <p:spPr>
          <a:xfrm>
            <a:off x="1178416" y="3728448"/>
            <a:ext cx="183336" cy="320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0" idx="0"/>
          </p:cNvCxnSpPr>
          <p:nvPr/>
        </p:nvCxnSpPr>
        <p:spPr>
          <a:xfrm>
            <a:off x="1416675" y="3728448"/>
            <a:ext cx="683494" cy="30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027265" y="2761766"/>
            <a:ext cx="61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insid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10729171" y="2749415"/>
            <a:ext cx="61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iname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11586967" y="2761765"/>
            <a:ext cx="61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iroom</a:t>
            </a:r>
            <a:endParaRPr lang="en-US" sz="1000" dirty="0"/>
          </a:p>
        </p:txBody>
      </p:sp>
      <p:sp>
        <p:nvSpPr>
          <p:cNvPr id="74" name="Oval 73"/>
          <p:cNvSpPr/>
          <p:nvPr/>
        </p:nvSpPr>
        <p:spPr>
          <a:xfrm>
            <a:off x="9953501" y="2762455"/>
            <a:ext cx="577939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726234" y="2749576"/>
            <a:ext cx="577939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1563360" y="2775334"/>
            <a:ext cx="577939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42387" y="3359115"/>
            <a:ext cx="1167542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Straight Connector 84"/>
          <p:cNvCxnSpPr>
            <a:stCxn id="74" idx="4"/>
          </p:cNvCxnSpPr>
          <p:nvPr/>
        </p:nvCxnSpPr>
        <p:spPr>
          <a:xfrm>
            <a:off x="10242471" y="3070234"/>
            <a:ext cx="588364" cy="276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5" idx="4"/>
          </p:cNvCxnSpPr>
          <p:nvPr/>
        </p:nvCxnSpPr>
        <p:spPr>
          <a:xfrm>
            <a:off x="11015204" y="3057355"/>
            <a:ext cx="52038" cy="301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6" idx="4"/>
          </p:cNvCxnSpPr>
          <p:nvPr/>
        </p:nvCxnSpPr>
        <p:spPr>
          <a:xfrm flipH="1">
            <a:off x="11586967" y="3083113"/>
            <a:ext cx="265363" cy="276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461470" y="1400160"/>
            <a:ext cx="18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C_Completed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969704" y="4719011"/>
            <a:ext cx="117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C_taken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17081" y="548496"/>
            <a:ext cx="110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Devides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470518" y="4489913"/>
            <a:ext cx="65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228813" y="4708854"/>
            <a:ext cx="65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272785" y="548969"/>
            <a:ext cx="109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Instructs</a:t>
            </a:r>
            <a:endParaRPr lang="en-US" dirty="0"/>
          </a:p>
        </p:txBody>
      </p:sp>
      <p:sp>
        <p:nvSpPr>
          <p:cNvPr id="97" name="Diamond 96"/>
          <p:cNvSpPr/>
          <p:nvPr/>
        </p:nvSpPr>
        <p:spPr>
          <a:xfrm>
            <a:off x="2305319" y="1171974"/>
            <a:ext cx="2055376" cy="8164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iamond 98"/>
          <p:cNvSpPr/>
          <p:nvPr/>
        </p:nvSpPr>
        <p:spPr>
          <a:xfrm>
            <a:off x="2689539" y="4518580"/>
            <a:ext cx="1666465" cy="76470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iamond 99"/>
          <p:cNvSpPr/>
          <p:nvPr/>
        </p:nvSpPr>
        <p:spPr>
          <a:xfrm>
            <a:off x="9117175" y="324761"/>
            <a:ext cx="1405931" cy="8164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iamond 100"/>
          <p:cNvSpPr/>
          <p:nvPr/>
        </p:nvSpPr>
        <p:spPr>
          <a:xfrm>
            <a:off x="10352478" y="4386880"/>
            <a:ext cx="797147" cy="57442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5108624" y="4603675"/>
            <a:ext cx="797147" cy="57442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794192" y="456672"/>
            <a:ext cx="1305977" cy="57442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868452" y="3342724"/>
            <a:ext cx="112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Advising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07797" y="5107135"/>
            <a:ext cx="81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P_req</a:t>
            </a:r>
            <a:endParaRPr lang="en-US" dirty="0"/>
          </a:p>
        </p:txBody>
      </p:sp>
      <p:sp>
        <p:nvSpPr>
          <p:cNvPr id="106" name="Diamond 105"/>
          <p:cNvSpPr/>
          <p:nvPr/>
        </p:nvSpPr>
        <p:spPr>
          <a:xfrm>
            <a:off x="598863" y="5013653"/>
            <a:ext cx="973660" cy="57442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7694186" y="3173266"/>
            <a:ext cx="1448747" cy="7405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ame 107"/>
          <p:cNvSpPr/>
          <p:nvPr/>
        </p:nvSpPr>
        <p:spPr>
          <a:xfrm>
            <a:off x="5611034" y="5460642"/>
            <a:ext cx="1290707" cy="514995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Frame 108"/>
          <p:cNvSpPr/>
          <p:nvPr/>
        </p:nvSpPr>
        <p:spPr>
          <a:xfrm>
            <a:off x="4089181" y="5458495"/>
            <a:ext cx="1290707" cy="514995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Frame 110"/>
          <p:cNvSpPr/>
          <p:nvPr/>
        </p:nvSpPr>
        <p:spPr>
          <a:xfrm>
            <a:off x="9343766" y="5445616"/>
            <a:ext cx="1356710" cy="514995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Frame 111"/>
          <p:cNvSpPr/>
          <p:nvPr/>
        </p:nvSpPr>
        <p:spPr>
          <a:xfrm>
            <a:off x="10863475" y="5445616"/>
            <a:ext cx="1290707" cy="514995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Frame 112"/>
          <p:cNvSpPr/>
          <p:nvPr/>
        </p:nvSpPr>
        <p:spPr>
          <a:xfrm>
            <a:off x="5261158" y="487243"/>
            <a:ext cx="1011398" cy="514995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7" name="Elbow Connector 116"/>
          <p:cNvCxnSpPr>
            <a:stCxn id="51" idx="0"/>
            <a:endCxn id="97" idx="1"/>
          </p:cNvCxnSpPr>
          <p:nvPr/>
        </p:nvCxnSpPr>
        <p:spPr>
          <a:xfrm rot="5400000" flipH="1" flipV="1">
            <a:off x="721745" y="1775543"/>
            <a:ext cx="1778911" cy="13882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36" idx="0"/>
            <a:endCxn id="97" idx="3"/>
          </p:cNvCxnSpPr>
          <p:nvPr/>
        </p:nvCxnSpPr>
        <p:spPr>
          <a:xfrm rot="16200000" flipV="1">
            <a:off x="4010502" y="1930398"/>
            <a:ext cx="1703876" cy="10034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3" idx="1"/>
          </p:cNvCxnSpPr>
          <p:nvPr/>
        </p:nvCxnSpPr>
        <p:spPr>
          <a:xfrm rot="5400000" flipH="1" flipV="1">
            <a:off x="-633784" y="1914748"/>
            <a:ext cx="2598838" cy="2571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3" idx="3"/>
            <a:endCxn id="113" idx="1"/>
          </p:cNvCxnSpPr>
          <p:nvPr/>
        </p:nvCxnSpPr>
        <p:spPr>
          <a:xfrm>
            <a:off x="2100169" y="743886"/>
            <a:ext cx="3160989" cy="8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22" idx="3"/>
            <a:endCxn id="100" idx="1"/>
          </p:cNvCxnSpPr>
          <p:nvPr/>
        </p:nvCxnSpPr>
        <p:spPr>
          <a:xfrm flipV="1">
            <a:off x="6246123" y="732992"/>
            <a:ext cx="2871052" cy="17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00" idx="3"/>
          </p:cNvCxnSpPr>
          <p:nvPr/>
        </p:nvCxnSpPr>
        <p:spPr>
          <a:xfrm>
            <a:off x="10523106" y="732992"/>
            <a:ext cx="926212" cy="26261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20" idx="2"/>
            <a:endCxn id="101" idx="0"/>
          </p:cNvCxnSpPr>
          <p:nvPr/>
        </p:nvCxnSpPr>
        <p:spPr>
          <a:xfrm rot="5400000">
            <a:off x="10677060" y="3802440"/>
            <a:ext cx="658432" cy="5104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01" idx="1"/>
          </p:cNvCxnSpPr>
          <p:nvPr/>
        </p:nvCxnSpPr>
        <p:spPr>
          <a:xfrm rot="10800000" flipV="1">
            <a:off x="9953502" y="4674094"/>
            <a:ext cx="398977" cy="7972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1" idx="3"/>
          </p:cNvCxnSpPr>
          <p:nvPr/>
        </p:nvCxnSpPr>
        <p:spPr>
          <a:xfrm>
            <a:off x="11149625" y="4674094"/>
            <a:ext cx="544392" cy="78440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6" idx="3"/>
            <a:endCxn id="107" idx="1"/>
          </p:cNvCxnSpPr>
          <p:nvPr/>
        </p:nvCxnSpPr>
        <p:spPr>
          <a:xfrm flipV="1">
            <a:off x="6073463" y="3543545"/>
            <a:ext cx="1620723" cy="23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07" idx="3"/>
            <a:endCxn id="20" idx="1"/>
          </p:cNvCxnSpPr>
          <p:nvPr/>
        </p:nvCxnSpPr>
        <p:spPr>
          <a:xfrm>
            <a:off x="9142933" y="3543545"/>
            <a:ext cx="1481062" cy="23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9" idx="3"/>
            <a:endCxn id="99" idx="0"/>
          </p:cNvCxnSpPr>
          <p:nvPr/>
        </p:nvCxnSpPr>
        <p:spPr>
          <a:xfrm>
            <a:off x="1416675" y="3543782"/>
            <a:ext cx="2106097" cy="9747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99" idx="3"/>
          </p:cNvCxnSpPr>
          <p:nvPr/>
        </p:nvCxnSpPr>
        <p:spPr>
          <a:xfrm flipV="1">
            <a:off x="4356004" y="3808906"/>
            <a:ext cx="442449" cy="10920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endCxn id="102" idx="0"/>
          </p:cNvCxnSpPr>
          <p:nvPr/>
        </p:nvCxnSpPr>
        <p:spPr>
          <a:xfrm rot="16200000" flipH="1">
            <a:off x="5101813" y="4198289"/>
            <a:ext cx="794769" cy="1600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02" idx="1"/>
          </p:cNvCxnSpPr>
          <p:nvPr/>
        </p:nvCxnSpPr>
        <p:spPr>
          <a:xfrm rot="10800000" flipV="1">
            <a:off x="4899706" y="4890888"/>
            <a:ext cx="208919" cy="6039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02" idx="3"/>
            <a:endCxn id="108" idx="0"/>
          </p:cNvCxnSpPr>
          <p:nvPr/>
        </p:nvCxnSpPr>
        <p:spPr>
          <a:xfrm>
            <a:off x="5905771" y="4890889"/>
            <a:ext cx="350617" cy="56975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endCxn id="106" idx="3"/>
          </p:cNvCxnSpPr>
          <p:nvPr/>
        </p:nvCxnSpPr>
        <p:spPr>
          <a:xfrm rot="16200000" flipH="1">
            <a:off x="535177" y="4263521"/>
            <a:ext cx="1572420" cy="502272"/>
          </a:xfrm>
          <a:prstGeom prst="bentConnector4">
            <a:avLst>
              <a:gd name="adj1" fmla="val 40867"/>
              <a:gd name="adj2" fmla="val 1455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515418" y="1241467"/>
            <a:ext cx="524380" cy="25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cid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136397" y="1241467"/>
            <a:ext cx="61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secid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962282" y="1267225"/>
            <a:ext cx="61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insid</a:t>
            </a:r>
            <a:endParaRPr lang="en-US" sz="1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645238" y="1267224"/>
            <a:ext cx="536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cap</a:t>
            </a:r>
            <a:endParaRPr 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679510" y="6315748"/>
            <a:ext cx="61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sid</a:t>
            </a:r>
            <a:endParaRPr 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433407" y="6315751"/>
            <a:ext cx="61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semail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255491" y="6315752"/>
            <a:ext cx="61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S_phn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885916" y="6315748"/>
            <a:ext cx="61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sid</a:t>
            </a:r>
            <a:endParaRPr lang="en-US" sz="1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9037893" y="6315750"/>
            <a:ext cx="61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insid</a:t>
            </a:r>
            <a:endParaRPr 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9558188" y="6315749"/>
            <a:ext cx="684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Ins_phn</a:t>
            </a:r>
            <a:endParaRPr 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0624441" y="6328631"/>
            <a:ext cx="61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insid</a:t>
            </a:r>
            <a:endParaRPr lang="en-US" sz="1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1309160" y="6315750"/>
            <a:ext cx="764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Ins_email</a:t>
            </a:r>
            <a:endParaRPr lang="en-US" sz="1000" dirty="0"/>
          </a:p>
        </p:txBody>
      </p:sp>
      <p:sp>
        <p:nvSpPr>
          <p:cNvPr id="181" name="Oval 180"/>
          <p:cNvSpPr/>
          <p:nvPr/>
        </p:nvSpPr>
        <p:spPr>
          <a:xfrm>
            <a:off x="4405513" y="1254804"/>
            <a:ext cx="577939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5098161" y="1255626"/>
            <a:ext cx="577939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896656" y="1255625"/>
            <a:ext cx="577939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579233" y="1255625"/>
            <a:ext cx="577939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565576" y="6304149"/>
            <a:ext cx="577939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248155" y="6291270"/>
            <a:ext cx="577939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767862" y="6304149"/>
            <a:ext cx="577939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37565" y="6304150"/>
            <a:ext cx="577939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8974704" y="6304151"/>
            <a:ext cx="577939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9592890" y="6304150"/>
            <a:ext cx="577939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0571689" y="6317030"/>
            <a:ext cx="577939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1280023" y="6304149"/>
            <a:ext cx="772738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stCxn id="166" idx="0"/>
          </p:cNvCxnSpPr>
          <p:nvPr/>
        </p:nvCxnSpPr>
        <p:spPr>
          <a:xfrm flipV="1">
            <a:off x="4777608" y="886329"/>
            <a:ext cx="482746" cy="35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82" idx="0"/>
          </p:cNvCxnSpPr>
          <p:nvPr/>
        </p:nvCxnSpPr>
        <p:spPr>
          <a:xfrm flipV="1">
            <a:off x="5387131" y="950724"/>
            <a:ext cx="245932" cy="304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83" idx="0"/>
          </p:cNvCxnSpPr>
          <p:nvPr/>
        </p:nvCxnSpPr>
        <p:spPr>
          <a:xfrm flipH="1" flipV="1">
            <a:off x="6031074" y="950724"/>
            <a:ext cx="154552" cy="30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4" idx="0"/>
          </p:cNvCxnSpPr>
          <p:nvPr/>
        </p:nvCxnSpPr>
        <p:spPr>
          <a:xfrm flipH="1" flipV="1">
            <a:off x="6252421" y="964087"/>
            <a:ext cx="615782" cy="291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85" idx="7"/>
          </p:cNvCxnSpPr>
          <p:nvPr/>
        </p:nvCxnSpPr>
        <p:spPr>
          <a:xfrm flipV="1">
            <a:off x="4058878" y="6007663"/>
            <a:ext cx="213578" cy="341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86" idx="0"/>
          </p:cNvCxnSpPr>
          <p:nvPr/>
        </p:nvCxnSpPr>
        <p:spPr>
          <a:xfrm flipV="1">
            <a:off x="4537125" y="5960611"/>
            <a:ext cx="55158" cy="33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87" idx="0"/>
          </p:cNvCxnSpPr>
          <p:nvPr/>
        </p:nvCxnSpPr>
        <p:spPr>
          <a:xfrm flipH="1" flipV="1">
            <a:off x="5979690" y="5960611"/>
            <a:ext cx="77142" cy="343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88" idx="0"/>
          </p:cNvCxnSpPr>
          <p:nvPr/>
        </p:nvCxnSpPr>
        <p:spPr>
          <a:xfrm flipH="1" flipV="1">
            <a:off x="6521834" y="5973490"/>
            <a:ext cx="204701" cy="330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89" idx="0"/>
          </p:cNvCxnSpPr>
          <p:nvPr/>
        </p:nvCxnSpPr>
        <p:spPr>
          <a:xfrm flipV="1">
            <a:off x="9263674" y="5987238"/>
            <a:ext cx="257575" cy="31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90" idx="0"/>
          </p:cNvCxnSpPr>
          <p:nvPr/>
        </p:nvCxnSpPr>
        <p:spPr>
          <a:xfrm flipH="1" flipV="1">
            <a:off x="9863354" y="5960611"/>
            <a:ext cx="18506" cy="343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91" idx="0"/>
          </p:cNvCxnSpPr>
          <p:nvPr/>
        </p:nvCxnSpPr>
        <p:spPr>
          <a:xfrm flipV="1">
            <a:off x="10860659" y="5960611"/>
            <a:ext cx="288966" cy="356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92" idx="0"/>
            <a:endCxn id="112" idx="2"/>
          </p:cNvCxnSpPr>
          <p:nvPr/>
        </p:nvCxnSpPr>
        <p:spPr>
          <a:xfrm flipH="1" flipV="1">
            <a:off x="11508829" y="5960611"/>
            <a:ext cx="157563" cy="343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82743" y="3123345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338837" y="3046067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746404" y="3793046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435580" y="3293696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214603" y="5235483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630496" y="5235480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91903" y="5222603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443435" y="5222602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003984" y="521812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238207" y="687088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006390" y="3327258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33886" y="3604257"/>
            <a:ext cx="166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83497" y="3136221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1237370" y="3136222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0400243" y="3290767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454748" y="3793041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1044187" y="3702887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991800" y="3699186"/>
            <a:ext cx="61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P_cid</a:t>
            </a:r>
            <a:endParaRPr lang="en-US" sz="1000" dirty="0"/>
          </a:p>
        </p:txBody>
      </p:sp>
      <p:sp>
        <p:nvSpPr>
          <p:cNvPr id="158" name="Oval 157"/>
          <p:cNvSpPr/>
          <p:nvPr/>
        </p:nvSpPr>
        <p:spPr>
          <a:xfrm>
            <a:off x="1969258" y="3673888"/>
            <a:ext cx="577939" cy="307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58" idx="0"/>
          </p:cNvCxnSpPr>
          <p:nvPr/>
        </p:nvCxnSpPr>
        <p:spPr>
          <a:xfrm>
            <a:off x="1435580" y="3673888"/>
            <a:ext cx="8226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106" idx="1"/>
          </p:cNvCxnSpPr>
          <p:nvPr/>
        </p:nvCxnSpPr>
        <p:spPr>
          <a:xfrm rot="5400000">
            <a:off x="33442" y="4293869"/>
            <a:ext cx="1572420" cy="441577"/>
          </a:xfrm>
          <a:prstGeom prst="bentConnector4">
            <a:avLst>
              <a:gd name="adj1" fmla="val 40867"/>
              <a:gd name="adj2" fmla="val 1517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1562222" y="4321860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12974" y="4347615"/>
            <a:ext cx="31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053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Student( </a:t>
            </a:r>
            <a:r>
              <a:rPr lang="en-US" u="sng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</a:t>
            </a:r>
            <a:r>
              <a:rPr lang="en-US" dirty="0" err="1" smtClean="0"/>
              <a:t>ccomp,cgpa</a:t>
            </a:r>
            <a:r>
              <a:rPr lang="en-US" dirty="0" smtClean="0"/>
              <a:t>,)</a:t>
            </a:r>
          </a:p>
          <a:p>
            <a:r>
              <a:rPr lang="en-US" dirty="0" smtClean="0"/>
              <a:t>Instructor( </a:t>
            </a:r>
            <a:r>
              <a:rPr lang="en-US" u="sng" dirty="0" err="1" smtClean="0"/>
              <a:t>insid</a:t>
            </a:r>
            <a:r>
              <a:rPr lang="en-US" dirty="0" smtClean="0"/>
              <a:t>, </a:t>
            </a:r>
            <a:r>
              <a:rPr lang="en-US" dirty="0" err="1" smtClean="0"/>
              <a:t>iname,iroom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Course( </a:t>
            </a:r>
            <a:r>
              <a:rPr lang="en-US" u="sng" dirty="0" err="1" smtClean="0"/>
              <a:t>cid</a:t>
            </a:r>
            <a:r>
              <a:rPr lang="en-US" u="sng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, sec, p-id, </a:t>
            </a:r>
            <a:r>
              <a:rPr lang="en-US" dirty="0" err="1" smtClean="0"/>
              <a:t>crdt</a:t>
            </a:r>
            <a:r>
              <a:rPr lang="en-US" dirty="0" smtClean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-completed</a:t>
            </a:r>
            <a:r>
              <a:rPr lang="en-US" dirty="0" smtClean="0"/>
              <a:t>( </a:t>
            </a:r>
            <a:r>
              <a:rPr lang="en-US" u="sng" dirty="0" err="1" smtClean="0"/>
              <a:t>cid</a:t>
            </a:r>
            <a:r>
              <a:rPr lang="en-US" dirty="0" smtClean="0"/>
              <a:t>, </a:t>
            </a:r>
            <a:r>
              <a:rPr lang="en-US" u="sng" dirty="0" err="1" smtClean="0"/>
              <a:t>sid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C-taken( </a:t>
            </a:r>
            <a:r>
              <a:rPr lang="en-US" u="sng" dirty="0" err="1" smtClean="0"/>
              <a:t>cid</a:t>
            </a:r>
            <a:r>
              <a:rPr lang="en-US" dirty="0" smtClean="0"/>
              <a:t>, </a:t>
            </a:r>
            <a:r>
              <a:rPr lang="en-US" u="sng" dirty="0" err="1" smtClean="0"/>
              <a:t>sid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P-</a:t>
            </a:r>
            <a:r>
              <a:rPr lang="en-US" dirty="0" err="1" smtClean="0"/>
              <a:t>req</a:t>
            </a:r>
            <a:r>
              <a:rPr lang="en-US" dirty="0" smtClean="0"/>
              <a:t>( </a:t>
            </a:r>
            <a:r>
              <a:rPr lang="en-US" u="sng" dirty="0" err="1" smtClean="0"/>
              <a:t>cid</a:t>
            </a:r>
            <a:r>
              <a:rPr lang="en-US" dirty="0" smtClean="0"/>
              <a:t>, p-</a:t>
            </a:r>
            <a:r>
              <a:rPr lang="en-US" dirty="0" err="1" smtClean="0"/>
              <a:t>cid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Student:</a:t>
            </a:r>
          </a:p>
          <a:p>
            <a:pPr lvl="1"/>
            <a:r>
              <a:rPr lang="en-US" dirty="0" smtClean="0"/>
              <a:t>In 4NF</a:t>
            </a:r>
          </a:p>
          <a:p>
            <a:pPr lvl="1"/>
            <a:r>
              <a:rPr lang="en-US" dirty="0" smtClean="0"/>
              <a:t>Primary Key is set</a:t>
            </a:r>
          </a:p>
          <a:p>
            <a:pPr lvl="1"/>
            <a:r>
              <a:rPr lang="en-US" dirty="0" smtClean="0"/>
              <a:t>No partial key dependency</a:t>
            </a:r>
          </a:p>
          <a:p>
            <a:pPr lvl="1"/>
            <a:r>
              <a:rPr lang="en-US" dirty="0" smtClean="0"/>
              <a:t>No Transitive dependency</a:t>
            </a:r>
          </a:p>
          <a:p>
            <a:pPr lvl="1"/>
            <a:r>
              <a:rPr lang="en-US" dirty="0" smtClean="0"/>
              <a:t>No multivalued dependency </a:t>
            </a:r>
          </a:p>
          <a:p>
            <a:r>
              <a:rPr lang="en-US" dirty="0" smtClean="0"/>
              <a:t>Instructor:</a:t>
            </a:r>
          </a:p>
          <a:p>
            <a:pPr lvl="1"/>
            <a:r>
              <a:rPr lang="en-US" dirty="0"/>
              <a:t>In 4NF</a:t>
            </a:r>
          </a:p>
          <a:p>
            <a:pPr lvl="1"/>
            <a:r>
              <a:rPr lang="en-US" dirty="0"/>
              <a:t>Primary Key is set</a:t>
            </a:r>
          </a:p>
          <a:p>
            <a:pPr lvl="1"/>
            <a:r>
              <a:rPr lang="en-US" dirty="0"/>
              <a:t>No partial key dependency</a:t>
            </a:r>
          </a:p>
          <a:p>
            <a:pPr lvl="1"/>
            <a:r>
              <a:rPr lang="en-US" dirty="0"/>
              <a:t>No Transitive dependency</a:t>
            </a:r>
          </a:p>
          <a:p>
            <a:pPr lvl="1"/>
            <a:r>
              <a:rPr lang="en-US" dirty="0"/>
              <a:t>No multivalued dependency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(count…)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Courses</a:t>
            </a:r>
          </a:p>
          <a:p>
            <a:pPr lvl="1"/>
            <a:r>
              <a:rPr lang="en-US" dirty="0"/>
              <a:t>In 3</a:t>
            </a:r>
            <a:r>
              <a:rPr lang="en-US" dirty="0" smtClean="0"/>
              <a:t>NF</a:t>
            </a:r>
            <a:endParaRPr lang="en-US" dirty="0"/>
          </a:p>
          <a:p>
            <a:pPr lvl="1"/>
            <a:r>
              <a:rPr lang="en-US" dirty="0"/>
              <a:t>Primary Key is set</a:t>
            </a:r>
          </a:p>
          <a:p>
            <a:pPr lvl="1"/>
            <a:r>
              <a:rPr lang="en-US" dirty="0"/>
              <a:t>No partial key dependency</a:t>
            </a:r>
          </a:p>
          <a:p>
            <a:pPr lvl="1"/>
            <a:r>
              <a:rPr lang="en-US" dirty="0"/>
              <a:t>No Transitive </a:t>
            </a:r>
            <a:r>
              <a:rPr lang="en-US" dirty="0" smtClean="0"/>
              <a:t>dependency</a:t>
            </a:r>
          </a:p>
          <a:p>
            <a:r>
              <a:rPr lang="en-US" dirty="0" err="1" smtClean="0"/>
              <a:t>Course_completed</a:t>
            </a:r>
            <a:endParaRPr lang="en-US" dirty="0" smtClean="0"/>
          </a:p>
          <a:p>
            <a:pPr lvl="1"/>
            <a:r>
              <a:rPr lang="en-US" dirty="0"/>
              <a:t>In 4NF</a:t>
            </a:r>
          </a:p>
          <a:p>
            <a:pPr lvl="1"/>
            <a:r>
              <a:rPr lang="en-US" dirty="0"/>
              <a:t>Primary Key is set</a:t>
            </a:r>
          </a:p>
          <a:p>
            <a:pPr lvl="1"/>
            <a:r>
              <a:rPr lang="en-US" dirty="0"/>
              <a:t>No partial key dependency</a:t>
            </a:r>
          </a:p>
          <a:p>
            <a:pPr lvl="1"/>
            <a:r>
              <a:rPr lang="en-US" dirty="0"/>
              <a:t>No Transitive dependency</a:t>
            </a:r>
          </a:p>
          <a:p>
            <a:pPr lvl="1"/>
            <a:r>
              <a:rPr lang="en-US" dirty="0"/>
              <a:t>No multivalued dependency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4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(count…)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Course_taken</a:t>
            </a:r>
            <a:endParaRPr lang="en-US" dirty="0" smtClean="0"/>
          </a:p>
          <a:p>
            <a:pPr lvl="1"/>
            <a:r>
              <a:rPr lang="en-US" dirty="0"/>
              <a:t>In 4NF</a:t>
            </a:r>
          </a:p>
          <a:p>
            <a:pPr lvl="1"/>
            <a:r>
              <a:rPr lang="en-US" dirty="0"/>
              <a:t>Primary Key is set</a:t>
            </a:r>
          </a:p>
          <a:p>
            <a:pPr lvl="1"/>
            <a:r>
              <a:rPr lang="en-US" dirty="0"/>
              <a:t>No partial key dependency</a:t>
            </a:r>
          </a:p>
          <a:p>
            <a:pPr lvl="1"/>
            <a:r>
              <a:rPr lang="en-US" dirty="0"/>
              <a:t>No Transitive dependency</a:t>
            </a:r>
          </a:p>
          <a:p>
            <a:pPr lvl="1"/>
            <a:r>
              <a:rPr lang="en-US" dirty="0"/>
              <a:t>No multivalued dependency </a:t>
            </a:r>
          </a:p>
          <a:p>
            <a:r>
              <a:rPr lang="en-US" dirty="0" err="1" smtClean="0"/>
              <a:t>P_req</a:t>
            </a:r>
            <a:endParaRPr lang="en-US" dirty="0" smtClean="0"/>
          </a:p>
          <a:p>
            <a:pPr lvl="1"/>
            <a:r>
              <a:rPr lang="en-US" dirty="0"/>
              <a:t>In 4NF</a:t>
            </a:r>
          </a:p>
          <a:p>
            <a:pPr lvl="1"/>
            <a:r>
              <a:rPr lang="en-US" dirty="0"/>
              <a:t>Primary Key is set</a:t>
            </a:r>
          </a:p>
          <a:p>
            <a:pPr lvl="1"/>
            <a:r>
              <a:rPr lang="en-US" dirty="0"/>
              <a:t>No partial key dependency</a:t>
            </a:r>
          </a:p>
          <a:p>
            <a:pPr lvl="1"/>
            <a:r>
              <a:rPr lang="en-US" dirty="0"/>
              <a:t>No Transitive dependency</a:t>
            </a:r>
          </a:p>
          <a:p>
            <a:pPr lvl="1"/>
            <a:r>
              <a:rPr lang="en-US" dirty="0"/>
              <a:t>No multivalued dependency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1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proper idea on how a advising system works.</a:t>
            </a:r>
          </a:p>
          <a:p>
            <a:r>
              <a:rPr lang="en-US" dirty="0" smtClean="0"/>
              <a:t>A fruit full experience of creating a system.</a:t>
            </a:r>
          </a:p>
          <a:p>
            <a:r>
              <a:rPr lang="en-US" dirty="0" smtClean="0"/>
              <a:t>Scope to improve.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Presented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Al </a:t>
            </a:r>
            <a:r>
              <a:rPr lang="en-US" dirty="0" err="1" smtClean="0"/>
              <a:t>Muttakin</a:t>
            </a:r>
            <a:endParaRPr lang="en-US" dirty="0" smtClean="0"/>
          </a:p>
          <a:p>
            <a:r>
              <a:rPr lang="en-US" dirty="0" smtClean="0"/>
              <a:t>ID: 2013-2-60-005</a:t>
            </a:r>
          </a:p>
          <a:p>
            <a:r>
              <a:rPr lang="en-US" dirty="0" smtClean="0"/>
              <a:t>Name: </a:t>
            </a:r>
            <a:r>
              <a:rPr lang="en-US" dirty="0" err="1" smtClean="0"/>
              <a:t>Syeda</a:t>
            </a:r>
            <a:r>
              <a:rPr lang="en-US" dirty="0" smtClean="0"/>
              <a:t> </a:t>
            </a:r>
            <a:r>
              <a:rPr lang="en-US" dirty="0" err="1" smtClean="0"/>
              <a:t>Tanzila</a:t>
            </a:r>
            <a:endParaRPr lang="en-US" dirty="0" smtClean="0"/>
          </a:p>
          <a:p>
            <a:r>
              <a:rPr lang="en-US" dirty="0" smtClean="0"/>
              <a:t>ID: 2013-2-60-004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1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system</a:t>
            </a:r>
          </a:p>
          <a:p>
            <a:r>
              <a:rPr lang="en-US" dirty="0" smtClean="0"/>
              <a:t>Store information about</a:t>
            </a:r>
          </a:p>
          <a:p>
            <a:pPr lvl="1"/>
            <a:r>
              <a:rPr lang="en-US" dirty="0" smtClean="0"/>
              <a:t>Courses completed by a student</a:t>
            </a:r>
          </a:p>
          <a:p>
            <a:pPr lvl="1"/>
            <a:r>
              <a:rPr lang="en-US" dirty="0" smtClean="0"/>
              <a:t>Courses taken in a particular semester</a:t>
            </a:r>
          </a:p>
          <a:p>
            <a:pPr lvl="1"/>
            <a:r>
              <a:rPr lang="en-US" dirty="0" smtClean="0"/>
              <a:t>Courses re-added, withdrawn, dropped.</a:t>
            </a:r>
          </a:p>
          <a:p>
            <a:pPr lvl="1"/>
            <a:r>
              <a:rPr lang="en-US" dirty="0" smtClean="0"/>
              <a:t>Advisors </a:t>
            </a:r>
            <a:r>
              <a:rPr lang="en-US" dirty="0" err="1" smtClean="0"/>
              <a:t>informations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1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gain knowledge about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a database work</a:t>
            </a:r>
          </a:p>
          <a:p>
            <a:pPr lvl="1"/>
            <a:r>
              <a:rPr lang="en-US" dirty="0" smtClean="0"/>
              <a:t>How it operates with the real life data</a:t>
            </a:r>
            <a:endParaRPr lang="en-US" dirty="0"/>
          </a:p>
          <a:p>
            <a:r>
              <a:rPr lang="en-US" dirty="0" smtClean="0"/>
              <a:t>To gain real life experience on</a:t>
            </a:r>
          </a:p>
          <a:p>
            <a:pPr lvl="1"/>
            <a:r>
              <a:rPr lang="en-US" dirty="0" smtClean="0"/>
              <a:t>Creating a database system</a:t>
            </a:r>
          </a:p>
          <a:p>
            <a:pPr lvl="1"/>
            <a:r>
              <a:rPr lang="en-US" dirty="0" smtClean="0"/>
              <a:t>Modifying a database system</a:t>
            </a:r>
          </a:p>
          <a:p>
            <a:r>
              <a:rPr lang="en-US" dirty="0" smtClean="0"/>
              <a:t>Implementing this experience on future career.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37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8615"/>
            <a:ext cx="8610600" cy="1293028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add</a:t>
            </a:r>
          </a:p>
          <a:p>
            <a:r>
              <a:rPr lang="en-US" dirty="0" smtClean="0"/>
              <a:t>Course drop</a:t>
            </a:r>
          </a:p>
          <a:p>
            <a:r>
              <a:rPr lang="en-US" dirty="0" smtClean="0"/>
              <a:t>Course withdraw</a:t>
            </a:r>
          </a:p>
          <a:p>
            <a:r>
              <a:rPr lang="en-US" dirty="0" smtClean="0"/>
              <a:t>Suggest courses</a:t>
            </a:r>
          </a:p>
          <a:p>
            <a:r>
              <a:rPr lang="en-US" dirty="0" smtClean="0"/>
              <a:t>Calculate Number of section </a:t>
            </a:r>
            <a:r>
              <a:rPr lang="en-US" dirty="0" smtClean="0"/>
              <a:t>needed for a</a:t>
            </a:r>
            <a:r>
              <a:rPr lang="en-US" dirty="0" smtClean="0"/>
              <a:t> </a:t>
            </a:r>
            <a:r>
              <a:rPr lang="en-US" dirty="0" smtClean="0"/>
              <a:t>particular course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4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these we are implementing:</a:t>
            </a:r>
          </a:p>
          <a:p>
            <a:pPr lvl="1"/>
            <a:r>
              <a:rPr lang="en-US" dirty="0" smtClean="0"/>
              <a:t>Course add</a:t>
            </a:r>
          </a:p>
          <a:p>
            <a:pPr lvl="1"/>
            <a:r>
              <a:rPr lang="en-US" dirty="0" smtClean="0"/>
              <a:t>Course drop</a:t>
            </a:r>
          </a:p>
          <a:p>
            <a:pPr lvl="1"/>
            <a:r>
              <a:rPr lang="en-US" dirty="0" smtClean="0"/>
              <a:t>Course withdraw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0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Consist of 11 tables namely</a:t>
            </a:r>
          </a:p>
          <a:p>
            <a:pPr lvl="1"/>
            <a:r>
              <a:rPr lang="en-US" dirty="0" smtClean="0"/>
              <a:t>Students ( Store students information.)</a:t>
            </a:r>
          </a:p>
          <a:p>
            <a:pPr lvl="1"/>
            <a:r>
              <a:rPr lang="en-US" dirty="0" smtClean="0"/>
              <a:t>Instructor ( Store instructors information)</a:t>
            </a:r>
          </a:p>
          <a:p>
            <a:pPr lvl="1"/>
            <a:r>
              <a:rPr lang="en-US" dirty="0" smtClean="0"/>
              <a:t>Courses </a:t>
            </a:r>
            <a:r>
              <a:rPr lang="en-US" dirty="0"/>
              <a:t>( Store </a:t>
            </a:r>
            <a:r>
              <a:rPr lang="en-US" dirty="0" smtClean="0"/>
              <a:t>course </a:t>
            </a:r>
            <a:r>
              <a:rPr lang="en-US" dirty="0"/>
              <a:t>information)</a:t>
            </a:r>
            <a:endParaRPr lang="en-US" dirty="0" smtClean="0"/>
          </a:p>
          <a:p>
            <a:pPr lvl="1"/>
            <a:r>
              <a:rPr lang="en-US" dirty="0" err="1" smtClean="0"/>
              <a:t>C_sec</a:t>
            </a:r>
            <a:r>
              <a:rPr lang="en-US" dirty="0" smtClean="0"/>
              <a:t> ( Section information of a course.</a:t>
            </a:r>
            <a:r>
              <a:rPr lang="en-US" dirty="0"/>
              <a:t> To avoid multivalued dependency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P_req</a:t>
            </a:r>
            <a:r>
              <a:rPr lang="en-US" dirty="0" smtClean="0"/>
              <a:t> ( Information of the prerequisite of a course)</a:t>
            </a:r>
          </a:p>
          <a:p>
            <a:pPr lvl="1"/>
            <a:r>
              <a:rPr lang="en-US" dirty="0" err="1" smtClean="0"/>
              <a:t>St_phone</a:t>
            </a:r>
            <a:r>
              <a:rPr lang="en-US" dirty="0" smtClean="0"/>
              <a:t> (Store phone number of a student. To avoid multivalued dependency)</a:t>
            </a:r>
          </a:p>
          <a:p>
            <a:pPr lvl="1"/>
            <a:r>
              <a:rPr lang="en-US" dirty="0" err="1" smtClean="0"/>
              <a:t>St_email</a:t>
            </a:r>
            <a:r>
              <a:rPr lang="en-US" dirty="0" smtClean="0"/>
              <a:t> </a:t>
            </a:r>
            <a:r>
              <a:rPr lang="en-US" dirty="0"/>
              <a:t>(Store </a:t>
            </a:r>
            <a:r>
              <a:rPr lang="en-US" dirty="0" smtClean="0"/>
              <a:t>email </a:t>
            </a:r>
            <a:r>
              <a:rPr lang="en-US" dirty="0"/>
              <a:t>of a student. To avoid multivalued dependency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I_phone</a:t>
            </a:r>
            <a:r>
              <a:rPr lang="en-US" dirty="0" smtClean="0"/>
              <a:t> </a:t>
            </a:r>
            <a:r>
              <a:rPr lang="en-US" dirty="0"/>
              <a:t>(Store phone number of a </a:t>
            </a:r>
            <a:r>
              <a:rPr lang="en-US" dirty="0" smtClean="0"/>
              <a:t>instructor. </a:t>
            </a:r>
            <a:r>
              <a:rPr lang="en-US" dirty="0"/>
              <a:t>To avoid multivalued dependency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I_email</a:t>
            </a:r>
            <a:r>
              <a:rPr lang="en-US" dirty="0" smtClean="0"/>
              <a:t> </a:t>
            </a:r>
            <a:r>
              <a:rPr lang="en-US" dirty="0"/>
              <a:t>(Store </a:t>
            </a:r>
            <a:r>
              <a:rPr lang="en-US" dirty="0" smtClean="0"/>
              <a:t> </a:t>
            </a:r>
            <a:r>
              <a:rPr lang="en-US" dirty="0"/>
              <a:t>of a </a:t>
            </a:r>
            <a:r>
              <a:rPr lang="en-US" dirty="0" smtClean="0"/>
              <a:t>instructor. </a:t>
            </a:r>
            <a:r>
              <a:rPr lang="en-US" dirty="0"/>
              <a:t>To avoid multivalued dependency)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75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(count…)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Course_completed</a:t>
            </a:r>
            <a:r>
              <a:rPr lang="en-US" dirty="0" smtClean="0"/>
              <a:t> ( Completed course of a student)</a:t>
            </a:r>
          </a:p>
          <a:p>
            <a:pPr lvl="1"/>
            <a:r>
              <a:rPr lang="en-US" dirty="0" err="1" smtClean="0"/>
              <a:t>Course_taken</a:t>
            </a:r>
            <a:r>
              <a:rPr lang="en-US" dirty="0" smtClean="0"/>
              <a:t> ( Courses taken by a student in a semester)</a:t>
            </a:r>
          </a:p>
          <a:p>
            <a:r>
              <a:rPr lang="en-US" dirty="0" smtClean="0"/>
              <a:t>Six relations</a:t>
            </a:r>
          </a:p>
          <a:p>
            <a:pPr lvl="1"/>
            <a:r>
              <a:rPr lang="en-US" dirty="0" smtClean="0"/>
              <a:t>Advising ( Relation between student and instructor. Many to 1 )</a:t>
            </a:r>
          </a:p>
          <a:p>
            <a:pPr lvl="1"/>
            <a:r>
              <a:rPr lang="en-US" dirty="0" smtClean="0"/>
              <a:t>Instructs </a:t>
            </a:r>
            <a:r>
              <a:rPr lang="en-US" dirty="0"/>
              <a:t>( Relation between </a:t>
            </a:r>
            <a:r>
              <a:rPr lang="en-US" dirty="0" err="1"/>
              <a:t>C</a:t>
            </a:r>
            <a:r>
              <a:rPr lang="en-US" dirty="0" err="1" smtClean="0"/>
              <a:t>_sec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instructor. Many to 1 )</a:t>
            </a:r>
          </a:p>
          <a:p>
            <a:pPr lvl="1"/>
            <a:r>
              <a:rPr lang="en-US" dirty="0" err="1" smtClean="0"/>
              <a:t>C_completed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/>
              <a:t>Relation between student and </a:t>
            </a:r>
            <a:r>
              <a:rPr lang="en-US" dirty="0" smtClean="0"/>
              <a:t>instructor. Many to many )</a:t>
            </a:r>
          </a:p>
          <a:p>
            <a:pPr lvl="1"/>
            <a:r>
              <a:rPr lang="en-US" dirty="0" err="1" smtClean="0"/>
              <a:t>C_taken</a:t>
            </a:r>
            <a:r>
              <a:rPr lang="en-US" dirty="0" smtClean="0"/>
              <a:t> </a:t>
            </a:r>
            <a:r>
              <a:rPr lang="en-US" dirty="0"/>
              <a:t>(Relation between student and </a:t>
            </a:r>
            <a:r>
              <a:rPr lang="en-US" dirty="0" smtClean="0"/>
              <a:t>instructor. </a:t>
            </a:r>
            <a:r>
              <a:rPr lang="en-US" dirty="0"/>
              <a:t>Many to many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P_req</a:t>
            </a:r>
            <a:r>
              <a:rPr lang="en-US" dirty="0" smtClean="0"/>
              <a:t> (Relation between courses and courses. </a:t>
            </a:r>
            <a:r>
              <a:rPr lang="en-US" dirty="0"/>
              <a:t>Many to many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Devides</a:t>
            </a:r>
            <a:r>
              <a:rPr lang="en-US" dirty="0" smtClean="0"/>
              <a:t> (Relation </a:t>
            </a:r>
            <a:r>
              <a:rPr lang="en-US" dirty="0" smtClean="0"/>
              <a:t>between </a:t>
            </a:r>
            <a:r>
              <a:rPr lang="en-US" dirty="0" smtClean="0"/>
              <a:t>courses and </a:t>
            </a:r>
            <a:r>
              <a:rPr lang="en-US" dirty="0" err="1" smtClean="0"/>
              <a:t>C_ses</a:t>
            </a:r>
            <a:r>
              <a:rPr lang="en-US" dirty="0" smtClean="0"/>
              <a:t>. 1 to many)</a:t>
            </a:r>
          </a:p>
          <a:p>
            <a:r>
              <a:rPr lang="en-US" dirty="0" smtClean="0"/>
              <a:t>One total participation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0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Details(count…)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strong entities</a:t>
            </a:r>
          </a:p>
          <a:p>
            <a:r>
              <a:rPr lang="en-US" dirty="0" smtClean="0"/>
              <a:t>5 weak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515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563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     Course Advising</vt:lpstr>
      <vt:lpstr>Presented By:</vt:lpstr>
      <vt:lpstr>Introduction</vt:lpstr>
      <vt:lpstr>Motivation</vt:lpstr>
      <vt:lpstr>Scope</vt:lpstr>
      <vt:lpstr>Contribution</vt:lpstr>
      <vt:lpstr>Details</vt:lpstr>
      <vt:lpstr>Details (count…)</vt:lpstr>
      <vt:lpstr>Details(count…)</vt:lpstr>
      <vt:lpstr>Er-Diagram</vt:lpstr>
      <vt:lpstr>PowerPoint Presentation</vt:lpstr>
      <vt:lpstr>Tabular representation</vt:lpstr>
      <vt:lpstr>Normalization</vt:lpstr>
      <vt:lpstr>Normalization (count…)</vt:lpstr>
      <vt:lpstr>Normalization (count…)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Advising</dc:title>
  <dc:creator>Zoarder Al Muttakin</dc:creator>
  <cp:lastModifiedBy>muktadir shoshi</cp:lastModifiedBy>
  <cp:revision>32</cp:revision>
  <dcterms:created xsi:type="dcterms:W3CDTF">2015-11-29T04:38:15Z</dcterms:created>
  <dcterms:modified xsi:type="dcterms:W3CDTF">2015-11-29T10:09:40Z</dcterms:modified>
</cp:coreProperties>
</file>