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88" r:id="rId32"/>
    <p:sldId id="289" r:id="rId33"/>
    <p:sldId id="290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58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953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050A5-7956-4BCA-B093-7B74FFA986EB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493007-DCFC-4E19-A963-383243FD18B9}">
      <dgm:prSet phldrT="[Text]"/>
      <dgm:spPr/>
      <dgm:t>
        <a:bodyPr/>
        <a:lstStyle/>
        <a:p>
          <a:r>
            <a:rPr lang="en-US" dirty="0" smtClean="0"/>
            <a:t>insert</a:t>
          </a:r>
          <a:endParaRPr lang="en-US" dirty="0"/>
        </a:p>
      </dgm:t>
    </dgm:pt>
    <dgm:pt modelId="{13F247BF-7E08-4EB5-8798-BC8EA3C00ABF}" type="parTrans" cxnId="{858968F7-BEB2-4AAE-AEB3-6DA67F47452C}">
      <dgm:prSet/>
      <dgm:spPr/>
      <dgm:t>
        <a:bodyPr/>
        <a:lstStyle/>
        <a:p>
          <a:endParaRPr lang="en-US"/>
        </a:p>
      </dgm:t>
    </dgm:pt>
    <dgm:pt modelId="{AC02F1E7-18DE-489D-AAD4-6E8EDA825C9B}" type="sibTrans" cxnId="{858968F7-BEB2-4AAE-AEB3-6DA67F47452C}">
      <dgm:prSet/>
      <dgm:spPr/>
      <dgm:t>
        <a:bodyPr/>
        <a:lstStyle/>
        <a:p>
          <a:endParaRPr lang="en-US"/>
        </a:p>
      </dgm:t>
    </dgm:pt>
    <dgm:pt modelId="{8DB8F4AF-8C0F-46D3-9285-B14E4E136628}">
      <dgm:prSet phldrT="[Text]"/>
      <dgm:spPr/>
      <dgm:t>
        <a:bodyPr/>
        <a:lstStyle/>
        <a:p>
          <a:r>
            <a:rPr lang="en-US" dirty="0" smtClean="0"/>
            <a:t>Hash Table </a:t>
          </a:r>
          <a:endParaRPr lang="en-US" dirty="0"/>
        </a:p>
      </dgm:t>
    </dgm:pt>
    <dgm:pt modelId="{14F16DCE-CA56-4F0B-8195-0551A81D1009}" type="parTrans" cxnId="{A51AE7BD-919C-4449-B72B-62C0BFE7CF7F}">
      <dgm:prSet/>
      <dgm:spPr/>
      <dgm:t>
        <a:bodyPr/>
        <a:lstStyle/>
        <a:p>
          <a:endParaRPr lang="en-US"/>
        </a:p>
      </dgm:t>
    </dgm:pt>
    <dgm:pt modelId="{55F16A31-4658-4C62-BD6A-D51CF1B9D24C}" type="sibTrans" cxnId="{A51AE7BD-919C-4449-B72B-62C0BFE7CF7F}">
      <dgm:prSet/>
      <dgm:spPr/>
      <dgm:t>
        <a:bodyPr/>
        <a:lstStyle/>
        <a:p>
          <a:endParaRPr lang="en-US"/>
        </a:p>
      </dgm:t>
    </dgm:pt>
    <dgm:pt modelId="{43F13C58-3E6E-4073-8941-66D563640CBD}">
      <dgm:prSet phldrT="[Text]"/>
      <dgm:spPr/>
      <dgm:t>
        <a:bodyPr/>
        <a:lstStyle/>
        <a:p>
          <a:r>
            <a:rPr lang="en-US" dirty="0" smtClean="0"/>
            <a:t>Remove </a:t>
          </a:r>
          <a:endParaRPr lang="en-US" dirty="0"/>
        </a:p>
      </dgm:t>
    </dgm:pt>
    <dgm:pt modelId="{711A0DB4-458A-4C3C-9A55-A8E616226600}" type="parTrans" cxnId="{CB3AC94D-ED81-4382-B473-2688303FE03C}">
      <dgm:prSet/>
      <dgm:spPr/>
      <dgm:t>
        <a:bodyPr/>
        <a:lstStyle/>
        <a:p>
          <a:endParaRPr lang="en-US"/>
        </a:p>
      </dgm:t>
    </dgm:pt>
    <dgm:pt modelId="{A6FBB9CC-CBF5-4DE2-8788-F44BC2057E2F}" type="sibTrans" cxnId="{CB3AC94D-ED81-4382-B473-2688303FE03C}">
      <dgm:prSet/>
      <dgm:spPr/>
      <dgm:t>
        <a:bodyPr/>
        <a:lstStyle/>
        <a:p>
          <a:endParaRPr lang="en-US"/>
        </a:p>
      </dgm:t>
    </dgm:pt>
    <dgm:pt modelId="{4C806D67-8CAB-42B5-B94F-547D3BFC78B0}">
      <dgm:prSet phldrT="[Text]"/>
      <dgm:spPr/>
      <dgm:t>
        <a:bodyPr/>
        <a:lstStyle/>
        <a:p>
          <a:r>
            <a:rPr lang="en-US" dirty="0" smtClean="0"/>
            <a:t>find</a:t>
          </a:r>
          <a:endParaRPr lang="en-US" dirty="0"/>
        </a:p>
      </dgm:t>
    </dgm:pt>
    <dgm:pt modelId="{0254FCE6-1BCA-4FF9-AC70-9F14328CE1C0}" type="parTrans" cxnId="{EEFF5304-F729-4FE0-86F1-08F9EE34077E}">
      <dgm:prSet/>
      <dgm:spPr/>
      <dgm:t>
        <a:bodyPr/>
        <a:lstStyle/>
        <a:p>
          <a:endParaRPr lang="en-US"/>
        </a:p>
      </dgm:t>
    </dgm:pt>
    <dgm:pt modelId="{D1A82CD7-792E-473C-8BDE-A5ADD497E9C2}" type="sibTrans" cxnId="{EEFF5304-F729-4FE0-86F1-08F9EE34077E}">
      <dgm:prSet/>
      <dgm:spPr/>
      <dgm:t>
        <a:bodyPr/>
        <a:lstStyle/>
        <a:p>
          <a:endParaRPr lang="en-US"/>
        </a:p>
      </dgm:t>
    </dgm:pt>
    <dgm:pt modelId="{3F5705FA-1A08-442D-ADAA-73F1F3F27875}" type="pres">
      <dgm:prSet presAssocID="{AB4050A5-7956-4BCA-B093-7B74FFA986EB}" presName="CompostProcess" presStyleCnt="0">
        <dgm:presLayoutVars>
          <dgm:dir/>
          <dgm:resizeHandles val="exact"/>
        </dgm:presLayoutVars>
      </dgm:prSet>
      <dgm:spPr/>
    </dgm:pt>
    <dgm:pt modelId="{5C1D110E-F851-431C-B9DA-5AEA4F2BC864}" type="pres">
      <dgm:prSet presAssocID="{AB4050A5-7956-4BCA-B093-7B74FFA986EB}" presName="arrow" presStyleLbl="bgShp" presStyleIdx="0" presStyleCnt="1"/>
      <dgm:spPr/>
    </dgm:pt>
    <dgm:pt modelId="{A465F3DA-C28E-433F-AF86-164F6A746830}" type="pres">
      <dgm:prSet presAssocID="{AB4050A5-7956-4BCA-B093-7B74FFA986EB}" presName="linearProcess" presStyleCnt="0"/>
      <dgm:spPr/>
    </dgm:pt>
    <dgm:pt modelId="{453EBCC1-6119-4E6F-A26C-57EF767F361E}" type="pres">
      <dgm:prSet presAssocID="{FD493007-DCFC-4E19-A963-383243FD18B9}" presName="textNode" presStyleLbl="node1" presStyleIdx="0" presStyleCnt="4">
        <dgm:presLayoutVars>
          <dgm:bulletEnabled val="1"/>
        </dgm:presLayoutVars>
      </dgm:prSet>
      <dgm:spPr/>
    </dgm:pt>
    <dgm:pt modelId="{323B38AC-5AB0-4332-99F1-0F549E257865}" type="pres">
      <dgm:prSet presAssocID="{AC02F1E7-18DE-489D-AAD4-6E8EDA825C9B}" presName="sibTrans" presStyleCnt="0"/>
      <dgm:spPr/>
    </dgm:pt>
    <dgm:pt modelId="{4966100E-5964-46C2-A76A-BE6D90C4E3FC}" type="pres">
      <dgm:prSet presAssocID="{8DB8F4AF-8C0F-46D3-9285-B14E4E136628}" presName="textNode" presStyleLbl="node1" presStyleIdx="1" presStyleCnt="4" custLinFactNeighborX="72168" custLinFactNeighborY="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5FED0-0A3A-43F1-9E0E-534079C885C5}" type="pres">
      <dgm:prSet presAssocID="{55F16A31-4658-4C62-BD6A-D51CF1B9D24C}" presName="sibTrans" presStyleCnt="0"/>
      <dgm:spPr/>
    </dgm:pt>
    <dgm:pt modelId="{DAC0E68B-C24E-4B68-A461-B1086E845F3E}" type="pres">
      <dgm:prSet presAssocID="{43F13C58-3E6E-4073-8941-66D563640CBD}" presName="textNode" presStyleLbl="node1" presStyleIdx="2" presStyleCnt="4" custScaleY="83333" custLinFactX="12618" custLinFactNeighborX="100000" custLinFactNeighborY="-55556">
        <dgm:presLayoutVars>
          <dgm:bulletEnabled val="1"/>
        </dgm:presLayoutVars>
      </dgm:prSet>
      <dgm:spPr/>
    </dgm:pt>
    <dgm:pt modelId="{DDC4FF27-38C4-451B-A4B7-53485BBE5E1C}" type="pres">
      <dgm:prSet presAssocID="{A6FBB9CC-CBF5-4DE2-8788-F44BC2057E2F}" presName="sibTrans" presStyleCnt="0"/>
      <dgm:spPr/>
    </dgm:pt>
    <dgm:pt modelId="{F63C4AB6-E6E4-44DB-A4D0-BD06883197AD}" type="pres">
      <dgm:prSet presAssocID="{4C806D67-8CAB-42B5-B94F-547D3BFC78B0}" presName="textNode" presStyleLbl="node1" presStyleIdx="3" presStyleCnt="4" custScaleY="83333" custLinFactX="-80174" custLinFactNeighborX="-100000" custLinFactNeighborY="55556">
        <dgm:presLayoutVars>
          <dgm:bulletEnabled val="1"/>
        </dgm:presLayoutVars>
      </dgm:prSet>
      <dgm:spPr/>
    </dgm:pt>
  </dgm:ptLst>
  <dgm:cxnLst>
    <dgm:cxn modelId="{CB3AC94D-ED81-4382-B473-2688303FE03C}" srcId="{AB4050A5-7956-4BCA-B093-7B74FFA986EB}" destId="{43F13C58-3E6E-4073-8941-66D563640CBD}" srcOrd="2" destOrd="0" parTransId="{711A0DB4-458A-4C3C-9A55-A8E616226600}" sibTransId="{A6FBB9CC-CBF5-4DE2-8788-F44BC2057E2F}"/>
    <dgm:cxn modelId="{0C5BFD3B-903C-4D72-ACE3-5714181828E3}" type="presOf" srcId="{43F13C58-3E6E-4073-8941-66D563640CBD}" destId="{DAC0E68B-C24E-4B68-A461-B1086E845F3E}" srcOrd="0" destOrd="0" presId="urn:microsoft.com/office/officeart/2005/8/layout/hProcess9"/>
    <dgm:cxn modelId="{255C4B43-7EE2-4BBB-8399-741BEBA16AFF}" type="presOf" srcId="{FD493007-DCFC-4E19-A963-383243FD18B9}" destId="{453EBCC1-6119-4E6F-A26C-57EF767F361E}" srcOrd="0" destOrd="0" presId="urn:microsoft.com/office/officeart/2005/8/layout/hProcess9"/>
    <dgm:cxn modelId="{5D081B1A-8884-464C-9E93-B6BAA7515150}" type="presOf" srcId="{8DB8F4AF-8C0F-46D3-9285-B14E4E136628}" destId="{4966100E-5964-46C2-A76A-BE6D90C4E3FC}" srcOrd="0" destOrd="0" presId="urn:microsoft.com/office/officeart/2005/8/layout/hProcess9"/>
    <dgm:cxn modelId="{858968F7-BEB2-4AAE-AEB3-6DA67F47452C}" srcId="{AB4050A5-7956-4BCA-B093-7B74FFA986EB}" destId="{FD493007-DCFC-4E19-A963-383243FD18B9}" srcOrd="0" destOrd="0" parTransId="{13F247BF-7E08-4EB5-8798-BC8EA3C00ABF}" sibTransId="{AC02F1E7-18DE-489D-AAD4-6E8EDA825C9B}"/>
    <dgm:cxn modelId="{207C2C7C-E1D0-4B2E-ACAC-8237671513DA}" type="presOf" srcId="{4C806D67-8CAB-42B5-B94F-547D3BFC78B0}" destId="{F63C4AB6-E6E4-44DB-A4D0-BD06883197AD}" srcOrd="0" destOrd="0" presId="urn:microsoft.com/office/officeart/2005/8/layout/hProcess9"/>
    <dgm:cxn modelId="{EEFF5304-F729-4FE0-86F1-08F9EE34077E}" srcId="{AB4050A5-7956-4BCA-B093-7B74FFA986EB}" destId="{4C806D67-8CAB-42B5-B94F-547D3BFC78B0}" srcOrd="3" destOrd="0" parTransId="{0254FCE6-1BCA-4FF9-AC70-9F14328CE1C0}" sibTransId="{D1A82CD7-792E-473C-8BDE-A5ADD497E9C2}"/>
    <dgm:cxn modelId="{A51AE7BD-919C-4449-B72B-62C0BFE7CF7F}" srcId="{AB4050A5-7956-4BCA-B093-7B74FFA986EB}" destId="{8DB8F4AF-8C0F-46D3-9285-B14E4E136628}" srcOrd="1" destOrd="0" parTransId="{14F16DCE-CA56-4F0B-8195-0551A81D1009}" sibTransId="{55F16A31-4658-4C62-BD6A-D51CF1B9D24C}"/>
    <dgm:cxn modelId="{76AF9F5B-C3C6-4053-B700-4F2536BE0FBA}" type="presOf" srcId="{AB4050A5-7956-4BCA-B093-7B74FFA986EB}" destId="{3F5705FA-1A08-442D-ADAA-73F1F3F27875}" srcOrd="0" destOrd="0" presId="urn:microsoft.com/office/officeart/2005/8/layout/hProcess9"/>
    <dgm:cxn modelId="{C1BC236E-446E-46C2-BF94-71C2B9AA4374}" type="presParOf" srcId="{3F5705FA-1A08-442D-ADAA-73F1F3F27875}" destId="{5C1D110E-F851-431C-B9DA-5AEA4F2BC864}" srcOrd="0" destOrd="0" presId="urn:microsoft.com/office/officeart/2005/8/layout/hProcess9"/>
    <dgm:cxn modelId="{BA115F31-0C34-4589-88C9-ECB7AA413861}" type="presParOf" srcId="{3F5705FA-1A08-442D-ADAA-73F1F3F27875}" destId="{A465F3DA-C28E-433F-AF86-164F6A746830}" srcOrd="1" destOrd="0" presId="urn:microsoft.com/office/officeart/2005/8/layout/hProcess9"/>
    <dgm:cxn modelId="{DC016A5B-35D6-48D3-893E-B67F9D7326B6}" type="presParOf" srcId="{A465F3DA-C28E-433F-AF86-164F6A746830}" destId="{453EBCC1-6119-4E6F-A26C-57EF767F361E}" srcOrd="0" destOrd="0" presId="urn:microsoft.com/office/officeart/2005/8/layout/hProcess9"/>
    <dgm:cxn modelId="{B4B7CC3B-BEFA-4CB8-8EE8-7A7BFA558506}" type="presParOf" srcId="{A465F3DA-C28E-433F-AF86-164F6A746830}" destId="{323B38AC-5AB0-4332-99F1-0F549E257865}" srcOrd="1" destOrd="0" presId="urn:microsoft.com/office/officeart/2005/8/layout/hProcess9"/>
    <dgm:cxn modelId="{BAE62CDA-3B75-451C-8EEA-7A3EA33FA907}" type="presParOf" srcId="{A465F3DA-C28E-433F-AF86-164F6A746830}" destId="{4966100E-5964-46C2-A76A-BE6D90C4E3FC}" srcOrd="2" destOrd="0" presId="urn:microsoft.com/office/officeart/2005/8/layout/hProcess9"/>
    <dgm:cxn modelId="{6833E224-259C-4FA7-B9C3-9CEB4A996D1A}" type="presParOf" srcId="{A465F3DA-C28E-433F-AF86-164F6A746830}" destId="{29E5FED0-0A3A-43F1-9E0E-534079C885C5}" srcOrd="3" destOrd="0" presId="urn:microsoft.com/office/officeart/2005/8/layout/hProcess9"/>
    <dgm:cxn modelId="{65E74F32-4A2F-4361-A4AD-6C7017DE9ABA}" type="presParOf" srcId="{A465F3DA-C28E-433F-AF86-164F6A746830}" destId="{DAC0E68B-C24E-4B68-A461-B1086E845F3E}" srcOrd="4" destOrd="0" presId="urn:microsoft.com/office/officeart/2005/8/layout/hProcess9"/>
    <dgm:cxn modelId="{9BF11B46-F0AF-4138-9090-B7FC75A207ED}" type="presParOf" srcId="{A465F3DA-C28E-433F-AF86-164F6A746830}" destId="{DDC4FF27-38C4-451B-A4B7-53485BBE5E1C}" srcOrd="5" destOrd="0" presId="urn:microsoft.com/office/officeart/2005/8/layout/hProcess9"/>
    <dgm:cxn modelId="{D0B88247-2716-4E95-9EFF-AE2653136DEE}" type="presParOf" srcId="{A465F3DA-C28E-433F-AF86-164F6A746830}" destId="{F63C4AB6-E6E4-44DB-A4D0-BD06883197A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D110E-F851-431C-B9DA-5AEA4F2BC864}">
      <dsp:nvSpPr>
        <dsp:cNvPr id="0" name=""/>
        <dsp:cNvSpPr/>
      </dsp:nvSpPr>
      <dsp:spPr>
        <a:xfrm>
          <a:off x="257174" y="0"/>
          <a:ext cx="2914650" cy="6858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EBCC1-6119-4E6F-A26C-57EF767F361E}">
      <dsp:nvSpPr>
        <dsp:cNvPr id="0" name=""/>
        <dsp:cNvSpPr/>
      </dsp:nvSpPr>
      <dsp:spPr>
        <a:xfrm>
          <a:off x="418" y="205740"/>
          <a:ext cx="813089" cy="274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insert</a:t>
          </a:r>
          <a:endParaRPr lang="en-US" sz="1000" kern="1200" dirty="0"/>
        </a:p>
      </dsp:txBody>
      <dsp:txXfrm>
        <a:off x="13809" y="219131"/>
        <a:ext cx="786307" cy="247538"/>
      </dsp:txXfrm>
    </dsp:sp>
    <dsp:sp modelId="{4966100E-5964-46C2-A76A-BE6D90C4E3FC}">
      <dsp:nvSpPr>
        <dsp:cNvPr id="0" name=""/>
        <dsp:cNvSpPr/>
      </dsp:nvSpPr>
      <dsp:spPr>
        <a:xfrm>
          <a:off x="914400" y="228599"/>
          <a:ext cx="813089" cy="274320"/>
        </a:xfrm>
        <a:prstGeom prst="roundRect">
          <a:avLst/>
        </a:prstGeom>
        <a:solidFill>
          <a:schemeClr val="accent5">
            <a:hueOff val="6200561"/>
            <a:satOff val="-2368"/>
            <a:lumOff val="-7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Hash Table </a:t>
          </a:r>
          <a:endParaRPr lang="en-US" sz="1000" kern="1200" dirty="0"/>
        </a:p>
      </dsp:txBody>
      <dsp:txXfrm>
        <a:off x="927791" y="241990"/>
        <a:ext cx="786307" cy="247538"/>
      </dsp:txXfrm>
    </dsp:sp>
    <dsp:sp modelId="{DAC0E68B-C24E-4B68-A461-B1086E845F3E}">
      <dsp:nvSpPr>
        <dsp:cNvPr id="0" name=""/>
        <dsp:cNvSpPr/>
      </dsp:nvSpPr>
      <dsp:spPr>
        <a:xfrm>
          <a:off x="1904997" y="76199"/>
          <a:ext cx="813089" cy="228599"/>
        </a:xfrm>
        <a:prstGeom prst="roundRect">
          <a:avLst/>
        </a:prstGeom>
        <a:solidFill>
          <a:schemeClr val="accent5">
            <a:hueOff val="12401122"/>
            <a:satOff val="-4736"/>
            <a:lumOff val="-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</a:t>
          </a:r>
          <a:endParaRPr lang="en-US" sz="1000" kern="1200" dirty="0"/>
        </a:p>
      </dsp:txBody>
      <dsp:txXfrm>
        <a:off x="1916156" y="87358"/>
        <a:ext cx="790771" cy="206281"/>
      </dsp:txXfrm>
    </dsp:sp>
    <dsp:sp modelId="{F63C4AB6-E6E4-44DB-A4D0-BD06883197AD}">
      <dsp:nvSpPr>
        <dsp:cNvPr id="0" name=""/>
        <dsp:cNvSpPr/>
      </dsp:nvSpPr>
      <dsp:spPr>
        <a:xfrm>
          <a:off x="1905003" y="381001"/>
          <a:ext cx="813089" cy="228599"/>
        </a:xfrm>
        <a:prstGeom prst="roundRect">
          <a:avLst/>
        </a:prstGeom>
        <a:solidFill>
          <a:schemeClr val="accent5">
            <a:hueOff val="18601683"/>
            <a:satOff val="-7104"/>
            <a:lumOff val="-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find</a:t>
          </a:r>
          <a:endParaRPr lang="en-US" sz="1000" kern="1200" dirty="0"/>
        </a:p>
      </dsp:txBody>
      <dsp:txXfrm>
        <a:off x="1916162" y="392160"/>
        <a:ext cx="790771" cy="206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ADF49-FD61-4412-BF7B-74798387EA1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ABE48-24FC-47D2-8102-3C2FA1EF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ABE48-24FC-47D2-8102-3C2FA1EFB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D6BD75E-FAFD-44CD-BE21-DCFBAD6BCA33}" type="datetime1">
              <a:rPr lang="en-US" smtClean="0"/>
              <a:t>8/12/2014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31F-2357-4737-A655-254484EDBCE4}" type="datetime1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B34E-EC84-4250-B4BB-8DD80C892905}" type="datetime1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6DC79E-2276-4BC4-AAE3-2EE1D9E45E6C}" type="datetime1">
              <a:rPr lang="en-US" smtClean="0"/>
              <a:t>8/12/2014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C74D-59A2-4694-BA15-5493E32E9721}" type="datetime1">
              <a:rPr lang="en-US" smtClean="0"/>
              <a:t>8/12/2014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D8901-6401-4A0E-B2E8-2B2E08FDCBB9}" type="datetime1">
              <a:rPr lang="en-US" smtClean="0"/>
              <a:t>8/12/2014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372C39-F905-4528-A82D-CDFDEA87D960}" type="datetime1">
              <a:rPr lang="en-US" smtClean="0"/>
              <a:t>8/12/2014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1DFB-6368-4292-8091-43C58DE0C877}" type="datetime1">
              <a:rPr lang="en-US" smtClean="0"/>
              <a:t>8/12/2014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848C01-45BE-4772-B73D-2B511B38E81E}" type="datetime1">
              <a:rPr lang="en-US" smtClean="0"/>
              <a:t>8/12/2014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A7F60A3-3E3B-4EBA-A369-71ED95520900}" type="datetime1">
              <a:rPr lang="en-US" smtClean="0"/>
              <a:t>8/12/2014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4DC22A9-D00A-41C9-B57C-53AD20A7A180}" type="datetime1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E68366D-1B07-4A68-990A-9D9E707AB5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Hash_tree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sht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en.wikipedia.org/wiki/Hashtable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191000" y="2133600"/>
            <a:ext cx="4457700" cy="4196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0" indent="0">
              <a:buNone/>
            </a:pP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Siam Al Huq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ID: 2013-1-60-002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 Muttakin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ID: 2013-2-60-005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Tanjida Hossain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ID: 2013-1-60-045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Computer Science 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East West University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2743200" cy="5410200"/>
          </a:xfrm>
        </p:spPr>
        <p:txBody>
          <a:bodyPr anchor="t">
            <a:normAutofit/>
          </a:bodyPr>
          <a:lstStyle/>
          <a:p>
            <a:r>
              <a:rPr lang="en-US" sz="4000" u="sng" dirty="0" smtClean="0">
                <a:cs typeface="Times New Roman" pitchFamily="18" charset="0"/>
              </a:rPr>
              <a:t/>
            </a:r>
            <a:br>
              <a:rPr lang="en-US" sz="4000" u="sng" dirty="0" smtClean="0">
                <a:cs typeface="Times New Roman" pitchFamily="18" charset="0"/>
              </a:rPr>
            </a:br>
            <a:r>
              <a:rPr lang="en-US" sz="4000" u="sng" dirty="0">
                <a:cs typeface="Times New Roman" pitchFamily="18" charset="0"/>
              </a:rPr>
              <a:t/>
            </a:r>
            <a:br>
              <a:rPr lang="en-US" sz="4000" u="sng" dirty="0">
                <a:cs typeface="Times New Roman" pitchFamily="18" charset="0"/>
              </a:rPr>
            </a:br>
            <a:r>
              <a:rPr lang="en-US" sz="4000" u="sng" dirty="0" smtClean="0">
                <a:cs typeface="Times New Roman" pitchFamily="18" charset="0"/>
              </a:rPr>
              <a:t>HASHING</a:t>
            </a:r>
            <a:endParaRPr lang="en-US" sz="4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DC8572F-B88D-464B-8AE7-0A9B15FBB907}" type="datetime1">
              <a:rPr lang="en-US" smtClean="0"/>
              <a:t>8/12/2014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/>
              <a:t>Hash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514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>
                <a:latin typeface="Times New Roman" pitchFamily="18" charset="0"/>
              </a:rPr>
              <a:t>Let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Hash(x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x % 15</a:t>
            </a:r>
            <a:r>
              <a:rPr lang="en-US" sz="2800" dirty="0">
                <a:latin typeface="Times New Roman" pitchFamily="18" charset="0"/>
              </a:rPr>
              <a:t>.  Then,</a:t>
            </a:r>
          </a:p>
          <a:p>
            <a:pPr marL="342900" indent="-342900"/>
            <a:r>
              <a:rPr lang="en-US" sz="2800" dirty="0">
                <a:latin typeface="Times New Roman" pitchFamily="18" charset="0"/>
              </a:rPr>
              <a:t>	if x </a:t>
            </a:r>
            <a:r>
              <a:rPr lang="en-US" sz="2800" dirty="0" smtClean="0">
                <a:latin typeface="Times New Roman" pitchFamily="18" charset="0"/>
              </a:rPr>
              <a:t>=        </a:t>
            </a:r>
            <a:r>
              <a:rPr lang="en-US" sz="2800" dirty="0" smtClean="0"/>
              <a:t>25  </a:t>
            </a:r>
            <a:r>
              <a:rPr lang="en-US" sz="2800" dirty="0"/>
              <a:t>129   35 </a:t>
            </a:r>
            <a:r>
              <a:rPr lang="en-US" sz="2800" dirty="0" smtClean="0"/>
              <a:t>  2501  </a:t>
            </a:r>
            <a:r>
              <a:rPr lang="en-US" sz="2800" dirty="0"/>
              <a:t>47  36</a:t>
            </a:r>
            <a:r>
              <a:rPr lang="en-US" sz="2800" dirty="0">
                <a:latin typeface="Times New Roman" pitchFamily="18" charset="0"/>
              </a:rPr>
              <a:t>   </a:t>
            </a:r>
          </a:p>
          <a:p>
            <a:pPr marL="342900" indent="-342900"/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</a:rPr>
              <a:t>Hash(x) </a:t>
            </a:r>
            <a:r>
              <a:rPr lang="en-US" sz="2800" dirty="0">
                <a:latin typeface="Times New Roman" pitchFamily="18" charset="0"/>
              </a:rPr>
              <a:t>=	</a:t>
            </a:r>
            <a:r>
              <a:rPr lang="en-US" sz="2800" dirty="0"/>
              <a:t>10    </a:t>
            </a:r>
            <a:r>
              <a:rPr lang="en-US" sz="2800" dirty="0" smtClean="0"/>
              <a:t>  9     5       11   </a:t>
            </a:r>
            <a:r>
              <a:rPr lang="en-US" sz="2800" dirty="0"/>
              <a:t>2   </a:t>
            </a:r>
            <a:r>
              <a:rPr lang="en-US" sz="2800" dirty="0" smtClean="0"/>
              <a:t> 6</a:t>
            </a:r>
            <a:endParaRPr lang="en-US" sz="2800" dirty="0"/>
          </a:p>
          <a:p>
            <a:pPr marL="342900" indent="-342900"/>
            <a:endParaRPr lang="en-US" sz="2800" dirty="0">
              <a:latin typeface="Times New Roman" pitchFamily="18" charset="0"/>
            </a:endParaRPr>
          </a:p>
          <a:p>
            <a:pPr marL="342900" indent="-342900"/>
            <a:r>
              <a:rPr lang="en-US" sz="2800" dirty="0">
                <a:latin typeface="Times New Roman" pitchFamily="18" charset="0"/>
              </a:rPr>
              <a:t>Storing the keys in the array is straightforward: 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2800" dirty="0"/>
              <a:t>0   1   </a:t>
            </a:r>
            <a:r>
              <a:rPr lang="en-US" sz="2800" dirty="0" smtClean="0"/>
              <a:t> 2    3   </a:t>
            </a:r>
            <a:r>
              <a:rPr lang="en-US" sz="2800" dirty="0"/>
              <a:t>4   5   6   </a:t>
            </a:r>
            <a:r>
              <a:rPr lang="en-US" sz="2800" dirty="0" smtClean="0"/>
              <a:t> 7    </a:t>
            </a:r>
            <a:r>
              <a:rPr lang="en-US" sz="2800" dirty="0"/>
              <a:t>8  </a:t>
            </a:r>
            <a:r>
              <a:rPr lang="en-US" sz="2800" dirty="0" smtClean="0"/>
              <a:t>  </a:t>
            </a:r>
            <a:r>
              <a:rPr lang="en-US" sz="2800" dirty="0"/>
              <a:t>9  10   11  12  13  14</a:t>
            </a:r>
          </a:p>
          <a:p>
            <a:pPr marL="342900" indent="-342900"/>
            <a:r>
              <a:rPr lang="en-US" sz="2800" dirty="0"/>
              <a:t>_   _  47   _   _  35  36   _   _ 129  25 </a:t>
            </a:r>
            <a:r>
              <a:rPr lang="en-US" sz="2800" dirty="0" smtClean="0"/>
              <a:t> 2501   </a:t>
            </a:r>
            <a:r>
              <a:rPr lang="en-US" sz="2800" dirty="0"/>
              <a:t>_   _   _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2800" dirty="0">
                <a:latin typeface="Times New Roman" pitchFamily="18" charset="0"/>
              </a:rPr>
              <a:t>Thus, delete and find can be done in O(1), and also insert, except…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514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dirty="0">
                <a:latin typeface="Times New Roman" pitchFamily="18" charset="0"/>
              </a:rPr>
              <a:t>What happens when you try to insert:  x = </a:t>
            </a:r>
            <a:r>
              <a:rPr lang="en-US" sz="3200" dirty="0"/>
              <a:t>65 </a:t>
            </a:r>
            <a:r>
              <a:rPr lang="en-US" sz="3200" dirty="0">
                <a:latin typeface="Times New Roman" pitchFamily="18" charset="0"/>
              </a:rPr>
              <a:t>?</a:t>
            </a:r>
          </a:p>
          <a:p>
            <a:pPr marL="342900" indent="-342900"/>
            <a:r>
              <a:rPr lang="en-US" sz="3200" dirty="0">
                <a:latin typeface="Times New Roman" pitchFamily="18" charset="0"/>
              </a:rPr>
              <a:t>				x    =		</a:t>
            </a:r>
            <a:r>
              <a:rPr lang="en-US" sz="3200" dirty="0"/>
              <a:t>65</a:t>
            </a:r>
            <a:endParaRPr lang="en-US" sz="3200" dirty="0">
              <a:latin typeface="Times New Roman" pitchFamily="18" charset="0"/>
            </a:endParaRPr>
          </a:p>
          <a:p>
            <a:pPr marL="342900" indent="-342900"/>
            <a:r>
              <a:rPr lang="en-US" sz="3200" dirty="0">
                <a:latin typeface="Times New Roman" pitchFamily="18" charset="0"/>
              </a:rPr>
              <a:t>				</a:t>
            </a:r>
            <a:r>
              <a:rPr lang="en-US" sz="3200" dirty="0" smtClean="0">
                <a:latin typeface="Times New Roman" pitchFamily="18" charset="0"/>
              </a:rPr>
              <a:t>Hash(x</a:t>
            </a:r>
            <a:r>
              <a:rPr lang="en-US" sz="3200" dirty="0">
                <a:latin typeface="Times New Roman" pitchFamily="18" charset="0"/>
              </a:rPr>
              <a:t>) =	</a:t>
            </a:r>
            <a:r>
              <a:rPr lang="en-US" sz="3200" dirty="0"/>
              <a:t> </a:t>
            </a:r>
            <a:r>
              <a:rPr lang="en-US" sz="3200" dirty="0" smtClean="0"/>
              <a:t> 5</a:t>
            </a:r>
            <a:endParaRPr lang="en-US" sz="3200" dirty="0"/>
          </a:p>
          <a:p>
            <a:pPr marL="342900" indent="-342900"/>
            <a:endParaRPr lang="en-US" sz="3200" dirty="0">
              <a:latin typeface="Times New Roman" pitchFamily="18" charset="0"/>
            </a:endParaRPr>
          </a:p>
          <a:p>
            <a:pPr marL="342900" indent="-342900"/>
            <a:r>
              <a:rPr lang="en-US" sz="2800" dirty="0"/>
              <a:t>0   1   2   </a:t>
            </a:r>
            <a:r>
              <a:rPr lang="en-US" sz="2800" dirty="0" smtClean="0"/>
              <a:t> 3   </a:t>
            </a:r>
            <a:r>
              <a:rPr lang="en-US" sz="2800" dirty="0"/>
              <a:t>4   5   </a:t>
            </a:r>
            <a:r>
              <a:rPr lang="en-US" sz="2800" dirty="0" smtClean="0"/>
              <a:t>  6   </a:t>
            </a:r>
            <a:r>
              <a:rPr lang="en-US" sz="2800" dirty="0"/>
              <a:t>7   8   </a:t>
            </a:r>
            <a:r>
              <a:rPr lang="en-US" sz="2800" dirty="0" smtClean="0"/>
              <a:t>   9  </a:t>
            </a:r>
            <a:r>
              <a:rPr lang="en-US" sz="2800" dirty="0"/>
              <a:t>10   11  </a:t>
            </a:r>
            <a:r>
              <a:rPr lang="en-US" sz="2800" dirty="0" smtClean="0"/>
              <a:t> 12  </a:t>
            </a:r>
            <a:r>
              <a:rPr lang="en-US" sz="2800" dirty="0"/>
              <a:t>13  14</a:t>
            </a:r>
          </a:p>
          <a:p>
            <a:pPr marL="342900" indent="-342900"/>
            <a:r>
              <a:rPr lang="en-US" sz="2800" dirty="0"/>
              <a:t>_   _  47   _   _  35  36   _   _ </a:t>
            </a:r>
            <a:r>
              <a:rPr lang="en-US" sz="2800" dirty="0" smtClean="0"/>
              <a:t> 129  </a:t>
            </a:r>
            <a:r>
              <a:rPr lang="en-US" sz="2800" dirty="0"/>
              <a:t>25 2501   _   _   _</a:t>
            </a:r>
          </a:p>
          <a:p>
            <a:pPr marL="342900" indent="-342900"/>
            <a:r>
              <a:rPr lang="en-US" sz="2800" dirty="0"/>
              <a:t>                  </a:t>
            </a:r>
            <a:r>
              <a:rPr lang="en-US" sz="2800" dirty="0" smtClean="0"/>
              <a:t>       65</a:t>
            </a:r>
            <a:r>
              <a:rPr lang="en-US" sz="2800" dirty="0"/>
              <a:t>(?)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sz="3200" dirty="0">
                <a:latin typeface="Times New Roman" pitchFamily="18" charset="0"/>
              </a:rPr>
              <a:t>This is called a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</a:rPr>
              <a:t>collision</a:t>
            </a:r>
            <a:r>
              <a:rPr lang="en-US" sz="3200" dirty="0">
                <a:latin typeface="Times New Roman" pitchFamily="18" charset="0"/>
              </a:rPr>
              <a:t>.</a:t>
            </a:r>
            <a:endParaRPr lang="en-US" sz="3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9"/>
            <a:ext cx="3276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Collisions and their Resolution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766" y="2590800"/>
            <a:ext cx="8458200" cy="478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Cannot store both data records in the same slot in array!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different methods for collision resolution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Separate Chaining:</a:t>
            </a:r>
            <a:r>
              <a:rPr lang="en-US" sz="2400" dirty="0"/>
              <a:t> Use a dictionary data structure (such as a linked list) to store multiple items that hash to the same slot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Closed Hashing (or </a:t>
            </a:r>
            <a:r>
              <a:rPr lang="en-US" sz="2400" b="1" i="1" dirty="0">
                <a:solidFill>
                  <a:srgbClr val="00B050"/>
                </a:solidFill>
              </a:rPr>
              <a:t>probing</a:t>
            </a:r>
            <a:r>
              <a:rPr lang="en-US" sz="2400" b="1" dirty="0">
                <a:solidFill>
                  <a:srgbClr val="00B050"/>
                </a:solidFill>
              </a:rPr>
              <a:t>):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search for empty slots using a second function and store item in first empty slot that is </a:t>
            </a:r>
            <a:r>
              <a:rPr lang="en-US" sz="2400" dirty="0" smtClean="0"/>
              <a:t>found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1257300" lvl="2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Linear Probing</a:t>
            </a:r>
          </a:p>
          <a:p>
            <a:pPr marL="1257300" lvl="2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Quadratic Probing</a:t>
            </a:r>
          </a:p>
          <a:p>
            <a:pPr marL="1257300" lvl="2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Double Hashing</a:t>
            </a:r>
          </a:p>
          <a:p>
            <a:pPr lvl="2">
              <a:lnSpc>
                <a:spcPct val="90000"/>
              </a:lnSpc>
            </a:pPr>
            <a:endParaRPr lang="en-US" sz="2400" dirty="0" smtClean="0"/>
          </a:p>
          <a:p>
            <a:pPr marL="1257300" lvl="2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5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9"/>
            <a:ext cx="205740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Separate Chaining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458200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idea is to store the items that has the same hash value in a sorted list. This is a vary nice example of a data structure that is actually implemented as a combination of two data structures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42900" indent="-342900"/>
            <a:r>
              <a:rPr lang="en-US" dirty="0">
                <a:latin typeface="Times New Roman" pitchFamily="18" charset="0"/>
              </a:rPr>
              <a:t>Let each array element be the head of a chain.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342900" indent="-342900"/>
            <a:r>
              <a:rPr lang="en-US" sz="2000" dirty="0"/>
              <a:t>0   1   2   3   4   5   6   7   8   </a:t>
            </a:r>
            <a:r>
              <a:rPr lang="en-US" sz="2000" dirty="0" smtClean="0"/>
              <a:t> 9  </a:t>
            </a:r>
            <a:r>
              <a:rPr lang="en-US" sz="2000" dirty="0"/>
              <a:t>10  </a:t>
            </a:r>
            <a:r>
              <a:rPr lang="en-US" sz="2000" dirty="0" smtClean="0"/>
              <a:t>   </a:t>
            </a:r>
            <a:r>
              <a:rPr lang="en-US" sz="2000" dirty="0"/>
              <a:t>11  12  13  14</a:t>
            </a:r>
          </a:p>
          <a:p>
            <a:pPr marL="342900" indent="-342900"/>
            <a:r>
              <a:rPr lang="en-US" sz="2000" dirty="0"/>
              <a:t>        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</a:t>
            </a:r>
            <a:r>
              <a:rPr lang="en-US" sz="2000" dirty="0" smtClean="0"/>
              <a:t>           </a:t>
            </a:r>
            <a:r>
              <a:rPr lang="en-US" sz="2000" dirty="0">
                <a:sym typeface="Symbol" pitchFamily="18" charset="2"/>
              </a:rPr>
              <a:t>             </a:t>
            </a:r>
            <a:r>
              <a:rPr lang="en-US" sz="2000" dirty="0" smtClean="0">
                <a:sym typeface="Symbol" pitchFamily="18" charset="2"/>
              </a:rPr>
              <a:t>   </a:t>
            </a:r>
            <a:r>
              <a:rPr lang="en-US" sz="2000" dirty="0">
                <a:sym typeface="Symbol" pitchFamily="18" charset="2"/>
              </a:rPr>
              <a:t>   </a:t>
            </a:r>
            <a:r>
              <a:rPr lang="en-US" sz="2000" dirty="0" smtClean="0">
                <a:sym typeface="Symbol" pitchFamily="18" charset="2"/>
              </a:rPr>
              <a:t>      </a:t>
            </a:r>
            <a:r>
              <a:rPr lang="en-US" sz="2000" dirty="0" smtClean="0"/>
              <a:t> </a:t>
            </a:r>
            <a:endParaRPr lang="en-US" sz="2000" dirty="0"/>
          </a:p>
          <a:p>
            <a:pPr marL="342900" indent="-342900"/>
            <a:r>
              <a:rPr lang="en-US" sz="2000" dirty="0"/>
              <a:t>       </a:t>
            </a:r>
            <a:r>
              <a:rPr lang="en-US" sz="2000" dirty="0" smtClean="0"/>
              <a:t>  47          </a:t>
            </a:r>
            <a:r>
              <a:rPr lang="en-US" sz="2000" dirty="0"/>
              <a:t>65  36        </a:t>
            </a:r>
            <a:r>
              <a:rPr lang="en-US" sz="2000" dirty="0" smtClean="0"/>
              <a:t>  </a:t>
            </a:r>
            <a:r>
              <a:rPr lang="en-US" sz="2000" dirty="0"/>
              <a:t>129  25 </a:t>
            </a:r>
            <a:r>
              <a:rPr lang="en-US" sz="2000" dirty="0" smtClean="0"/>
              <a:t> 2501</a:t>
            </a:r>
            <a:endParaRPr lang="en-US" sz="2000" dirty="0"/>
          </a:p>
          <a:p>
            <a:pPr marL="342900" indent="-342900"/>
            <a:r>
              <a:rPr lang="en-US" sz="2000" dirty="0">
                <a:sym typeface="Symbol" pitchFamily="18" charset="2"/>
              </a:rPr>
              <a:t>                    </a:t>
            </a:r>
            <a:r>
              <a:rPr lang="en-US" sz="2000" dirty="0" smtClean="0">
                <a:sym typeface="Symbol" pitchFamily="18" charset="2"/>
              </a:rPr>
              <a:t>    </a:t>
            </a:r>
            <a:endParaRPr lang="en-US" sz="2000" dirty="0"/>
          </a:p>
          <a:p>
            <a:pPr marL="342900" indent="-342900"/>
            <a:r>
              <a:rPr lang="en-US" sz="2000" dirty="0"/>
              <a:t>                  </a:t>
            </a:r>
            <a:r>
              <a:rPr lang="en-US" sz="2000" dirty="0" smtClean="0"/>
              <a:t>     35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Where would you store:  29, 16, 14,  99, 127 ?</a:t>
            </a:r>
          </a:p>
          <a:p>
            <a:pPr marL="342900" indent="-342900"/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1257300" lvl="2" indent="-342900">
              <a:lnSpc>
                <a:spcPct val="90000"/>
              </a:lnSpc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9"/>
            <a:ext cx="205740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Separate Chaining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>
                <a:latin typeface="Times New Roman" pitchFamily="18" charset="0"/>
              </a:rPr>
              <a:t>Let each array element be the head of a chain:</a:t>
            </a:r>
          </a:p>
          <a:p>
            <a:pPr marL="342900" indent="-342900"/>
            <a:endParaRPr lang="en-US" sz="2400" dirty="0">
              <a:latin typeface="Times New Roman" pitchFamily="18" charset="0"/>
            </a:endParaRPr>
          </a:p>
          <a:p>
            <a:pPr marL="342900" indent="-342900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Where would you store:  29, 16, 14,  99, 127 ?</a:t>
            </a:r>
          </a:p>
          <a:p>
            <a:pPr marL="342900" indent="-342900"/>
            <a:endParaRPr lang="en-US" sz="2400" dirty="0">
              <a:latin typeface="Times New Roman" pitchFamily="18" charset="0"/>
            </a:endParaRPr>
          </a:p>
          <a:p>
            <a:pPr marL="342900" indent="-342900"/>
            <a:r>
              <a:rPr lang="en-US" sz="2000" dirty="0"/>
              <a:t>0   </a:t>
            </a:r>
            <a:r>
              <a:rPr lang="en-US" sz="2000" dirty="0" smtClean="0"/>
              <a:t> 1   </a:t>
            </a:r>
            <a:r>
              <a:rPr lang="en-US" sz="2000" dirty="0"/>
              <a:t>2   3   4   5   6  </a:t>
            </a:r>
            <a:r>
              <a:rPr lang="en-US" sz="2000" dirty="0" smtClean="0"/>
              <a:t>   7   </a:t>
            </a:r>
            <a:r>
              <a:rPr lang="en-US" sz="2000" dirty="0"/>
              <a:t>8   </a:t>
            </a:r>
            <a:r>
              <a:rPr lang="en-US" sz="2000" dirty="0" smtClean="0"/>
              <a:t>  9  </a:t>
            </a:r>
            <a:r>
              <a:rPr lang="en-US" sz="2000" dirty="0"/>
              <a:t>10   </a:t>
            </a:r>
            <a:r>
              <a:rPr lang="en-US" sz="2000" dirty="0" smtClean="0"/>
              <a:t>  11  </a:t>
            </a:r>
            <a:r>
              <a:rPr lang="en-US" sz="2000" dirty="0"/>
              <a:t>12  </a:t>
            </a:r>
            <a:r>
              <a:rPr lang="en-US" sz="2000" dirty="0" smtClean="0"/>
              <a:t> 13  </a:t>
            </a:r>
            <a:r>
              <a:rPr lang="en-US" sz="2000" dirty="0"/>
              <a:t>14</a:t>
            </a:r>
          </a:p>
          <a:p>
            <a:pPr marL="342900" indent="-342900"/>
            <a:r>
              <a:rPr lang="en-US" sz="2000" dirty="0"/>
              <a:t>    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</a:t>
            </a:r>
            <a:r>
              <a:rPr lang="en-US" sz="2000" dirty="0" smtClean="0"/>
              <a:t>   </a:t>
            </a:r>
            <a:r>
              <a:rPr lang="en-US" sz="2000" dirty="0">
                <a:sym typeface="Symbol" pitchFamily="18" charset="2"/>
              </a:rPr>
              <a:t></a:t>
            </a:r>
            <a:r>
              <a:rPr lang="en-US" sz="2000" dirty="0"/>
              <a:t>           </a:t>
            </a:r>
            <a:r>
              <a:rPr lang="en-US" sz="2000" dirty="0">
                <a:sym typeface="Symbol" pitchFamily="18" charset="2"/>
              </a:rPr>
              <a:t>      </a:t>
            </a:r>
            <a:r>
              <a:rPr lang="en-US" sz="2000" dirty="0" smtClean="0">
                <a:sym typeface="Symbol" pitchFamily="18" charset="2"/>
              </a:rPr>
              <a:t>             </a:t>
            </a:r>
            <a:r>
              <a:rPr lang="en-US" sz="2000" dirty="0">
                <a:sym typeface="Symbol" pitchFamily="18" charset="2"/>
              </a:rPr>
              <a:t>    </a:t>
            </a:r>
            <a:r>
              <a:rPr lang="en-US" sz="2000" dirty="0" smtClean="0">
                <a:sym typeface="Symbol" pitchFamily="18" charset="2"/>
              </a:rPr>
              <a:t>  </a:t>
            </a:r>
            <a:r>
              <a:rPr lang="en-US" sz="2000" dirty="0" smtClean="0"/>
              <a:t>           </a:t>
            </a:r>
            <a:r>
              <a:rPr lang="en-US" sz="2000" dirty="0" smtClean="0">
                <a:sym typeface="Symbol" pitchFamily="18" charset="2"/>
              </a:rPr>
              <a:t></a:t>
            </a:r>
            <a:r>
              <a:rPr lang="en-US" sz="2000" dirty="0" smtClean="0"/>
              <a:t> </a:t>
            </a:r>
            <a:endParaRPr lang="en-US" sz="2000" dirty="0"/>
          </a:p>
          <a:p>
            <a:pPr marL="342900" indent="-342900"/>
            <a:r>
              <a:rPr lang="en-US" sz="2000" dirty="0"/>
              <a:t>  </a:t>
            </a:r>
            <a:r>
              <a:rPr lang="en-US" sz="2000" dirty="0" smtClean="0"/>
              <a:t>   </a:t>
            </a:r>
            <a:r>
              <a:rPr lang="en-US" sz="2000" dirty="0">
                <a:solidFill>
                  <a:srgbClr val="00B050"/>
                </a:solidFill>
              </a:rPr>
              <a:t>16</a:t>
            </a:r>
            <a:r>
              <a:rPr lang="en-US" sz="2000" dirty="0"/>
              <a:t>  47          65  36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127</a:t>
            </a:r>
            <a:r>
              <a:rPr lang="en-US" sz="2000" dirty="0" smtClean="0"/>
              <a:t>      </a:t>
            </a:r>
            <a:r>
              <a:rPr lang="en-US" sz="2000" dirty="0"/>
              <a:t>99  25 </a:t>
            </a:r>
            <a:r>
              <a:rPr lang="en-US" sz="2000" dirty="0" smtClean="0"/>
              <a:t>  2501       </a:t>
            </a:r>
            <a:r>
              <a:rPr lang="en-US" sz="2000" dirty="0" smtClean="0">
                <a:solidFill>
                  <a:srgbClr val="00B050"/>
                </a:solidFill>
              </a:rPr>
              <a:t>14</a:t>
            </a:r>
            <a:r>
              <a:rPr lang="en-US" sz="2000" dirty="0" smtClean="0"/>
              <a:t> </a:t>
            </a:r>
            <a:endParaRPr lang="en-US" sz="2000" dirty="0"/>
          </a:p>
          <a:p>
            <a:pPr marL="342900" indent="-342900"/>
            <a:r>
              <a:rPr lang="en-US" sz="2000" dirty="0">
                <a:sym typeface="Symbol" pitchFamily="18" charset="2"/>
              </a:rPr>
              <a:t>                                                       </a:t>
            </a:r>
            <a:r>
              <a:rPr lang="en-US" sz="2000" dirty="0" smtClean="0">
                <a:sym typeface="Symbol" pitchFamily="18" charset="2"/>
              </a:rPr>
              <a:t>  </a:t>
            </a:r>
            <a:endParaRPr lang="en-US" sz="2000" dirty="0"/>
          </a:p>
          <a:p>
            <a:pPr marL="342900" indent="-342900"/>
            <a:r>
              <a:rPr lang="en-US" sz="2000" dirty="0"/>
              <a:t>                   35             129                  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00B050"/>
                </a:solidFill>
              </a:rPr>
              <a:t>29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>
                <a:latin typeface="Times New Roman" pitchFamily="18" charset="0"/>
              </a:rPr>
              <a:t>New keys go at the front of the relevant chain.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9"/>
            <a:ext cx="358140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Separate Chaining: 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Parts of the array might never be used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As chains get longer, search time increases to O(n) in the worst case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Constructing new chain nodes is relatively expensive (still constant time, but the constant is high).</a:t>
            </a:r>
          </a:p>
          <a:p>
            <a:pPr marL="342900" indent="-342900"/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9"/>
            <a:ext cx="179070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Linear Probing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458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>
                <a:latin typeface="Times New Roman" pitchFamily="18" charset="0"/>
              </a:rPr>
              <a:t>in case of a </a:t>
            </a:r>
            <a:r>
              <a:rPr lang="en-US" sz="2000" dirty="0" smtClean="0">
                <a:latin typeface="Times New Roman" pitchFamily="18" charset="0"/>
              </a:rPr>
              <a:t>collision</a:t>
            </a:r>
            <a:endParaRPr lang="en-US" sz="2000" dirty="0">
              <a:latin typeface="Times New Roman" pitchFamily="18" charset="0"/>
            </a:endParaRPr>
          </a:p>
          <a:p>
            <a:pPr marL="742950" lvl="1" indent="-285750"/>
            <a:r>
              <a:rPr lang="en-US" sz="2000" dirty="0">
                <a:solidFill>
                  <a:srgbClr val="00B050"/>
                </a:solidFill>
                <a:latin typeface="Times New Roman" pitchFamily="18" charset="0"/>
              </a:rPr>
              <a:t>If the hash table is not full, attempt to store key in the next array element (in this case (t+1)%N, (t+2)%N, (t+3)%N …)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</a:rPr>
              <a:t>until you find an empty slot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 marL="342900" indent="-342900"/>
            <a:endParaRPr lang="en-US" sz="2000" dirty="0">
              <a:latin typeface="Times New Roman" pitchFamily="18" charset="0"/>
            </a:endParaRPr>
          </a:p>
          <a:p>
            <a:pPr marL="342900" indent="-342900"/>
            <a:r>
              <a:rPr lang="en-US" sz="2000" dirty="0">
                <a:latin typeface="Times New Roman" pitchFamily="18" charset="0"/>
              </a:rPr>
              <a:t>Let key x be stored in element </a:t>
            </a:r>
            <a:r>
              <a:rPr lang="en-US" sz="2000" dirty="0" smtClean="0">
                <a:latin typeface="Times New Roman" pitchFamily="18" charset="0"/>
              </a:rPr>
              <a:t>Hash(x</a:t>
            </a:r>
            <a:r>
              <a:rPr lang="en-US" sz="2000" dirty="0">
                <a:latin typeface="Times New Roman" pitchFamily="18" charset="0"/>
              </a:rPr>
              <a:t>)=t of the array</a:t>
            </a:r>
          </a:p>
          <a:p>
            <a:pPr marL="342900" indent="-342900"/>
            <a:endParaRPr lang="en-US" sz="2000" dirty="0">
              <a:latin typeface="Times New Roman" pitchFamily="18" charset="0"/>
            </a:endParaRPr>
          </a:p>
          <a:p>
            <a:pPr marL="342900" indent="-342900"/>
            <a:r>
              <a:rPr lang="en-US" sz="2000" dirty="0"/>
              <a:t>0   1   2   3   4   </a:t>
            </a:r>
            <a:r>
              <a:rPr lang="en-US" sz="2000" dirty="0" smtClean="0"/>
              <a:t> 5      6   </a:t>
            </a:r>
            <a:r>
              <a:rPr lang="en-US" sz="2000" dirty="0"/>
              <a:t>7   8   9  </a:t>
            </a:r>
            <a:r>
              <a:rPr lang="en-US" sz="2000" dirty="0" smtClean="0"/>
              <a:t> 10    11  </a:t>
            </a:r>
            <a:r>
              <a:rPr lang="en-US" sz="2000" dirty="0"/>
              <a:t>12  13  14</a:t>
            </a:r>
          </a:p>
          <a:p>
            <a:pPr marL="342900" indent="-342900"/>
            <a:r>
              <a:rPr lang="en-US" sz="2000" dirty="0"/>
              <a:t>       </a:t>
            </a:r>
            <a:r>
              <a:rPr lang="en-US" sz="2000" dirty="0" smtClean="0"/>
              <a:t>  47            35    36         </a:t>
            </a:r>
            <a:r>
              <a:rPr lang="en-US" sz="2000" dirty="0"/>
              <a:t>129  25 </a:t>
            </a:r>
            <a:r>
              <a:rPr lang="en-US" sz="2000" dirty="0" smtClean="0"/>
              <a:t> 2501</a:t>
            </a:r>
            <a:endParaRPr lang="en-US" sz="2000" dirty="0"/>
          </a:p>
          <a:p>
            <a:pPr marL="342900" indent="-342900"/>
            <a:r>
              <a:rPr lang="en-US" sz="2000" dirty="0"/>
              <a:t>                   </a:t>
            </a:r>
            <a:r>
              <a:rPr lang="en-US" sz="2000" dirty="0" smtClean="0"/>
              <a:t>     65</a:t>
            </a:r>
            <a:r>
              <a:rPr lang="en-US" sz="2000" dirty="0"/>
              <a:t>(?)</a:t>
            </a:r>
          </a:p>
          <a:p>
            <a:pPr marL="342900" indent="-342900"/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9"/>
            <a:ext cx="179070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Linear Probing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dirty="0">
                <a:latin typeface="Times New Roman" pitchFamily="18" charset="0"/>
              </a:rPr>
              <a:t>Where do you store 65 </a:t>
            </a:r>
            <a:r>
              <a:rPr lang="en-US" sz="3200" dirty="0" smtClean="0">
                <a:latin typeface="Times New Roman" pitchFamily="18" charset="0"/>
              </a:rPr>
              <a:t>?</a:t>
            </a:r>
          </a:p>
          <a:p>
            <a:pPr marL="342900" indent="-342900"/>
            <a:endParaRPr lang="en-US" sz="3200" dirty="0">
              <a:latin typeface="Times New Roman" pitchFamily="18" charset="0"/>
            </a:endParaRPr>
          </a:p>
          <a:p>
            <a:pPr marL="342900" indent="-342900"/>
            <a:r>
              <a:rPr lang="en-US" sz="3200" dirty="0" smtClean="0"/>
              <a:t>0   </a:t>
            </a:r>
            <a:r>
              <a:rPr lang="en-US" sz="3200" dirty="0"/>
              <a:t>1   2   3   4   5   </a:t>
            </a:r>
            <a:r>
              <a:rPr lang="en-US" sz="3200" dirty="0" smtClean="0"/>
              <a:t> 6   7    8    9   10    11  </a:t>
            </a:r>
            <a:r>
              <a:rPr lang="en-US" sz="3200" dirty="0"/>
              <a:t>12  13  14</a:t>
            </a:r>
          </a:p>
          <a:p>
            <a:pPr marL="342900" indent="-342900"/>
            <a:r>
              <a:rPr lang="en-US" sz="3200" dirty="0"/>
              <a:t>       47          </a:t>
            </a:r>
            <a:r>
              <a:rPr lang="en-US" sz="3200" dirty="0" smtClean="0"/>
              <a:t>  35  </a:t>
            </a:r>
            <a:r>
              <a:rPr lang="en-US" sz="3200" dirty="0"/>
              <a:t>36  65     </a:t>
            </a:r>
            <a:r>
              <a:rPr lang="en-US" sz="3200" dirty="0" smtClean="0"/>
              <a:t> 129  </a:t>
            </a:r>
            <a:r>
              <a:rPr lang="en-US" sz="3200" dirty="0"/>
              <a:t>25 </a:t>
            </a:r>
            <a:r>
              <a:rPr lang="en-US" sz="3200" dirty="0" smtClean="0"/>
              <a:t> 2501</a:t>
            </a:r>
            <a:endParaRPr lang="en-US" sz="3200" dirty="0"/>
          </a:p>
          <a:p>
            <a:pPr marL="342900" indent="-342900"/>
            <a:r>
              <a:rPr lang="en-US" sz="3200" dirty="0"/>
              <a:t>                   </a:t>
            </a:r>
            <a:r>
              <a:rPr lang="en-US" sz="3200" dirty="0" smtClean="0"/>
              <a:t>     </a:t>
            </a:r>
            <a:r>
              <a:rPr lang="en-US" sz="3200" dirty="0">
                <a:sym typeface="Symbol" pitchFamily="18" charset="2"/>
              </a:rPr>
              <a:t>  </a:t>
            </a:r>
            <a:r>
              <a:rPr lang="en-US" sz="3200" dirty="0"/>
              <a:t> </a:t>
            </a:r>
            <a:r>
              <a:rPr lang="en-US" sz="3200" dirty="0">
                <a:sym typeface="Symbol" pitchFamily="18" charset="2"/>
              </a:rPr>
              <a:t>   </a:t>
            </a:r>
          </a:p>
          <a:p>
            <a:pPr marL="342900" indent="-342900"/>
            <a:r>
              <a:rPr lang="en-US" sz="3200" dirty="0"/>
              <a:t>                     </a:t>
            </a:r>
            <a:r>
              <a:rPr lang="en-US" sz="3200" dirty="0" smtClean="0"/>
              <a:t>   attempts</a:t>
            </a:r>
            <a:endParaRPr lang="en-US" sz="3200" dirty="0">
              <a:latin typeface="Times New Roman" pitchFamily="18" charset="0"/>
            </a:endParaRPr>
          </a:p>
          <a:p>
            <a:pPr marL="342900" indent="-342900" eaLnBrk="0" hangingPunct="0"/>
            <a:r>
              <a:rPr lang="en-US" sz="3200" dirty="0">
                <a:solidFill>
                  <a:srgbClr val="00B050"/>
                </a:solidFill>
                <a:latin typeface="Times New Roman" pitchFamily="18" charset="0"/>
              </a:rPr>
              <a:t>Where would you store:  29?</a:t>
            </a:r>
            <a:endParaRPr lang="en-US" sz="3600" dirty="0">
              <a:solidFill>
                <a:srgbClr val="00B050"/>
              </a:solidFill>
              <a:latin typeface="Times New Roman" pitchFamily="18" charset="0"/>
            </a:endParaRPr>
          </a:p>
          <a:p>
            <a:pPr marL="742950" lvl="1" indent="-285750"/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60178"/>
            <a:ext cx="182880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Linear Probing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dirty="0">
                <a:solidFill>
                  <a:srgbClr val="00B050"/>
                </a:solidFill>
                <a:latin typeface="Times New Roman" pitchFamily="18" charset="0"/>
              </a:rPr>
              <a:t>If the hash table is not full, attempt to store key in array elements (t+1)%N, (t+2)%N, …</a:t>
            </a:r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2400" dirty="0"/>
              <a:t>0   1   2   3   4   5   6   </a:t>
            </a:r>
            <a:r>
              <a:rPr lang="en-US" sz="2400" dirty="0" smtClean="0"/>
              <a:t> 7   </a:t>
            </a:r>
            <a:r>
              <a:rPr lang="en-US" sz="2400" dirty="0"/>
              <a:t>8   9 </a:t>
            </a:r>
            <a:r>
              <a:rPr lang="en-US" sz="2400" dirty="0" smtClean="0"/>
              <a:t>    10    11  </a:t>
            </a:r>
            <a:r>
              <a:rPr lang="en-US" sz="2400" dirty="0"/>
              <a:t>12  13  14</a:t>
            </a:r>
          </a:p>
          <a:p>
            <a:pPr marL="342900" indent="-342900"/>
            <a:r>
              <a:rPr lang="en-US" sz="2400" dirty="0"/>
              <a:t>      </a:t>
            </a:r>
            <a:r>
              <a:rPr lang="en-US" sz="2400" dirty="0" smtClean="0"/>
              <a:t>   </a:t>
            </a:r>
            <a:r>
              <a:rPr lang="en-US" sz="2400" dirty="0"/>
              <a:t>47          35  36  65     129  </a:t>
            </a:r>
            <a:r>
              <a:rPr lang="en-US" sz="2400" dirty="0" smtClean="0"/>
              <a:t> 25  2501          </a:t>
            </a:r>
            <a:r>
              <a:rPr lang="en-US" sz="2400" dirty="0"/>
              <a:t>29</a:t>
            </a:r>
          </a:p>
          <a:p>
            <a:pPr marL="342900" indent="-342900"/>
            <a:r>
              <a:rPr lang="en-US" sz="2400" dirty="0"/>
              <a:t>                                    </a:t>
            </a:r>
            <a:r>
              <a:rPr lang="en-US" sz="2400" dirty="0">
                <a:sym typeface="Symbol" pitchFamily="18" charset="2"/>
              </a:rPr>
              <a:t>                  </a:t>
            </a:r>
            <a:r>
              <a:rPr lang="en-US" sz="2400" dirty="0"/>
              <a:t>   </a:t>
            </a:r>
            <a:r>
              <a:rPr lang="en-US" sz="2400" dirty="0" smtClean="0"/>
              <a:t>                   </a:t>
            </a:r>
            <a:r>
              <a:rPr lang="en-US" sz="2400" dirty="0" smtClean="0">
                <a:sym typeface="Symbol" pitchFamily="18" charset="2"/>
              </a:rPr>
              <a:t></a:t>
            </a:r>
            <a:endParaRPr lang="en-US" sz="2400" dirty="0">
              <a:sym typeface="Symbol" pitchFamily="18" charset="2"/>
            </a:endParaRPr>
          </a:p>
          <a:p>
            <a:pPr marL="342900" indent="-342900"/>
            <a:r>
              <a:rPr lang="en-US" sz="2400" dirty="0"/>
              <a:t>                                                 </a:t>
            </a:r>
            <a:r>
              <a:rPr lang="en-US" sz="2400" dirty="0" smtClean="0"/>
              <a:t>                      attempts</a:t>
            </a:r>
            <a:endParaRPr lang="en-US" sz="1600" dirty="0"/>
          </a:p>
          <a:p>
            <a:pPr marL="342900" indent="-342900"/>
            <a:endParaRPr 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342900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Linear Probing: Disadvantages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7938" y="28194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Eliminates need for separate data structures (chains), and the cost of constructing nodes.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Leads to problem of clustering.  Elements tend to cluster in dense intervals in the array.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Search efficiency problem remains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Deletion becomes trickier….</a:t>
            </a:r>
          </a:p>
          <a:p>
            <a:pPr marL="342900" indent="-342900"/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456176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1800" dirty="0"/>
              <a:t>What is Hashing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800" dirty="0" smtClean="0"/>
              <a:t>Purpose of Hashing</a:t>
            </a:r>
            <a:endParaRPr lang="en-US" sz="1800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800" dirty="0"/>
              <a:t>Basic </a:t>
            </a:r>
            <a:r>
              <a:rPr lang="en-US" sz="1800" dirty="0" smtClean="0"/>
              <a:t>Idea</a:t>
            </a:r>
            <a:endParaRPr lang="en-US" sz="1800" dirty="0"/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Hash </a:t>
            </a:r>
            <a:r>
              <a:rPr lang="en-US" dirty="0" smtClean="0">
                <a:solidFill>
                  <a:schemeClr val="tx1"/>
                </a:solidFill>
              </a:rPr>
              <a:t>Table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Key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Hash </a:t>
            </a:r>
            <a:r>
              <a:rPr lang="en-US" dirty="0" smtClean="0">
                <a:solidFill>
                  <a:schemeClr val="tx1"/>
                </a:solidFill>
              </a:rPr>
              <a:t>values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Hash function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Collision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Load </a:t>
            </a:r>
            <a:r>
              <a:rPr lang="en-US" dirty="0" smtClean="0">
                <a:solidFill>
                  <a:schemeClr val="tx1"/>
                </a:solidFill>
              </a:rPr>
              <a:t>Factor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Hash </a:t>
            </a:r>
            <a:r>
              <a:rPr lang="en-US" dirty="0" smtClean="0">
                <a:solidFill>
                  <a:schemeClr val="tx1"/>
                </a:solidFill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953000" y="2057400"/>
            <a:ext cx="4023360" cy="400507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Collision Handling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Separate Chaining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Open Addressing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2000" dirty="0"/>
              <a:t>Linear Probing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2000" dirty="0"/>
              <a:t>Quadratic Probing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2000" dirty="0"/>
              <a:t>Double Hashing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Simulation</a:t>
            </a:r>
            <a:endParaRPr lang="en-US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Applications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 Rehashing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Conclusion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Points to Remember</a:t>
            </a:r>
            <a:endParaRPr lang="en-US" dirty="0"/>
          </a:p>
          <a:p>
            <a:pPr algn="l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85800"/>
            <a:ext cx="3200400" cy="701040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smtClean="0"/>
              <a:t>OVERVIEWS</a:t>
            </a:r>
            <a:endParaRPr lang="en-US" sz="3600" cap="non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75FA01-B923-4659-BB03-A4737A3C079E}" type="datetime1">
              <a:rPr lang="en-US" smtClean="0"/>
              <a:t>8/12/2014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21204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38" y="28194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latin typeface="Times New Roman" pitchFamily="18" charset="0"/>
              </a:rPr>
              <a:t>Let key x be stored in element </a:t>
            </a:r>
            <a:r>
              <a:rPr lang="en-US" dirty="0" smtClean="0">
                <a:latin typeface="Times New Roman" pitchFamily="18" charset="0"/>
              </a:rPr>
              <a:t>Hash(x</a:t>
            </a:r>
            <a:r>
              <a:rPr lang="en-US" dirty="0">
                <a:latin typeface="Times New Roman" pitchFamily="18" charset="0"/>
              </a:rPr>
              <a:t>)=t of the array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342900" indent="-342900"/>
            <a:r>
              <a:rPr lang="en-US" dirty="0"/>
              <a:t>0   1   2   3   4  </a:t>
            </a:r>
            <a:r>
              <a:rPr lang="en-US" dirty="0" smtClean="0"/>
              <a:t>   5      6   </a:t>
            </a:r>
            <a:r>
              <a:rPr lang="en-US" dirty="0"/>
              <a:t>7   8   9  </a:t>
            </a:r>
            <a:r>
              <a:rPr lang="en-US" dirty="0" smtClean="0"/>
              <a:t>    10   </a:t>
            </a:r>
            <a:r>
              <a:rPr lang="en-US" dirty="0"/>
              <a:t>11  12  13  14</a:t>
            </a:r>
          </a:p>
          <a:p>
            <a:pPr marL="342900" indent="-342900"/>
            <a:r>
              <a:rPr lang="en-US" dirty="0"/>
              <a:t>       47        </a:t>
            </a:r>
            <a:r>
              <a:rPr lang="en-US" dirty="0" smtClean="0"/>
              <a:t>       35    36          129    25  2501</a:t>
            </a:r>
            <a:endParaRPr lang="en-US" dirty="0"/>
          </a:p>
          <a:p>
            <a:pPr marL="342900" indent="-342900"/>
            <a:r>
              <a:rPr lang="en-US" dirty="0"/>
              <a:t>                   </a:t>
            </a:r>
            <a:r>
              <a:rPr lang="en-US" dirty="0" smtClean="0"/>
              <a:t>     65</a:t>
            </a:r>
            <a:r>
              <a:rPr lang="en-US" dirty="0"/>
              <a:t>(?)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latin typeface="Times New Roman" pitchFamily="18" charset="0"/>
              </a:rPr>
              <a:t>What do you do in case of a collision?</a:t>
            </a:r>
          </a:p>
          <a:p>
            <a:pPr marL="742950" lvl="1" indent="-28575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If the hash table is not full, attempt to store key in array elements (t+1</a:t>
            </a:r>
            <a:r>
              <a:rPr lang="en-US" baseline="30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)%N, (t+2</a:t>
            </a:r>
            <a:r>
              <a:rPr lang="en-US" baseline="30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)%N, (t+3</a:t>
            </a:r>
            <a:r>
              <a:rPr lang="en-US" baseline="30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)%N …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until you find an empty slot.</a:t>
            </a:r>
          </a:p>
          <a:p>
            <a:pPr marL="342900" indent="-342900"/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21204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38" y="2819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latin typeface="Times New Roman" pitchFamily="18" charset="0"/>
              </a:rPr>
              <a:t>Where do you store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65</a:t>
            </a:r>
            <a:r>
              <a:rPr lang="en-US" dirty="0">
                <a:latin typeface="Times New Roman" pitchFamily="18" charset="0"/>
              </a:rPr>
              <a:t> ?  </a:t>
            </a:r>
            <a:r>
              <a:rPr lang="en-US" dirty="0" smtClean="0">
                <a:latin typeface="Times New Roman" pitchFamily="18" charset="0"/>
              </a:rPr>
              <a:t>Hash(65</a:t>
            </a:r>
            <a:r>
              <a:rPr lang="en-US" dirty="0">
                <a:latin typeface="Times New Roman" pitchFamily="18" charset="0"/>
              </a:rPr>
              <a:t>)=t=5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342900" indent="-342900"/>
            <a:r>
              <a:rPr lang="en-US" dirty="0"/>
              <a:t>0   1   2   3   4   5   </a:t>
            </a:r>
            <a:r>
              <a:rPr lang="en-US" dirty="0" smtClean="0"/>
              <a:t>  6   </a:t>
            </a:r>
            <a:r>
              <a:rPr lang="en-US" dirty="0"/>
              <a:t>7   8   </a:t>
            </a:r>
            <a:r>
              <a:rPr lang="en-US" dirty="0" smtClean="0"/>
              <a:t>   9     10    11   12  </a:t>
            </a:r>
            <a:r>
              <a:rPr lang="en-US" dirty="0"/>
              <a:t>13  </a:t>
            </a:r>
            <a:r>
              <a:rPr lang="en-US" dirty="0" smtClean="0"/>
              <a:t> 14</a:t>
            </a:r>
            <a:endParaRPr lang="en-US" dirty="0"/>
          </a:p>
          <a:p>
            <a:pPr marL="342900" indent="-342900"/>
            <a:r>
              <a:rPr lang="en-US" dirty="0"/>
              <a:t>       47          </a:t>
            </a:r>
            <a:r>
              <a:rPr lang="en-US" dirty="0" smtClean="0"/>
              <a:t>   35   </a:t>
            </a:r>
            <a:r>
              <a:rPr lang="en-US" dirty="0"/>
              <a:t>36         </a:t>
            </a:r>
            <a:r>
              <a:rPr lang="en-US" dirty="0" smtClean="0"/>
              <a:t>   129   25  2501               65</a:t>
            </a:r>
            <a:endParaRPr lang="en-US" dirty="0"/>
          </a:p>
          <a:p>
            <a:pPr marL="342900" indent="-342900"/>
            <a:r>
              <a:rPr lang="en-US" dirty="0"/>
              <a:t>                    </a:t>
            </a:r>
            <a:r>
              <a:rPr lang="en-US" dirty="0" smtClean="0"/>
              <a:t>    </a:t>
            </a:r>
            <a:r>
              <a:rPr lang="en-US" dirty="0" smtClean="0">
                <a:sym typeface="Symbol" pitchFamily="18" charset="2"/>
              </a:rPr>
              <a:t>  </a:t>
            </a: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                                                </a:t>
            </a:r>
            <a:endParaRPr lang="en-US" dirty="0">
              <a:sym typeface="Symbol" pitchFamily="18" charset="2"/>
            </a:endParaRPr>
          </a:p>
          <a:p>
            <a:pPr marL="342900" indent="-342900"/>
            <a:r>
              <a:rPr lang="en-US" dirty="0"/>
              <a:t>                    </a:t>
            </a:r>
            <a:r>
              <a:rPr lang="en-US" dirty="0" smtClean="0"/>
              <a:t>     t    t+1           t+4                              t+9                          </a:t>
            </a:r>
            <a:endParaRPr lang="en-US" dirty="0"/>
          </a:p>
          <a:p>
            <a:pPr marL="342900" indent="-342900"/>
            <a:r>
              <a:rPr lang="en-US" dirty="0"/>
              <a:t>                    </a:t>
            </a:r>
            <a:r>
              <a:rPr lang="en-US" dirty="0" smtClean="0"/>
              <a:t>   attempts</a:t>
            </a:r>
            <a:endParaRPr lang="en-US" dirty="0"/>
          </a:p>
          <a:p>
            <a:pPr marL="742950" lvl="1" indent="-285750"/>
            <a:endParaRPr lang="en-US" dirty="0">
              <a:latin typeface="Times New Roman" pitchFamily="18" charset="0"/>
            </a:endParaRPr>
          </a:p>
          <a:p>
            <a:pPr marL="742950" lvl="1" indent="-285750"/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Where would you store:  29?</a:t>
            </a:r>
            <a:endParaRPr lang="en-US" dirty="0">
              <a:solidFill>
                <a:srgbClr val="00B05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21204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79654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If the hash table is not full, attempt to store key in array elements (t+1</a:t>
            </a:r>
            <a:r>
              <a:rPr lang="en-US" baseline="30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)%N, (t+2</a:t>
            </a:r>
            <a:r>
              <a:rPr lang="en-US" baseline="30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)%N …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 0   1   2   3   4   5   6   7   8   9  </a:t>
            </a:r>
            <a:r>
              <a:rPr lang="en-US" dirty="0" smtClean="0"/>
              <a:t>   10    11  </a:t>
            </a:r>
            <a:r>
              <a:rPr lang="en-US" dirty="0"/>
              <a:t>12  13  14</a:t>
            </a:r>
          </a:p>
          <a:p>
            <a:pPr marL="342900" indent="-342900"/>
            <a:r>
              <a:rPr lang="en-US" dirty="0"/>
              <a:t>29  16  47          35  36         129  25 </a:t>
            </a:r>
            <a:r>
              <a:rPr lang="en-US" dirty="0" smtClean="0"/>
              <a:t>   2501          </a:t>
            </a:r>
            <a:r>
              <a:rPr lang="en-US" dirty="0"/>
              <a:t>65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 </a:t>
            </a:r>
            <a:r>
              <a:rPr lang="en-US" dirty="0" smtClean="0">
                <a:sym typeface="Symbol" pitchFamily="18" charset="2"/>
              </a:rPr>
              <a:t> </a:t>
            </a:r>
            <a:endParaRPr lang="en-US" dirty="0">
              <a:sym typeface="Symbol" pitchFamily="18" charset="2"/>
            </a:endParaRPr>
          </a:p>
          <a:p>
            <a:pPr marL="342900" indent="-342900"/>
            <a:r>
              <a:rPr lang="en-US" dirty="0">
                <a:sym typeface="Symbol" pitchFamily="18" charset="2"/>
              </a:rPr>
              <a:t>   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/>
              <a:t>                                                   </a:t>
            </a:r>
          </a:p>
          <a:p>
            <a:pPr marL="342900" indent="-342900"/>
            <a:r>
              <a:rPr lang="en-US" dirty="0"/>
              <a:t> attempts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Where would you store:  14?</a:t>
            </a:r>
            <a:endParaRPr lang="en-US" dirty="0">
              <a:solidFill>
                <a:srgbClr val="00B05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21204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590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Alleviates problem of clustering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Runs the risk of an infinite loop on insertion, unless precautions are taken.  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Double 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796540"/>
            <a:ext cx="8458200" cy="306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Use a hash function for the decrement value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Hash(key, i) = H</a:t>
            </a:r>
            <a:r>
              <a:rPr lang="en-US" sz="2400" baseline="-25000" dirty="0"/>
              <a:t>1</a:t>
            </a:r>
            <a:r>
              <a:rPr lang="en-US" sz="2400" dirty="0"/>
              <a:t>(key) – (H</a:t>
            </a:r>
            <a:r>
              <a:rPr lang="en-US" sz="2400" baseline="-25000" dirty="0"/>
              <a:t>2</a:t>
            </a:r>
            <a:r>
              <a:rPr lang="en-US" sz="2400" dirty="0"/>
              <a:t>(key) * i)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Now the decrement is a function of the key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slots visited by the hash function will vary even if the initial slot was the same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Avoids clustering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Theoretically interesting, but in practice slower than quadratic probing, because of the need to evaluate a second hash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1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Double 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38" y="25908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latin typeface="Times New Roman" pitchFamily="18" charset="0"/>
              </a:rPr>
              <a:t>Let key x be stored in element </a:t>
            </a:r>
            <a:r>
              <a:rPr lang="en-US" dirty="0" smtClean="0">
                <a:latin typeface="Times New Roman" pitchFamily="18" charset="0"/>
              </a:rPr>
              <a:t>Hash(x</a:t>
            </a:r>
            <a:r>
              <a:rPr lang="en-US" dirty="0">
                <a:latin typeface="Times New Roman" pitchFamily="18" charset="0"/>
              </a:rPr>
              <a:t>)=t of the array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342900" indent="-342900"/>
            <a:r>
              <a:rPr lang="en-US" dirty="0">
                <a:latin typeface="Times New Roman" pitchFamily="18" charset="0"/>
              </a:rPr>
              <a:t>Array:</a:t>
            </a:r>
          </a:p>
          <a:p>
            <a:pPr marL="342900" indent="-342900"/>
            <a:r>
              <a:rPr lang="en-US" dirty="0"/>
              <a:t>     0   1   2   3   4   5   6   7   8   9  10   11  12  13  14</a:t>
            </a:r>
          </a:p>
          <a:p>
            <a:pPr marL="342900" indent="-342900"/>
            <a:r>
              <a:rPr lang="en-US" dirty="0"/>
              <a:t>            </a:t>
            </a:r>
            <a:r>
              <a:rPr lang="en-US" dirty="0" smtClean="0"/>
              <a:t>  47          </a:t>
            </a:r>
            <a:r>
              <a:rPr lang="en-US" dirty="0"/>
              <a:t>35  36         129  25 2501</a:t>
            </a:r>
          </a:p>
          <a:p>
            <a:pPr marL="342900" indent="-342900"/>
            <a:r>
              <a:rPr lang="en-US" dirty="0"/>
              <a:t>                       </a:t>
            </a:r>
            <a:r>
              <a:rPr lang="en-US" dirty="0" smtClean="0"/>
              <a:t>    </a:t>
            </a:r>
            <a:r>
              <a:rPr lang="en-US" dirty="0"/>
              <a:t>65(?)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latin typeface="Times New Roman" pitchFamily="18" charset="0"/>
              </a:rPr>
              <a:t>What do you do in case of a collision?</a:t>
            </a:r>
          </a:p>
          <a:p>
            <a:pPr marL="742950" lvl="1" indent="-28575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Define a second hash function f</a:t>
            </a:r>
            <a:r>
              <a:rPr lang="en-US" baseline="-25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(x)=d.  Attempt to store key in array elements (t+d)%N, (t+2d)%N, (t+3d)%N …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until you find an empty slot.</a:t>
            </a:r>
          </a:p>
          <a:p>
            <a:pPr marL="742950" lvl="1" indent="-285750"/>
            <a:endParaRPr lang="en-US" dirty="0">
              <a:latin typeface="Times New Roman" pitchFamily="18" charset="0"/>
            </a:endParaRPr>
          </a:p>
          <a:p>
            <a:pPr marL="742950" lvl="1" indent="-285750"/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8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Double 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38" y="2590800"/>
            <a:ext cx="8458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second hash function</a:t>
            </a:r>
          </a:p>
          <a:p>
            <a:pPr lvl="1" algn="ctr">
              <a:buFontTx/>
              <a:buNone/>
            </a:pPr>
            <a:endParaRPr lang="en-US" sz="2800" i="1" dirty="0" smtClean="0"/>
          </a:p>
          <a:p>
            <a:pPr lvl="1" algn="ctr">
              <a:buFontTx/>
              <a:buNone/>
            </a:pPr>
            <a:r>
              <a:rPr lang="en-US" sz="2800" i="1" dirty="0" smtClean="0"/>
              <a:t>Hash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(x</a:t>
            </a:r>
            <a:r>
              <a:rPr lang="en-US" sz="2800" i="1" dirty="0"/>
              <a:t>)=R </a:t>
            </a:r>
            <a:r>
              <a:rPr lang="en-US" sz="2800" i="1" dirty="0">
                <a:cs typeface="Times New Roman" pitchFamily="18" charset="0"/>
              </a:rPr>
              <a:t>− </a:t>
            </a:r>
            <a:r>
              <a:rPr lang="en-US" sz="2800" dirty="0">
                <a:cs typeface="Times New Roman" pitchFamily="18" charset="0"/>
              </a:rPr>
              <a:t>( </a:t>
            </a:r>
            <a:r>
              <a:rPr lang="en-US" sz="2800" i="1" dirty="0">
                <a:cs typeface="Times New Roman" pitchFamily="18" charset="0"/>
              </a:rPr>
              <a:t>x % 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	where </a:t>
            </a:r>
            <a:r>
              <a:rPr lang="en-US" sz="2800" i="1" dirty="0">
                <a:cs typeface="Times New Roman" pitchFamily="18" charset="0"/>
              </a:rPr>
              <a:t>R </a:t>
            </a:r>
            <a:r>
              <a:rPr lang="en-US" sz="2800" dirty="0">
                <a:cs typeface="Times New Roman" pitchFamily="18" charset="0"/>
              </a:rPr>
              <a:t>is a prime number, </a:t>
            </a:r>
            <a:r>
              <a:rPr lang="en-US" sz="2800" i="1" dirty="0">
                <a:cs typeface="Times New Roman" pitchFamily="18" charset="0"/>
              </a:rPr>
              <a:t>R &lt; N</a:t>
            </a: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2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Double 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38" y="25908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latin typeface="Times New Roman" pitchFamily="18" charset="0"/>
              </a:rPr>
              <a:t>Where do you store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65</a:t>
            </a:r>
            <a:r>
              <a:rPr lang="en-US" dirty="0">
                <a:latin typeface="Times New Roman" pitchFamily="18" charset="0"/>
              </a:rPr>
              <a:t> ?  f(65)=t=5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Let  </a:t>
            </a:r>
            <a:r>
              <a:rPr lang="en-US" dirty="0" smtClean="0">
                <a:latin typeface="Times New Roman" pitchFamily="18" charset="0"/>
              </a:rPr>
              <a:t>Hash</a:t>
            </a:r>
            <a:r>
              <a:rPr lang="en-US" baseline="-25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(x</a:t>
            </a:r>
            <a:r>
              <a:rPr lang="en-US" dirty="0">
                <a:latin typeface="Times New Roman" pitchFamily="18" charset="0"/>
              </a:rPr>
              <a:t>)= 11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 (x % 11)         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baseline="-25000" dirty="0" smtClean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(65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)=d=1</a:t>
            </a:r>
            <a:endParaRPr lang="en-US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>
                <a:latin typeface="Times New Roman" pitchFamily="18" charset="0"/>
                <a:cs typeface="Times New Roman" pitchFamily="18" charset="0"/>
              </a:rPr>
              <a:t>Note:  R=11, N=15</a:t>
            </a:r>
          </a:p>
          <a:p>
            <a:pPr marL="742950" lvl="1" indent="-28575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Attempt to store key in array elements (t+d)%N, (t+2d)%N, (t+3d)%N …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Array:</a:t>
            </a:r>
          </a:p>
          <a:p>
            <a:pPr marL="342900" indent="-342900"/>
            <a:r>
              <a:rPr lang="en-US" dirty="0"/>
              <a:t>     0   1   2   3   4   5   6   7   8   9  </a:t>
            </a:r>
            <a:r>
              <a:rPr lang="en-US" dirty="0" smtClean="0"/>
              <a:t>  10     11  </a:t>
            </a:r>
            <a:r>
              <a:rPr lang="en-US" dirty="0"/>
              <a:t>12  13  14</a:t>
            </a:r>
          </a:p>
          <a:p>
            <a:pPr marL="342900" indent="-342900"/>
            <a:r>
              <a:rPr lang="en-US" dirty="0"/>
              <a:t>            47          </a:t>
            </a:r>
            <a:r>
              <a:rPr lang="en-US" dirty="0" smtClean="0"/>
              <a:t>  35  </a:t>
            </a:r>
            <a:r>
              <a:rPr lang="en-US" dirty="0"/>
              <a:t>36  65     129  </a:t>
            </a:r>
            <a:r>
              <a:rPr lang="en-US" dirty="0" smtClean="0"/>
              <a:t>25   </a:t>
            </a:r>
            <a:r>
              <a:rPr lang="en-US" dirty="0"/>
              <a:t>2501          </a:t>
            </a:r>
          </a:p>
          <a:p>
            <a:pPr marL="342900" indent="-342900"/>
            <a:r>
              <a:rPr lang="en-US" dirty="0"/>
              <a:t>                         </a:t>
            </a:r>
            <a:r>
              <a:rPr lang="en-US" dirty="0" smtClean="0"/>
              <a:t>    </a:t>
            </a:r>
            <a:r>
              <a:rPr lang="en-US" dirty="0" smtClean="0">
                <a:sym typeface="Symbol" pitchFamily="18" charset="2"/>
              </a:rPr>
              <a:t>  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                       </a:t>
            </a:r>
          </a:p>
          <a:p>
            <a:pPr marL="342900" indent="-342900"/>
            <a:r>
              <a:rPr lang="en-US" dirty="0"/>
              <a:t>                         </a:t>
            </a:r>
            <a:r>
              <a:rPr lang="en-US" dirty="0" smtClean="0"/>
              <a:t>     t </a:t>
            </a:r>
            <a:r>
              <a:rPr lang="en-US" dirty="0"/>
              <a:t>t+1 t+2                          </a:t>
            </a:r>
          </a:p>
          <a:p>
            <a:pPr marL="342900" indent="-342900"/>
            <a:r>
              <a:rPr lang="en-US" dirty="0"/>
              <a:t>                        </a:t>
            </a:r>
            <a:r>
              <a:rPr lang="en-US" dirty="0" smtClean="0"/>
              <a:t>       </a:t>
            </a:r>
            <a:r>
              <a:rPr lang="en-US" dirty="0"/>
              <a:t>attempts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Double 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590800"/>
            <a:ext cx="8458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If the hash table is not full, attempt to store key in array elements (t+d)%N, (t+d)%N …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Let  </a:t>
            </a:r>
            <a:r>
              <a:rPr lang="en-US" dirty="0" smtClean="0">
                <a:latin typeface="Times New Roman" pitchFamily="18" charset="0"/>
              </a:rPr>
              <a:t>Hash</a:t>
            </a:r>
            <a:r>
              <a:rPr lang="en-US" baseline="-25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(x</a:t>
            </a:r>
            <a:r>
              <a:rPr lang="en-US" dirty="0">
                <a:latin typeface="Times New Roman" pitchFamily="18" charset="0"/>
              </a:rPr>
              <a:t>)= 11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 (x % 11)         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baseline="-25000" dirty="0" smtClean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(29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)=d=4</a:t>
            </a:r>
            <a:endParaRPr lang="en-US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Where would you store:  29?</a:t>
            </a:r>
          </a:p>
          <a:p>
            <a:pPr marL="342900" indent="-342900"/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/>
            <a:r>
              <a:rPr lang="en-US" dirty="0">
                <a:latin typeface="Times New Roman" pitchFamily="18" charset="0"/>
              </a:rPr>
              <a:t>Array:</a:t>
            </a:r>
          </a:p>
          <a:p>
            <a:pPr marL="342900" indent="-342900"/>
            <a:r>
              <a:rPr lang="en-US" dirty="0"/>
              <a:t>     0   1   2   3   4   5   6   7   8   9  10   11  12  13  14</a:t>
            </a:r>
          </a:p>
          <a:p>
            <a:pPr marL="342900" indent="-342900"/>
            <a:r>
              <a:rPr lang="en-US" dirty="0"/>
              <a:t>           </a:t>
            </a:r>
            <a:r>
              <a:rPr lang="en-US" dirty="0" smtClean="0"/>
              <a:t>   </a:t>
            </a:r>
            <a:r>
              <a:rPr lang="en-US" dirty="0"/>
              <a:t>47          35  36  65     129  25 2501          29</a:t>
            </a:r>
          </a:p>
          <a:p>
            <a:pPr marL="342900" indent="-342900"/>
            <a:r>
              <a:rPr lang="en-US" sz="1050" dirty="0">
                <a:sym typeface="Symbol" pitchFamily="18" charset="2"/>
              </a:rPr>
              <a:t>      </a:t>
            </a:r>
            <a:r>
              <a:rPr lang="en-US" sz="1050" dirty="0"/>
              <a:t>                                                        </a:t>
            </a:r>
            <a:r>
              <a:rPr lang="en-US" sz="1050" dirty="0">
                <a:sym typeface="Symbol" pitchFamily="18" charset="2"/>
              </a:rPr>
              <a:t>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                                                          t</a:t>
            </a:r>
          </a:p>
          <a:p>
            <a:pPr marL="342900" indent="-342900"/>
            <a:r>
              <a:rPr lang="en-US" dirty="0"/>
              <a:t>                                                        attempt</a:t>
            </a:r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8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Collision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Double 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590800"/>
            <a:ext cx="845820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If the hash table is not full, attempt to store key in array elements (t+d)%N, (t+d)%N …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Let  </a:t>
            </a:r>
            <a:r>
              <a:rPr lang="en-US" dirty="0" smtClean="0">
                <a:latin typeface="Times New Roman" pitchFamily="18" charset="0"/>
              </a:rPr>
              <a:t>Hash</a:t>
            </a:r>
            <a:r>
              <a:rPr lang="en-US" baseline="-25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(x</a:t>
            </a:r>
            <a:r>
              <a:rPr lang="en-US" dirty="0">
                <a:latin typeface="Times New Roman" pitchFamily="18" charset="0"/>
              </a:rPr>
              <a:t>)= 11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− (x % 11)         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baseline="-25000" dirty="0" smtClean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(16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)=d=6</a:t>
            </a:r>
            <a:endParaRPr lang="en-US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Where would you store:  16?</a:t>
            </a:r>
          </a:p>
          <a:p>
            <a:pPr marL="342900" indent="-342900"/>
            <a:r>
              <a:rPr lang="en-US" dirty="0">
                <a:latin typeface="Times New Roman" pitchFamily="18" charset="0"/>
              </a:rPr>
              <a:t>Array:</a:t>
            </a:r>
          </a:p>
          <a:p>
            <a:pPr marL="342900" indent="-342900"/>
            <a:r>
              <a:rPr lang="en-US" dirty="0"/>
              <a:t>     0   1   2   3   4   5   6   7   8   9  10   11  12  13  14</a:t>
            </a:r>
          </a:p>
          <a:p>
            <a:pPr marL="342900" indent="-342900"/>
            <a:r>
              <a:rPr lang="en-US" dirty="0"/>
              <a:t>        16  47          35  36  65     129  25 2501          29</a:t>
            </a:r>
          </a:p>
          <a:p>
            <a:pPr marL="342900" indent="-342900"/>
            <a:r>
              <a:rPr lang="en-US" dirty="0"/>
              <a:t>         </a:t>
            </a:r>
            <a:r>
              <a:rPr lang="en-US" dirty="0">
                <a:sym typeface="Symbol" pitchFamily="18" charset="2"/>
              </a:rPr>
              <a:t>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     t</a:t>
            </a:r>
          </a:p>
          <a:p>
            <a:pPr marL="342900" indent="-342900"/>
            <a:r>
              <a:rPr lang="en-US" dirty="0"/>
              <a:t>   attempt</a:t>
            </a:r>
          </a:p>
          <a:p>
            <a:pPr marL="342900" indent="-342900"/>
            <a:endParaRPr lang="en-US" sz="1050" dirty="0"/>
          </a:p>
          <a:p>
            <a:pPr marL="342900" indent="-342900"/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Where would you store:  14?</a:t>
            </a:r>
          </a:p>
          <a:p>
            <a:pPr marL="342900" indent="-342900"/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0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573087" y="1972917"/>
            <a:ext cx="8229600" cy="4075112"/>
          </a:xfrm>
        </p:spPr>
        <p:txBody>
          <a:bodyPr/>
          <a:lstStyle/>
          <a:p>
            <a:r>
              <a:rPr lang="en-US" dirty="0" smtClean="0"/>
              <a:t>Hashing </a:t>
            </a:r>
            <a:r>
              <a:rPr lang="en-US" dirty="0"/>
              <a:t>is the transformation of a string of characters into a usually shorter fixed-length value or key that represents the original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Hashing is </a:t>
            </a:r>
            <a:r>
              <a:rPr lang="en-US" dirty="0" smtClean="0"/>
              <a:t>used </a:t>
            </a:r>
            <a:r>
              <a:rPr lang="en-US" dirty="0"/>
              <a:t>to search a database more efficiently, </a:t>
            </a:r>
            <a:r>
              <a:rPr lang="en-US" dirty="0" smtClean="0"/>
              <a:t>store data </a:t>
            </a:r>
            <a:r>
              <a:rPr lang="en-US" dirty="0"/>
              <a:t>more securely and </a:t>
            </a:r>
            <a:r>
              <a:rPr lang="en-US" dirty="0" smtClean="0"/>
              <a:t>check data tampering while transmitting.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Times New Roman" pitchFamily="18" charset="0"/>
              </a:rPr>
              <a:t>Perform inserts, deletes, and finds in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</a:rPr>
              <a:t>constant average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time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0800" y="1143000"/>
            <a:ext cx="4114800" cy="701675"/>
          </a:xfrm>
        </p:spPr>
        <p:txBody>
          <a:bodyPr/>
          <a:lstStyle/>
          <a:p>
            <a:r>
              <a:rPr lang="en-US" dirty="0" smtClean="0"/>
              <a:t>What is hashing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flipV="1">
            <a:off x="2514600" y="1676400"/>
            <a:ext cx="411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Purpose of Hashing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1941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2E83-4A9D-4F98-8297-2B60DC801D83}" type="datetime1">
              <a:rPr lang="en-US" smtClean="0"/>
              <a:t>8/12/2014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Hash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28226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Hash Tree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819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>
                <a:hlinkClick r:id="rId2"/>
              </a:rPr>
              <a:t>hash tree</a:t>
            </a:r>
            <a:r>
              <a:rPr lang="en-US" dirty="0"/>
              <a:t> is a structure that can be used to rapidly check differences between parts of a file. It is a tree whose leaf nodes are data, packets we want to store independently, and whose internal nodes are hashes of the concatenation of their son nodes</a:t>
            </a:r>
            <a:r>
              <a:rPr lang="en-US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939540"/>
            <a:ext cx="266700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3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REHASHING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81566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REHASHING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5908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Rehashing takes time to do N insertions</a:t>
            </a:r>
          </a:p>
          <a:p>
            <a:r>
              <a:rPr lang="en-US" dirty="0"/>
              <a:t>Therefore should do it infrequently</a:t>
            </a:r>
          </a:p>
          <a:p>
            <a:r>
              <a:rPr lang="en-US" dirty="0"/>
              <a:t>Specifically</a:t>
            </a:r>
          </a:p>
          <a:p>
            <a:pPr lvl="1"/>
            <a:r>
              <a:rPr lang="en-US" dirty="0"/>
              <a:t>Must have been N/2 insertions since last rehash</a:t>
            </a:r>
          </a:p>
          <a:p>
            <a:pPr lvl="1"/>
            <a:r>
              <a:rPr lang="en-US" dirty="0"/>
              <a:t>Amortizing the O(N) cost over the N/2 prior insertions yields only constant additional time per </a:t>
            </a:r>
            <a:r>
              <a:rPr lang="en-US" dirty="0" smtClean="0"/>
              <a:t>insertion</a:t>
            </a:r>
          </a:p>
          <a:p>
            <a:r>
              <a:rPr lang="en-US" dirty="0"/>
              <a:t>When to rehash</a:t>
            </a:r>
          </a:p>
          <a:p>
            <a:pPr lvl="1"/>
            <a:r>
              <a:rPr lang="en-US" dirty="0"/>
              <a:t>When load factor reaches some threshold (</a:t>
            </a:r>
            <a:r>
              <a:rPr lang="en-US" dirty="0" err="1"/>
              <a:t>e.g</a:t>
            </a:r>
            <a:r>
              <a:rPr lang="en-US" dirty="0"/>
              <a:t>,. </a:t>
            </a:r>
            <a:r>
              <a:rPr lang="el-GR" dirty="0">
                <a:latin typeface="Lucida Grande" pitchFamily="28" charset="0"/>
              </a:rPr>
              <a:t>λ</a:t>
            </a:r>
            <a:r>
              <a:rPr lang="en-US" dirty="0"/>
              <a:t> ≥0.5), OR</a:t>
            </a:r>
          </a:p>
          <a:p>
            <a:pPr lvl="1"/>
            <a:r>
              <a:rPr lang="en-US" dirty="0"/>
              <a:t>When an insertion fails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Applies across collision handling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Load factor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938" y="1981200"/>
            <a:ext cx="143466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Load </a:t>
            </a:r>
            <a:r>
              <a:rPr lang="en-US" sz="2000" dirty="0" smtClean="0"/>
              <a:t>Factor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98" y="25908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factor </a:t>
            </a:r>
            <a:r>
              <a:rPr lang="el-GR" sz="2400" dirty="0">
                <a:latin typeface="Lucida Grande" pitchFamily="28" charset="0"/>
                <a:cs typeface="Times New Roman" pitchFamily="18" charset="0"/>
              </a:rPr>
              <a:t>λ</a:t>
            </a:r>
            <a:r>
              <a:rPr lang="en-US" sz="2400" dirty="0"/>
              <a:t> of a hash table T is defined as follows</a:t>
            </a:r>
            <a:r>
              <a:rPr lang="en-US" sz="2400" dirty="0" smtClean="0"/>
              <a:t>:</a:t>
            </a:r>
          </a:p>
          <a:p>
            <a:endParaRPr lang="en-US" sz="2000" dirty="0"/>
          </a:p>
          <a:p>
            <a:pPr lvl="1"/>
            <a:r>
              <a:rPr lang="en-US" sz="2000" dirty="0"/>
              <a:t>N = number of elements in T 	(“current size”)</a:t>
            </a:r>
          </a:p>
          <a:p>
            <a:pPr lvl="1"/>
            <a:r>
              <a:rPr lang="en-US" sz="2000" dirty="0"/>
              <a:t>M = size of T			(“table size”)</a:t>
            </a:r>
          </a:p>
          <a:p>
            <a:pPr lvl="1"/>
            <a:r>
              <a:rPr lang="el-GR" sz="2000" dirty="0">
                <a:latin typeface="Lucida Grande" pitchFamily="28" charset="0"/>
                <a:cs typeface="Times New Roman" pitchFamily="18" charset="0"/>
              </a:rPr>
              <a:t>λ</a:t>
            </a:r>
            <a:r>
              <a:rPr lang="en-US" sz="2000" dirty="0"/>
              <a:t> = N/M				(“ load factor</a:t>
            </a:r>
            <a:r>
              <a:rPr lang="en-US" sz="2000" dirty="0" smtClean="0"/>
              <a:t>”)</a:t>
            </a:r>
          </a:p>
          <a:p>
            <a:pPr lvl="2"/>
            <a:r>
              <a:rPr lang="en-US" sz="2000" dirty="0" smtClean="0"/>
              <a:t> </a:t>
            </a:r>
            <a:r>
              <a:rPr lang="el-GR" sz="2000" dirty="0" smtClean="0">
                <a:latin typeface="Lucida Grande" pitchFamily="28" charset="0"/>
                <a:cs typeface="Times New Roman" pitchFamily="18" charset="0"/>
              </a:rPr>
              <a:t>λ</a:t>
            </a:r>
            <a:r>
              <a:rPr lang="en-US" sz="2000" dirty="0" smtClean="0"/>
              <a:t> is the average length of a chain</a:t>
            </a:r>
            <a:endParaRPr lang="en-US" sz="2000" dirty="0" smtClean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45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9906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2698" y="2286000"/>
            <a:ext cx="8458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Symbol </a:t>
            </a:r>
            <a:r>
              <a:rPr lang="en-US" sz="2000" dirty="0" smtClean="0"/>
              <a:t>table </a:t>
            </a:r>
            <a:r>
              <a:rPr lang="en-US" sz="2000" dirty="0"/>
              <a:t>in compilers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Accessing tree or graph nodes by name</a:t>
            </a:r>
          </a:p>
          <a:p>
            <a:pPr lvl="1"/>
            <a:r>
              <a:rPr lang="en-US" sz="2000" dirty="0"/>
              <a:t>E.g., city names in Google maps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Dictionary </a:t>
            </a:r>
            <a:r>
              <a:rPr lang="en-US" sz="2000" dirty="0"/>
              <a:t>lookups</a:t>
            </a:r>
          </a:p>
          <a:p>
            <a:pPr lvl="1"/>
            <a:r>
              <a:rPr lang="en-US" sz="2000" dirty="0"/>
              <a:t>Spelling checkers</a:t>
            </a:r>
          </a:p>
          <a:p>
            <a:pPr lvl="1"/>
            <a:r>
              <a:rPr lang="en-US" sz="2000" dirty="0"/>
              <a:t>Natural language understanding (word sense)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Heavily used in text processing languages</a:t>
            </a:r>
          </a:p>
          <a:p>
            <a:pPr lvl="1"/>
            <a:r>
              <a:rPr lang="en-US" sz="2000" dirty="0"/>
              <a:t>E.g., Perl, Python, </a:t>
            </a:r>
            <a:r>
              <a:rPr lang="en-US" sz="2000" dirty="0" smtClean="0"/>
              <a:t>etc.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</a:t>
            </a:r>
            <a:r>
              <a:rPr lang="en-US" sz="2000" dirty="0" smtClean="0"/>
              <a:t>ccelerate </a:t>
            </a:r>
            <a:r>
              <a:rPr lang="en-US" sz="2000" dirty="0"/>
              <a:t>table or database </a:t>
            </a:r>
            <a:r>
              <a:rPr lang="en-US" sz="2000" dirty="0" smtClean="0"/>
              <a:t>lookup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dirty="0" smtClean="0"/>
              <a:t>etecting </a:t>
            </a:r>
            <a:r>
              <a:rPr lang="en-US" sz="2000" dirty="0"/>
              <a:t>duplicated records in a large </a:t>
            </a:r>
            <a:r>
              <a:rPr lang="en-US" sz="2000" dirty="0" smtClean="0"/>
              <a:t>file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F</a:t>
            </a:r>
            <a:r>
              <a:rPr lang="en-US" sz="2000" dirty="0" smtClean="0"/>
              <a:t>inding </a:t>
            </a:r>
            <a:r>
              <a:rPr lang="en-US" sz="2000" dirty="0"/>
              <a:t>similar stretches in DNA sequences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509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057400"/>
            <a:ext cx="73914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Hash tables support fast insert and search</a:t>
            </a:r>
          </a:p>
          <a:p>
            <a:pPr lvl="1"/>
            <a:r>
              <a:rPr lang="en-US" sz="2800" dirty="0"/>
              <a:t>O(1) average case performance</a:t>
            </a:r>
          </a:p>
          <a:p>
            <a:pPr lvl="1"/>
            <a:r>
              <a:rPr lang="en-US" sz="2800" dirty="0"/>
              <a:t>Deletion possible, but degrades performance</a:t>
            </a:r>
          </a:p>
          <a:p>
            <a:r>
              <a:rPr lang="en-US" sz="2800" dirty="0"/>
              <a:t>Not suited if ordering of elements is important</a:t>
            </a:r>
          </a:p>
          <a:p>
            <a:r>
              <a:rPr lang="en-US" sz="2800" dirty="0"/>
              <a:t>Many </a:t>
            </a:r>
            <a:r>
              <a:rPr lang="en-US" sz="2800" dirty="0" smtClean="0"/>
              <a:t>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923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066800"/>
            <a:ext cx="4114800" cy="70104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sz="2800" dirty="0"/>
              <a:t>Points to Remember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057400"/>
            <a:ext cx="7391400" cy="4413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Table size prime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Table size much larger than number of inputs (to maintain </a:t>
            </a:r>
            <a:r>
              <a:rPr lang="el-GR" sz="2400" dirty="0">
                <a:latin typeface="Lucida Grande" pitchFamily="28" charset="0"/>
              </a:rPr>
              <a:t>λ</a:t>
            </a:r>
            <a:r>
              <a:rPr lang="en-US" sz="2400" dirty="0"/>
              <a:t> closer to 0 or &lt; 0.5)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Tradeoffs between chaining vs. probing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Collision chances decrease in this order: linear probing =&gt; quadratic probing =&gt; {random probing, double hashing}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Rehashing required to resize hash table at a time when </a:t>
            </a:r>
            <a:r>
              <a:rPr lang="el-GR" sz="2400" dirty="0">
                <a:latin typeface="Lucida Grande" pitchFamily="28" charset="0"/>
              </a:rPr>
              <a:t>λ</a:t>
            </a:r>
            <a:r>
              <a:rPr lang="en-US" sz="2400" dirty="0"/>
              <a:t> exceeds 0.5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Good </a:t>
            </a:r>
            <a:r>
              <a:rPr lang="en-US" sz="2400" dirty="0"/>
              <a:t>for searching. Not good if there is some order implied by data.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8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We would build a data structure for which both the insertion and find operation are O(1) in the worst case. If we can not do that in a worst case then we would try to achieve O(1) in the average case. To achieve that we need a way to do them without  performing search. </a:t>
            </a:r>
          </a:p>
          <a:p>
            <a:r>
              <a:rPr lang="en-US" sz="1800" b="1" u="sng" dirty="0" smtClean="0">
                <a:latin typeface="+mj-lt"/>
              </a:rPr>
              <a:t>Example</a:t>
            </a:r>
            <a:r>
              <a:rPr lang="en-US" sz="1800" dirty="0" smtClean="0">
                <a:latin typeface="+mj-lt"/>
              </a:rPr>
              <a:t>: Given an item x, we need to be able to determine directly from x the array position where it is to be stored.</a:t>
            </a:r>
          </a:p>
          <a:p>
            <a:r>
              <a:rPr lang="en-US" sz="1800" dirty="0" smtClean="0">
                <a:latin typeface="+mj-lt"/>
              </a:rPr>
              <a:t>For this </a:t>
            </a:r>
            <a:r>
              <a:rPr lang="en-US" sz="1800" b="1" dirty="0">
                <a:hlinkClick r:id="rId2"/>
              </a:rPr>
              <a:t>hash </a:t>
            </a:r>
            <a:r>
              <a:rPr lang="en-US" sz="1800" b="1" dirty="0" smtClean="0">
                <a:hlinkClick r:id="rId2"/>
              </a:rPr>
              <a:t>table</a:t>
            </a:r>
            <a:r>
              <a:rPr lang="en-US" sz="1800" b="1" dirty="0" smtClean="0"/>
              <a:t> is widely used data structures.</a:t>
            </a:r>
            <a:endParaRPr lang="en-US" sz="1800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76200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Hashing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0" cap="none" dirty="0" smtClean="0"/>
              <a:t>The Basic Idea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A624E7-4818-4F8B-9ED3-02D2B7CCFDF2}" type="datetime1">
              <a:rPr lang="en-US" smtClean="0"/>
              <a:t>8/12/2014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9906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The Basic Idea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1242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>
                <a:hlinkClick r:id="rId3"/>
              </a:rPr>
              <a:t>hash table</a:t>
            </a:r>
            <a:r>
              <a:rPr lang="en-US" dirty="0"/>
              <a:t> is a data structure that provides an associative array. It stores values in buckets, each bucket being uniquely mapped to an index, or </a:t>
            </a:r>
            <a:r>
              <a:rPr lang="en-US" u="sng" dirty="0"/>
              <a:t>key</a:t>
            </a:r>
            <a:r>
              <a:rPr lang="en-US" dirty="0"/>
              <a:t> of fixed size. It does so by using a hash function (more on that in a minute) to compute the key from the original data. Hash tables are usually very efficient in terms of access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The general model of a hash table is 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371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Hash Table</a:t>
            </a:r>
            <a:endParaRPr lang="en-US" sz="2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98186128"/>
              </p:ext>
            </p:extLst>
          </p:nvPr>
        </p:nvGraphicFramePr>
        <p:xfrm>
          <a:off x="914400" y="5029200"/>
          <a:ext cx="34290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08482"/>
              </p:ext>
            </p:extLst>
          </p:nvPr>
        </p:nvGraphicFramePr>
        <p:xfrm>
          <a:off x="5943600" y="4495800"/>
          <a:ext cx="133830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1109709"/>
              </a:tblGrid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siam</a:t>
                      </a:r>
                      <a:r>
                        <a:rPr lang="en-US" sz="800" baseline="0" dirty="0" smtClean="0"/>
                        <a:t> 25000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Tanjida 31250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Rudra</a:t>
                      </a:r>
                      <a:r>
                        <a:rPr lang="en-US" sz="800" dirty="0" smtClean="0"/>
                        <a:t> 27500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Suwad</a:t>
                      </a:r>
                      <a:r>
                        <a:rPr lang="en-US" sz="800" baseline="0" dirty="0" smtClean="0"/>
                        <a:t> 28200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8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The Basic Idea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609600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Key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56441" y="3216166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record has a special field, called its </a:t>
            </a:r>
            <a:r>
              <a:rPr lang="en-GB" u="sng" dirty="0">
                <a:solidFill>
                  <a:srgbClr val="FF8000"/>
                </a:solidFill>
              </a:rPr>
              <a:t>key</a:t>
            </a:r>
            <a:r>
              <a:rPr lang="en-GB" dirty="0" smtClean="0"/>
              <a:t>.</a:t>
            </a:r>
            <a:r>
              <a:rPr lang="en-GB" dirty="0"/>
              <a:t> In order to insert a new </a:t>
            </a:r>
            <a:r>
              <a:rPr lang="en-GB" dirty="0" smtClean="0"/>
              <a:t>record in the table, </a:t>
            </a:r>
            <a:r>
              <a:rPr lang="en-GB" dirty="0"/>
              <a:t>the </a:t>
            </a:r>
            <a:r>
              <a:rPr lang="en-GB" b="1" u="sng" dirty="0">
                <a:solidFill>
                  <a:srgbClr val="FF8000"/>
                </a:solidFill>
              </a:rPr>
              <a:t>key</a:t>
            </a:r>
            <a:r>
              <a:rPr lang="en-GB" dirty="0"/>
              <a:t> must somehow be </a:t>
            </a:r>
            <a:r>
              <a:rPr lang="en-GB" b="1" u="sng" dirty="0">
                <a:solidFill>
                  <a:srgbClr val="FF8000"/>
                </a:solidFill>
              </a:rPr>
              <a:t>converted to</a:t>
            </a:r>
            <a:r>
              <a:rPr lang="en-GB" b="1" dirty="0">
                <a:solidFill>
                  <a:srgbClr val="FF8000"/>
                </a:solidFill>
              </a:rPr>
              <a:t> </a:t>
            </a:r>
            <a:r>
              <a:rPr lang="en-GB" dirty="0"/>
              <a:t>an array </a:t>
            </a:r>
            <a:r>
              <a:rPr lang="en-GB" b="1" u="sng" dirty="0" smtClean="0">
                <a:solidFill>
                  <a:srgbClr val="FF8000"/>
                </a:solidFill>
              </a:rPr>
              <a:t>index</a:t>
            </a:r>
            <a:r>
              <a:rPr lang="en-GB" dirty="0" smtClean="0"/>
              <a:t> and these key should be unique.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5082" y="4267200"/>
            <a:ext cx="143991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Hash values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8842" y="49530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index is called the </a:t>
            </a: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hash value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of the key</a:t>
            </a:r>
            <a:r>
              <a:rPr lang="en-GB" dirty="0" smtClean="0"/>
              <a:t>.</a:t>
            </a:r>
            <a:r>
              <a:rPr lang="en-GB" dirty="0"/>
              <a:t> The hash value is used for the location of the new </a:t>
            </a:r>
            <a:r>
              <a:rPr lang="en-GB" dirty="0" smtClean="0"/>
              <a:t>record. To generate </a:t>
            </a: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hash value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/>
              <a:t>there should be efficient</a:t>
            </a:r>
            <a:r>
              <a:rPr lang="en-GB" b="1" dirty="0" smtClean="0">
                <a:solidFill>
                  <a:srgbClr val="FF8000"/>
                </a:solidFill>
              </a:rPr>
              <a:t> </a:t>
            </a:r>
            <a:r>
              <a:rPr lang="en-GB" dirty="0" smtClean="0"/>
              <a:t>hash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8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Hashing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cap="none" dirty="0" smtClean="0"/>
              <a:t>The Basic Idea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984" y="1878008"/>
            <a:ext cx="1715816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Hash Function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6745" y="24384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Must return a valid table location.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Easy to implement.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Should be 1-to-1 mapping. ( avoid collision 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smtClean="0"/>
              <a:t>If key1 != key2 then hash (key1) != hash ( key2 )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Should distribute the keys uniformly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smtClean="0"/>
              <a:t>Any key value </a:t>
            </a:r>
            <a:r>
              <a:rPr lang="en-US" i="1" dirty="0" smtClean="0"/>
              <a:t>k</a:t>
            </a:r>
            <a:r>
              <a:rPr lang="en-US" dirty="0" smtClean="0"/>
              <a:t> is equally likely to hash to any of the </a:t>
            </a:r>
            <a:r>
              <a:rPr lang="en-US" i="1" dirty="0" smtClean="0"/>
              <a:t>m</a:t>
            </a:r>
            <a:r>
              <a:rPr lang="en-US" dirty="0" smtClean="0"/>
              <a:t> array locations.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9144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/>
              <a:t>The Basic Idea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05000"/>
            <a:ext cx="403860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Standard  Hash Function (Integer key)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4384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Hash(x) = x % </a:t>
            </a:r>
            <a:r>
              <a:rPr lang="en-US" sz="2800" dirty="0" err="1"/>
              <a:t>TableSize</a:t>
            </a:r>
            <a:endParaRPr lang="en-US" sz="2800" dirty="0"/>
          </a:p>
          <a:p>
            <a:r>
              <a:rPr lang="en-US" sz="2800" dirty="0"/>
              <a:t>Good idea to make </a:t>
            </a:r>
            <a:r>
              <a:rPr lang="en-US" sz="2800" dirty="0" err="1"/>
              <a:t>TableSize</a:t>
            </a:r>
            <a:r>
              <a:rPr lang="en-US" sz="2800" dirty="0"/>
              <a:t> </a:t>
            </a:r>
            <a:r>
              <a:rPr lang="en-US" sz="2800" i="1" dirty="0">
                <a:solidFill>
                  <a:schemeClr val="accent2"/>
                </a:solidFill>
              </a:rPr>
              <a:t>prime</a:t>
            </a:r>
            <a:r>
              <a:rPr lang="en-US" sz="2800" dirty="0"/>
              <a:t>.  Why?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Because keys are typically not randomly distributed, but usually have some </a:t>
            </a:r>
            <a:r>
              <a:rPr lang="en-US" sz="2400" i="1" dirty="0" smtClean="0">
                <a:solidFill>
                  <a:schemeClr val="accent2"/>
                </a:solidFill>
              </a:rPr>
              <a:t>pattern</a:t>
            </a:r>
            <a:endParaRPr lang="en-US" sz="2000" dirty="0"/>
          </a:p>
          <a:p>
            <a:pPr lvl="1"/>
            <a:r>
              <a:rPr lang="en-US" sz="2400" dirty="0"/>
              <a:t>If k is a factor of </a:t>
            </a:r>
            <a:r>
              <a:rPr lang="en-US" sz="2400" dirty="0" err="1"/>
              <a:t>TableSize</a:t>
            </a:r>
            <a:r>
              <a:rPr lang="en-US" sz="2400" dirty="0"/>
              <a:t>, then only (</a:t>
            </a:r>
            <a:r>
              <a:rPr lang="en-US" sz="2400" dirty="0" err="1"/>
              <a:t>TableSize</a:t>
            </a:r>
            <a:r>
              <a:rPr lang="en-US" sz="2400" dirty="0"/>
              <a:t>/k) slots will ever be used!</a:t>
            </a:r>
          </a:p>
          <a:p>
            <a:pPr lvl="1"/>
            <a:r>
              <a:rPr lang="en-US" sz="2400" dirty="0"/>
              <a:t>Since the only factor of a prime number is itself, this phenomena only hurts in the (rare) case where k=</a:t>
            </a:r>
            <a:r>
              <a:rPr lang="en-US" sz="2400" dirty="0" err="1"/>
              <a:t>TableSize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Hashing</a:t>
            </a:r>
            <a:r>
              <a:rPr lang="en-US" dirty="0"/>
              <a:t/>
            </a:r>
            <a:br>
              <a:rPr lang="en-US" dirty="0"/>
            </a:br>
            <a:r>
              <a:rPr lang="en-US" b="0" cap="none" dirty="0" smtClean="0"/>
              <a:t>Hash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1022-FF87-4B3A-AAED-4033866E6428}" type="datetime1">
              <a:rPr lang="en-US" smtClean="0"/>
              <a:t>8/12/2014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8366D-1B07-4A68-990A-9D9E707AB57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743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</a:t>
            </a:r>
            <a:r>
              <a:rPr lang="en-US" b="1" dirty="0" err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 ( </a:t>
            </a:r>
            <a:r>
              <a:rPr lang="en-US" b="1" dirty="0" err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srtring</a:t>
            </a:r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key, </a:t>
            </a:r>
            <a:r>
              <a:rPr lang="en-US" b="1" dirty="0" err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tableSize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hashVal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0;</a:t>
            </a:r>
          </a:p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 c;</a:t>
            </a:r>
          </a:p>
          <a:p>
            <a:r>
              <a:rPr lang="en-US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( </a:t>
            </a:r>
            <a:r>
              <a:rPr lang="en-US" b="1" dirty="0" err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i=0; i&lt;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key.length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i++ )</a:t>
            </a:r>
          </a:p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 = key [ i ] ;</a:t>
            </a:r>
          </a:p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hashVal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+=  c;</a:t>
            </a:r>
          </a:p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}</a:t>
            </a:r>
          </a:p>
          <a:p>
            <a:r>
              <a:rPr lang="en-US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return  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hashVal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% 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tablesize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403860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Standard  Hash Function (String key)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8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874</TotalTime>
  <Words>2091</Words>
  <Application>Microsoft Office PowerPoint</Application>
  <PresentationFormat>On-screen Show (4:3)</PresentationFormat>
  <Paragraphs>437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BlackTie</vt:lpstr>
      <vt:lpstr>  HASHING</vt:lpstr>
      <vt:lpstr>OVERVIEWS</vt:lpstr>
      <vt:lpstr>What is hashing</vt:lpstr>
      <vt:lpstr>Hashing The Basic Idea</vt:lpstr>
      <vt:lpstr>Hashing The Basic Idea</vt:lpstr>
      <vt:lpstr>Hashing The Basic Idea</vt:lpstr>
      <vt:lpstr>Hashing The Basic Idea</vt:lpstr>
      <vt:lpstr>Hashing The Basic Idea</vt:lpstr>
      <vt:lpstr>Hashing Hash Function</vt:lpstr>
      <vt:lpstr>Hashing Hash Function</vt:lpstr>
      <vt:lpstr>Hashing Collision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Collision Handling</vt:lpstr>
      <vt:lpstr>Hashing Hash tree</vt:lpstr>
      <vt:lpstr>Hashing REHASHING</vt:lpstr>
      <vt:lpstr>Hashing Load factor</vt:lpstr>
      <vt:lpstr>Hashing Applications</vt:lpstr>
      <vt:lpstr>Conclusion</vt:lpstr>
      <vt:lpstr>Points to 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Zoarder</dc:creator>
  <cp:lastModifiedBy>Zoarder</cp:lastModifiedBy>
  <cp:revision>51</cp:revision>
  <dcterms:created xsi:type="dcterms:W3CDTF">2014-08-10T20:38:35Z</dcterms:created>
  <dcterms:modified xsi:type="dcterms:W3CDTF">2014-08-12T03:08:48Z</dcterms:modified>
</cp:coreProperties>
</file>