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2" r:id="rId22"/>
    <p:sldId id="263" r:id="rId23"/>
    <p:sldId id="281" r:id="rId24"/>
    <p:sldId id="265" r:id="rId25"/>
    <p:sldId id="264" r:id="rId26"/>
    <p:sldId id="280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677A8-0336-4016-84A1-3ADC567D7F37}" type="doc">
      <dgm:prSet loTypeId="urn:microsoft.com/office/officeart/2005/8/layout/cycle4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A5594-8DD7-4E10-861A-E2C5B5837C4F}">
      <dgm:prSet phldrT="[Text]"/>
      <dgm:spPr>
        <a:solidFill>
          <a:schemeClr val="bg2"/>
        </a:solidFill>
      </dgm:spPr>
      <dgm:t>
        <a:bodyPr/>
        <a:lstStyle/>
        <a:p>
          <a:r>
            <a:rPr lang="en-US" b="1" i="1" dirty="0" smtClean="0">
              <a:solidFill>
                <a:schemeClr val="tx1"/>
              </a:solidFill>
            </a:rPr>
            <a:t>1. WHAT IS LEED</a:t>
          </a:r>
          <a:endParaRPr lang="en-US" b="1" i="1" dirty="0">
            <a:solidFill>
              <a:schemeClr val="tx1"/>
            </a:solidFill>
          </a:endParaRPr>
        </a:p>
      </dgm:t>
    </dgm:pt>
    <dgm:pt modelId="{AC81818C-1DD8-4B7E-82EC-F7CAF06BAD91}" type="parTrans" cxnId="{DBC239F6-6F0F-4798-8B52-C30194BDE98C}">
      <dgm:prSet/>
      <dgm:spPr/>
      <dgm:t>
        <a:bodyPr/>
        <a:lstStyle/>
        <a:p>
          <a:endParaRPr lang="en-US"/>
        </a:p>
      </dgm:t>
    </dgm:pt>
    <dgm:pt modelId="{5F0FFA17-6A82-40E1-9E37-F245D3A1A53F}" type="sibTrans" cxnId="{DBC239F6-6F0F-4798-8B52-C30194BDE98C}">
      <dgm:prSet/>
      <dgm:spPr/>
      <dgm:t>
        <a:bodyPr/>
        <a:lstStyle/>
        <a:p>
          <a:endParaRPr lang="en-US"/>
        </a:p>
      </dgm:t>
    </dgm:pt>
    <dgm:pt modelId="{E30A52AE-F03C-44D6-BB71-F1BF8E09A94A}">
      <dgm:prSet phldrT="[Text]"/>
      <dgm:spPr/>
      <dgm:t>
        <a:bodyPr/>
        <a:lstStyle/>
        <a:p>
          <a:r>
            <a:rPr lang="en-US" dirty="0" smtClean="0"/>
            <a:t>History and evolution</a:t>
          </a:r>
          <a:endParaRPr lang="en-US" dirty="0"/>
        </a:p>
      </dgm:t>
    </dgm:pt>
    <dgm:pt modelId="{1F1C1BC3-74E8-4F28-AED4-8169F5BACB56}" type="parTrans" cxnId="{923F6334-6E6B-4A91-9352-3EA7C52B7199}">
      <dgm:prSet/>
      <dgm:spPr/>
      <dgm:t>
        <a:bodyPr/>
        <a:lstStyle/>
        <a:p>
          <a:endParaRPr lang="en-US"/>
        </a:p>
      </dgm:t>
    </dgm:pt>
    <dgm:pt modelId="{9ACA0BEA-C4F6-4704-8C74-4AE296279EC5}" type="sibTrans" cxnId="{923F6334-6E6B-4A91-9352-3EA7C52B7199}">
      <dgm:prSet/>
      <dgm:spPr/>
      <dgm:t>
        <a:bodyPr/>
        <a:lstStyle/>
        <a:p>
          <a:endParaRPr lang="en-US"/>
        </a:p>
      </dgm:t>
    </dgm:pt>
    <dgm:pt modelId="{586E9EA9-2E79-47A5-B439-39891D566E91}">
      <dgm:prSet phldrT="[Text]"/>
      <dgm:spPr>
        <a:solidFill>
          <a:schemeClr val="bg2"/>
        </a:solidFill>
      </dgm:spPr>
      <dgm:t>
        <a:bodyPr/>
        <a:lstStyle/>
        <a:p>
          <a:r>
            <a:rPr lang="en-US" b="1" i="1" dirty="0" smtClean="0">
              <a:solidFill>
                <a:schemeClr val="tx1"/>
              </a:solidFill>
            </a:rPr>
            <a:t>2. LEED RATING SYSTEM</a:t>
          </a:r>
          <a:endParaRPr lang="en-US" b="1" i="1" dirty="0">
            <a:solidFill>
              <a:schemeClr val="tx1"/>
            </a:solidFill>
          </a:endParaRPr>
        </a:p>
      </dgm:t>
    </dgm:pt>
    <dgm:pt modelId="{13C3F531-5750-453C-9171-2839EDBB262A}" type="parTrans" cxnId="{61BDE9D1-1DC1-4281-8F25-8560C44B5959}">
      <dgm:prSet/>
      <dgm:spPr/>
      <dgm:t>
        <a:bodyPr/>
        <a:lstStyle/>
        <a:p>
          <a:endParaRPr lang="en-US"/>
        </a:p>
      </dgm:t>
    </dgm:pt>
    <dgm:pt modelId="{BC393163-09ED-424E-9ED6-478798E71ADD}" type="sibTrans" cxnId="{61BDE9D1-1DC1-4281-8F25-8560C44B5959}">
      <dgm:prSet/>
      <dgm:spPr/>
      <dgm:t>
        <a:bodyPr/>
        <a:lstStyle/>
        <a:p>
          <a:endParaRPr lang="en-US"/>
        </a:p>
      </dgm:t>
    </dgm:pt>
    <dgm:pt modelId="{A62E85D1-E2D2-4FC4-B648-BC54F08DE8B3}">
      <dgm:prSet phldrT="[Text]"/>
      <dgm:spPr/>
      <dgm:t>
        <a:bodyPr/>
        <a:lstStyle/>
        <a:p>
          <a:r>
            <a:rPr lang="en-US" dirty="0" smtClean="0"/>
            <a:t>Credit Categories</a:t>
          </a:r>
          <a:endParaRPr lang="en-US" dirty="0"/>
        </a:p>
      </dgm:t>
    </dgm:pt>
    <dgm:pt modelId="{F8A603F0-DE0F-4D11-BC1B-C9D49CC59ED2}" type="parTrans" cxnId="{664C0281-254F-4AA4-BF3F-81873AAD9209}">
      <dgm:prSet/>
      <dgm:spPr/>
      <dgm:t>
        <a:bodyPr/>
        <a:lstStyle/>
        <a:p>
          <a:endParaRPr lang="en-US"/>
        </a:p>
      </dgm:t>
    </dgm:pt>
    <dgm:pt modelId="{16B3F8AD-D8FD-4E9D-9A43-1DE98282D566}" type="sibTrans" cxnId="{664C0281-254F-4AA4-BF3F-81873AAD9209}">
      <dgm:prSet/>
      <dgm:spPr/>
      <dgm:t>
        <a:bodyPr/>
        <a:lstStyle/>
        <a:p>
          <a:endParaRPr lang="en-US"/>
        </a:p>
      </dgm:t>
    </dgm:pt>
    <dgm:pt modelId="{99764309-A608-471E-9934-DEA82A67C295}">
      <dgm:prSet phldrT="[Text]"/>
      <dgm:spPr>
        <a:solidFill>
          <a:schemeClr val="bg2"/>
        </a:solidFill>
      </dgm:spPr>
      <dgm:t>
        <a:bodyPr/>
        <a:lstStyle/>
        <a:p>
          <a:r>
            <a:rPr lang="en-US" b="1" i="1" dirty="0" smtClean="0">
              <a:solidFill>
                <a:schemeClr val="tx1"/>
              </a:solidFill>
            </a:rPr>
            <a:t>3. LEED ACCREDITATION</a:t>
          </a:r>
          <a:endParaRPr lang="en-US" b="1" i="1" dirty="0">
            <a:solidFill>
              <a:schemeClr val="tx1"/>
            </a:solidFill>
          </a:endParaRPr>
        </a:p>
      </dgm:t>
    </dgm:pt>
    <dgm:pt modelId="{C88997DF-3A0B-463A-9012-4D0DF488766A}" type="parTrans" cxnId="{B128271C-7931-499E-B7CC-46FCBC41A6B9}">
      <dgm:prSet/>
      <dgm:spPr/>
      <dgm:t>
        <a:bodyPr/>
        <a:lstStyle/>
        <a:p>
          <a:endParaRPr lang="en-US"/>
        </a:p>
      </dgm:t>
    </dgm:pt>
    <dgm:pt modelId="{CB6830BD-5AB9-4A8A-BF8D-C69631850B4F}" type="sibTrans" cxnId="{B128271C-7931-499E-B7CC-46FCBC41A6B9}">
      <dgm:prSet/>
      <dgm:spPr/>
      <dgm:t>
        <a:bodyPr/>
        <a:lstStyle/>
        <a:p>
          <a:endParaRPr lang="en-US"/>
        </a:p>
      </dgm:t>
    </dgm:pt>
    <dgm:pt modelId="{16DF48DD-DF33-4637-B1FC-4375FF549D62}">
      <dgm:prSet phldrT="[Text]"/>
      <dgm:spPr/>
      <dgm:t>
        <a:bodyPr/>
        <a:lstStyle/>
        <a:p>
          <a:r>
            <a:rPr lang="en-US" dirty="0" smtClean="0"/>
            <a:t>LEED AP Exam</a:t>
          </a:r>
          <a:endParaRPr lang="en-US" dirty="0"/>
        </a:p>
      </dgm:t>
    </dgm:pt>
    <dgm:pt modelId="{19CB0372-25B1-44D1-A472-7FD289033584}" type="parTrans" cxnId="{4BAEAEA0-E684-4ED8-B81D-8B5ABB732561}">
      <dgm:prSet/>
      <dgm:spPr/>
      <dgm:t>
        <a:bodyPr/>
        <a:lstStyle/>
        <a:p>
          <a:endParaRPr lang="en-US"/>
        </a:p>
      </dgm:t>
    </dgm:pt>
    <dgm:pt modelId="{D334FE70-5F25-4158-AA98-BFF22108EE1F}" type="sibTrans" cxnId="{4BAEAEA0-E684-4ED8-B81D-8B5ABB732561}">
      <dgm:prSet/>
      <dgm:spPr/>
      <dgm:t>
        <a:bodyPr/>
        <a:lstStyle/>
        <a:p>
          <a:endParaRPr lang="en-US"/>
        </a:p>
      </dgm:t>
    </dgm:pt>
    <dgm:pt modelId="{A9D0A2F3-B446-45BC-81AD-50F62274AF57}">
      <dgm:prSet phldrT="[Text]"/>
      <dgm:spPr>
        <a:solidFill>
          <a:schemeClr val="bg2"/>
        </a:solidFill>
      </dgm:spPr>
      <dgm:t>
        <a:bodyPr/>
        <a:lstStyle/>
        <a:p>
          <a:r>
            <a:rPr lang="en-US" b="1" i="1" dirty="0" smtClean="0">
              <a:solidFill>
                <a:schemeClr val="tx1"/>
              </a:solidFill>
            </a:rPr>
            <a:t>4. WHY SHOULD WE CARE</a:t>
          </a:r>
          <a:endParaRPr lang="en-US" b="1" i="1" dirty="0">
            <a:solidFill>
              <a:schemeClr val="tx1"/>
            </a:solidFill>
          </a:endParaRPr>
        </a:p>
      </dgm:t>
    </dgm:pt>
    <dgm:pt modelId="{6132BF4F-9CE8-4A0C-BFC0-C5740D009592}" type="parTrans" cxnId="{3592212E-B90E-4403-8CBA-6CDF91D2A0CC}">
      <dgm:prSet/>
      <dgm:spPr/>
      <dgm:t>
        <a:bodyPr/>
        <a:lstStyle/>
        <a:p>
          <a:endParaRPr lang="en-US"/>
        </a:p>
      </dgm:t>
    </dgm:pt>
    <dgm:pt modelId="{BC2808C1-9DD4-4551-A728-92D8A2DB4E7A}" type="sibTrans" cxnId="{3592212E-B90E-4403-8CBA-6CDF91D2A0CC}">
      <dgm:prSet/>
      <dgm:spPr/>
      <dgm:t>
        <a:bodyPr/>
        <a:lstStyle/>
        <a:p>
          <a:endParaRPr lang="en-US"/>
        </a:p>
      </dgm:t>
    </dgm:pt>
    <dgm:pt modelId="{D81EE45E-6A60-4E0A-BF29-B9EA0E460308}">
      <dgm:prSet phldrT="[Text]"/>
      <dgm:spPr/>
      <dgm:t>
        <a:bodyPr/>
        <a:lstStyle/>
        <a:p>
          <a:r>
            <a:rPr lang="en-US" dirty="0" smtClean="0"/>
            <a:t>Scope and Challenges for Bangladesh</a:t>
          </a:r>
          <a:endParaRPr lang="en-US" dirty="0"/>
        </a:p>
      </dgm:t>
    </dgm:pt>
    <dgm:pt modelId="{E92AFA3C-8461-4BF1-9939-9598BC769112}" type="parTrans" cxnId="{4D6AF405-C422-41E8-BA22-B0847C131B67}">
      <dgm:prSet/>
      <dgm:spPr/>
      <dgm:t>
        <a:bodyPr/>
        <a:lstStyle/>
        <a:p>
          <a:endParaRPr lang="en-US"/>
        </a:p>
      </dgm:t>
    </dgm:pt>
    <dgm:pt modelId="{02A05217-D6AB-48A9-8598-23C1E63E1DD1}" type="sibTrans" cxnId="{4D6AF405-C422-41E8-BA22-B0847C131B67}">
      <dgm:prSet/>
      <dgm:spPr/>
      <dgm:t>
        <a:bodyPr/>
        <a:lstStyle/>
        <a:p>
          <a:endParaRPr lang="en-US"/>
        </a:p>
      </dgm:t>
    </dgm:pt>
    <dgm:pt modelId="{E27EC169-2CD0-47F5-A6A9-CA82E44F9348}">
      <dgm:prSet phldrT="[Text]"/>
      <dgm:spPr/>
      <dgm:t>
        <a:bodyPr/>
        <a:lstStyle/>
        <a:p>
          <a:r>
            <a:rPr lang="en-US" b="0" i="0" dirty="0" smtClean="0"/>
            <a:t>LEED CREDENTIALS</a:t>
          </a:r>
          <a:endParaRPr lang="en-US" b="0" i="0" dirty="0"/>
        </a:p>
      </dgm:t>
    </dgm:pt>
    <dgm:pt modelId="{0746205B-6E4A-488A-9973-3489035F9F1D}" type="parTrans" cxnId="{473DA200-B9BC-42BC-96E8-6CBCAA2EB9E6}">
      <dgm:prSet/>
      <dgm:spPr/>
      <dgm:t>
        <a:bodyPr/>
        <a:lstStyle/>
        <a:p>
          <a:endParaRPr lang="en-US"/>
        </a:p>
      </dgm:t>
    </dgm:pt>
    <dgm:pt modelId="{90CF54EC-5918-42BF-AA8E-2BA0025CDA10}" type="sibTrans" cxnId="{473DA200-B9BC-42BC-96E8-6CBCAA2EB9E6}">
      <dgm:prSet/>
      <dgm:spPr/>
      <dgm:t>
        <a:bodyPr/>
        <a:lstStyle/>
        <a:p>
          <a:endParaRPr lang="en-US"/>
        </a:p>
      </dgm:t>
    </dgm:pt>
    <dgm:pt modelId="{4E91C533-5C9A-41F6-B76B-CD6515F99785}" type="pres">
      <dgm:prSet presAssocID="{201677A8-0336-4016-84A1-3ADC567D7F3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48AF0C-70FB-4B44-94E3-63FFADAC0E14}" type="pres">
      <dgm:prSet presAssocID="{201677A8-0336-4016-84A1-3ADC567D7F37}" presName="children" presStyleCnt="0"/>
      <dgm:spPr/>
    </dgm:pt>
    <dgm:pt modelId="{4D135EEB-8E34-45F7-A537-AD6E8F1C27DB}" type="pres">
      <dgm:prSet presAssocID="{201677A8-0336-4016-84A1-3ADC567D7F37}" presName="child1group" presStyleCnt="0"/>
      <dgm:spPr/>
    </dgm:pt>
    <dgm:pt modelId="{22B5BE89-F4E7-4CE6-A501-CCD9B2D4044C}" type="pres">
      <dgm:prSet presAssocID="{201677A8-0336-4016-84A1-3ADC567D7F37}" presName="child1" presStyleLbl="bgAcc1" presStyleIdx="0" presStyleCnt="4"/>
      <dgm:spPr/>
      <dgm:t>
        <a:bodyPr/>
        <a:lstStyle/>
        <a:p>
          <a:endParaRPr lang="en-US"/>
        </a:p>
      </dgm:t>
    </dgm:pt>
    <dgm:pt modelId="{C2BC6B1C-6EB4-4F43-B7E8-3260A76F1CE5}" type="pres">
      <dgm:prSet presAssocID="{201677A8-0336-4016-84A1-3ADC567D7F3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C3350-0236-4E58-9F0F-8A7252E1501D}" type="pres">
      <dgm:prSet presAssocID="{201677A8-0336-4016-84A1-3ADC567D7F37}" presName="child2group" presStyleCnt="0"/>
      <dgm:spPr/>
    </dgm:pt>
    <dgm:pt modelId="{AFF7EA19-CBDC-417A-A31A-F25A8303A8BC}" type="pres">
      <dgm:prSet presAssocID="{201677A8-0336-4016-84A1-3ADC567D7F37}" presName="child2" presStyleLbl="bgAcc1" presStyleIdx="1" presStyleCnt="4"/>
      <dgm:spPr/>
      <dgm:t>
        <a:bodyPr/>
        <a:lstStyle/>
        <a:p>
          <a:endParaRPr lang="en-US"/>
        </a:p>
      </dgm:t>
    </dgm:pt>
    <dgm:pt modelId="{050CAF8C-828B-4B78-AF01-BEBF9D52A8E4}" type="pres">
      <dgm:prSet presAssocID="{201677A8-0336-4016-84A1-3ADC567D7F3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B0BB0B-1504-4165-8B34-F7C777E09EE8}" type="pres">
      <dgm:prSet presAssocID="{201677A8-0336-4016-84A1-3ADC567D7F37}" presName="child3group" presStyleCnt="0"/>
      <dgm:spPr/>
    </dgm:pt>
    <dgm:pt modelId="{4BEE0577-C41A-41DF-B7C5-C034A74D864D}" type="pres">
      <dgm:prSet presAssocID="{201677A8-0336-4016-84A1-3ADC567D7F37}" presName="child3" presStyleLbl="bgAcc1" presStyleIdx="2" presStyleCnt="4"/>
      <dgm:spPr/>
      <dgm:t>
        <a:bodyPr/>
        <a:lstStyle/>
        <a:p>
          <a:endParaRPr lang="en-US"/>
        </a:p>
      </dgm:t>
    </dgm:pt>
    <dgm:pt modelId="{1E61CB92-FBDE-4610-96B8-93DC743C7E96}" type="pres">
      <dgm:prSet presAssocID="{201677A8-0336-4016-84A1-3ADC567D7F3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44B3-FD94-46D3-94A7-82F23B46002A}" type="pres">
      <dgm:prSet presAssocID="{201677A8-0336-4016-84A1-3ADC567D7F37}" presName="child4group" presStyleCnt="0"/>
      <dgm:spPr/>
    </dgm:pt>
    <dgm:pt modelId="{44381FF2-8F71-4AB1-A922-513054626794}" type="pres">
      <dgm:prSet presAssocID="{201677A8-0336-4016-84A1-3ADC567D7F37}" presName="child4" presStyleLbl="bgAcc1" presStyleIdx="3" presStyleCnt="4"/>
      <dgm:spPr/>
      <dgm:t>
        <a:bodyPr/>
        <a:lstStyle/>
        <a:p>
          <a:endParaRPr lang="en-US"/>
        </a:p>
      </dgm:t>
    </dgm:pt>
    <dgm:pt modelId="{BA6645DA-9D3E-4ED1-9ACC-C402E645AF77}" type="pres">
      <dgm:prSet presAssocID="{201677A8-0336-4016-84A1-3ADC567D7F3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1E256-6065-41C9-93F3-B7A42DC00910}" type="pres">
      <dgm:prSet presAssocID="{201677A8-0336-4016-84A1-3ADC567D7F37}" presName="childPlaceholder" presStyleCnt="0"/>
      <dgm:spPr/>
    </dgm:pt>
    <dgm:pt modelId="{689F0F91-C3DC-4561-B70F-B5CECADCCC5A}" type="pres">
      <dgm:prSet presAssocID="{201677A8-0336-4016-84A1-3ADC567D7F37}" presName="circle" presStyleCnt="0"/>
      <dgm:spPr/>
    </dgm:pt>
    <dgm:pt modelId="{95AA462D-AD47-4499-9400-138A4339CAF9}" type="pres">
      <dgm:prSet presAssocID="{201677A8-0336-4016-84A1-3ADC567D7F3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3BC25-2DD3-4C7D-931D-27B5D9C0E40A}" type="pres">
      <dgm:prSet presAssocID="{201677A8-0336-4016-84A1-3ADC567D7F3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3691E-8A07-44D1-810C-78EA22675CDA}" type="pres">
      <dgm:prSet presAssocID="{201677A8-0336-4016-84A1-3ADC567D7F3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33586-9F1B-4497-BD4F-EFA2E7E84481}" type="pres">
      <dgm:prSet presAssocID="{201677A8-0336-4016-84A1-3ADC567D7F3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B9928-4C4F-4A15-A0D1-57A63325AB22}" type="pres">
      <dgm:prSet presAssocID="{201677A8-0336-4016-84A1-3ADC567D7F37}" presName="quadrantPlaceholder" presStyleCnt="0"/>
      <dgm:spPr/>
    </dgm:pt>
    <dgm:pt modelId="{D2E85E91-478F-4AC9-A3DD-E64206192249}" type="pres">
      <dgm:prSet presAssocID="{201677A8-0336-4016-84A1-3ADC567D7F37}" presName="center1" presStyleLbl="fgShp" presStyleIdx="0" presStyleCnt="2"/>
      <dgm:spPr/>
    </dgm:pt>
    <dgm:pt modelId="{FC980A36-CD2B-4C16-B3DF-388892A6CAEF}" type="pres">
      <dgm:prSet presAssocID="{201677A8-0336-4016-84A1-3ADC567D7F37}" presName="center2" presStyleLbl="fgShp" presStyleIdx="1" presStyleCnt="2"/>
      <dgm:spPr/>
    </dgm:pt>
  </dgm:ptLst>
  <dgm:cxnLst>
    <dgm:cxn modelId="{DBC239F6-6F0F-4798-8B52-C30194BDE98C}" srcId="{201677A8-0336-4016-84A1-3ADC567D7F37}" destId="{3D9A5594-8DD7-4E10-861A-E2C5B5837C4F}" srcOrd="0" destOrd="0" parTransId="{AC81818C-1DD8-4B7E-82EC-F7CAF06BAD91}" sibTransId="{5F0FFA17-6A82-40E1-9E37-F245D3A1A53F}"/>
    <dgm:cxn modelId="{3592212E-B90E-4403-8CBA-6CDF91D2A0CC}" srcId="{201677A8-0336-4016-84A1-3ADC567D7F37}" destId="{A9D0A2F3-B446-45BC-81AD-50F62274AF57}" srcOrd="3" destOrd="0" parTransId="{6132BF4F-9CE8-4A0C-BFC0-C5740D009592}" sibTransId="{BC2808C1-9DD4-4551-A728-92D8A2DB4E7A}"/>
    <dgm:cxn modelId="{4820E675-AE1E-4891-99A4-75A25B308012}" type="presOf" srcId="{201677A8-0336-4016-84A1-3ADC567D7F37}" destId="{4E91C533-5C9A-41F6-B76B-CD6515F99785}" srcOrd="0" destOrd="0" presId="urn:microsoft.com/office/officeart/2005/8/layout/cycle4"/>
    <dgm:cxn modelId="{BF5C20C9-14A1-446E-955C-C1E0131124A4}" type="presOf" srcId="{A9D0A2F3-B446-45BC-81AD-50F62274AF57}" destId="{C1733586-9F1B-4497-BD4F-EFA2E7E84481}" srcOrd="0" destOrd="0" presId="urn:microsoft.com/office/officeart/2005/8/layout/cycle4"/>
    <dgm:cxn modelId="{AAC648EE-7EAC-41CC-9723-754F12B85C02}" type="presOf" srcId="{E27EC169-2CD0-47F5-A6A9-CA82E44F9348}" destId="{4BEE0577-C41A-41DF-B7C5-C034A74D864D}" srcOrd="0" destOrd="1" presId="urn:microsoft.com/office/officeart/2005/8/layout/cycle4"/>
    <dgm:cxn modelId="{47742042-AE4B-4357-9863-C0DABA4CE6BF}" type="presOf" srcId="{586E9EA9-2E79-47A5-B439-39891D566E91}" destId="{4AA3BC25-2DD3-4C7D-931D-27B5D9C0E40A}" srcOrd="0" destOrd="0" presId="urn:microsoft.com/office/officeart/2005/8/layout/cycle4"/>
    <dgm:cxn modelId="{4D6AF405-C422-41E8-BA22-B0847C131B67}" srcId="{A9D0A2F3-B446-45BC-81AD-50F62274AF57}" destId="{D81EE45E-6A60-4E0A-BF29-B9EA0E460308}" srcOrd="0" destOrd="0" parTransId="{E92AFA3C-8461-4BF1-9939-9598BC769112}" sibTransId="{02A05217-D6AB-48A9-8598-23C1E63E1DD1}"/>
    <dgm:cxn modelId="{4BAEAEA0-E684-4ED8-B81D-8B5ABB732561}" srcId="{99764309-A608-471E-9934-DEA82A67C295}" destId="{16DF48DD-DF33-4637-B1FC-4375FF549D62}" srcOrd="0" destOrd="0" parTransId="{19CB0372-25B1-44D1-A472-7FD289033584}" sibTransId="{D334FE70-5F25-4158-AA98-BFF22108EE1F}"/>
    <dgm:cxn modelId="{61BDE9D1-1DC1-4281-8F25-8560C44B5959}" srcId="{201677A8-0336-4016-84A1-3ADC567D7F37}" destId="{586E9EA9-2E79-47A5-B439-39891D566E91}" srcOrd="1" destOrd="0" parTransId="{13C3F531-5750-453C-9171-2839EDBB262A}" sibTransId="{BC393163-09ED-424E-9ED6-478798E71ADD}"/>
    <dgm:cxn modelId="{B128271C-7931-499E-B7CC-46FCBC41A6B9}" srcId="{201677A8-0336-4016-84A1-3ADC567D7F37}" destId="{99764309-A608-471E-9934-DEA82A67C295}" srcOrd="2" destOrd="0" parTransId="{C88997DF-3A0B-463A-9012-4D0DF488766A}" sibTransId="{CB6830BD-5AB9-4A8A-BF8D-C69631850B4F}"/>
    <dgm:cxn modelId="{8F2D49F4-7434-49BF-8551-AA1B99F3FA9D}" type="presOf" srcId="{D81EE45E-6A60-4E0A-BF29-B9EA0E460308}" destId="{44381FF2-8F71-4AB1-A922-513054626794}" srcOrd="0" destOrd="0" presId="urn:microsoft.com/office/officeart/2005/8/layout/cycle4"/>
    <dgm:cxn modelId="{A065A024-94A3-4BBD-A53A-267F5D3C6D3D}" type="presOf" srcId="{D81EE45E-6A60-4E0A-BF29-B9EA0E460308}" destId="{BA6645DA-9D3E-4ED1-9ACC-C402E645AF77}" srcOrd="1" destOrd="0" presId="urn:microsoft.com/office/officeart/2005/8/layout/cycle4"/>
    <dgm:cxn modelId="{44F3037C-5B0F-4D80-AE31-5D8A1DA766E6}" type="presOf" srcId="{E27EC169-2CD0-47F5-A6A9-CA82E44F9348}" destId="{1E61CB92-FBDE-4610-96B8-93DC743C7E96}" srcOrd="1" destOrd="1" presId="urn:microsoft.com/office/officeart/2005/8/layout/cycle4"/>
    <dgm:cxn modelId="{BBD8C78F-5B11-4A0A-BFFF-7C5D8878625E}" type="presOf" srcId="{16DF48DD-DF33-4637-B1FC-4375FF549D62}" destId="{1E61CB92-FBDE-4610-96B8-93DC743C7E96}" srcOrd="1" destOrd="0" presId="urn:microsoft.com/office/officeart/2005/8/layout/cycle4"/>
    <dgm:cxn modelId="{0B6C1ADE-8736-47BB-864B-EDB85A739D38}" type="presOf" srcId="{3D9A5594-8DD7-4E10-861A-E2C5B5837C4F}" destId="{95AA462D-AD47-4499-9400-138A4339CAF9}" srcOrd="0" destOrd="0" presId="urn:microsoft.com/office/officeart/2005/8/layout/cycle4"/>
    <dgm:cxn modelId="{ED3EBAFD-4A8B-45F3-8440-D0D4DF58657F}" type="presOf" srcId="{99764309-A608-471E-9934-DEA82A67C295}" destId="{D8F3691E-8A07-44D1-810C-78EA22675CDA}" srcOrd="0" destOrd="0" presId="urn:microsoft.com/office/officeart/2005/8/layout/cycle4"/>
    <dgm:cxn modelId="{D6E1E63C-84E5-4457-82FE-B65F58E2FAA8}" type="presOf" srcId="{16DF48DD-DF33-4637-B1FC-4375FF549D62}" destId="{4BEE0577-C41A-41DF-B7C5-C034A74D864D}" srcOrd="0" destOrd="0" presId="urn:microsoft.com/office/officeart/2005/8/layout/cycle4"/>
    <dgm:cxn modelId="{5E4A9D6C-E450-481C-BA1C-B1C18558EDC1}" type="presOf" srcId="{A62E85D1-E2D2-4FC4-B648-BC54F08DE8B3}" destId="{050CAF8C-828B-4B78-AF01-BEBF9D52A8E4}" srcOrd="1" destOrd="0" presId="urn:microsoft.com/office/officeart/2005/8/layout/cycle4"/>
    <dgm:cxn modelId="{664C0281-254F-4AA4-BF3F-81873AAD9209}" srcId="{586E9EA9-2E79-47A5-B439-39891D566E91}" destId="{A62E85D1-E2D2-4FC4-B648-BC54F08DE8B3}" srcOrd="0" destOrd="0" parTransId="{F8A603F0-DE0F-4D11-BC1B-C9D49CC59ED2}" sibTransId="{16B3F8AD-D8FD-4E9D-9A43-1DE98282D566}"/>
    <dgm:cxn modelId="{F8641478-FCBC-4FB0-9EA9-20658CA20C5B}" type="presOf" srcId="{E30A52AE-F03C-44D6-BB71-F1BF8E09A94A}" destId="{22B5BE89-F4E7-4CE6-A501-CCD9B2D4044C}" srcOrd="0" destOrd="0" presId="urn:microsoft.com/office/officeart/2005/8/layout/cycle4"/>
    <dgm:cxn modelId="{923F6334-6E6B-4A91-9352-3EA7C52B7199}" srcId="{3D9A5594-8DD7-4E10-861A-E2C5B5837C4F}" destId="{E30A52AE-F03C-44D6-BB71-F1BF8E09A94A}" srcOrd="0" destOrd="0" parTransId="{1F1C1BC3-74E8-4F28-AED4-8169F5BACB56}" sibTransId="{9ACA0BEA-C4F6-4704-8C74-4AE296279EC5}"/>
    <dgm:cxn modelId="{473DA200-B9BC-42BC-96E8-6CBCAA2EB9E6}" srcId="{99764309-A608-471E-9934-DEA82A67C295}" destId="{E27EC169-2CD0-47F5-A6A9-CA82E44F9348}" srcOrd="1" destOrd="0" parTransId="{0746205B-6E4A-488A-9973-3489035F9F1D}" sibTransId="{90CF54EC-5918-42BF-AA8E-2BA0025CDA10}"/>
    <dgm:cxn modelId="{7A835A9C-6B8E-4657-BCBB-EBA7932B6E1E}" type="presOf" srcId="{E30A52AE-F03C-44D6-BB71-F1BF8E09A94A}" destId="{C2BC6B1C-6EB4-4F43-B7E8-3260A76F1CE5}" srcOrd="1" destOrd="0" presId="urn:microsoft.com/office/officeart/2005/8/layout/cycle4"/>
    <dgm:cxn modelId="{C5551C23-3A15-49F6-8AB6-145444EF99A0}" type="presOf" srcId="{A62E85D1-E2D2-4FC4-B648-BC54F08DE8B3}" destId="{AFF7EA19-CBDC-417A-A31A-F25A8303A8BC}" srcOrd="0" destOrd="0" presId="urn:microsoft.com/office/officeart/2005/8/layout/cycle4"/>
    <dgm:cxn modelId="{5C0131F9-381C-4CA4-AB8D-8BF6C77CB116}" type="presParOf" srcId="{4E91C533-5C9A-41F6-B76B-CD6515F99785}" destId="{2E48AF0C-70FB-4B44-94E3-63FFADAC0E14}" srcOrd="0" destOrd="0" presId="urn:microsoft.com/office/officeart/2005/8/layout/cycle4"/>
    <dgm:cxn modelId="{F978BA69-FDC5-49E1-A092-25323030849C}" type="presParOf" srcId="{2E48AF0C-70FB-4B44-94E3-63FFADAC0E14}" destId="{4D135EEB-8E34-45F7-A537-AD6E8F1C27DB}" srcOrd="0" destOrd="0" presId="urn:microsoft.com/office/officeart/2005/8/layout/cycle4"/>
    <dgm:cxn modelId="{E9BCA9DE-A83A-46C5-816A-FFF7A6717E68}" type="presParOf" srcId="{4D135EEB-8E34-45F7-A537-AD6E8F1C27DB}" destId="{22B5BE89-F4E7-4CE6-A501-CCD9B2D4044C}" srcOrd="0" destOrd="0" presId="urn:microsoft.com/office/officeart/2005/8/layout/cycle4"/>
    <dgm:cxn modelId="{24AE74B7-8EE4-4ED4-A090-D1F704D3824D}" type="presParOf" srcId="{4D135EEB-8E34-45F7-A537-AD6E8F1C27DB}" destId="{C2BC6B1C-6EB4-4F43-B7E8-3260A76F1CE5}" srcOrd="1" destOrd="0" presId="urn:microsoft.com/office/officeart/2005/8/layout/cycle4"/>
    <dgm:cxn modelId="{EBE01991-BD19-464B-82AB-9B6224E8392B}" type="presParOf" srcId="{2E48AF0C-70FB-4B44-94E3-63FFADAC0E14}" destId="{40FC3350-0236-4E58-9F0F-8A7252E1501D}" srcOrd="1" destOrd="0" presId="urn:microsoft.com/office/officeart/2005/8/layout/cycle4"/>
    <dgm:cxn modelId="{673BC59C-9D4C-4C93-898C-49C345FA29DA}" type="presParOf" srcId="{40FC3350-0236-4E58-9F0F-8A7252E1501D}" destId="{AFF7EA19-CBDC-417A-A31A-F25A8303A8BC}" srcOrd="0" destOrd="0" presId="urn:microsoft.com/office/officeart/2005/8/layout/cycle4"/>
    <dgm:cxn modelId="{0F9D66E1-A2D5-426D-AC1B-9AA19A51FA55}" type="presParOf" srcId="{40FC3350-0236-4E58-9F0F-8A7252E1501D}" destId="{050CAF8C-828B-4B78-AF01-BEBF9D52A8E4}" srcOrd="1" destOrd="0" presId="urn:microsoft.com/office/officeart/2005/8/layout/cycle4"/>
    <dgm:cxn modelId="{69212F69-686A-4537-B6E7-87C7FDD9C530}" type="presParOf" srcId="{2E48AF0C-70FB-4B44-94E3-63FFADAC0E14}" destId="{20B0BB0B-1504-4165-8B34-F7C777E09EE8}" srcOrd="2" destOrd="0" presId="urn:microsoft.com/office/officeart/2005/8/layout/cycle4"/>
    <dgm:cxn modelId="{53F4F84D-B30A-4EFC-9F93-C808F52502EE}" type="presParOf" srcId="{20B0BB0B-1504-4165-8B34-F7C777E09EE8}" destId="{4BEE0577-C41A-41DF-B7C5-C034A74D864D}" srcOrd="0" destOrd="0" presId="urn:microsoft.com/office/officeart/2005/8/layout/cycle4"/>
    <dgm:cxn modelId="{09AC6598-DADB-42A4-A315-9667F61914DD}" type="presParOf" srcId="{20B0BB0B-1504-4165-8B34-F7C777E09EE8}" destId="{1E61CB92-FBDE-4610-96B8-93DC743C7E96}" srcOrd="1" destOrd="0" presId="urn:microsoft.com/office/officeart/2005/8/layout/cycle4"/>
    <dgm:cxn modelId="{3AC1F360-D8F5-469B-8B1E-BA6DE24E0360}" type="presParOf" srcId="{2E48AF0C-70FB-4B44-94E3-63FFADAC0E14}" destId="{D51544B3-FD94-46D3-94A7-82F23B46002A}" srcOrd="3" destOrd="0" presId="urn:microsoft.com/office/officeart/2005/8/layout/cycle4"/>
    <dgm:cxn modelId="{D4C2AA3F-67D4-4121-951E-BB9893369888}" type="presParOf" srcId="{D51544B3-FD94-46D3-94A7-82F23B46002A}" destId="{44381FF2-8F71-4AB1-A922-513054626794}" srcOrd="0" destOrd="0" presId="urn:microsoft.com/office/officeart/2005/8/layout/cycle4"/>
    <dgm:cxn modelId="{663523B8-3C1F-420C-A160-1235B46EEEA4}" type="presParOf" srcId="{D51544B3-FD94-46D3-94A7-82F23B46002A}" destId="{BA6645DA-9D3E-4ED1-9ACC-C402E645AF77}" srcOrd="1" destOrd="0" presId="urn:microsoft.com/office/officeart/2005/8/layout/cycle4"/>
    <dgm:cxn modelId="{D8FF2050-B69A-48EA-8C76-DE39B873DF68}" type="presParOf" srcId="{2E48AF0C-70FB-4B44-94E3-63FFADAC0E14}" destId="{22B1E256-6065-41C9-93F3-B7A42DC00910}" srcOrd="4" destOrd="0" presId="urn:microsoft.com/office/officeart/2005/8/layout/cycle4"/>
    <dgm:cxn modelId="{F538B2D9-ACBF-45A9-A1A5-E079F8FC9CD2}" type="presParOf" srcId="{4E91C533-5C9A-41F6-B76B-CD6515F99785}" destId="{689F0F91-C3DC-4561-B70F-B5CECADCCC5A}" srcOrd="1" destOrd="0" presId="urn:microsoft.com/office/officeart/2005/8/layout/cycle4"/>
    <dgm:cxn modelId="{C0FFAE9A-5B88-4E47-B6E7-FD5F77C3F0FB}" type="presParOf" srcId="{689F0F91-C3DC-4561-B70F-B5CECADCCC5A}" destId="{95AA462D-AD47-4499-9400-138A4339CAF9}" srcOrd="0" destOrd="0" presId="urn:microsoft.com/office/officeart/2005/8/layout/cycle4"/>
    <dgm:cxn modelId="{4159CEE2-8F08-4CDA-BA49-32EB7A863930}" type="presParOf" srcId="{689F0F91-C3DC-4561-B70F-B5CECADCCC5A}" destId="{4AA3BC25-2DD3-4C7D-931D-27B5D9C0E40A}" srcOrd="1" destOrd="0" presId="urn:microsoft.com/office/officeart/2005/8/layout/cycle4"/>
    <dgm:cxn modelId="{94C38627-C437-4529-A3D6-555B37E65744}" type="presParOf" srcId="{689F0F91-C3DC-4561-B70F-B5CECADCCC5A}" destId="{D8F3691E-8A07-44D1-810C-78EA22675CDA}" srcOrd="2" destOrd="0" presId="urn:microsoft.com/office/officeart/2005/8/layout/cycle4"/>
    <dgm:cxn modelId="{2BA9F9D4-0FBC-4152-9690-905BC771093C}" type="presParOf" srcId="{689F0F91-C3DC-4561-B70F-B5CECADCCC5A}" destId="{C1733586-9F1B-4497-BD4F-EFA2E7E84481}" srcOrd="3" destOrd="0" presId="urn:microsoft.com/office/officeart/2005/8/layout/cycle4"/>
    <dgm:cxn modelId="{7F9D1441-D97F-484B-99B7-BCD09F450802}" type="presParOf" srcId="{689F0F91-C3DC-4561-B70F-B5CECADCCC5A}" destId="{7ACB9928-4C4F-4A15-A0D1-57A63325AB22}" srcOrd="4" destOrd="0" presId="urn:microsoft.com/office/officeart/2005/8/layout/cycle4"/>
    <dgm:cxn modelId="{06680875-861F-4E69-A631-CC77F78E15C3}" type="presParOf" srcId="{4E91C533-5C9A-41F6-B76B-CD6515F99785}" destId="{D2E85E91-478F-4AC9-A3DD-E64206192249}" srcOrd="2" destOrd="0" presId="urn:microsoft.com/office/officeart/2005/8/layout/cycle4"/>
    <dgm:cxn modelId="{00EDD8B6-80C7-42D3-89B9-10AA6365CAFD}" type="presParOf" srcId="{4E91C533-5C9A-41F6-B76B-CD6515F99785}" destId="{FC980A36-CD2B-4C16-B3DF-388892A6CAEF}" srcOrd="3" destOrd="0" presId="urn:microsoft.com/office/officeart/2005/8/layout/cycle4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E0577-C41A-41DF-B7C5-C034A74D864D}">
      <dsp:nvSpPr>
        <dsp:cNvPr id="0" name=""/>
        <dsp:cNvSpPr/>
      </dsp:nvSpPr>
      <dsp:spPr>
        <a:xfrm>
          <a:off x="5641587" y="4662303"/>
          <a:ext cx="3387026" cy="2194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LEED AP Exam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LEED CREDENTIALS</a:t>
          </a:r>
          <a:endParaRPr lang="en-US" sz="2000" b="0" i="0" kern="1200" dirty="0"/>
        </a:p>
      </dsp:txBody>
      <dsp:txXfrm>
        <a:off x="6705890" y="5259005"/>
        <a:ext cx="2274526" cy="1549126"/>
      </dsp:txXfrm>
    </dsp:sp>
    <dsp:sp modelId="{44381FF2-8F71-4AB1-A922-513054626794}">
      <dsp:nvSpPr>
        <dsp:cNvPr id="0" name=""/>
        <dsp:cNvSpPr/>
      </dsp:nvSpPr>
      <dsp:spPr>
        <a:xfrm>
          <a:off x="115386" y="4662303"/>
          <a:ext cx="3387026" cy="2194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Scope and Challenges for Bangladesh</a:t>
          </a:r>
          <a:endParaRPr lang="en-US" sz="2000" kern="1200" dirty="0"/>
        </a:p>
      </dsp:txBody>
      <dsp:txXfrm>
        <a:off x="163582" y="5259005"/>
        <a:ext cx="2274526" cy="1549126"/>
      </dsp:txXfrm>
    </dsp:sp>
    <dsp:sp modelId="{AFF7EA19-CBDC-417A-A31A-F25A8303A8BC}">
      <dsp:nvSpPr>
        <dsp:cNvPr id="0" name=""/>
        <dsp:cNvSpPr/>
      </dsp:nvSpPr>
      <dsp:spPr>
        <a:xfrm>
          <a:off x="5641587" y="0"/>
          <a:ext cx="3387026" cy="2194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Credit Categories</a:t>
          </a:r>
          <a:endParaRPr lang="en-US" sz="2000" kern="1200" dirty="0"/>
        </a:p>
      </dsp:txBody>
      <dsp:txXfrm>
        <a:off x="6705890" y="48196"/>
        <a:ext cx="2274526" cy="1549126"/>
      </dsp:txXfrm>
    </dsp:sp>
    <dsp:sp modelId="{22B5BE89-F4E7-4CE6-A501-CCD9B2D4044C}">
      <dsp:nvSpPr>
        <dsp:cNvPr id="0" name=""/>
        <dsp:cNvSpPr/>
      </dsp:nvSpPr>
      <dsp:spPr>
        <a:xfrm>
          <a:off x="115386" y="0"/>
          <a:ext cx="3387026" cy="2194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History and evolution</a:t>
          </a:r>
          <a:endParaRPr lang="en-US" sz="2000" kern="1200" dirty="0"/>
        </a:p>
      </dsp:txBody>
      <dsp:txXfrm>
        <a:off x="163582" y="48196"/>
        <a:ext cx="2274526" cy="1549126"/>
      </dsp:txXfrm>
    </dsp:sp>
    <dsp:sp modelId="{95AA462D-AD47-4499-9400-138A4339CAF9}">
      <dsp:nvSpPr>
        <dsp:cNvPr id="0" name=""/>
        <dsp:cNvSpPr/>
      </dsp:nvSpPr>
      <dsp:spPr>
        <a:xfrm>
          <a:off x="1534646" y="390810"/>
          <a:ext cx="2968790" cy="2968790"/>
        </a:xfrm>
        <a:prstGeom prst="pieWedge">
          <a:avLst/>
        </a:prstGeom>
        <a:solidFill>
          <a:schemeClr val="bg2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1" kern="1200" dirty="0" smtClean="0">
              <a:solidFill>
                <a:schemeClr val="tx1"/>
              </a:solidFill>
            </a:rPr>
            <a:t>1. WHAT IS LEED</a:t>
          </a:r>
          <a:endParaRPr lang="en-US" sz="1700" b="1" i="1" kern="1200" dirty="0">
            <a:solidFill>
              <a:schemeClr val="tx1"/>
            </a:solidFill>
          </a:endParaRPr>
        </a:p>
      </dsp:txBody>
      <dsp:txXfrm>
        <a:off x="2404184" y="1260348"/>
        <a:ext cx="2099252" cy="2099252"/>
      </dsp:txXfrm>
    </dsp:sp>
    <dsp:sp modelId="{4AA3BC25-2DD3-4C7D-931D-27B5D9C0E40A}">
      <dsp:nvSpPr>
        <dsp:cNvPr id="0" name=""/>
        <dsp:cNvSpPr/>
      </dsp:nvSpPr>
      <dsp:spPr>
        <a:xfrm rot="5400000">
          <a:off x="4640563" y="390810"/>
          <a:ext cx="2968790" cy="2968790"/>
        </a:xfrm>
        <a:prstGeom prst="pieWedge">
          <a:avLst/>
        </a:prstGeom>
        <a:solidFill>
          <a:schemeClr val="bg2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1" kern="1200" dirty="0" smtClean="0">
              <a:solidFill>
                <a:schemeClr val="tx1"/>
              </a:solidFill>
            </a:rPr>
            <a:t>2. LEED RATING SYSTEM</a:t>
          </a:r>
          <a:endParaRPr lang="en-US" sz="1700" b="1" i="1" kern="1200" dirty="0">
            <a:solidFill>
              <a:schemeClr val="tx1"/>
            </a:solidFill>
          </a:endParaRPr>
        </a:p>
      </dsp:txBody>
      <dsp:txXfrm rot="-5400000">
        <a:off x="4640563" y="1260348"/>
        <a:ext cx="2099252" cy="2099252"/>
      </dsp:txXfrm>
    </dsp:sp>
    <dsp:sp modelId="{D8F3691E-8A07-44D1-810C-78EA22675CDA}">
      <dsp:nvSpPr>
        <dsp:cNvPr id="0" name=""/>
        <dsp:cNvSpPr/>
      </dsp:nvSpPr>
      <dsp:spPr>
        <a:xfrm rot="10800000">
          <a:off x="4640563" y="3496727"/>
          <a:ext cx="2968790" cy="2968790"/>
        </a:xfrm>
        <a:prstGeom prst="pieWedge">
          <a:avLst/>
        </a:prstGeom>
        <a:solidFill>
          <a:schemeClr val="bg2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1" kern="1200" dirty="0" smtClean="0">
              <a:solidFill>
                <a:schemeClr val="tx1"/>
              </a:solidFill>
            </a:rPr>
            <a:t>3. LEED ACCREDITATION</a:t>
          </a:r>
          <a:endParaRPr lang="en-US" sz="1700" b="1" i="1" kern="1200" dirty="0">
            <a:solidFill>
              <a:schemeClr val="tx1"/>
            </a:solidFill>
          </a:endParaRPr>
        </a:p>
      </dsp:txBody>
      <dsp:txXfrm rot="10800000">
        <a:off x="4640563" y="3496727"/>
        <a:ext cx="2099252" cy="2099252"/>
      </dsp:txXfrm>
    </dsp:sp>
    <dsp:sp modelId="{C1733586-9F1B-4497-BD4F-EFA2E7E84481}">
      <dsp:nvSpPr>
        <dsp:cNvPr id="0" name=""/>
        <dsp:cNvSpPr/>
      </dsp:nvSpPr>
      <dsp:spPr>
        <a:xfrm rot="16200000">
          <a:off x="1534646" y="3496727"/>
          <a:ext cx="2968790" cy="2968790"/>
        </a:xfrm>
        <a:prstGeom prst="pieWedge">
          <a:avLst/>
        </a:prstGeom>
        <a:solidFill>
          <a:schemeClr val="bg2"/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1" kern="1200" dirty="0" smtClean="0">
              <a:solidFill>
                <a:schemeClr val="tx1"/>
              </a:solidFill>
            </a:rPr>
            <a:t>4. WHY SHOULD WE CARE</a:t>
          </a:r>
          <a:endParaRPr lang="en-US" sz="1700" b="1" i="1" kern="1200" dirty="0">
            <a:solidFill>
              <a:schemeClr val="tx1"/>
            </a:solidFill>
          </a:endParaRPr>
        </a:p>
      </dsp:txBody>
      <dsp:txXfrm rot="5400000">
        <a:off x="2404184" y="3496727"/>
        <a:ext cx="2099252" cy="2099252"/>
      </dsp:txXfrm>
    </dsp:sp>
    <dsp:sp modelId="{D2E85E91-478F-4AC9-A3DD-E64206192249}">
      <dsp:nvSpPr>
        <dsp:cNvPr id="0" name=""/>
        <dsp:cNvSpPr/>
      </dsp:nvSpPr>
      <dsp:spPr>
        <a:xfrm>
          <a:off x="4059489" y="2811094"/>
          <a:ext cx="1025021" cy="89132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80A36-CD2B-4C16-B3DF-388892A6CAEF}">
      <dsp:nvSpPr>
        <dsp:cNvPr id="0" name=""/>
        <dsp:cNvSpPr/>
      </dsp:nvSpPr>
      <dsp:spPr>
        <a:xfrm rot="10800000">
          <a:off x="4059489" y="3153910"/>
          <a:ext cx="1025021" cy="89132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4F5F9E5-3D23-4459-88FF-F5C23EF389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2B0355-57A6-4956-B94A-B82A2004B5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990599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latin typeface="Times New Roman" pitchFamily="18" charset="0"/>
                <a:cs typeface="Times New Roman" pitchFamily="18" charset="0"/>
              </a:rPr>
              <a:t>           LEED CERTIFICATION</a:t>
            </a:r>
            <a:endParaRPr lang="en-US" sz="6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1036" y="3657600"/>
            <a:ext cx="6248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800" u="sng" dirty="0" smtClean="0"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/>
              <a:t>Touhidul</a:t>
            </a:r>
            <a:r>
              <a:rPr lang="en-US" dirty="0" smtClean="0"/>
              <a:t> </a:t>
            </a:r>
            <a:r>
              <a:rPr lang="en-US" dirty="0"/>
              <a:t>Islam		</a:t>
            </a:r>
            <a:r>
              <a:rPr lang="en-US" dirty="0" smtClean="0"/>
              <a:t>	Samira </a:t>
            </a:r>
            <a:r>
              <a:rPr lang="en-US" dirty="0" err="1"/>
              <a:t>Akter</a:t>
            </a:r>
            <a:endParaRPr lang="en-US" dirty="0"/>
          </a:p>
          <a:p>
            <a:r>
              <a:rPr lang="en-US" dirty="0"/>
              <a:t>ID: </a:t>
            </a:r>
            <a:r>
              <a:rPr lang="en-US" dirty="0" smtClean="0"/>
              <a:t>2013-3-80-025			ID:2013-2-60-006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  <a:p>
            <a:r>
              <a:rPr lang="en-US" dirty="0" err="1"/>
              <a:t>Mofazzal</a:t>
            </a:r>
            <a:r>
              <a:rPr lang="en-US" dirty="0"/>
              <a:t> </a:t>
            </a:r>
            <a:r>
              <a:rPr lang="en-US" dirty="0" err="1" smtClean="0"/>
              <a:t>Hossain</a:t>
            </a:r>
            <a:r>
              <a:rPr lang="en-US" dirty="0"/>
              <a:t> </a:t>
            </a:r>
            <a:r>
              <a:rPr lang="en-US" dirty="0" smtClean="0"/>
              <a:t>		Al </a:t>
            </a:r>
            <a:r>
              <a:rPr lang="en-US" dirty="0" err="1"/>
              <a:t>Muttakin</a:t>
            </a:r>
            <a:endParaRPr lang="en-US" dirty="0"/>
          </a:p>
          <a:p>
            <a:r>
              <a:rPr lang="en-US" dirty="0"/>
              <a:t>ID: </a:t>
            </a:r>
            <a:r>
              <a:rPr lang="en-US" dirty="0" smtClean="0"/>
              <a:t>2013-3-80-022			ID</a:t>
            </a:r>
            <a:r>
              <a:rPr lang="en-US" dirty="0"/>
              <a:t>: 2013-2-60-005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569276"/>
            <a:ext cx="7747000" cy="39839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56263" cy="1054250"/>
          </a:xfrm>
        </p:spPr>
        <p:txBody>
          <a:bodyPr/>
          <a:lstStyle/>
          <a:p>
            <a:r>
              <a:rPr lang="en-US" sz="4400" b="1" i="1" dirty="0" smtClean="0"/>
              <a:t>LEED POINT SYSTEM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that individuals go through to show their knowledge about LEED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498080" cy="1143000"/>
          </a:xfrm>
        </p:spPr>
        <p:txBody>
          <a:bodyPr/>
          <a:lstStyle/>
          <a:p>
            <a:r>
              <a:rPr lang="en-US" sz="4400" b="1" i="1" dirty="0" smtClean="0"/>
              <a:t>LEED ACCREDIATION</a:t>
            </a:r>
            <a:endParaRPr lang="en-US" sz="4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815339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 smtClean="0"/>
              <a:t>LEED CREDENTIALS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3257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23218" cy="45442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LEED CREDENTIALS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47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LEED CREDENTIALS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31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44403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LEED CREDENTIALS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97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9144000" cy="4495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LEED CREDENTIALS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2362200"/>
            <a:ext cx="9144000" cy="4495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LEED CREDENTIALS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32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00779838"/>
              </p:ext>
            </p:extLst>
          </p:nvPr>
        </p:nvGraphicFramePr>
        <p:xfrm>
          <a:off x="0" y="1672"/>
          <a:ext cx="9144000" cy="6856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0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" y="2286000"/>
            <a:ext cx="9116291" cy="457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 smtClean="0"/>
              <a:t>LEED AP EXAM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6649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 smtClean="0"/>
              <a:t>WHY SHOULD WE CARE</a:t>
            </a:r>
            <a:endParaRPr lang="en-US" sz="4400" b="1" i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971800" y="2327564"/>
            <a:ext cx="3276600" cy="5334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Traditional Buildings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7999"/>
            <a:ext cx="4191000" cy="3660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57525"/>
            <a:ext cx="4165154" cy="36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WHY SHOULD WE CARE</a:t>
            </a:r>
            <a:endParaRPr lang="en-US" sz="44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2971800" y="2327564"/>
            <a:ext cx="3276600" cy="5334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Traditional Buildings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7999"/>
            <a:ext cx="4114800" cy="3670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48000"/>
            <a:ext cx="4169612" cy="36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WHY SHOULD WE CARE</a:t>
            </a:r>
            <a:endParaRPr lang="en-US" sz="44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971800" y="2327564"/>
            <a:ext cx="3276600" cy="5334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Traditional Buildings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883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WHY SHOULD WE CARE</a:t>
            </a:r>
            <a:endParaRPr lang="en-US" sz="44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2438400" y="2327564"/>
            <a:ext cx="4191000" cy="5334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LEED Certified Buildings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4229100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7" y="3048001"/>
            <a:ext cx="4214813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WHY SHOULD WE CARE</a:t>
            </a:r>
            <a:endParaRPr lang="en-US" sz="44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2438400" y="2327564"/>
            <a:ext cx="4191000" cy="5334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LEED Certified Buildings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124201"/>
            <a:ext cx="4038599" cy="3581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124201"/>
            <a:ext cx="4038601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WHY SHOULD WE CARE</a:t>
            </a:r>
            <a:endParaRPr lang="en-US" sz="4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2438400" y="2327564"/>
            <a:ext cx="4191000" cy="5334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LEED Certified Buildings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43815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3048000"/>
            <a:ext cx="42386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16153" cy="1054250"/>
          </a:xfrm>
        </p:spPr>
        <p:txBody>
          <a:bodyPr/>
          <a:lstStyle/>
          <a:p>
            <a:r>
              <a:rPr lang="en-US" sz="4400" b="1" i="1" dirty="0" smtClean="0"/>
              <a:t>PROSPECTS of BANGLADESH</a:t>
            </a:r>
            <a:endParaRPr lang="en-US" sz="4400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90600" y="2812475"/>
            <a:ext cx="3803904" cy="3877056"/>
          </a:xfrm>
        </p:spPr>
        <p:txBody>
          <a:bodyPr/>
          <a:lstStyle/>
          <a:p>
            <a:r>
              <a:rPr lang="en-US" b="1" u="sng" dirty="0" smtClean="0"/>
              <a:t>Problems:</a:t>
            </a:r>
          </a:p>
          <a:p>
            <a:r>
              <a:rPr lang="en-US" dirty="0" smtClean="0"/>
              <a:t>Climate change</a:t>
            </a:r>
          </a:p>
          <a:p>
            <a:r>
              <a:rPr lang="en-US" dirty="0" smtClean="0"/>
              <a:t>Population Density</a:t>
            </a:r>
          </a:p>
          <a:p>
            <a:r>
              <a:rPr lang="en-US" dirty="0" smtClean="0"/>
              <a:t>Pollution</a:t>
            </a:r>
          </a:p>
          <a:p>
            <a:r>
              <a:rPr lang="en-US" dirty="0" smtClean="0"/>
              <a:t>Low production of electricity</a:t>
            </a:r>
          </a:p>
          <a:p>
            <a:r>
              <a:rPr lang="en-US" dirty="0" smtClean="0"/>
              <a:t>Shortage of pure water</a:t>
            </a:r>
          </a:p>
          <a:p>
            <a:r>
              <a:rPr lang="en-US" dirty="0" smtClean="0"/>
              <a:t>Resource Scarcity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105400" y="2819401"/>
            <a:ext cx="3803904" cy="3877056"/>
          </a:xfrm>
        </p:spPr>
        <p:txBody>
          <a:bodyPr/>
          <a:lstStyle/>
          <a:p>
            <a:r>
              <a:rPr lang="en-US" b="1" u="sng" dirty="0" smtClean="0"/>
              <a:t>LEED can Solve:</a:t>
            </a:r>
          </a:p>
          <a:p>
            <a:r>
              <a:rPr lang="en-US" dirty="0" smtClean="0"/>
              <a:t>Reduce harmful impact on environment.</a:t>
            </a:r>
          </a:p>
          <a:p>
            <a:r>
              <a:rPr lang="en-US" dirty="0" smtClean="0"/>
              <a:t>Make best use of space</a:t>
            </a:r>
          </a:p>
          <a:p>
            <a:r>
              <a:rPr lang="en-US" dirty="0" smtClean="0"/>
              <a:t>Reduce pollution</a:t>
            </a:r>
          </a:p>
          <a:p>
            <a:r>
              <a:rPr lang="en-US" dirty="0" smtClean="0"/>
              <a:t>Save electricity</a:t>
            </a:r>
          </a:p>
          <a:p>
            <a:r>
              <a:rPr lang="en-US" dirty="0" smtClean="0"/>
              <a:t>Conserve pure water</a:t>
            </a:r>
          </a:p>
          <a:p>
            <a:r>
              <a:rPr lang="en-US" dirty="0" smtClean="0"/>
              <a:t>Use resource efficiently 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657600" y="2286001"/>
            <a:ext cx="1752600" cy="5334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Scopes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276600"/>
            <a:ext cx="7949453" cy="2963415"/>
          </a:xfrm>
        </p:spPr>
        <p:txBody>
          <a:bodyPr/>
          <a:lstStyle/>
          <a:p>
            <a:r>
              <a:rPr lang="en-US" dirty="0" smtClean="0"/>
              <a:t>Corruption</a:t>
            </a:r>
          </a:p>
          <a:p>
            <a:r>
              <a:rPr lang="en-US" dirty="0" smtClean="0"/>
              <a:t>Political Instability</a:t>
            </a:r>
          </a:p>
          <a:p>
            <a:r>
              <a:rPr lang="en-US" dirty="0" smtClean="0"/>
              <a:t>High rate of poverty</a:t>
            </a:r>
          </a:p>
          <a:p>
            <a:r>
              <a:rPr lang="en-US" dirty="0" smtClean="0"/>
              <a:t>Lake of education among general people</a:t>
            </a:r>
          </a:p>
          <a:p>
            <a:r>
              <a:rPr lang="en-US" dirty="0" smtClean="0"/>
              <a:t>Lack of modern technologies</a:t>
            </a:r>
          </a:p>
          <a:p>
            <a:r>
              <a:rPr lang="en-US" dirty="0" smtClean="0"/>
              <a:t>Poor implementation of laws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0156"/>
            <a:ext cx="8305800" cy="1054250"/>
          </a:xfrm>
        </p:spPr>
        <p:txBody>
          <a:bodyPr/>
          <a:lstStyle/>
          <a:p>
            <a:r>
              <a:rPr lang="en-US" sz="4400" b="1" i="1" dirty="0"/>
              <a:t>PROSPECTS of BANGLADESH</a:t>
            </a:r>
            <a:endParaRPr lang="en-US" sz="4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581400" y="2209800"/>
            <a:ext cx="1981200" cy="5334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Challenges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55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 smtClean="0"/>
              <a:t>A STEP of HOPE</a:t>
            </a:r>
            <a:endParaRPr lang="en-US" sz="4400" b="1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39963"/>
            <a:ext cx="3828296" cy="4313237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4236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Cityscape Tower 1st Commercial Green </a:t>
            </a:r>
            <a:r>
              <a:rPr lang="en-US" sz="4400" b="1" dirty="0" smtClean="0"/>
              <a:t>Building in Bangladesh</a:t>
            </a:r>
            <a:endParaRPr lang="en-US" sz="4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30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 smtClean="0"/>
              <a:t>L</a:t>
            </a:r>
            <a:r>
              <a:rPr lang="en-US" dirty="0" smtClean="0"/>
              <a:t>EADERSHIP in</a:t>
            </a:r>
          </a:p>
          <a:p>
            <a:pPr marL="0" indent="0">
              <a:buNone/>
            </a:pPr>
            <a:r>
              <a:rPr lang="en-US" sz="4400" b="1" dirty="0" smtClean="0"/>
              <a:t>	</a:t>
            </a:r>
            <a:r>
              <a:rPr lang="en-US" sz="3900" b="1" dirty="0" smtClean="0"/>
              <a:t>E</a:t>
            </a:r>
            <a:r>
              <a:rPr lang="en-US" dirty="0" smtClean="0"/>
              <a:t>NERGY and</a:t>
            </a:r>
          </a:p>
          <a:p>
            <a:pPr marL="0" indent="0">
              <a:buNone/>
            </a:pPr>
            <a:r>
              <a:rPr lang="en-US" sz="4800" b="1" dirty="0" smtClean="0"/>
              <a:t>		</a:t>
            </a:r>
            <a:r>
              <a:rPr lang="en-US" sz="3900" b="1" dirty="0" smtClean="0"/>
              <a:t>E</a:t>
            </a:r>
            <a:r>
              <a:rPr lang="en-US" dirty="0" smtClean="0"/>
              <a:t>NVIRONMENTAL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sz="4800" b="1" dirty="0" smtClean="0"/>
              <a:t>			</a:t>
            </a:r>
            <a:r>
              <a:rPr lang="en-US" sz="3900" b="1" dirty="0" smtClean="0"/>
              <a:t>D</a:t>
            </a:r>
            <a:r>
              <a:rPr lang="en-US" dirty="0" smtClean="0"/>
              <a:t>ESIGN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dirty="0" smtClean="0"/>
              <a:t>Developed by US green building council in 1994.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054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900" b="1" i="1" dirty="0" smtClean="0"/>
              <a:t>WHAT IS LEED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987553" cy="3877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                         </a:t>
            </a:r>
            <a:endParaRPr lang="en-US" sz="9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/>
              <a:t>Cityscape Tower</a:t>
            </a:r>
            <a:endParaRPr lang="en-US" sz="4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2327564"/>
            <a:ext cx="6934200" cy="411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 smtClean="0">
                <a:solidFill>
                  <a:schemeClr val="tx1"/>
                </a:solidFill>
              </a:rPr>
              <a:t>A Short Video</a:t>
            </a:r>
            <a:endParaRPr lang="en-US" sz="8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5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8001000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 smtClean="0"/>
              <a:t>WHAT IS LEED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7500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/>
              <a:t>HISTORY AND EVOLUTION</a:t>
            </a:r>
            <a:endParaRPr lang="en-US" sz="4400" b="1" i="1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2781300" y="2264229"/>
            <a:ext cx="3581400" cy="52251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INTRODUCED in 1994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2770414" y="3124200"/>
            <a:ext cx="3581400" cy="13716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296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LEED </a:t>
            </a:r>
            <a:r>
              <a:rPr lang="en-US" dirty="0">
                <a:solidFill>
                  <a:schemeClr val="tx1"/>
                </a:solidFill>
              </a:rPr>
              <a:t>New Construction  </a:t>
            </a:r>
            <a:r>
              <a:rPr lang="en-US" dirty="0" smtClean="0">
                <a:solidFill>
                  <a:schemeClr val="tx1"/>
                </a:solidFill>
              </a:rPr>
              <a:t>v1.0</a:t>
            </a:r>
          </a:p>
          <a:p>
            <a:pPr marL="82296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LEED </a:t>
            </a:r>
            <a:r>
              <a:rPr lang="en-US" dirty="0">
                <a:solidFill>
                  <a:schemeClr val="tx1"/>
                </a:solidFill>
              </a:rPr>
              <a:t>New Construction </a:t>
            </a:r>
            <a:r>
              <a:rPr lang="en-US" dirty="0" smtClean="0">
                <a:solidFill>
                  <a:schemeClr val="tx1"/>
                </a:solidFill>
              </a:rPr>
              <a:t> v2.0       </a:t>
            </a:r>
          </a:p>
          <a:p>
            <a:pPr marL="82296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LEED </a:t>
            </a:r>
            <a:r>
              <a:rPr lang="en-US" dirty="0">
                <a:solidFill>
                  <a:schemeClr val="tx1"/>
                </a:solidFill>
              </a:rPr>
              <a:t>New Construction </a:t>
            </a:r>
            <a:r>
              <a:rPr lang="en-US" dirty="0" smtClean="0">
                <a:solidFill>
                  <a:schemeClr val="tx1"/>
                </a:solidFill>
              </a:rPr>
              <a:t> v2.2 </a:t>
            </a:r>
          </a:p>
          <a:p>
            <a:pPr marL="82296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(in 2005)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124200" y="4893954"/>
            <a:ext cx="2895600" cy="6096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296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LEED  v3  ( </a:t>
            </a:r>
            <a:r>
              <a:rPr lang="en-US" dirty="0">
                <a:solidFill>
                  <a:schemeClr val="tx1"/>
                </a:solidFill>
              </a:rPr>
              <a:t>2009)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314700" y="5936343"/>
            <a:ext cx="2514600" cy="6096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296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LEED  v4 </a:t>
            </a:r>
            <a:r>
              <a:rPr lang="en-US" dirty="0">
                <a:solidFill>
                  <a:schemeClr val="tx1"/>
                </a:solidFill>
              </a:rPr>
              <a:t>(2013)</a:t>
            </a:r>
          </a:p>
        </p:txBody>
      </p:sp>
      <p:sp>
        <p:nvSpPr>
          <p:cNvPr id="15" name="Curved Left Arrow 14"/>
          <p:cNvSpPr/>
          <p:nvPr/>
        </p:nvSpPr>
        <p:spPr>
          <a:xfrm>
            <a:off x="6553200" y="2525486"/>
            <a:ext cx="533400" cy="1284514"/>
          </a:xfrm>
          <a:prstGeom prst="curved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6172200" y="5198754"/>
            <a:ext cx="647700" cy="1042389"/>
          </a:xfrm>
          <a:prstGeom prst="curved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21045194">
            <a:off x="1974229" y="3857303"/>
            <a:ext cx="713014" cy="1536798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3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745505" cy="3877815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From A Standard For New Construction To A Comprehensive System Of Interrelated Standards</a:t>
            </a: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r>
              <a:rPr lang="en-US" sz="1800" dirty="0" smtClean="0"/>
              <a:t>	</a:t>
            </a:r>
            <a:r>
              <a:rPr lang="en-US" sz="2000" dirty="0" smtClean="0"/>
              <a:t>200 volunteers</a:t>
            </a:r>
          </a:p>
          <a:p>
            <a:pPr marL="82296" indent="0">
              <a:buNone/>
            </a:pPr>
            <a:r>
              <a:rPr lang="en-US" sz="2000" dirty="0" smtClean="0"/>
              <a:t>	20 Committee</a:t>
            </a:r>
          </a:p>
          <a:p>
            <a:pPr marL="82296" indent="0">
              <a:buNone/>
            </a:pPr>
            <a:r>
              <a:rPr lang="en-US" sz="2000" dirty="0" smtClean="0"/>
              <a:t>	7000 project in 30 countries</a:t>
            </a:r>
          </a:p>
          <a:p>
            <a:pPr marL="82296" indent="0">
              <a:buNone/>
            </a:pPr>
            <a:r>
              <a:rPr lang="en-US" sz="2000" dirty="0" smtClean="0"/>
              <a:t>	1.5 </a:t>
            </a:r>
            <a:r>
              <a:rPr lang="en-US" sz="2000" dirty="0"/>
              <a:t>billion square feet (140 km²) of development area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/>
              <a:t>HISTORY AND EVOLUTION</a:t>
            </a:r>
          </a:p>
        </p:txBody>
      </p:sp>
    </p:spTree>
    <p:extLst>
      <p:ext uri="{BB962C8B-B14F-4D97-AF65-F5344CB8AC3E}">
        <p14:creationId xmlns:p14="http://schemas.microsoft.com/office/powerpoint/2010/main" val="6230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521456"/>
            <a:ext cx="7747000" cy="41079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09600"/>
            <a:ext cx="7467600" cy="1054250"/>
          </a:xfrm>
        </p:spPr>
        <p:txBody>
          <a:bodyPr>
            <a:normAutofit fontScale="90000"/>
          </a:bodyPr>
          <a:lstStyle/>
          <a:p>
            <a:r>
              <a:rPr lang="en-US" sz="4900" b="1" i="1" dirty="0" smtClean="0"/>
              <a:t>LEED RATING SYSTEM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55668"/>
            <a:ext cx="7924800" cy="44737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56263" cy="1524000"/>
          </a:xfrm>
        </p:spPr>
        <p:txBody>
          <a:bodyPr>
            <a:normAutofit fontScale="90000"/>
          </a:bodyPr>
          <a:lstStyle/>
          <a:p>
            <a:r>
              <a:rPr lang="en-US" sz="4900" b="1" i="1" dirty="0" smtClean="0"/>
              <a:t>LEED CREDIT CATEGORIES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0"/>
            <a:ext cx="2078182" cy="11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62200"/>
            <a:ext cx="5181600" cy="40935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56263" cy="1054250"/>
          </a:xfrm>
        </p:spPr>
        <p:txBody>
          <a:bodyPr>
            <a:normAutofit/>
          </a:bodyPr>
          <a:lstStyle/>
          <a:p>
            <a:r>
              <a:rPr lang="en-US" sz="4400" b="1" i="1" dirty="0" smtClean="0"/>
              <a:t>LEED </a:t>
            </a:r>
            <a:r>
              <a:rPr lang="en-US" sz="4400" b="1" i="1" dirty="0"/>
              <a:t>CREDIT </a:t>
            </a:r>
            <a:r>
              <a:rPr lang="en-US" sz="4400" b="1" i="1" dirty="0" smtClean="0"/>
              <a:t>CATEGORIES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76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981</TotalTime>
  <Words>275</Words>
  <Application>Microsoft Office PowerPoint</Application>
  <PresentationFormat>On-screen Show (4:3)</PresentationFormat>
  <Paragraphs>95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Hardcover</vt:lpstr>
      <vt:lpstr>PowerPoint Presentation</vt:lpstr>
      <vt:lpstr>PowerPoint Presentation</vt:lpstr>
      <vt:lpstr>            WHAT IS LEED  </vt:lpstr>
      <vt:lpstr>WHAT IS LEED</vt:lpstr>
      <vt:lpstr>HISTORY AND EVOLUTION</vt:lpstr>
      <vt:lpstr>HISTORY AND EVOLUTION</vt:lpstr>
      <vt:lpstr>LEED RATING SYSTEM </vt:lpstr>
      <vt:lpstr>LEED CREDIT CATEGORIES </vt:lpstr>
      <vt:lpstr>LEED CREDIT CATEGORIES</vt:lpstr>
      <vt:lpstr>LEED POINT SYSTEM </vt:lpstr>
      <vt:lpstr>PowerPoint Presentation</vt:lpstr>
      <vt:lpstr>PowerPoint Presentation</vt:lpstr>
      <vt:lpstr>LEED ACCREDIATION</vt:lpstr>
      <vt:lpstr>LEED CREDENTIALS</vt:lpstr>
      <vt:lpstr>LEED CREDENTIALS</vt:lpstr>
      <vt:lpstr>LEED CREDENTIALS</vt:lpstr>
      <vt:lpstr>LEED CREDENTIALS</vt:lpstr>
      <vt:lpstr>LEED CREDENTIALS</vt:lpstr>
      <vt:lpstr>LEED CREDENTIALS</vt:lpstr>
      <vt:lpstr>LEED AP EXAM</vt:lpstr>
      <vt:lpstr>WHY SHOULD WE CARE</vt:lpstr>
      <vt:lpstr>WHY SHOULD WE CARE</vt:lpstr>
      <vt:lpstr>WHY SHOULD WE CARE</vt:lpstr>
      <vt:lpstr>WHY SHOULD WE CARE</vt:lpstr>
      <vt:lpstr>WHY SHOULD WE CARE</vt:lpstr>
      <vt:lpstr>WHY SHOULD WE CARE</vt:lpstr>
      <vt:lpstr>PROSPECTS of BANGLADESH</vt:lpstr>
      <vt:lpstr>PROSPECTS of BANGLADESH</vt:lpstr>
      <vt:lpstr>A STEP of HOPE</vt:lpstr>
      <vt:lpstr>Cityscape Tower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Zoarders</dc:creator>
  <cp:lastModifiedBy>Zoarders</cp:lastModifiedBy>
  <cp:revision>46</cp:revision>
  <dcterms:created xsi:type="dcterms:W3CDTF">2015-04-01T15:35:16Z</dcterms:created>
  <dcterms:modified xsi:type="dcterms:W3CDTF">2015-04-03T00:13:54Z</dcterms:modified>
</cp:coreProperties>
</file>