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3B3D6D-CA6C-428C-A0CC-942717AD2190}">
          <p14:sldIdLst>
            <p14:sldId id="256"/>
            <p14:sldId id="257"/>
            <p14:sldId id="258"/>
            <p14:sldId id="259"/>
            <p14:sldId id="260"/>
            <p14:sldId id="261"/>
            <p14:sldId id="262"/>
            <p14:sldId id="263"/>
            <p14:sldId id="266"/>
            <p14:sldId id="264"/>
            <p14:sldId id="265"/>
            <p14:sldId id="267"/>
            <p14:sldId id="268"/>
            <p14:sldId id="270"/>
            <p14:sldId id="271"/>
            <p14:sldId id="272"/>
            <p14:sldId id="273"/>
            <p14:sldId id="274"/>
            <p14:sldId id="2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arder"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0" autoAdjust="0"/>
  </p:normalViewPr>
  <p:slideViewPr>
    <p:cSldViewPr>
      <p:cViewPr varScale="1">
        <p:scale>
          <a:sx n="78" d="100"/>
          <a:sy n="78" d="100"/>
        </p:scale>
        <p:origin x="-27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FD9CE-B66A-47C8-B699-7E8DCA137A40}" type="datetimeFigureOut">
              <a:rPr lang="en-US" smtClean="0"/>
              <a:t>8/21/2013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B8F23-42FA-405E-8561-88B58C820FEE}" type="slidenum">
              <a:rPr lang="en-US" smtClean="0"/>
              <a:t>‹#›</a:t>
            </a:fld>
            <a:endParaRPr lang="en-US"/>
          </a:p>
        </p:txBody>
      </p:sp>
    </p:spTree>
    <p:extLst>
      <p:ext uri="{BB962C8B-B14F-4D97-AF65-F5344CB8AC3E}">
        <p14:creationId xmlns:p14="http://schemas.microsoft.com/office/powerpoint/2010/main" val="39511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C64F181-E287-44C8-956A-28168C41B008}" type="datetimeFigureOut">
              <a:rPr lang="en-US" smtClean="0"/>
              <a:t>8/21/2013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C975E7C-7C51-404A-B754-D22FF502DEC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64F181-E287-44C8-956A-28168C41B008}" type="datetimeFigureOut">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64F181-E287-44C8-956A-28168C41B008}" type="datetimeFigureOut">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64F181-E287-44C8-956A-28168C41B008}" type="datetimeFigureOut">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64F181-E287-44C8-956A-28168C41B008}" type="datetimeFigureOut">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C975E7C-7C51-404A-B754-D22FF502DE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64F181-E287-44C8-956A-28168C41B008}" type="datetimeFigureOut">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64F181-E287-44C8-956A-28168C41B008}" type="datetimeFigureOut">
              <a:rPr lang="en-US" smtClean="0"/>
              <a:t>8/21/2013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64F181-E287-44C8-956A-28168C41B008}" type="datetimeFigureOut">
              <a:rPr lang="en-US" smtClean="0"/>
              <a:t>8/21/2013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4F181-E287-44C8-956A-28168C41B008}" type="datetimeFigureOut">
              <a:rPr lang="en-US" smtClean="0"/>
              <a:t>8/21/2013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64F181-E287-44C8-956A-28168C41B008}" type="datetimeFigureOut">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64F181-E287-44C8-956A-28168C41B008}" type="datetimeFigureOut">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75E7C-7C51-404A-B754-D22FF502DE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C64F181-E287-44C8-956A-28168C41B008}" type="datetimeFigureOut">
              <a:rPr lang="en-US" smtClean="0"/>
              <a:t>8/21/2013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C975E7C-7C51-404A-B754-D22FF502DEC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Presentation</a:t>
            </a:r>
            <a:endParaRPr lang="en-US" dirty="0"/>
          </a:p>
        </p:txBody>
      </p:sp>
      <p:sp>
        <p:nvSpPr>
          <p:cNvPr id="5" name="Text Placeholder 4"/>
          <p:cNvSpPr>
            <a:spLocks noGrp="1"/>
          </p:cNvSpPr>
          <p:nvPr>
            <p:ph type="body" idx="1"/>
          </p:nvPr>
        </p:nvSpPr>
        <p:spPr>
          <a:xfrm>
            <a:off x="457200" y="1752600"/>
            <a:ext cx="4040188" cy="914400"/>
          </a:xfrm>
        </p:spPr>
        <p:txBody>
          <a:bodyPr/>
          <a:lstStyle/>
          <a:p>
            <a:r>
              <a:rPr lang="en-US" u="sng" dirty="0" smtClean="0"/>
              <a:t>Course Details</a:t>
            </a:r>
            <a:r>
              <a:rPr lang="en-US" dirty="0" smtClean="0"/>
              <a:t> :</a:t>
            </a:r>
            <a:r>
              <a:rPr lang="en-US" u="sng" dirty="0" smtClean="0"/>
              <a:t> </a:t>
            </a:r>
            <a:endParaRPr lang="en-US" u="sng" dirty="0"/>
          </a:p>
        </p:txBody>
      </p:sp>
      <p:sp>
        <p:nvSpPr>
          <p:cNvPr id="7" name="Text Placeholder 6"/>
          <p:cNvSpPr>
            <a:spLocks noGrp="1"/>
          </p:cNvSpPr>
          <p:nvPr>
            <p:ph type="body" sz="half" idx="3"/>
          </p:nvPr>
        </p:nvSpPr>
        <p:spPr>
          <a:xfrm>
            <a:off x="4645025" y="1676400"/>
            <a:ext cx="4041775" cy="990600"/>
          </a:xfrm>
        </p:spPr>
        <p:txBody>
          <a:bodyPr/>
          <a:lstStyle/>
          <a:p>
            <a:r>
              <a:rPr lang="en-US" u="sng" dirty="0" smtClean="0"/>
              <a:t>Student Profile</a:t>
            </a:r>
            <a:r>
              <a:rPr lang="en-US" dirty="0" smtClean="0"/>
              <a:t> :</a:t>
            </a:r>
            <a:endParaRPr lang="en-US" dirty="0"/>
          </a:p>
        </p:txBody>
      </p:sp>
      <p:sp>
        <p:nvSpPr>
          <p:cNvPr id="6" name="Content Placeholder 5"/>
          <p:cNvSpPr>
            <a:spLocks noGrp="1"/>
          </p:cNvSpPr>
          <p:nvPr>
            <p:ph sz="quarter" idx="2"/>
          </p:nvPr>
        </p:nvSpPr>
        <p:spPr>
          <a:xfrm>
            <a:off x="457200" y="2819400"/>
            <a:ext cx="4040188" cy="3306763"/>
          </a:xfrm>
        </p:spPr>
        <p:txBody>
          <a:bodyPr/>
          <a:lstStyle/>
          <a:p>
            <a:pPr marL="137160" indent="0">
              <a:buNone/>
            </a:pPr>
            <a:endParaRPr lang="en-US" sz="1600" dirty="0"/>
          </a:p>
          <a:p>
            <a:r>
              <a:rPr lang="en-US" sz="1600" dirty="0" smtClean="0"/>
              <a:t>Course Code: </a:t>
            </a:r>
            <a:r>
              <a:rPr lang="en-US" sz="1600" b="1" dirty="0" smtClean="0"/>
              <a:t>CSE-105</a:t>
            </a:r>
          </a:p>
          <a:p>
            <a:r>
              <a:rPr lang="en-US" sz="1600" dirty="0" smtClean="0"/>
              <a:t>Course </a:t>
            </a:r>
            <a:r>
              <a:rPr lang="en-US" sz="1600" dirty="0"/>
              <a:t>Title: </a:t>
            </a:r>
            <a:r>
              <a:rPr lang="en-US" sz="1600" b="1" dirty="0"/>
              <a:t>Structured Programming </a:t>
            </a:r>
            <a:endParaRPr lang="en-US" sz="1600" b="1" dirty="0" smtClean="0"/>
          </a:p>
          <a:p>
            <a:r>
              <a:rPr lang="en-US" sz="1600" b="1" dirty="0" smtClean="0"/>
              <a:t>Section : 05</a:t>
            </a:r>
            <a:endParaRPr lang="en-US" sz="1600" b="1" dirty="0"/>
          </a:p>
          <a:p>
            <a:r>
              <a:rPr lang="en-US" sz="1600" dirty="0" smtClean="0"/>
              <a:t>Faculty Name : </a:t>
            </a:r>
            <a:r>
              <a:rPr lang="en-US" sz="1600" b="1" dirty="0"/>
              <a:t>Md. </a:t>
            </a:r>
            <a:r>
              <a:rPr lang="en-US" sz="1600" b="1" dirty="0" err="1"/>
              <a:t>Shamsujjoha</a:t>
            </a:r>
            <a:r>
              <a:rPr lang="en-US" sz="1600" b="1" dirty="0"/>
              <a:t> </a:t>
            </a:r>
          </a:p>
          <a:p>
            <a:endParaRPr lang="en-US" dirty="0"/>
          </a:p>
        </p:txBody>
      </p:sp>
      <p:sp>
        <p:nvSpPr>
          <p:cNvPr id="8" name="Content Placeholder 7"/>
          <p:cNvSpPr>
            <a:spLocks noGrp="1"/>
          </p:cNvSpPr>
          <p:nvPr>
            <p:ph sz="quarter" idx="4"/>
          </p:nvPr>
        </p:nvSpPr>
        <p:spPr>
          <a:xfrm>
            <a:off x="4648200" y="2971800"/>
            <a:ext cx="4041775" cy="3581400"/>
          </a:xfrm>
        </p:spPr>
        <p:txBody>
          <a:bodyPr>
            <a:normAutofit/>
          </a:bodyPr>
          <a:lstStyle/>
          <a:p>
            <a:r>
              <a:rPr lang="en-US" sz="2000" b="1" dirty="0" smtClean="0"/>
              <a:t>Name</a:t>
            </a:r>
            <a:r>
              <a:rPr lang="en-US" sz="2000" dirty="0" smtClean="0"/>
              <a:t> : AL MUTTAKIN</a:t>
            </a:r>
          </a:p>
          <a:p>
            <a:r>
              <a:rPr lang="en-US" sz="2000" b="1" dirty="0" smtClean="0"/>
              <a:t>Student ID </a:t>
            </a:r>
            <a:r>
              <a:rPr lang="en-US" sz="2000" dirty="0" smtClean="0"/>
              <a:t>: 2013-2-60-005</a:t>
            </a:r>
            <a:endParaRPr lang="en-US" sz="2000" dirty="0"/>
          </a:p>
        </p:txBody>
      </p:sp>
    </p:spTree>
    <p:extLst>
      <p:ext uri="{BB962C8B-B14F-4D97-AF65-F5344CB8AC3E}">
        <p14:creationId xmlns:p14="http://schemas.microsoft.com/office/powerpoint/2010/main" val="108564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arn(inVertic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arn(inVertical)">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barn(inVertical)">
                                      <p:cBhvr>
                                        <p:cTn id="30" dur="5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barn(inVertical)">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fade">
                                      <p:cBhvr>
                                        <p:cTn id="40" dur="1000"/>
                                        <p:tgtEl>
                                          <p:spTgt spid="7">
                                            <p:txEl>
                                              <p:pRg st="0" end="0"/>
                                            </p:txEl>
                                          </p:spTgt>
                                        </p:tgtEl>
                                      </p:cBhvr>
                                    </p:animEffect>
                                    <p:anim calcmode="lin" valueType="num">
                                      <p:cBhvr>
                                        <p:cTn id="4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barn(inVertical)">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barn(inVertical)">
                                      <p:cBhvr>
                                        <p:cTn id="5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build="p"/>
      <p:bldP spid="6" grpId="0"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 y="75221"/>
            <a:ext cx="2070370" cy="639762"/>
          </a:xfrm>
        </p:spPr>
        <p:txBody>
          <a:bodyPr>
            <a:noAutofit/>
          </a:bodyPr>
          <a:lstStyle/>
          <a:p>
            <a:r>
              <a:rPr lang="en-US" sz="3600" dirty="0" smtClean="0"/>
              <a:t>C code : </a:t>
            </a:r>
            <a:endParaRPr lang="en-US" sz="3600" dirty="0"/>
          </a:p>
        </p:txBody>
      </p:sp>
      <p:sp>
        <p:nvSpPr>
          <p:cNvPr id="3" name="TextBox 2"/>
          <p:cNvSpPr txBox="1"/>
          <p:nvPr/>
        </p:nvSpPr>
        <p:spPr>
          <a:xfrm>
            <a:off x="457200" y="745787"/>
            <a:ext cx="8915400" cy="5847755"/>
          </a:xfrm>
          <a:prstGeom prst="rect">
            <a:avLst/>
          </a:prstGeom>
          <a:noFill/>
        </p:spPr>
        <p:txBody>
          <a:bodyPr wrap="square" rtlCol="0">
            <a:spAutoFit/>
          </a:bodyPr>
          <a:lstStyle/>
          <a:p>
            <a:r>
              <a:rPr lang="en-US" sz="1700" dirty="0"/>
              <a:t>#include&lt;</a:t>
            </a:r>
            <a:r>
              <a:rPr lang="en-US" sz="1700" dirty="0" err="1"/>
              <a:t>stdio.h</a:t>
            </a:r>
            <a:r>
              <a:rPr lang="en-US" sz="1700" dirty="0" smtClean="0"/>
              <a:t>&gt;</a:t>
            </a:r>
            <a:endParaRPr lang="en-US" sz="1700" dirty="0"/>
          </a:p>
          <a:p>
            <a:r>
              <a:rPr lang="en-US" sz="1700" dirty="0" err="1"/>
              <a:t>int</a:t>
            </a:r>
            <a:r>
              <a:rPr lang="en-US" sz="1700" dirty="0"/>
              <a:t> main</a:t>
            </a:r>
            <a:r>
              <a:rPr lang="en-US" sz="1700" dirty="0" smtClean="0"/>
              <a:t>()</a:t>
            </a:r>
          </a:p>
          <a:p>
            <a:r>
              <a:rPr lang="en-US" sz="1700" dirty="0" smtClean="0"/>
              <a:t>{</a:t>
            </a:r>
            <a:endParaRPr lang="en-US" sz="1700" dirty="0"/>
          </a:p>
          <a:p>
            <a:r>
              <a:rPr lang="pt-BR" sz="1700" dirty="0" smtClean="0"/>
              <a:t>	int </a:t>
            </a:r>
            <a:r>
              <a:rPr lang="pt-BR" sz="1700" dirty="0"/>
              <a:t>num1, num2, temp1, </a:t>
            </a:r>
            <a:r>
              <a:rPr lang="pt-BR" sz="1700" dirty="0" smtClean="0"/>
              <a:t>temp2,</a:t>
            </a:r>
            <a:r>
              <a:rPr lang="en-US" sz="1700" dirty="0" smtClean="0"/>
              <a:t> temp, count</a:t>
            </a:r>
            <a:r>
              <a:rPr lang="en-US" sz="1700" dirty="0"/>
              <a:t>, </a:t>
            </a:r>
            <a:r>
              <a:rPr lang="en-US" sz="1700" dirty="0" err="1"/>
              <a:t>maxC</a:t>
            </a:r>
            <a:r>
              <a:rPr lang="en-US" sz="1700" dirty="0" smtClean="0"/>
              <a:t>;</a:t>
            </a:r>
            <a:endParaRPr lang="en-US" sz="1700" dirty="0"/>
          </a:p>
          <a:p>
            <a:r>
              <a:rPr lang="pt-BR" sz="1700" dirty="0" smtClean="0"/>
              <a:t>	while(scanf</a:t>
            </a:r>
            <a:r>
              <a:rPr lang="pt-BR" sz="1700" dirty="0"/>
              <a:t>("%</a:t>
            </a:r>
            <a:r>
              <a:rPr lang="pt-BR" sz="1700" dirty="0" smtClean="0"/>
              <a:t>d%d“ ,&amp;num1 ,&amp;</a:t>
            </a:r>
            <a:r>
              <a:rPr lang="pt-BR" sz="1700" dirty="0"/>
              <a:t>num2) == 2</a:t>
            </a:r>
            <a:r>
              <a:rPr lang="pt-BR" sz="1700" dirty="0" smtClean="0"/>
              <a:t>)</a:t>
            </a:r>
          </a:p>
          <a:p>
            <a:r>
              <a:rPr lang="pt-BR" sz="1700" dirty="0"/>
              <a:t>	</a:t>
            </a:r>
            <a:r>
              <a:rPr lang="en-US" sz="1700" dirty="0" smtClean="0"/>
              <a:t>{</a:t>
            </a:r>
            <a:endParaRPr lang="en-US" sz="1700" dirty="0"/>
          </a:p>
          <a:p>
            <a:r>
              <a:rPr lang="en-US" sz="1700" dirty="0"/>
              <a:t>	</a:t>
            </a:r>
            <a:r>
              <a:rPr lang="en-US" sz="1700" dirty="0" smtClean="0"/>
              <a:t>	temp1 </a:t>
            </a:r>
            <a:r>
              <a:rPr lang="en-US" sz="1700" dirty="0"/>
              <a:t>= </a:t>
            </a:r>
            <a:r>
              <a:rPr lang="en-US" sz="1700" dirty="0" smtClean="0"/>
              <a:t>num1;  temp2 </a:t>
            </a:r>
            <a:r>
              <a:rPr lang="en-US" sz="1700" dirty="0"/>
              <a:t>= </a:t>
            </a:r>
            <a:r>
              <a:rPr lang="en-US" sz="1700" dirty="0" smtClean="0"/>
              <a:t>num2;  </a:t>
            </a:r>
            <a:r>
              <a:rPr lang="en-US" sz="1700" dirty="0" err="1" smtClean="0"/>
              <a:t>maxC</a:t>
            </a:r>
            <a:r>
              <a:rPr lang="en-US" sz="1700" dirty="0" smtClean="0"/>
              <a:t> </a:t>
            </a:r>
            <a:r>
              <a:rPr lang="en-US" sz="1700" dirty="0"/>
              <a:t>= 0</a:t>
            </a:r>
            <a:r>
              <a:rPr lang="en-US" sz="1700" dirty="0" smtClean="0"/>
              <a:t>;</a:t>
            </a:r>
            <a:endParaRPr lang="en-US" sz="1700" dirty="0"/>
          </a:p>
          <a:p>
            <a:r>
              <a:rPr lang="en-US" sz="1700" dirty="0"/>
              <a:t>	</a:t>
            </a:r>
            <a:r>
              <a:rPr lang="en-US" sz="1700" dirty="0" smtClean="0"/>
              <a:t>	if(temp1 </a:t>
            </a:r>
            <a:r>
              <a:rPr lang="en-US" sz="1700" dirty="0"/>
              <a:t>&gt; temp2</a:t>
            </a:r>
            <a:r>
              <a:rPr lang="en-US" sz="1700" dirty="0" smtClean="0"/>
              <a:t>)	{temp </a:t>
            </a:r>
            <a:r>
              <a:rPr lang="en-US" sz="1700" dirty="0"/>
              <a:t>= </a:t>
            </a:r>
            <a:r>
              <a:rPr lang="en-US" sz="1700" dirty="0" smtClean="0"/>
              <a:t>temp1;  temp1 </a:t>
            </a:r>
            <a:r>
              <a:rPr lang="en-US" sz="1700" dirty="0"/>
              <a:t>= </a:t>
            </a:r>
            <a:r>
              <a:rPr lang="en-US" sz="1700" dirty="0" smtClean="0"/>
              <a:t>temp2;  temp2 </a:t>
            </a:r>
            <a:r>
              <a:rPr lang="en-US" sz="1700" dirty="0"/>
              <a:t>= temp</a:t>
            </a:r>
            <a:r>
              <a:rPr lang="en-US" sz="1700" dirty="0" smtClean="0"/>
              <a:t>;} </a:t>
            </a:r>
          </a:p>
          <a:p>
            <a:r>
              <a:rPr lang="en-US" sz="1700" dirty="0" smtClean="0"/>
              <a:t>         		while(temp1 </a:t>
            </a:r>
            <a:r>
              <a:rPr lang="en-US" sz="1700" dirty="0"/>
              <a:t>&lt;= temp2</a:t>
            </a:r>
            <a:r>
              <a:rPr lang="en-US" sz="1700" dirty="0" smtClean="0"/>
              <a:t>)</a:t>
            </a:r>
          </a:p>
          <a:p>
            <a:r>
              <a:rPr lang="en-US" sz="1700" dirty="0"/>
              <a:t>	</a:t>
            </a:r>
            <a:r>
              <a:rPr lang="en-US" sz="1700" dirty="0" smtClean="0"/>
              <a:t>	{</a:t>
            </a:r>
          </a:p>
          <a:p>
            <a:r>
              <a:rPr lang="en-US" sz="1700" dirty="0"/>
              <a:t>	</a:t>
            </a:r>
            <a:r>
              <a:rPr lang="en-US" sz="1700" dirty="0" smtClean="0"/>
              <a:t>		temp </a:t>
            </a:r>
            <a:r>
              <a:rPr lang="en-US" sz="1700" dirty="0"/>
              <a:t>= </a:t>
            </a:r>
            <a:r>
              <a:rPr lang="en-US" sz="1700" dirty="0" smtClean="0"/>
              <a:t>temp1;  count </a:t>
            </a:r>
            <a:r>
              <a:rPr lang="en-US" sz="1700" dirty="0"/>
              <a:t>= 1</a:t>
            </a:r>
            <a:r>
              <a:rPr lang="en-US" sz="1700" dirty="0" smtClean="0"/>
              <a:t>;</a:t>
            </a:r>
            <a:endParaRPr lang="en-US" sz="1700" dirty="0"/>
          </a:p>
          <a:p>
            <a:r>
              <a:rPr lang="en-US" sz="1700" dirty="0"/>
              <a:t>	</a:t>
            </a:r>
            <a:r>
              <a:rPr lang="en-US" sz="1700" dirty="0" smtClean="0"/>
              <a:t>		while(temp </a:t>
            </a:r>
            <a:r>
              <a:rPr lang="en-US" sz="1700" dirty="0"/>
              <a:t>&gt; 1</a:t>
            </a:r>
            <a:r>
              <a:rPr lang="en-US" sz="1700" dirty="0" smtClean="0"/>
              <a:t>)</a:t>
            </a:r>
          </a:p>
          <a:p>
            <a:r>
              <a:rPr lang="en-US" sz="1700" dirty="0"/>
              <a:t>	</a:t>
            </a:r>
            <a:r>
              <a:rPr lang="en-US" sz="1700" dirty="0" smtClean="0"/>
              <a:t>		{</a:t>
            </a:r>
            <a:endParaRPr lang="en-US" sz="1700" dirty="0"/>
          </a:p>
          <a:p>
            <a:r>
              <a:rPr lang="en-US" sz="1700" dirty="0"/>
              <a:t>		</a:t>
            </a:r>
            <a:r>
              <a:rPr lang="en-US" sz="1700" dirty="0" smtClean="0"/>
              <a:t>		if(temp </a:t>
            </a:r>
            <a:r>
              <a:rPr lang="en-US" sz="1700" dirty="0"/>
              <a:t>% 2 == 1</a:t>
            </a:r>
            <a:r>
              <a:rPr lang="en-US" sz="1700" dirty="0" smtClean="0"/>
              <a:t>) 	{temp </a:t>
            </a:r>
            <a:r>
              <a:rPr lang="en-US" sz="1700" dirty="0"/>
              <a:t>= (3 * temp) + 1</a:t>
            </a:r>
            <a:r>
              <a:rPr lang="en-US" sz="1700" dirty="0" smtClean="0"/>
              <a:t>;}</a:t>
            </a:r>
            <a:endParaRPr lang="en-US" sz="1700" dirty="0"/>
          </a:p>
          <a:p>
            <a:r>
              <a:rPr lang="en-US" sz="1700" dirty="0"/>
              <a:t>		</a:t>
            </a:r>
            <a:r>
              <a:rPr lang="en-US" sz="1700" dirty="0" smtClean="0"/>
              <a:t>		else {temp </a:t>
            </a:r>
            <a:r>
              <a:rPr lang="en-US" sz="1700" dirty="0"/>
              <a:t>/= 2</a:t>
            </a:r>
            <a:r>
              <a:rPr lang="en-US" sz="1700" dirty="0" smtClean="0"/>
              <a:t>;}</a:t>
            </a:r>
            <a:r>
              <a:rPr lang="en-US" sz="1700" dirty="0"/>
              <a:t>	count</a:t>
            </a:r>
            <a:r>
              <a:rPr lang="en-US" sz="1700" dirty="0" smtClean="0"/>
              <a:t>++;</a:t>
            </a:r>
            <a:endParaRPr lang="en-US" sz="1700" dirty="0"/>
          </a:p>
          <a:p>
            <a:r>
              <a:rPr lang="en-US" sz="1700" dirty="0"/>
              <a:t>		</a:t>
            </a:r>
            <a:r>
              <a:rPr lang="en-US" sz="1700" dirty="0" smtClean="0"/>
              <a:t>	}</a:t>
            </a:r>
          </a:p>
          <a:p>
            <a:r>
              <a:rPr lang="en-US" sz="1700" dirty="0" smtClean="0"/>
              <a:t>			if(count </a:t>
            </a:r>
            <a:r>
              <a:rPr lang="en-US" sz="1700" dirty="0"/>
              <a:t>&gt; </a:t>
            </a:r>
            <a:r>
              <a:rPr lang="en-US" sz="1700" dirty="0" err="1"/>
              <a:t>maxC</a:t>
            </a:r>
            <a:r>
              <a:rPr lang="en-US" sz="1700" dirty="0"/>
              <a:t>) {</a:t>
            </a:r>
            <a:r>
              <a:rPr lang="en-US" sz="1700" dirty="0" err="1"/>
              <a:t>maxC</a:t>
            </a:r>
            <a:r>
              <a:rPr lang="en-US" sz="1700" dirty="0"/>
              <a:t> = count</a:t>
            </a:r>
            <a:r>
              <a:rPr lang="en-US" sz="1700" dirty="0" smtClean="0"/>
              <a:t>;}  temp1++;</a:t>
            </a:r>
          </a:p>
          <a:p>
            <a:r>
              <a:rPr lang="en-US" sz="1700" dirty="0" smtClean="0"/>
              <a:t>		}</a:t>
            </a:r>
            <a:endParaRPr lang="en-US" sz="1700" dirty="0"/>
          </a:p>
          <a:p>
            <a:r>
              <a:rPr lang="pt-BR" sz="1700" dirty="0"/>
              <a:t>	</a:t>
            </a:r>
            <a:r>
              <a:rPr lang="pt-BR" sz="1700" dirty="0" smtClean="0"/>
              <a:t>	printf</a:t>
            </a:r>
            <a:r>
              <a:rPr lang="pt-BR" sz="1700" dirty="0"/>
              <a:t>("%d %d %d\n",num1,num2,maxC);</a:t>
            </a:r>
          </a:p>
          <a:p>
            <a:r>
              <a:rPr lang="en-US" sz="1700" dirty="0" smtClean="0"/>
              <a:t>	}</a:t>
            </a:r>
            <a:endParaRPr lang="en-US" sz="1700" dirty="0"/>
          </a:p>
          <a:p>
            <a:r>
              <a:rPr lang="en-US" sz="1700" dirty="0"/>
              <a:t>	return 0;</a:t>
            </a:r>
          </a:p>
          <a:p>
            <a:r>
              <a:rPr lang="en-US" sz="1700" dirty="0"/>
              <a:t>}</a:t>
            </a:r>
          </a:p>
        </p:txBody>
      </p:sp>
    </p:spTree>
    <p:extLst>
      <p:ext uri="{BB962C8B-B14F-4D97-AF65-F5344CB8AC3E}">
        <p14:creationId xmlns:p14="http://schemas.microsoft.com/office/powerpoint/2010/main" val="116918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2971800" cy="609600"/>
          </a:xfrm>
        </p:spPr>
        <p:txBody>
          <a:bodyPr>
            <a:normAutofit fontScale="90000"/>
          </a:bodyPr>
          <a:lstStyle/>
          <a:p>
            <a:r>
              <a:rPr lang="en-US" dirty="0" smtClean="0"/>
              <a:t>Execution :</a:t>
            </a:r>
            <a:endParaRPr lang="en-US" dirty="0"/>
          </a:p>
        </p:txBody>
      </p:sp>
      <p:sp>
        <p:nvSpPr>
          <p:cNvPr id="3" name="TextBox 2"/>
          <p:cNvSpPr txBox="1"/>
          <p:nvPr/>
        </p:nvSpPr>
        <p:spPr>
          <a:xfrm>
            <a:off x="685800" y="1053830"/>
            <a:ext cx="2286000" cy="1785104"/>
          </a:xfrm>
          <a:prstGeom prst="rect">
            <a:avLst/>
          </a:prstGeom>
          <a:noFill/>
        </p:spPr>
        <p:txBody>
          <a:bodyPr wrap="square" rtlCol="0">
            <a:spAutoFit/>
          </a:bodyPr>
          <a:lstStyle/>
          <a:p>
            <a:r>
              <a:rPr lang="en-US" sz="2000" b="1" u="sng" dirty="0"/>
              <a:t>Sample </a:t>
            </a:r>
            <a:r>
              <a:rPr lang="en-US" sz="2000" b="1" u="sng" dirty="0" smtClean="0"/>
              <a:t>Input</a:t>
            </a:r>
            <a:r>
              <a:rPr lang="en-US" sz="2000" b="1" dirty="0" smtClean="0"/>
              <a:t> :</a:t>
            </a:r>
          </a:p>
          <a:p>
            <a:endParaRPr lang="en-US" b="1" dirty="0"/>
          </a:p>
          <a:p>
            <a:r>
              <a:rPr lang="en-US" dirty="0"/>
              <a:t>1 10</a:t>
            </a:r>
          </a:p>
          <a:p>
            <a:r>
              <a:rPr lang="en-US" dirty="0"/>
              <a:t>100 200</a:t>
            </a:r>
          </a:p>
          <a:p>
            <a:r>
              <a:rPr lang="en-US" dirty="0"/>
              <a:t>201 210</a:t>
            </a:r>
          </a:p>
          <a:p>
            <a:r>
              <a:rPr lang="en-US" dirty="0"/>
              <a:t>900 </a:t>
            </a:r>
            <a:r>
              <a:rPr lang="en-US" dirty="0" smtClean="0"/>
              <a:t>1000</a:t>
            </a:r>
            <a:endParaRPr lang="en-US" dirty="0"/>
          </a:p>
        </p:txBody>
      </p:sp>
      <p:sp>
        <p:nvSpPr>
          <p:cNvPr id="4" name="TextBox 3"/>
          <p:cNvSpPr txBox="1"/>
          <p:nvPr/>
        </p:nvSpPr>
        <p:spPr>
          <a:xfrm>
            <a:off x="3733800" y="1053830"/>
            <a:ext cx="2114681" cy="2062103"/>
          </a:xfrm>
          <a:prstGeom prst="rect">
            <a:avLst/>
          </a:prstGeom>
          <a:noFill/>
        </p:spPr>
        <p:txBody>
          <a:bodyPr wrap="none" rtlCol="0">
            <a:spAutoFit/>
          </a:bodyPr>
          <a:lstStyle/>
          <a:p>
            <a:r>
              <a:rPr lang="en-US" sz="2000" b="1" u="sng" dirty="0"/>
              <a:t>Sample </a:t>
            </a:r>
            <a:r>
              <a:rPr lang="en-US" sz="2000" b="1" u="sng" dirty="0" smtClean="0"/>
              <a:t>Output</a:t>
            </a:r>
            <a:r>
              <a:rPr lang="en-US" sz="2000" b="1" dirty="0" smtClean="0"/>
              <a:t> :</a:t>
            </a:r>
          </a:p>
          <a:p>
            <a:endParaRPr lang="en-US" b="1" dirty="0"/>
          </a:p>
          <a:p>
            <a:r>
              <a:rPr lang="en-US" dirty="0"/>
              <a:t>1 10 20</a:t>
            </a:r>
          </a:p>
          <a:p>
            <a:r>
              <a:rPr lang="en-US" dirty="0"/>
              <a:t>100 200 125</a:t>
            </a:r>
          </a:p>
          <a:p>
            <a:r>
              <a:rPr lang="en-US" dirty="0"/>
              <a:t>201 210 89</a:t>
            </a:r>
          </a:p>
          <a:p>
            <a:r>
              <a:rPr lang="en-US" dirty="0"/>
              <a:t>900 1000 174</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115933"/>
            <a:ext cx="5907301" cy="3353810"/>
          </a:xfrm>
          <a:prstGeom prst="rect">
            <a:avLst/>
          </a:prstGeom>
        </p:spPr>
      </p:pic>
    </p:spTree>
    <p:extLst>
      <p:ext uri="{BB962C8B-B14F-4D97-AF65-F5344CB8AC3E}">
        <p14:creationId xmlns:p14="http://schemas.microsoft.com/office/powerpoint/2010/main" val="355727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335" y="533400"/>
            <a:ext cx="3743332"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Problem : 2</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976017" y="4191000"/>
            <a:ext cx="6429966" cy="830997"/>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UVA problem no : 573</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2166556" y="2362200"/>
            <a:ext cx="4048890" cy="923330"/>
          </a:xfrm>
          <a:prstGeom prst="rect">
            <a:avLst/>
          </a:prstGeom>
          <a:noFill/>
        </p:spPr>
        <p:txBody>
          <a:bodyPr wrap="square" lIns="91440" tIns="45720" rIns="91440" bIns="45720">
            <a:spAutoFit/>
          </a:bodyPr>
          <a:lstStyle/>
          <a:p>
            <a:r>
              <a:rPr lang="en-US" sz="5400" b="1" dirty="0"/>
              <a:t>  </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 Snail</a:t>
            </a:r>
            <a:r>
              <a:rPr lang="en-US" sz="5400" b="1" dirty="0"/>
              <a:t> </a:t>
            </a:r>
          </a:p>
        </p:txBody>
      </p:sp>
    </p:spTree>
    <p:extLst>
      <p:ext uri="{BB962C8B-B14F-4D97-AF65-F5344CB8AC3E}">
        <p14:creationId xmlns:p14="http://schemas.microsoft.com/office/powerpoint/2010/main" val="367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2895600" cy="715962"/>
          </a:xfrm>
        </p:spPr>
        <p:txBody>
          <a:bodyPr>
            <a:normAutofit/>
          </a:bodyPr>
          <a:lstStyle/>
          <a:p>
            <a:r>
              <a:rPr lang="en-US" sz="3600" dirty="0" smtClean="0"/>
              <a:t>Statement:</a:t>
            </a:r>
            <a:endParaRPr lang="en-US" sz="3600" dirty="0"/>
          </a:p>
        </p:txBody>
      </p:sp>
      <p:sp>
        <p:nvSpPr>
          <p:cNvPr id="3" name="TextBox 2"/>
          <p:cNvSpPr txBox="1"/>
          <p:nvPr/>
        </p:nvSpPr>
        <p:spPr>
          <a:xfrm>
            <a:off x="685800" y="1447800"/>
            <a:ext cx="7620000" cy="4401205"/>
          </a:xfrm>
          <a:prstGeom prst="rect">
            <a:avLst/>
          </a:prstGeom>
          <a:noFill/>
        </p:spPr>
        <p:txBody>
          <a:bodyPr wrap="square" rtlCol="0">
            <a:spAutoFit/>
          </a:bodyPr>
          <a:lstStyle/>
          <a:p>
            <a:r>
              <a:rPr lang="en-US" sz="2000" dirty="0" smtClean="0"/>
              <a:t>	A </a:t>
            </a:r>
            <a:r>
              <a:rPr lang="en-US" sz="2000" dirty="0"/>
              <a:t>snail is at the bottom of a 6-foot well and wants to climb to the top. The snail can climb 3 feet while the sun is up, but slides down 1 foot at night while sleeping. The snail has a fatigue factor of 10%, which means that on each successive day the snail climbs 10% 3 = 0.3 feet less than it did the previous day. (The distance lost to fatigue is always 10% of the </a:t>
            </a:r>
            <a:r>
              <a:rPr lang="en-US" sz="2000" i="1" dirty="0"/>
              <a:t>first</a:t>
            </a:r>
            <a:r>
              <a:rPr lang="en-US" sz="2000" dirty="0"/>
              <a:t> day's climbing distance.) On what day does the snail leave the </a:t>
            </a:r>
            <a:r>
              <a:rPr lang="en-US" sz="2000" dirty="0" smtClean="0"/>
              <a:t>well</a:t>
            </a:r>
          </a:p>
          <a:p>
            <a:endParaRPr lang="en-US" sz="2000" dirty="0"/>
          </a:p>
          <a:p>
            <a:r>
              <a:rPr lang="en-US" sz="2000" dirty="0" smtClean="0"/>
              <a:t>	Your </a:t>
            </a:r>
            <a:r>
              <a:rPr lang="en-US" sz="2000" dirty="0"/>
              <a:t>job is to solve this problem in general. Depending on the parameters of the problem, the snail will eventually either leave the well or slide back to the bottom of the well. (In other words, the snail's height will exceed the height of the well or become negative.) You must find out which happens first and on what day. </a:t>
            </a:r>
          </a:p>
        </p:txBody>
      </p:sp>
    </p:spTree>
    <p:extLst>
      <p:ext uri="{BB962C8B-B14F-4D97-AF65-F5344CB8AC3E}">
        <p14:creationId xmlns:p14="http://schemas.microsoft.com/office/powerpoint/2010/main" val="26356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1" y="228600"/>
            <a:ext cx="7620000" cy="762000"/>
          </a:xfrm>
        </p:spPr>
        <p:txBody>
          <a:bodyPr>
            <a:normAutofit/>
          </a:bodyPr>
          <a:lstStyle/>
          <a:p>
            <a:r>
              <a:rPr lang="en-US" sz="3200" dirty="0" smtClean="0"/>
              <a:t>Standard Input Output formation :</a:t>
            </a:r>
            <a:endParaRPr lang="en-US" sz="3200" dirty="0"/>
          </a:p>
        </p:txBody>
      </p:sp>
      <p:sp>
        <p:nvSpPr>
          <p:cNvPr id="3" name="TextBox 2"/>
          <p:cNvSpPr txBox="1"/>
          <p:nvPr/>
        </p:nvSpPr>
        <p:spPr>
          <a:xfrm>
            <a:off x="533400" y="1295400"/>
            <a:ext cx="8305800" cy="4924425"/>
          </a:xfrm>
          <a:prstGeom prst="rect">
            <a:avLst/>
          </a:prstGeom>
          <a:noFill/>
        </p:spPr>
        <p:txBody>
          <a:bodyPr wrap="square" rtlCol="0">
            <a:spAutoFit/>
          </a:bodyPr>
          <a:lstStyle/>
          <a:p>
            <a:r>
              <a:rPr lang="en-US" sz="2000" b="1" u="sng" dirty="0"/>
              <a:t>The </a:t>
            </a:r>
            <a:r>
              <a:rPr lang="en-US" sz="2000" b="1" u="sng" dirty="0" smtClean="0"/>
              <a:t>Input</a:t>
            </a:r>
            <a:r>
              <a:rPr lang="en-US" sz="2000" b="1" dirty="0" smtClean="0"/>
              <a:t> :</a:t>
            </a:r>
          </a:p>
          <a:p>
            <a:endParaRPr lang="en-US" sz="2000" b="1" u="sng" dirty="0"/>
          </a:p>
          <a:p>
            <a:r>
              <a:rPr lang="en-US" dirty="0"/>
              <a:t>	The input file contains one or more test cases, each on a line by itself. Each line contains four integers </a:t>
            </a:r>
            <a:r>
              <a:rPr lang="en-US" i="1" dirty="0"/>
              <a:t>H</a:t>
            </a:r>
            <a:r>
              <a:rPr lang="en-US" dirty="0"/>
              <a:t>, </a:t>
            </a:r>
            <a:r>
              <a:rPr lang="en-US" i="1" dirty="0"/>
              <a:t>U</a:t>
            </a:r>
            <a:r>
              <a:rPr lang="en-US" dirty="0"/>
              <a:t>, </a:t>
            </a:r>
            <a:r>
              <a:rPr lang="en-US" i="1" dirty="0"/>
              <a:t>D</a:t>
            </a:r>
            <a:r>
              <a:rPr lang="en-US" dirty="0"/>
              <a:t>, and </a:t>
            </a:r>
            <a:r>
              <a:rPr lang="en-US" i="1" dirty="0"/>
              <a:t>F</a:t>
            </a:r>
            <a:r>
              <a:rPr lang="en-US" dirty="0"/>
              <a:t>, separated by a single space. If </a:t>
            </a:r>
            <a:r>
              <a:rPr lang="en-US" i="1" dirty="0"/>
              <a:t>H</a:t>
            </a:r>
            <a:r>
              <a:rPr lang="en-US" dirty="0"/>
              <a:t> = 0 it signals the end of the input; otherwise, all four numbers will be between 1 and 100, inclusive. </a:t>
            </a:r>
            <a:r>
              <a:rPr lang="en-US" i="1" dirty="0"/>
              <a:t>H</a:t>
            </a:r>
            <a:r>
              <a:rPr lang="en-US" dirty="0"/>
              <a:t> is the height of the well in feet, </a:t>
            </a:r>
            <a:r>
              <a:rPr lang="en-US" i="1" dirty="0"/>
              <a:t>U</a:t>
            </a:r>
            <a:r>
              <a:rPr lang="en-US" dirty="0"/>
              <a:t> is the distance in feet that the snail can climb during the day, </a:t>
            </a:r>
            <a:r>
              <a:rPr lang="en-US" i="1" dirty="0"/>
              <a:t>D</a:t>
            </a:r>
            <a:r>
              <a:rPr lang="en-US" dirty="0"/>
              <a:t> is the distance in feet that the snail slides down during the night, and </a:t>
            </a:r>
            <a:r>
              <a:rPr lang="en-US" i="1" dirty="0"/>
              <a:t>F</a:t>
            </a:r>
            <a:r>
              <a:rPr lang="en-US" dirty="0"/>
              <a:t> is the fatigue factor expressed as a percentage. The snail </a:t>
            </a:r>
            <a:r>
              <a:rPr lang="en-US" i="1" dirty="0"/>
              <a:t>never</a:t>
            </a:r>
            <a:r>
              <a:rPr lang="en-US" dirty="0"/>
              <a:t> climbs a negative distance. If the fatigue factor drops the snail's climbing distance below zero, the snail does not climb at all that day. Regardless of how far the snail climbed, it always slides </a:t>
            </a:r>
            <a:r>
              <a:rPr lang="en-US" i="1" dirty="0"/>
              <a:t>D</a:t>
            </a:r>
            <a:r>
              <a:rPr lang="en-US" dirty="0"/>
              <a:t> feet at night</a:t>
            </a:r>
            <a:r>
              <a:rPr lang="en-US" dirty="0" smtClean="0"/>
              <a:t>.</a:t>
            </a:r>
          </a:p>
          <a:p>
            <a:endParaRPr lang="en-US" dirty="0"/>
          </a:p>
          <a:p>
            <a:r>
              <a:rPr lang="en-US" sz="2000" b="1" u="sng" dirty="0"/>
              <a:t>The </a:t>
            </a:r>
            <a:r>
              <a:rPr lang="en-US" sz="2000" b="1" u="sng" dirty="0" smtClean="0"/>
              <a:t>Output</a:t>
            </a:r>
            <a:r>
              <a:rPr lang="en-US" sz="2000" b="1" dirty="0" smtClean="0"/>
              <a:t> :</a:t>
            </a:r>
          </a:p>
          <a:p>
            <a:endParaRPr lang="en-US" sz="2000" b="1" dirty="0"/>
          </a:p>
          <a:p>
            <a:r>
              <a:rPr lang="en-US" dirty="0"/>
              <a:t>	For each test case, output a line indicating whether the snail succeeded (left the well) or failed (slid back to the bottom) and on what day. Format the output </a:t>
            </a:r>
            <a:r>
              <a:rPr lang="en-US" i="1" dirty="0"/>
              <a:t>exactly</a:t>
            </a:r>
            <a:r>
              <a:rPr lang="en-US" dirty="0"/>
              <a:t> as shown in the example.</a:t>
            </a:r>
          </a:p>
        </p:txBody>
      </p:sp>
    </p:spTree>
    <p:extLst>
      <p:ext uri="{BB962C8B-B14F-4D97-AF65-F5344CB8AC3E}">
        <p14:creationId xmlns:p14="http://schemas.microsoft.com/office/powerpoint/2010/main" val="371448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438400" cy="685800"/>
          </a:xfrm>
        </p:spPr>
        <p:txBody>
          <a:bodyPr>
            <a:normAutofit/>
          </a:bodyPr>
          <a:lstStyle/>
          <a:p>
            <a:r>
              <a:rPr lang="en-US" sz="3600" dirty="0" smtClean="0"/>
              <a:t>Example :</a:t>
            </a:r>
            <a:endParaRPr lang="en-US" dirty="0"/>
          </a:p>
        </p:txBody>
      </p:sp>
      <p:sp>
        <p:nvSpPr>
          <p:cNvPr id="4" name="TextBox 3"/>
          <p:cNvSpPr txBox="1"/>
          <p:nvPr/>
        </p:nvSpPr>
        <p:spPr>
          <a:xfrm>
            <a:off x="838200" y="1447800"/>
            <a:ext cx="8001000" cy="2431435"/>
          </a:xfrm>
          <a:prstGeom prst="rect">
            <a:avLst/>
          </a:prstGeom>
          <a:noFill/>
        </p:spPr>
        <p:txBody>
          <a:bodyPr wrap="square" rtlCol="0">
            <a:spAutoFit/>
          </a:bodyPr>
          <a:lstStyle/>
          <a:p>
            <a:r>
              <a:rPr lang="en-US" sz="2000" dirty="0"/>
              <a:t>A snail is at the bottom of a 6-foot well and wants to climb to the top. The snail can climb 3 feet while the sun is up, but slides down 1 foot at night while sleeping. The snail has a fatigue factor of 10</a:t>
            </a:r>
            <a:r>
              <a:rPr lang="en-US" sz="2000" dirty="0" smtClean="0"/>
              <a:t>%</a:t>
            </a:r>
          </a:p>
          <a:p>
            <a:endParaRPr lang="en-US" sz="2000" dirty="0"/>
          </a:p>
          <a:p>
            <a:r>
              <a:rPr lang="en-US" dirty="0"/>
              <a:t>As you can see from the following table, the snail leaves the well during the third day. </a:t>
            </a:r>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481077"/>
              </p:ext>
            </p:extLst>
          </p:nvPr>
        </p:nvGraphicFramePr>
        <p:xfrm>
          <a:off x="604736" y="3896589"/>
          <a:ext cx="8229600" cy="1554480"/>
        </p:xfrm>
        <a:graphic>
          <a:graphicData uri="http://schemas.openxmlformats.org/drawingml/2006/table">
            <a:tbl>
              <a:tblPr/>
              <a:tblGrid>
                <a:gridCol w="1645920"/>
                <a:gridCol w="1645920"/>
                <a:gridCol w="1645920"/>
                <a:gridCol w="1645920"/>
                <a:gridCol w="1645920"/>
              </a:tblGrid>
              <a:tr h="0">
                <a:tc>
                  <a:txBody>
                    <a:bodyPr/>
                    <a:lstStyle/>
                    <a:p>
                      <a:pPr algn="ctr"/>
                      <a:r>
                        <a:rPr lang="en-US"/>
                        <a:t>Day</a:t>
                      </a:r>
                    </a:p>
                  </a:txBody>
                  <a:tcPr marL="22860" marR="22860" marT="22860" marB="22860" anchor="ctr">
                    <a:lnL>
                      <a:noFill/>
                    </a:lnL>
                    <a:lnR>
                      <a:noFill/>
                    </a:lnR>
                    <a:lnT>
                      <a:noFill/>
                    </a:lnT>
                    <a:lnB>
                      <a:noFill/>
                    </a:lnB>
                  </a:tcPr>
                </a:tc>
                <a:tc>
                  <a:txBody>
                    <a:bodyPr/>
                    <a:lstStyle/>
                    <a:p>
                      <a:pPr algn="ctr"/>
                      <a:r>
                        <a:rPr lang="en-US"/>
                        <a:t>Initial Height</a:t>
                      </a:r>
                    </a:p>
                  </a:txBody>
                  <a:tcPr marL="22860" marR="22860" marT="22860" marB="22860" anchor="ctr">
                    <a:lnL>
                      <a:noFill/>
                    </a:lnL>
                    <a:lnR>
                      <a:noFill/>
                    </a:lnR>
                    <a:lnT>
                      <a:noFill/>
                    </a:lnT>
                    <a:lnB>
                      <a:noFill/>
                    </a:lnB>
                  </a:tcPr>
                </a:tc>
                <a:tc>
                  <a:txBody>
                    <a:bodyPr/>
                    <a:lstStyle/>
                    <a:p>
                      <a:pPr algn="ctr"/>
                      <a:r>
                        <a:rPr lang="en-US"/>
                        <a:t>Distance Climbed</a:t>
                      </a:r>
                    </a:p>
                  </a:txBody>
                  <a:tcPr marL="22860" marR="22860" marT="22860" marB="22860" anchor="ctr">
                    <a:lnL>
                      <a:noFill/>
                    </a:lnL>
                    <a:lnR>
                      <a:noFill/>
                    </a:lnR>
                    <a:lnT>
                      <a:noFill/>
                    </a:lnT>
                    <a:lnB>
                      <a:noFill/>
                    </a:lnB>
                  </a:tcPr>
                </a:tc>
                <a:tc>
                  <a:txBody>
                    <a:bodyPr/>
                    <a:lstStyle/>
                    <a:p>
                      <a:pPr algn="ctr"/>
                      <a:r>
                        <a:rPr lang="en-US"/>
                        <a:t>Height After Climbing</a:t>
                      </a:r>
                    </a:p>
                  </a:txBody>
                  <a:tcPr marL="22860" marR="22860" marT="22860" marB="22860" anchor="ctr">
                    <a:lnL>
                      <a:noFill/>
                    </a:lnL>
                    <a:lnR>
                      <a:noFill/>
                    </a:lnR>
                    <a:lnT>
                      <a:noFill/>
                    </a:lnT>
                    <a:lnB>
                      <a:noFill/>
                    </a:lnB>
                  </a:tcPr>
                </a:tc>
                <a:tc>
                  <a:txBody>
                    <a:bodyPr/>
                    <a:lstStyle/>
                    <a:p>
                      <a:pPr algn="ctr"/>
                      <a:r>
                        <a:rPr lang="en-US"/>
                        <a:t>Height After Sliding</a:t>
                      </a:r>
                    </a:p>
                  </a:txBody>
                  <a:tcPr marL="22860" marR="22860" marT="22860" marB="22860" anchor="ctr">
                    <a:lnL>
                      <a:noFill/>
                    </a:lnL>
                    <a:lnR>
                      <a:noFill/>
                    </a:lnR>
                    <a:lnT>
                      <a:noFill/>
                    </a:lnT>
                    <a:lnB>
                      <a:noFill/>
                    </a:lnB>
                  </a:tcPr>
                </a:tc>
              </a:tr>
              <a:tr h="0">
                <a:tc>
                  <a:txBody>
                    <a:bodyPr/>
                    <a:lstStyle/>
                    <a:p>
                      <a:pPr algn="ctr"/>
                      <a:r>
                        <a:rPr lang="en-US"/>
                        <a:t>1</a:t>
                      </a:r>
                    </a:p>
                  </a:txBody>
                  <a:tcPr marL="22860" marR="22860" marT="22860" marB="22860" anchor="ctr">
                    <a:lnL>
                      <a:noFill/>
                    </a:lnL>
                    <a:lnR>
                      <a:noFill/>
                    </a:lnR>
                    <a:lnT>
                      <a:noFill/>
                    </a:lnT>
                    <a:lnB>
                      <a:noFill/>
                    </a:lnB>
                  </a:tcPr>
                </a:tc>
                <a:tc>
                  <a:txBody>
                    <a:bodyPr/>
                    <a:lstStyle/>
                    <a:p>
                      <a:pPr algn="ctr"/>
                      <a:r>
                        <a:rPr lang="en-US"/>
                        <a:t>0'</a:t>
                      </a:r>
                    </a:p>
                  </a:txBody>
                  <a:tcPr marL="22860" marR="22860" marT="22860" marB="22860" anchor="ctr">
                    <a:lnL>
                      <a:noFill/>
                    </a:lnL>
                    <a:lnR>
                      <a:noFill/>
                    </a:lnR>
                    <a:lnT>
                      <a:noFill/>
                    </a:lnT>
                    <a:lnB>
                      <a:noFill/>
                    </a:lnB>
                  </a:tcPr>
                </a:tc>
                <a:tc>
                  <a:txBody>
                    <a:bodyPr/>
                    <a:lstStyle/>
                    <a:p>
                      <a:pPr algn="ctr"/>
                      <a:r>
                        <a:rPr lang="en-US"/>
                        <a:t>3'</a:t>
                      </a:r>
                    </a:p>
                  </a:txBody>
                  <a:tcPr marL="22860" marR="22860" marT="22860" marB="22860" anchor="ctr">
                    <a:lnL>
                      <a:noFill/>
                    </a:lnL>
                    <a:lnR>
                      <a:noFill/>
                    </a:lnR>
                    <a:lnT>
                      <a:noFill/>
                    </a:lnT>
                    <a:lnB>
                      <a:noFill/>
                    </a:lnB>
                  </a:tcPr>
                </a:tc>
                <a:tc>
                  <a:txBody>
                    <a:bodyPr/>
                    <a:lstStyle/>
                    <a:p>
                      <a:pPr algn="ctr"/>
                      <a:r>
                        <a:rPr lang="en-US"/>
                        <a:t>3'</a:t>
                      </a:r>
                    </a:p>
                  </a:txBody>
                  <a:tcPr marL="22860" marR="22860" marT="22860" marB="22860" anchor="ctr">
                    <a:lnL>
                      <a:noFill/>
                    </a:lnL>
                    <a:lnR>
                      <a:noFill/>
                    </a:lnR>
                    <a:lnT>
                      <a:noFill/>
                    </a:lnT>
                    <a:lnB>
                      <a:noFill/>
                    </a:lnB>
                  </a:tcPr>
                </a:tc>
                <a:tc>
                  <a:txBody>
                    <a:bodyPr/>
                    <a:lstStyle/>
                    <a:p>
                      <a:pPr algn="ctr"/>
                      <a:r>
                        <a:rPr lang="en-US"/>
                        <a:t>2'</a:t>
                      </a:r>
                    </a:p>
                  </a:txBody>
                  <a:tcPr marL="22860" marR="22860" marT="22860" marB="22860" anchor="ctr">
                    <a:lnL>
                      <a:noFill/>
                    </a:lnL>
                    <a:lnR>
                      <a:noFill/>
                    </a:lnR>
                    <a:lnT>
                      <a:noFill/>
                    </a:lnT>
                    <a:lnB>
                      <a:noFill/>
                    </a:lnB>
                  </a:tcPr>
                </a:tc>
              </a:tr>
              <a:tr h="0">
                <a:tc>
                  <a:txBody>
                    <a:bodyPr/>
                    <a:lstStyle/>
                    <a:p>
                      <a:pPr algn="ctr"/>
                      <a:r>
                        <a:rPr lang="en-US"/>
                        <a:t>2</a:t>
                      </a:r>
                    </a:p>
                  </a:txBody>
                  <a:tcPr marL="22860" marR="22860" marT="22860" marB="22860" anchor="ctr">
                    <a:lnL>
                      <a:noFill/>
                    </a:lnL>
                    <a:lnR>
                      <a:noFill/>
                    </a:lnR>
                    <a:lnT>
                      <a:noFill/>
                    </a:lnT>
                    <a:lnB>
                      <a:noFill/>
                    </a:lnB>
                  </a:tcPr>
                </a:tc>
                <a:tc>
                  <a:txBody>
                    <a:bodyPr/>
                    <a:lstStyle/>
                    <a:p>
                      <a:pPr algn="ctr"/>
                      <a:r>
                        <a:rPr lang="en-US"/>
                        <a:t>2'</a:t>
                      </a:r>
                    </a:p>
                  </a:txBody>
                  <a:tcPr marL="22860" marR="22860" marT="22860" marB="22860" anchor="ctr">
                    <a:lnL>
                      <a:noFill/>
                    </a:lnL>
                    <a:lnR>
                      <a:noFill/>
                    </a:lnR>
                    <a:lnT>
                      <a:noFill/>
                    </a:lnT>
                    <a:lnB>
                      <a:noFill/>
                    </a:lnB>
                  </a:tcPr>
                </a:tc>
                <a:tc>
                  <a:txBody>
                    <a:bodyPr/>
                    <a:lstStyle/>
                    <a:p>
                      <a:pPr algn="ctr"/>
                      <a:r>
                        <a:rPr lang="en-US"/>
                        <a:t>2.7'</a:t>
                      </a:r>
                    </a:p>
                  </a:txBody>
                  <a:tcPr marL="22860" marR="22860" marT="22860" marB="22860" anchor="ctr">
                    <a:lnL>
                      <a:noFill/>
                    </a:lnL>
                    <a:lnR>
                      <a:noFill/>
                    </a:lnR>
                    <a:lnT>
                      <a:noFill/>
                    </a:lnT>
                    <a:lnB>
                      <a:noFill/>
                    </a:lnB>
                  </a:tcPr>
                </a:tc>
                <a:tc>
                  <a:txBody>
                    <a:bodyPr/>
                    <a:lstStyle/>
                    <a:p>
                      <a:pPr algn="ctr"/>
                      <a:r>
                        <a:rPr lang="en-US"/>
                        <a:t>4.7'</a:t>
                      </a:r>
                    </a:p>
                  </a:txBody>
                  <a:tcPr marL="22860" marR="22860" marT="22860" marB="22860" anchor="ctr">
                    <a:lnL>
                      <a:noFill/>
                    </a:lnL>
                    <a:lnR>
                      <a:noFill/>
                    </a:lnR>
                    <a:lnT>
                      <a:noFill/>
                    </a:lnT>
                    <a:lnB>
                      <a:noFill/>
                    </a:lnB>
                  </a:tcPr>
                </a:tc>
                <a:tc>
                  <a:txBody>
                    <a:bodyPr/>
                    <a:lstStyle/>
                    <a:p>
                      <a:pPr algn="ctr"/>
                      <a:r>
                        <a:rPr lang="en-US"/>
                        <a:t>3.7'</a:t>
                      </a:r>
                    </a:p>
                  </a:txBody>
                  <a:tcPr marL="22860" marR="22860" marT="22860" marB="22860" anchor="ctr">
                    <a:lnL>
                      <a:noFill/>
                    </a:lnL>
                    <a:lnR>
                      <a:noFill/>
                    </a:lnR>
                    <a:lnT>
                      <a:noFill/>
                    </a:lnT>
                    <a:lnB>
                      <a:noFill/>
                    </a:lnB>
                  </a:tcPr>
                </a:tc>
              </a:tr>
              <a:tr h="0">
                <a:tc>
                  <a:txBody>
                    <a:bodyPr/>
                    <a:lstStyle/>
                    <a:p>
                      <a:pPr algn="ctr"/>
                      <a:r>
                        <a:rPr lang="en-US"/>
                        <a:t>3</a:t>
                      </a:r>
                    </a:p>
                  </a:txBody>
                  <a:tcPr marL="22860" marR="22860" marT="22860" marB="22860" anchor="ctr">
                    <a:lnL>
                      <a:noFill/>
                    </a:lnL>
                    <a:lnR>
                      <a:noFill/>
                    </a:lnR>
                    <a:lnT>
                      <a:noFill/>
                    </a:lnT>
                    <a:lnB>
                      <a:noFill/>
                    </a:lnB>
                  </a:tcPr>
                </a:tc>
                <a:tc>
                  <a:txBody>
                    <a:bodyPr/>
                    <a:lstStyle/>
                    <a:p>
                      <a:pPr algn="ctr"/>
                      <a:r>
                        <a:rPr lang="en-US"/>
                        <a:t>3.7'</a:t>
                      </a:r>
                    </a:p>
                  </a:txBody>
                  <a:tcPr marL="22860" marR="22860" marT="22860" marB="22860" anchor="ctr">
                    <a:lnL>
                      <a:noFill/>
                    </a:lnL>
                    <a:lnR>
                      <a:noFill/>
                    </a:lnR>
                    <a:lnT>
                      <a:noFill/>
                    </a:lnT>
                    <a:lnB>
                      <a:noFill/>
                    </a:lnB>
                  </a:tcPr>
                </a:tc>
                <a:tc>
                  <a:txBody>
                    <a:bodyPr/>
                    <a:lstStyle/>
                    <a:p>
                      <a:pPr algn="ctr"/>
                      <a:r>
                        <a:rPr lang="en-US"/>
                        <a:t>2.4'</a:t>
                      </a:r>
                    </a:p>
                  </a:txBody>
                  <a:tcPr marL="22860" marR="22860" marT="22860" marB="22860" anchor="ctr">
                    <a:lnL>
                      <a:noFill/>
                    </a:lnL>
                    <a:lnR>
                      <a:noFill/>
                    </a:lnR>
                    <a:lnT>
                      <a:noFill/>
                    </a:lnT>
                    <a:lnB>
                      <a:noFill/>
                    </a:lnB>
                  </a:tcPr>
                </a:tc>
                <a:tc>
                  <a:txBody>
                    <a:bodyPr/>
                    <a:lstStyle/>
                    <a:p>
                      <a:pPr algn="ctr"/>
                      <a:r>
                        <a:rPr lang="en-US"/>
                        <a:t>6.1'</a:t>
                      </a:r>
                    </a:p>
                  </a:txBody>
                  <a:tcPr marL="22860" marR="22860" marT="22860" marB="22860" anchor="ctr">
                    <a:lnL>
                      <a:noFill/>
                    </a:lnL>
                    <a:lnR>
                      <a:noFill/>
                    </a:lnR>
                    <a:lnT>
                      <a:noFill/>
                    </a:lnT>
                    <a:lnB>
                      <a:noFill/>
                    </a:lnB>
                  </a:tcPr>
                </a:tc>
                <a:tc>
                  <a:txBody>
                    <a:bodyPr/>
                    <a:lstStyle/>
                    <a:p>
                      <a:pPr algn="ctr"/>
                      <a:r>
                        <a:rPr lang="en-US" dirty="0"/>
                        <a:t>-</a:t>
                      </a:r>
                    </a:p>
                  </a:txBody>
                  <a:tcPr marL="22860" marR="22860" marT="22860" marB="22860" anchor="ctr">
                    <a:lnL>
                      <a:noFill/>
                    </a:lnL>
                    <a:lnR>
                      <a:noFill/>
                    </a:lnR>
                    <a:lnT>
                      <a:noFill/>
                    </a:lnT>
                    <a:lnB>
                      <a:noFill/>
                    </a:lnB>
                  </a:tcPr>
                </a:tc>
              </a:tr>
            </a:tbl>
          </a:graphicData>
        </a:graphic>
      </p:graphicFrame>
    </p:spTree>
    <p:extLst>
      <p:ext uri="{BB962C8B-B14F-4D97-AF65-F5344CB8AC3E}">
        <p14:creationId xmlns:p14="http://schemas.microsoft.com/office/powerpoint/2010/main" val="38844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11685" y="76200"/>
            <a:ext cx="9144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Diamond 2"/>
          <p:cNvSpPr/>
          <p:nvPr/>
        </p:nvSpPr>
        <p:spPr>
          <a:xfrm>
            <a:off x="3593154" y="990600"/>
            <a:ext cx="751461" cy="3810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214992" y="1685722"/>
            <a:ext cx="1280401" cy="567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Diamond 6"/>
          <p:cNvSpPr/>
          <p:nvPr/>
        </p:nvSpPr>
        <p:spPr>
          <a:xfrm>
            <a:off x="3593154" y="3314700"/>
            <a:ext cx="902240" cy="5334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3214992" y="2477311"/>
            <a:ext cx="139754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3363236" y="3962399"/>
            <a:ext cx="1437364" cy="7722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Diamond 23"/>
          <p:cNvSpPr/>
          <p:nvPr/>
        </p:nvSpPr>
        <p:spPr>
          <a:xfrm>
            <a:off x="3662818" y="5124450"/>
            <a:ext cx="838200" cy="5334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Diamond 24"/>
          <p:cNvSpPr/>
          <p:nvPr/>
        </p:nvSpPr>
        <p:spPr>
          <a:xfrm>
            <a:off x="1301074" y="5105400"/>
            <a:ext cx="1295400" cy="5715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1524000" y="6165715"/>
            <a:ext cx="9906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5805387" y="5029200"/>
            <a:ext cx="11430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1295400" y="3314700"/>
            <a:ext cx="12192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5715811" y="3276600"/>
            <a:ext cx="11811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4" name="Straight Arrow Connector 223"/>
          <p:cNvCxnSpPr>
            <a:stCxn id="2" idx="4"/>
            <a:endCxn id="3" idx="0"/>
          </p:cNvCxnSpPr>
          <p:nvPr/>
        </p:nvCxnSpPr>
        <p:spPr>
          <a:xfrm>
            <a:off x="3968885" y="6858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a:stCxn id="3" idx="2"/>
            <a:endCxn id="6" idx="0"/>
          </p:cNvCxnSpPr>
          <p:nvPr/>
        </p:nvCxnSpPr>
        <p:spPr>
          <a:xfrm flipH="1">
            <a:off x="3855193" y="1371600"/>
            <a:ext cx="113692" cy="314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a:stCxn id="6" idx="2"/>
            <a:endCxn id="22" idx="0"/>
          </p:cNvCxnSpPr>
          <p:nvPr/>
        </p:nvCxnSpPr>
        <p:spPr>
          <a:xfrm>
            <a:off x="3855193" y="2252966"/>
            <a:ext cx="58569" cy="224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22" idx="2"/>
            <a:endCxn id="7" idx="0"/>
          </p:cNvCxnSpPr>
          <p:nvPr/>
        </p:nvCxnSpPr>
        <p:spPr>
          <a:xfrm>
            <a:off x="3913762" y="2782111"/>
            <a:ext cx="130512" cy="5325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a:stCxn id="7" idx="3"/>
            <a:endCxn id="30" idx="1"/>
          </p:cNvCxnSpPr>
          <p:nvPr/>
        </p:nvCxnSpPr>
        <p:spPr>
          <a:xfrm>
            <a:off x="4495394" y="3581400"/>
            <a:ext cx="1220417"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a:stCxn id="7" idx="1"/>
            <a:endCxn id="29" idx="3"/>
          </p:cNvCxnSpPr>
          <p:nvPr/>
        </p:nvCxnSpPr>
        <p:spPr>
          <a:xfrm flipH="1">
            <a:off x="2514600" y="3581400"/>
            <a:ext cx="1078554"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Elbow Connector 243"/>
          <p:cNvCxnSpPr>
            <a:stCxn id="30" idx="2"/>
            <a:endCxn id="23" idx="3"/>
          </p:cNvCxnSpPr>
          <p:nvPr/>
        </p:nvCxnSpPr>
        <p:spPr>
          <a:xfrm rot="5400000">
            <a:off x="5360407" y="3402594"/>
            <a:ext cx="386149" cy="150576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7" name="Elbow Connector 246"/>
          <p:cNvCxnSpPr>
            <a:stCxn id="29" idx="2"/>
            <a:endCxn id="23" idx="1"/>
          </p:cNvCxnSpPr>
          <p:nvPr/>
        </p:nvCxnSpPr>
        <p:spPr>
          <a:xfrm rot="16200000" flipH="1">
            <a:off x="2421994" y="3407306"/>
            <a:ext cx="424249" cy="145823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a:stCxn id="23" idx="2"/>
            <a:endCxn id="24" idx="0"/>
          </p:cNvCxnSpPr>
          <p:nvPr/>
        </p:nvCxnSpPr>
        <p:spPr>
          <a:xfrm>
            <a:off x="4081918" y="4734698"/>
            <a:ext cx="0" cy="389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5" name="Straight Arrow Connector 254"/>
          <p:cNvCxnSpPr>
            <a:stCxn id="24" idx="3"/>
            <a:endCxn id="27" idx="1"/>
          </p:cNvCxnSpPr>
          <p:nvPr/>
        </p:nvCxnSpPr>
        <p:spPr>
          <a:xfrm flipV="1">
            <a:off x="4501018" y="5295900"/>
            <a:ext cx="1304369" cy="95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1"/>
            <a:endCxn id="25" idx="3"/>
          </p:cNvCxnSpPr>
          <p:nvPr/>
        </p:nvCxnSpPr>
        <p:spPr>
          <a:xfrm flipH="1">
            <a:off x="2596474" y="5391150"/>
            <a:ext cx="1066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5" idx="2"/>
            <a:endCxn id="26" idx="0"/>
          </p:cNvCxnSpPr>
          <p:nvPr/>
        </p:nvCxnSpPr>
        <p:spPr>
          <a:xfrm>
            <a:off x="1948774" y="5676900"/>
            <a:ext cx="70526" cy="488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25" idx="1"/>
          </p:cNvCxnSpPr>
          <p:nvPr/>
        </p:nvCxnSpPr>
        <p:spPr>
          <a:xfrm rot="10800000" flipH="1">
            <a:off x="1301074" y="762000"/>
            <a:ext cx="2677944" cy="4629150"/>
          </a:xfrm>
          <a:prstGeom prst="bentConnector4">
            <a:avLst>
              <a:gd name="adj1" fmla="val -17254"/>
              <a:gd name="adj2" fmla="val 9931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27" idx="3"/>
          </p:cNvCxnSpPr>
          <p:nvPr/>
        </p:nvCxnSpPr>
        <p:spPr>
          <a:xfrm flipH="1" flipV="1">
            <a:off x="3979018" y="762000"/>
            <a:ext cx="2969369" cy="4533900"/>
          </a:xfrm>
          <a:prstGeom prst="bentConnector4">
            <a:avLst>
              <a:gd name="adj1" fmla="val -7699"/>
              <a:gd name="adj2" fmla="val 9907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H="1">
            <a:off x="3913762" y="762000"/>
            <a:ext cx="3858638"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Oval 76"/>
          <p:cNvSpPr/>
          <p:nvPr/>
        </p:nvSpPr>
        <p:spPr>
          <a:xfrm>
            <a:off x="8153400" y="5921307"/>
            <a:ext cx="762000" cy="6318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Elbow Connector 78"/>
          <p:cNvCxnSpPr>
            <a:stCxn id="3" idx="3"/>
            <a:endCxn id="77" idx="0"/>
          </p:cNvCxnSpPr>
          <p:nvPr/>
        </p:nvCxnSpPr>
        <p:spPr>
          <a:xfrm>
            <a:off x="4344615" y="1181100"/>
            <a:ext cx="4189785" cy="474020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3632875" y="984115"/>
            <a:ext cx="711740" cy="369332"/>
          </a:xfrm>
          <a:prstGeom prst="rect">
            <a:avLst/>
          </a:prstGeom>
          <a:noFill/>
        </p:spPr>
        <p:txBody>
          <a:bodyPr wrap="square" rtlCol="0">
            <a:spAutoFit/>
          </a:bodyPr>
          <a:lstStyle/>
          <a:p>
            <a:endParaRPr lang="en-US" dirty="0"/>
          </a:p>
        </p:txBody>
      </p:sp>
      <p:sp>
        <p:nvSpPr>
          <p:cNvPr id="144" name="TextBox 143"/>
          <p:cNvSpPr txBox="1"/>
          <p:nvPr/>
        </p:nvSpPr>
        <p:spPr>
          <a:xfrm>
            <a:off x="3633280" y="196334"/>
            <a:ext cx="711740" cy="276999"/>
          </a:xfrm>
          <a:prstGeom prst="rect">
            <a:avLst/>
          </a:prstGeom>
          <a:noFill/>
        </p:spPr>
        <p:txBody>
          <a:bodyPr wrap="square" rtlCol="0">
            <a:spAutoFit/>
          </a:bodyPr>
          <a:lstStyle/>
          <a:p>
            <a:r>
              <a:rPr lang="en-US" sz="1200" dirty="0" smtClean="0"/>
              <a:t>START</a:t>
            </a:r>
            <a:endParaRPr lang="en-US" sz="1200" dirty="0"/>
          </a:p>
        </p:txBody>
      </p:sp>
      <p:sp>
        <p:nvSpPr>
          <p:cNvPr id="145" name="TextBox 144"/>
          <p:cNvSpPr txBox="1"/>
          <p:nvPr/>
        </p:nvSpPr>
        <p:spPr>
          <a:xfrm>
            <a:off x="3623148" y="1042600"/>
            <a:ext cx="711740" cy="276999"/>
          </a:xfrm>
          <a:prstGeom prst="rect">
            <a:avLst/>
          </a:prstGeom>
          <a:noFill/>
        </p:spPr>
        <p:txBody>
          <a:bodyPr wrap="square" rtlCol="0">
            <a:spAutoFit/>
          </a:bodyPr>
          <a:lstStyle/>
          <a:p>
            <a:r>
              <a:rPr lang="en-US" sz="1200" dirty="0" smtClean="0"/>
              <a:t>   H&gt;0</a:t>
            </a:r>
            <a:endParaRPr lang="en-US" sz="1200" dirty="0"/>
          </a:p>
        </p:txBody>
      </p:sp>
      <p:sp>
        <p:nvSpPr>
          <p:cNvPr id="146" name="TextBox 145"/>
          <p:cNvSpPr txBox="1"/>
          <p:nvPr/>
        </p:nvSpPr>
        <p:spPr>
          <a:xfrm>
            <a:off x="3363236" y="1730579"/>
            <a:ext cx="1251018" cy="646331"/>
          </a:xfrm>
          <a:prstGeom prst="rect">
            <a:avLst/>
          </a:prstGeom>
          <a:noFill/>
        </p:spPr>
        <p:txBody>
          <a:bodyPr wrap="square" rtlCol="0">
            <a:spAutoFit/>
          </a:bodyPr>
          <a:lstStyle/>
          <a:p>
            <a:r>
              <a:rPr lang="en-US" sz="1200" dirty="0" smtClean="0"/>
              <a:t>u=U,s=D,</a:t>
            </a:r>
          </a:p>
          <a:p>
            <a:r>
              <a:rPr lang="en-US" sz="1200" dirty="0" err="1" smtClean="0"/>
              <a:t>ftg</a:t>
            </a:r>
            <a:r>
              <a:rPr lang="en-US" sz="1200" dirty="0" smtClean="0"/>
              <a:t>=f=i=0		</a:t>
            </a:r>
            <a:endParaRPr lang="en-US" sz="1200" dirty="0"/>
          </a:p>
        </p:txBody>
      </p:sp>
      <p:sp>
        <p:nvSpPr>
          <p:cNvPr id="147" name="TextBox 146"/>
          <p:cNvSpPr txBox="1"/>
          <p:nvPr/>
        </p:nvSpPr>
        <p:spPr>
          <a:xfrm>
            <a:off x="3587885" y="2477311"/>
            <a:ext cx="711740" cy="276999"/>
          </a:xfrm>
          <a:prstGeom prst="rect">
            <a:avLst/>
          </a:prstGeom>
          <a:noFill/>
        </p:spPr>
        <p:txBody>
          <a:bodyPr wrap="square" rtlCol="0">
            <a:spAutoFit/>
          </a:bodyPr>
          <a:lstStyle/>
          <a:p>
            <a:r>
              <a:rPr lang="en-US" sz="1200" dirty="0" smtClean="0"/>
              <a:t>u=u-</a:t>
            </a:r>
            <a:r>
              <a:rPr lang="en-US" sz="1200" dirty="0" err="1" smtClean="0"/>
              <a:t>ftg</a:t>
            </a:r>
            <a:endParaRPr lang="en-US" sz="1200" dirty="0"/>
          </a:p>
        </p:txBody>
      </p:sp>
      <p:sp>
        <p:nvSpPr>
          <p:cNvPr id="148" name="TextBox 147"/>
          <p:cNvSpPr txBox="1"/>
          <p:nvPr/>
        </p:nvSpPr>
        <p:spPr>
          <a:xfrm>
            <a:off x="3840600" y="3442900"/>
            <a:ext cx="711740" cy="276999"/>
          </a:xfrm>
          <a:prstGeom prst="rect">
            <a:avLst/>
          </a:prstGeom>
          <a:noFill/>
        </p:spPr>
        <p:txBody>
          <a:bodyPr wrap="square" rtlCol="0">
            <a:spAutoFit/>
          </a:bodyPr>
          <a:lstStyle/>
          <a:p>
            <a:r>
              <a:rPr lang="en-US" sz="1200" dirty="0"/>
              <a:t>u</a:t>
            </a:r>
            <a:r>
              <a:rPr lang="en-US" sz="1200" dirty="0" smtClean="0"/>
              <a:t>&gt;0</a:t>
            </a:r>
            <a:endParaRPr lang="en-US" sz="1200" dirty="0"/>
          </a:p>
        </p:txBody>
      </p:sp>
      <p:sp>
        <p:nvSpPr>
          <p:cNvPr id="149" name="TextBox 148"/>
          <p:cNvSpPr txBox="1"/>
          <p:nvPr/>
        </p:nvSpPr>
        <p:spPr>
          <a:xfrm>
            <a:off x="5978053" y="3471999"/>
            <a:ext cx="711740" cy="307777"/>
          </a:xfrm>
          <a:prstGeom prst="rect">
            <a:avLst/>
          </a:prstGeom>
          <a:noFill/>
        </p:spPr>
        <p:txBody>
          <a:bodyPr wrap="square" rtlCol="0">
            <a:spAutoFit/>
          </a:bodyPr>
          <a:lstStyle/>
          <a:p>
            <a:r>
              <a:rPr lang="en-US" sz="1400" dirty="0"/>
              <a:t>c</a:t>
            </a:r>
            <a:r>
              <a:rPr lang="en-US" sz="1400" dirty="0" smtClean="0"/>
              <a:t>=i-u</a:t>
            </a:r>
            <a:endParaRPr lang="en-US" sz="1200" dirty="0"/>
          </a:p>
        </p:txBody>
      </p:sp>
      <p:sp>
        <p:nvSpPr>
          <p:cNvPr id="150" name="TextBox 149"/>
          <p:cNvSpPr txBox="1"/>
          <p:nvPr/>
        </p:nvSpPr>
        <p:spPr>
          <a:xfrm>
            <a:off x="6021017" y="5134499"/>
            <a:ext cx="711740" cy="276999"/>
          </a:xfrm>
          <a:prstGeom prst="rect">
            <a:avLst/>
          </a:prstGeom>
          <a:noFill/>
        </p:spPr>
        <p:txBody>
          <a:bodyPr wrap="square" rtlCol="0">
            <a:spAutoFit/>
          </a:bodyPr>
          <a:lstStyle/>
          <a:p>
            <a:r>
              <a:rPr lang="en-US" sz="1200" dirty="0" err="1" smtClean="0"/>
              <a:t>Printf</a:t>
            </a:r>
            <a:r>
              <a:rPr lang="en-US" sz="1200" dirty="0" smtClean="0"/>
              <a:t>()</a:t>
            </a:r>
            <a:endParaRPr lang="en-US" sz="1200" dirty="0"/>
          </a:p>
        </p:txBody>
      </p:sp>
      <p:sp>
        <p:nvSpPr>
          <p:cNvPr id="151" name="TextBox 150"/>
          <p:cNvSpPr txBox="1"/>
          <p:nvPr/>
        </p:nvSpPr>
        <p:spPr>
          <a:xfrm>
            <a:off x="8265269" y="6088536"/>
            <a:ext cx="711740" cy="276999"/>
          </a:xfrm>
          <a:prstGeom prst="rect">
            <a:avLst/>
          </a:prstGeom>
          <a:noFill/>
        </p:spPr>
        <p:txBody>
          <a:bodyPr wrap="square" rtlCol="0">
            <a:spAutoFit/>
          </a:bodyPr>
          <a:lstStyle/>
          <a:p>
            <a:r>
              <a:rPr lang="en-US" sz="1200" dirty="0" smtClean="0"/>
              <a:t>END</a:t>
            </a:r>
            <a:endParaRPr lang="en-US" sz="1200" dirty="0"/>
          </a:p>
        </p:txBody>
      </p:sp>
      <p:sp>
        <p:nvSpPr>
          <p:cNvPr id="152" name="TextBox 151"/>
          <p:cNvSpPr txBox="1"/>
          <p:nvPr/>
        </p:nvSpPr>
        <p:spPr>
          <a:xfrm>
            <a:off x="3832749" y="5233600"/>
            <a:ext cx="498338" cy="307777"/>
          </a:xfrm>
          <a:prstGeom prst="rect">
            <a:avLst/>
          </a:prstGeom>
          <a:noFill/>
        </p:spPr>
        <p:txBody>
          <a:bodyPr wrap="square" rtlCol="0">
            <a:spAutoFit/>
          </a:bodyPr>
          <a:lstStyle/>
          <a:p>
            <a:r>
              <a:rPr lang="en-US" sz="1400" dirty="0"/>
              <a:t>c</a:t>
            </a:r>
            <a:r>
              <a:rPr lang="en-US" sz="1400" dirty="0" smtClean="0"/>
              <a:t>&gt;h</a:t>
            </a:r>
            <a:endParaRPr lang="en-US" sz="1200" dirty="0"/>
          </a:p>
        </p:txBody>
      </p:sp>
      <p:sp>
        <p:nvSpPr>
          <p:cNvPr id="153" name="TextBox 152"/>
          <p:cNvSpPr txBox="1"/>
          <p:nvPr/>
        </p:nvSpPr>
        <p:spPr>
          <a:xfrm>
            <a:off x="3511685" y="4033163"/>
            <a:ext cx="1232375" cy="707886"/>
          </a:xfrm>
          <a:prstGeom prst="rect">
            <a:avLst/>
          </a:prstGeom>
          <a:noFill/>
        </p:spPr>
        <p:txBody>
          <a:bodyPr wrap="square" rtlCol="0">
            <a:spAutoFit/>
          </a:bodyPr>
          <a:lstStyle/>
          <a:p>
            <a:r>
              <a:rPr lang="en-US" sz="1400" dirty="0" smtClean="0"/>
              <a:t>f=c-s</a:t>
            </a:r>
          </a:p>
          <a:p>
            <a:r>
              <a:rPr lang="en-US" sz="1400" dirty="0" smtClean="0"/>
              <a:t>i=f</a:t>
            </a:r>
          </a:p>
          <a:p>
            <a:r>
              <a:rPr lang="en-US" sz="1200" dirty="0" err="1" smtClean="0"/>
              <a:t>Ftg</a:t>
            </a:r>
            <a:r>
              <a:rPr lang="en-US" sz="1200" dirty="0" smtClean="0"/>
              <a:t>=(U*F)%100</a:t>
            </a:r>
            <a:endParaRPr lang="en-US" sz="1200" dirty="0"/>
          </a:p>
        </p:txBody>
      </p:sp>
      <p:sp>
        <p:nvSpPr>
          <p:cNvPr id="154" name="TextBox 153"/>
          <p:cNvSpPr txBox="1"/>
          <p:nvPr/>
        </p:nvSpPr>
        <p:spPr>
          <a:xfrm>
            <a:off x="1631815" y="3442209"/>
            <a:ext cx="577985" cy="338554"/>
          </a:xfrm>
          <a:prstGeom prst="rect">
            <a:avLst/>
          </a:prstGeom>
          <a:noFill/>
        </p:spPr>
        <p:txBody>
          <a:bodyPr wrap="square" rtlCol="0">
            <a:spAutoFit/>
          </a:bodyPr>
          <a:lstStyle/>
          <a:p>
            <a:r>
              <a:rPr lang="en-US" sz="1600" dirty="0"/>
              <a:t>c</a:t>
            </a:r>
            <a:r>
              <a:rPr lang="en-US" sz="1600" dirty="0" smtClean="0"/>
              <a:t>=i</a:t>
            </a:r>
            <a:endParaRPr lang="en-US" sz="1200" dirty="0"/>
          </a:p>
        </p:txBody>
      </p:sp>
      <p:sp>
        <p:nvSpPr>
          <p:cNvPr id="155" name="TextBox 154"/>
          <p:cNvSpPr txBox="1"/>
          <p:nvPr/>
        </p:nvSpPr>
        <p:spPr>
          <a:xfrm>
            <a:off x="1704367" y="5237261"/>
            <a:ext cx="505433" cy="307777"/>
          </a:xfrm>
          <a:prstGeom prst="rect">
            <a:avLst/>
          </a:prstGeom>
          <a:noFill/>
        </p:spPr>
        <p:txBody>
          <a:bodyPr wrap="square" rtlCol="0">
            <a:spAutoFit/>
          </a:bodyPr>
          <a:lstStyle/>
          <a:p>
            <a:r>
              <a:rPr lang="en-US" sz="1400" dirty="0"/>
              <a:t>f</a:t>
            </a:r>
            <a:r>
              <a:rPr lang="en-US" sz="1400" dirty="0" smtClean="0"/>
              <a:t>&lt;0</a:t>
            </a:r>
            <a:endParaRPr lang="en-US" sz="1200" dirty="0"/>
          </a:p>
        </p:txBody>
      </p:sp>
      <p:sp>
        <p:nvSpPr>
          <p:cNvPr id="156" name="TextBox 155"/>
          <p:cNvSpPr txBox="1"/>
          <p:nvPr/>
        </p:nvSpPr>
        <p:spPr>
          <a:xfrm>
            <a:off x="1675184" y="6286048"/>
            <a:ext cx="711740" cy="276999"/>
          </a:xfrm>
          <a:prstGeom prst="rect">
            <a:avLst/>
          </a:prstGeom>
          <a:noFill/>
        </p:spPr>
        <p:txBody>
          <a:bodyPr wrap="square" rtlCol="0">
            <a:spAutoFit/>
          </a:bodyPr>
          <a:lstStyle/>
          <a:p>
            <a:r>
              <a:rPr lang="en-US" sz="1200" dirty="0" err="1" smtClean="0"/>
              <a:t>Printf</a:t>
            </a:r>
            <a:r>
              <a:rPr lang="en-US" sz="1200" dirty="0" smtClean="0"/>
              <a:t>()</a:t>
            </a:r>
            <a:endParaRPr lang="en-US" sz="1200" dirty="0"/>
          </a:p>
        </p:txBody>
      </p:sp>
      <p:cxnSp>
        <p:nvCxnSpPr>
          <p:cNvPr id="299" name="Straight Arrow Connector 298"/>
          <p:cNvCxnSpPr>
            <a:stCxn id="26" idx="3"/>
          </p:cNvCxnSpPr>
          <p:nvPr/>
        </p:nvCxnSpPr>
        <p:spPr>
          <a:xfrm flipV="1">
            <a:off x="2514600" y="6424547"/>
            <a:ext cx="5257800" cy="7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V="1">
            <a:off x="7703496" y="800100"/>
            <a:ext cx="68904" cy="560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916211" y="1343995"/>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180" name="TextBox 179"/>
          <p:cNvSpPr txBox="1"/>
          <p:nvPr/>
        </p:nvSpPr>
        <p:spPr>
          <a:xfrm>
            <a:off x="5416716" y="857934"/>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181" name="TextBox 180"/>
          <p:cNvSpPr txBox="1"/>
          <p:nvPr/>
        </p:nvSpPr>
        <p:spPr>
          <a:xfrm>
            <a:off x="2888427" y="5053515"/>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183" name="TextBox 182"/>
          <p:cNvSpPr txBox="1"/>
          <p:nvPr/>
        </p:nvSpPr>
        <p:spPr>
          <a:xfrm>
            <a:off x="5134582" y="4970830"/>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184" name="TextBox 183"/>
          <p:cNvSpPr txBox="1"/>
          <p:nvPr/>
        </p:nvSpPr>
        <p:spPr>
          <a:xfrm>
            <a:off x="1987326" y="5719204"/>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185" name="TextBox 184"/>
          <p:cNvSpPr txBox="1"/>
          <p:nvPr/>
        </p:nvSpPr>
        <p:spPr>
          <a:xfrm>
            <a:off x="962817" y="5053515"/>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186" name="TextBox 185"/>
          <p:cNvSpPr txBox="1"/>
          <p:nvPr/>
        </p:nvSpPr>
        <p:spPr>
          <a:xfrm>
            <a:off x="4937392" y="3222695"/>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187" name="TextBox 186"/>
          <p:cNvSpPr txBox="1"/>
          <p:nvPr/>
        </p:nvSpPr>
        <p:spPr>
          <a:xfrm>
            <a:off x="2917112" y="3261836"/>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Tree>
    <p:extLst>
      <p:ext uri="{BB962C8B-B14F-4D97-AF65-F5344CB8AC3E}">
        <p14:creationId xmlns:p14="http://schemas.microsoft.com/office/powerpoint/2010/main" val="322224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ircle(in)">
                                      <p:cBhvr>
                                        <p:cTn id="16" dur="2000"/>
                                        <p:tgtEl>
                                          <p:spTgt spid="2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circle(in)">
                                      <p:cBhvr>
                                        <p:cTn id="19" dur="2000"/>
                                        <p:tgtEl>
                                          <p:spTgt spid="2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circle(in)">
                                      <p:cBhvr>
                                        <p:cTn id="25" dur="2000"/>
                                        <p:tgtEl>
                                          <p:spTgt spid="2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circle(in)">
                                      <p:cBhvr>
                                        <p:cTn id="31" dur="2000"/>
                                        <p:tgtEl>
                                          <p:spTgt spid="2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circle(in)">
                                      <p:cBhvr>
                                        <p:cTn id="34" dur="2000"/>
                                        <p:tgtEl>
                                          <p:spTgt spid="2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circle(in)">
                                      <p:cBhvr>
                                        <p:cTn id="37" dur="2000"/>
                                        <p:tgtEl>
                                          <p:spTgt spid="30"/>
                                        </p:tgtEl>
                                      </p:cBhvr>
                                    </p:animEffect>
                                  </p:childTnLst>
                                </p:cTn>
                              </p:par>
                              <p:par>
                                <p:cTn id="38" presetID="6" presetClass="entr" presetSubtype="16" fill="hold" nodeType="withEffect">
                                  <p:stCondLst>
                                    <p:cond delay="0"/>
                                  </p:stCondLst>
                                  <p:childTnLst>
                                    <p:set>
                                      <p:cBhvr>
                                        <p:cTn id="39" dur="1" fill="hold">
                                          <p:stCondLst>
                                            <p:cond delay="0"/>
                                          </p:stCondLst>
                                        </p:cTn>
                                        <p:tgtEl>
                                          <p:spTgt spid="224"/>
                                        </p:tgtEl>
                                        <p:attrNameLst>
                                          <p:attrName>style.visibility</p:attrName>
                                        </p:attrNameLst>
                                      </p:cBhvr>
                                      <p:to>
                                        <p:strVal val="visible"/>
                                      </p:to>
                                    </p:set>
                                    <p:animEffect transition="in" filter="circle(in)">
                                      <p:cBhvr>
                                        <p:cTn id="40" dur="2000"/>
                                        <p:tgtEl>
                                          <p:spTgt spid="224"/>
                                        </p:tgtEl>
                                      </p:cBhvr>
                                    </p:animEffect>
                                  </p:childTnLst>
                                </p:cTn>
                              </p:par>
                              <p:par>
                                <p:cTn id="41" presetID="6" presetClass="entr" presetSubtype="16" fill="hold" nodeType="withEffect">
                                  <p:stCondLst>
                                    <p:cond delay="0"/>
                                  </p:stCondLst>
                                  <p:childTnLst>
                                    <p:set>
                                      <p:cBhvr>
                                        <p:cTn id="42" dur="1" fill="hold">
                                          <p:stCondLst>
                                            <p:cond delay="0"/>
                                          </p:stCondLst>
                                        </p:cTn>
                                        <p:tgtEl>
                                          <p:spTgt spid="227"/>
                                        </p:tgtEl>
                                        <p:attrNameLst>
                                          <p:attrName>style.visibility</p:attrName>
                                        </p:attrNameLst>
                                      </p:cBhvr>
                                      <p:to>
                                        <p:strVal val="visible"/>
                                      </p:to>
                                    </p:set>
                                    <p:animEffect transition="in" filter="circle(in)">
                                      <p:cBhvr>
                                        <p:cTn id="43" dur="2000"/>
                                        <p:tgtEl>
                                          <p:spTgt spid="227"/>
                                        </p:tgtEl>
                                      </p:cBhvr>
                                    </p:animEffect>
                                  </p:childTnLst>
                                </p:cTn>
                              </p:par>
                              <p:par>
                                <p:cTn id="44" presetID="6" presetClass="entr" presetSubtype="16" fill="hold" nodeType="withEffect">
                                  <p:stCondLst>
                                    <p:cond delay="0"/>
                                  </p:stCondLst>
                                  <p:childTnLst>
                                    <p:set>
                                      <p:cBhvr>
                                        <p:cTn id="45" dur="1" fill="hold">
                                          <p:stCondLst>
                                            <p:cond delay="0"/>
                                          </p:stCondLst>
                                        </p:cTn>
                                        <p:tgtEl>
                                          <p:spTgt spid="231"/>
                                        </p:tgtEl>
                                        <p:attrNameLst>
                                          <p:attrName>style.visibility</p:attrName>
                                        </p:attrNameLst>
                                      </p:cBhvr>
                                      <p:to>
                                        <p:strVal val="visible"/>
                                      </p:to>
                                    </p:set>
                                    <p:animEffect transition="in" filter="circle(in)">
                                      <p:cBhvr>
                                        <p:cTn id="46" dur="2000"/>
                                        <p:tgtEl>
                                          <p:spTgt spid="231"/>
                                        </p:tgtEl>
                                      </p:cBhvr>
                                    </p:animEffect>
                                  </p:childTnLst>
                                </p:cTn>
                              </p:par>
                              <p:par>
                                <p:cTn id="47" presetID="6" presetClass="entr" presetSubtype="16" fill="hold" nodeType="withEffect">
                                  <p:stCondLst>
                                    <p:cond delay="0"/>
                                  </p:stCondLst>
                                  <p:childTnLst>
                                    <p:set>
                                      <p:cBhvr>
                                        <p:cTn id="48" dur="1" fill="hold">
                                          <p:stCondLst>
                                            <p:cond delay="0"/>
                                          </p:stCondLst>
                                        </p:cTn>
                                        <p:tgtEl>
                                          <p:spTgt spid="234"/>
                                        </p:tgtEl>
                                        <p:attrNameLst>
                                          <p:attrName>style.visibility</p:attrName>
                                        </p:attrNameLst>
                                      </p:cBhvr>
                                      <p:to>
                                        <p:strVal val="visible"/>
                                      </p:to>
                                    </p:set>
                                    <p:animEffect transition="in" filter="circle(in)">
                                      <p:cBhvr>
                                        <p:cTn id="49" dur="2000"/>
                                        <p:tgtEl>
                                          <p:spTgt spid="234"/>
                                        </p:tgtEl>
                                      </p:cBhvr>
                                    </p:animEffect>
                                  </p:childTnLst>
                                </p:cTn>
                              </p:par>
                              <p:par>
                                <p:cTn id="50" presetID="6" presetClass="entr" presetSubtype="16" fill="hold" nodeType="withEffect">
                                  <p:stCondLst>
                                    <p:cond delay="0"/>
                                  </p:stCondLst>
                                  <p:childTnLst>
                                    <p:set>
                                      <p:cBhvr>
                                        <p:cTn id="51" dur="1" fill="hold">
                                          <p:stCondLst>
                                            <p:cond delay="0"/>
                                          </p:stCondLst>
                                        </p:cTn>
                                        <p:tgtEl>
                                          <p:spTgt spid="237"/>
                                        </p:tgtEl>
                                        <p:attrNameLst>
                                          <p:attrName>style.visibility</p:attrName>
                                        </p:attrNameLst>
                                      </p:cBhvr>
                                      <p:to>
                                        <p:strVal val="visible"/>
                                      </p:to>
                                    </p:set>
                                    <p:animEffect transition="in" filter="circle(in)">
                                      <p:cBhvr>
                                        <p:cTn id="52" dur="2000"/>
                                        <p:tgtEl>
                                          <p:spTgt spid="237"/>
                                        </p:tgtEl>
                                      </p:cBhvr>
                                    </p:animEffect>
                                  </p:childTnLst>
                                </p:cTn>
                              </p:par>
                              <p:par>
                                <p:cTn id="53" presetID="6" presetClass="entr" presetSubtype="16" fill="hold" nodeType="withEffect">
                                  <p:stCondLst>
                                    <p:cond delay="0"/>
                                  </p:stCondLst>
                                  <p:childTnLst>
                                    <p:set>
                                      <p:cBhvr>
                                        <p:cTn id="54" dur="1" fill="hold">
                                          <p:stCondLst>
                                            <p:cond delay="0"/>
                                          </p:stCondLst>
                                        </p:cTn>
                                        <p:tgtEl>
                                          <p:spTgt spid="241"/>
                                        </p:tgtEl>
                                        <p:attrNameLst>
                                          <p:attrName>style.visibility</p:attrName>
                                        </p:attrNameLst>
                                      </p:cBhvr>
                                      <p:to>
                                        <p:strVal val="visible"/>
                                      </p:to>
                                    </p:set>
                                    <p:animEffect transition="in" filter="circle(in)">
                                      <p:cBhvr>
                                        <p:cTn id="55" dur="2000"/>
                                        <p:tgtEl>
                                          <p:spTgt spid="241"/>
                                        </p:tgtEl>
                                      </p:cBhvr>
                                    </p:animEffect>
                                  </p:childTnLst>
                                </p:cTn>
                              </p:par>
                              <p:par>
                                <p:cTn id="56" presetID="6" presetClass="entr" presetSubtype="16" fill="hold" nodeType="withEffect">
                                  <p:stCondLst>
                                    <p:cond delay="0"/>
                                  </p:stCondLst>
                                  <p:childTnLst>
                                    <p:set>
                                      <p:cBhvr>
                                        <p:cTn id="57" dur="1" fill="hold">
                                          <p:stCondLst>
                                            <p:cond delay="0"/>
                                          </p:stCondLst>
                                        </p:cTn>
                                        <p:tgtEl>
                                          <p:spTgt spid="244"/>
                                        </p:tgtEl>
                                        <p:attrNameLst>
                                          <p:attrName>style.visibility</p:attrName>
                                        </p:attrNameLst>
                                      </p:cBhvr>
                                      <p:to>
                                        <p:strVal val="visible"/>
                                      </p:to>
                                    </p:set>
                                    <p:animEffect transition="in" filter="circle(in)">
                                      <p:cBhvr>
                                        <p:cTn id="58" dur="2000"/>
                                        <p:tgtEl>
                                          <p:spTgt spid="244"/>
                                        </p:tgtEl>
                                      </p:cBhvr>
                                    </p:animEffect>
                                  </p:childTnLst>
                                </p:cTn>
                              </p:par>
                              <p:par>
                                <p:cTn id="59" presetID="6" presetClass="entr" presetSubtype="16" fill="hold" nodeType="withEffect">
                                  <p:stCondLst>
                                    <p:cond delay="0"/>
                                  </p:stCondLst>
                                  <p:childTnLst>
                                    <p:set>
                                      <p:cBhvr>
                                        <p:cTn id="60" dur="1" fill="hold">
                                          <p:stCondLst>
                                            <p:cond delay="0"/>
                                          </p:stCondLst>
                                        </p:cTn>
                                        <p:tgtEl>
                                          <p:spTgt spid="247"/>
                                        </p:tgtEl>
                                        <p:attrNameLst>
                                          <p:attrName>style.visibility</p:attrName>
                                        </p:attrNameLst>
                                      </p:cBhvr>
                                      <p:to>
                                        <p:strVal val="visible"/>
                                      </p:to>
                                    </p:set>
                                    <p:animEffect transition="in" filter="circle(in)">
                                      <p:cBhvr>
                                        <p:cTn id="61" dur="2000"/>
                                        <p:tgtEl>
                                          <p:spTgt spid="247"/>
                                        </p:tgtEl>
                                      </p:cBhvr>
                                    </p:animEffect>
                                  </p:childTnLst>
                                </p:cTn>
                              </p:par>
                              <p:par>
                                <p:cTn id="62" presetID="6" presetClass="entr" presetSubtype="16" fill="hold" nodeType="withEffect">
                                  <p:stCondLst>
                                    <p:cond delay="0"/>
                                  </p:stCondLst>
                                  <p:childTnLst>
                                    <p:set>
                                      <p:cBhvr>
                                        <p:cTn id="63" dur="1" fill="hold">
                                          <p:stCondLst>
                                            <p:cond delay="0"/>
                                          </p:stCondLst>
                                        </p:cTn>
                                        <p:tgtEl>
                                          <p:spTgt spid="252"/>
                                        </p:tgtEl>
                                        <p:attrNameLst>
                                          <p:attrName>style.visibility</p:attrName>
                                        </p:attrNameLst>
                                      </p:cBhvr>
                                      <p:to>
                                        <p:strVal val="visible"/>
                                      </p:to>
                                    </p:set>
                                    <p:animEffect transition="in" filter="circle(in)">
                                      <p:cBhvr>
                                        <p:cTn id="64" dur="2000"/>
                                        <p:tgtEl>
                                          <p:spTgt spid="252"/>
                                        </p:tgtEl>
                                      </p:cBhvr>
                                    </p:animEffect>
                                  </p:childTnLst>
                                </p:cTn>
                              </p:par>
                              <p:par>
                                <p:cTn id="65" presetID="6" presetClass="entr" presetSubtype="16" fill="hold" nodeType="withEffect">
                                  <p:stCondLst>
                                    <p:cond delay="0"/>
                                  </p:stCondLst>
                                  <p:childTnLst>
                                    <p:set>
                                      <p:cBhvr>
                                        <p:cTn id="66" dur="1" fill="hold">
                                          <p:stCondLst>
                                            <p:cond delay="0"/>
                                          </p:stCondLst>
                                        </p:cTn>
                                        <p:tgtEl>
                                          <p:spTgt spid="255"/>
                                        </p:tgtEl>
                                        <p:attrNameLst>
                                          <p:attrName>style.visibility</p:attrName>
                                        </p:attrNameLst>
                                      </p:cBhvr>
                                      <p:to>
                                        <p:strVal val="visible"/>
                                      </p:to>
                                    </p:set>
                                    <p:animEffect transition="in" filter="circle(in)">
                                      <p:cBhvr>
                                        <p:cTn id="67" dur="2000"/>
                                        <p:tgtEl>
                                          <p:spTgt spid="255"/>
                                        </p:tgtEl>
                                      </p:cBhvr>
                                    </p:animEffect>
                                  </p:childTnLst>
                                </p:cTn>
                              </p:par>
                              <p:par>
                                <p:cTn id="68" presetID="6" presetClass="entr" presetSubtype="16"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circle(in)">
                                      <p:cBhvr>
                                        <p:cTn id="70" dur="2000"/>
                                        <p:tgtEl>
                                          <p:spTgt spid="35"/>
                                        </p:tgtEl>
                                      </p:cBhvr>
                                    </p:animEffect>
                                  </p:childTnLst>
                                </p:cTn>
                              </p:par>
                              <p:par>
                                <p:cTn id="71" presetID="6" presetClass="entr" presetSubtype="16"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circle(in)">
                                      <p:cBhvr>
                                        <p:cTn id="73" dur="2000"/>
                                        <p:tgtEl>
                                          <p:spTgt spid="41"/>
                                        </p:tgtEl>
                                      </p:cBhvr>
                                    </p:animEffect>
                                  </p:childTnLst>
                                </p:cTn>
                              </p:par>
                              <p:par>
                                <p:cTn id="74" presetID="6" presetClass="entr" presetSubtype="16"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circle(in)">
                                      <p:cBhvr>
                                        <p:cTn id="76" dur="2000"/>
                                        <p:tgtEl>
                                          <p:spTgt spid="46"/>
                                        </p:tgtEl>
                                      </p:cBhvr>
                                    </p:animEffect>
                                  </p:childTnLst>
                                </p:cTn>
                              </p:par>
                              <p:par>
                                <p:cTn id="77" presetID="6" presetClass="entr" presetSubtype="16"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circle(in)">
                                      <p:cBhvr>
                                        <p:cTn id="79" dur="2000"/>
                                        <p:tgtEl>
                                          <p:spTgt spid="51"/>
                                        </p:tgtEl>
                                      </p:cBhvr>
                                    </p:animEffect>
                                  </p:childTnLst>
                                </p:cTn>
                              </p:par>
                              <p:par>
                                <p:cTn id="80" presetID="6" presetClass="entr" presetSubtype="16" fill="hold"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circle(in)">
                                      <p:cBhvr>
                                        <p:cTn id="82" dur="2000"/>
                                        <p:tgtEl>
                                          <p:spTgt spid="73"/>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circle(in)">
                                      <p:cBhvr>
                                        <p:cTn id="85" dur="2000"/>
                                        <p:tgtEl>
                                          <p:spTgt spid="77"/>
                                        </p:tgtEl>
                                      </p:cBhvr>
                                    </p:animEffect>
                                  </p:childTnLst>
                                </p:cTn>
                              </p:par>
                              <p:par>
                                <p:cTn id="86" presetID="6" presetClass="entr" presetSubtype="16" fill="hold" nodeType="with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circle(in)">
                                      <p:cBhvr>
                                        <p:cTn id="88" dur="2000"/>
                                        <p:tgtEl>
                                          <p:spTgt spid="79"/>
                                        </p:tgtEl>
                                      </p:cBhvr>
                                    </p:animEffect>
                                  </p:childTnLst>
                                </p:cTn>
                              </p:par>
                              <p:par>
                                <p:cTn id="89" presetID="6" presetClass="entr" presetSubtype="16" fill="hold" grpId="0" nodeType="withEffect" nodePh="1">
                                  <p:stCondLst>
                                    <p:cond delay="0"/>
                                  </p:stCondLst>
                                  <p:endCondLst>
                                    <p:cond evt="begin" delay="0">
                                      <p:tn val="89"/>
                                    </p:cond>
                                  </p:endCondLst>
                                  <p:childTnLst>
                                    <p:set>
                                      <p:cBhvr>
                                        <p:cTn id="90" dur="1" fill="hold">
                                          <p:stCondLst>
                                            <p:cond delay="0"/>
                                          </p:stCondLst>
                                        </p:cTn>
                                        <p:tgtEl>
                                          <p:spTgt spid="143"/>
                                        </p:tgtEl>
                                        <p:attrNameLst>
                                          <p:attrName>style.visibility</p:attrName>
                                        </p:attrNameLst>
                                      </p:cBhvr>
                                      <p:to>
                                        <p:strVal val="visible"/>
                                      </p:to>
                                    </p:set>
                                    <p:animEffect transition="in" filter="circle(in)">
                                      <p:cBhvr>
                                        <p:cTn id="91" dur="2000"/>
                                        <p:tgtEl>
                                          <p:spTgt spid="143"/>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44"/>
                                        </p:tgtEl>
                                        <p:attrNameLst>
                                          <p:attrName>style.visibility</p:attrName>
                                        </p:attrNameLst>
                                      </p:cBhvr>
                                      <p:to>
                                        <p:strVal val="visible"/>
                                      </p:to>
                                    </p:set>
                                    <p:animEffect transition="in" filter="circle(in)">
                                      <p:cBhvr>
                                        <p:cTn id="94" dur="2000"/>
                                        <p:tgtEl>
                                          <p:spTgt spid="144"/>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45"/>
                                        </p:tgtEl>
                                        <p:attrNameLst>
                                          <p:attrName>style.visibility</p:attrName>
                                        </p:attrNameLst>
                                      </p:cBhvr>
                                      <p:to>
                                        <p:strVal val="visible"/>
                                      </p:to>
                                    </p:set>
                                    <p:animEffect transition="in" filter="circle(in)">
                                      <p:cBhvr>
                                        <p:cTn id="97" dur="2000"/>
                                        <p:tgtEl>
                                          <p:spTgt spid="145"/>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circle(in)">
                                      <p:cBhvr>
                                        <p:cTn id="100" dur="2000"/>
                                        <p:tgtEl>
                                          <p:spTgt spid="146"/>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circle(in)">
                                      <p:cBhvr>
                                        <p:cTn id="103" dur="2000"/>
                                        <p:tgtEl>
                                          <p:spTgt spid="147"/>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circle(in)">
                                      <p:cBhvr>
                                        <p:cTn id="106" dur="2000"/>
                                        <p:tgtEl>
                                          <p:spTgt spid="148"/>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149"/>
                                        </p:tgtEl>
                                        <p:attrNameLst>
                                          <p:attrName>style.visibility</p:attrName>
                                        </p:attrNameLst>
                                      </p:cBhvr>
                                      <p:to>
                                        <p:strVal val="visible"/>
                                      </p:to>
                                    </p:set>
                                    <p:animEffect transition="in" filter="circle(in)">
                                      <p:cBhvr>
                                        <p:cTn id="109" dur="2000"/>
                                        <p:tgtEl>
                                          <p:spTgt spid="149"/>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150"/>
                                        </p:tgtEl>
                                        <p:attrNameLst>
                                          <p:attrName>style.visibility</p:attrName>
                                        </p:attrNameLst>
                                      </p:cBhvr>
                                      <p:to>
                                        <p:strVal val="visible"/>
                                      </p:to>
                                    </p:set>
                                    <p:animEffect transition="in" filter="circle(in)">
                                      <p:cBhvr>
                                        <p:cTn id="112" dur="2000"/>
                                        <p:tgtEl>
                                          <p:spTgt spid="150"/>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151"/>
                                        </p:tgtEl>
                                        <p:attrNameLst>
                                          <p:attrName>style.visibility</p:attrName>
                                        </p:attrNameLst>
                                      </p:cBhvr>
                                      <p:to>
                                        <p:strVal val="visible"/>
                                      </p:to>
                                    </p:set>
                                    <p:animEffect transition="in" filter="circle(in)">
                                      <p:cBhvr>
                                        <p:cTn id="115" dur="2000"/>
                                        <p:tgtEl>
                                          <p:spTgt spid="151"/>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circle(in)">
                                      <p:cBhvr>
                                        <p:cTn id="118" dur="2000"/>
                                        <p:tgtEl>
                                          <p:spTgt spid="152"/>
                                        </p:tgtEl>
                                      </p:cBhvr>
                                    </p:animEffect>
                                  </p:childTnLst>
                                </p:cTn>
                              </p:par>
                              <p:par>
                                <p:cTn id="119" presetID="6" presetClass="entr" presetSubtype="16" fill="hold" grpId="0" nodeType="with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circle(in)">
                                      <p:cBhvr>
                                        <p:cTn id="121" dur="2000"/>
                                        <p:tgtEl>
                                          <p:spTgt spid="153"/>
                                        </p:tgtEl>
                                      </p:cBhvr>
                                    </p:animEffect>
                                  </p:childTnLst>
                                </p:cTn>
                              </p:par>
                              <p:par>
                                <p:cTn id="122" presetID="6" presetClass="entr" presetSubtype="16"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circle(in)">
                                      <p:cBhvr>
                                        <p:cTn id="124" dur="2000"/>
                                        <p:tgtEl>
                                          <p:spTgt spid="154"/>
                                        </p:tgtEl>
                                      </p:cBhvr>
                                    </p:animEffect>
                                  </p:childTnLst>
                                </p:cTn>
                              </p:par>
                              <p:par>
                                <p:cTn id="125" presetID="6" presetClass="entr" presetSubtype="16" fill="hold" grpId="0" nodeType="withEffect">
                                  <p:stCondLst>
                                    <p:cond delay="0"/>
                                  </p:stCondLst>
                                  <p:childTnLst>
                                    <p:set>
                                      <p:cBhvr>
                                        <p:cTn id="126" dur="1" fill="hold">
                                          <p:stCondLst>
                                            <p:cond delay="0"/>
                                          </p:stCondLst>
                                        </p:cTn>
                                        <p:tgtEl>
                                          <p:spTgt spid="155"/>
                                        </p:tgtEl>
                                        <p:attrNameLst>
                                          <p:attrName>style.visibility</p:attrName>
                                        </p:attrNameLst>
                                      </p:cBhvr>
                                      <p:to>
                                        <p:strVal val="visible"/>
                                      </p:to>
                                    </p:set>
                                    <p:animEffect transition="in" filter="circle(in)">
                                      <p:cBhvr>
                                        <p:cTn id="127" dur="2000"/>
                                        <p:tgtEl>
                                          <p:spTgt spid="155"/>
                                        </p:tgtEl>
                                      </p:cBhvr>
                                    </p:animEffect>
                                  </p:childTnLst>
                                </p:cTn>
                              </p:par>
                              <p:par>
                                <p:cTn id="128" presetID="6" presetClass="entr" presetSubtype="16" fill="hold" grpId="0" nodeType="withEffect">
                                  <p:stCondLst>
                                    <p:cond delay="0"/>
                                  </p:stCondLst>
                                  <p:childTnLst>
                                    <p:set>
                                      <p:cBhvr>
                                        <p:cTn id="129" dur="1" fill="hold">
                                          <p:stCondLst>
                                            <p:cond delay="0"/>
                                          </p:stCondLst>
                                        </p:cTn>
                                        <p:tgtEl>
                                          <p:spTgt spid="156"/>
                                        </p:tgtEl>
                                        <p:attrNameLst>
                                          <p:attrName>style.visibility</p:attrName>
                                        </p:attrNameLst>
                                      </p:cBhvr>
                                      <p:to>
                                        <p:strVal val="visible"/>
                                      </p:to>
                                    </p:set>
                                    <p:animEffect transition="in" filter="circle(in)">
                                      <p:cBhvr>
                                        <p:cTn id="130" dur="2000"/>
                                        <p:tgtEl>
                                          <p:spTgt spid="156"/>
                                        </p:tgtEl>
                                      </p:cBhvr>
                                    </p:animEffect>
                                  </p:childTnLst>
                                </p:cTn>
                              </p:par>
                              <p:par>
                                <p:cTn id="131" presetID="6" presetClass="entr" presetSubtype="16" fill="hold" nodeType="withEffect">
                                  <p:stCondLst>
                                    <p:cond delay="0"/>
                                  </p:stCondLst>
                                  <p:childTnLst>
                                    <p:set>
                                      <p:cBhvr>
                                        <p:cTn id="132" dur="1" fill="hold">
                                          <p:stCondLst>
                                            <p:cond delay="0"/>
                                          </p:stCondLst>
                                        </p:cTn>
                                        <p:tgtEl>
                                          <p:spTgt spid="299"/>
                                        </p:tgtEl>
                                        <p:attrNameLst>
                                          <p:attrName>style.visibility</p:attrName>
                                        </p:attrNameLst>
                                      </p:cBhvr>
                                      <p:to>
                                        <p:strVal val="visible"/>
                                      </p:to>
                                    </p:set>
                                    <p:animEffect transition="in" filter="circle(in)">
                                      <p:cBhvr>
                                        <p:cTn id="133" dur="2000"/>
                                        <p:tgtEl>
                                          <p:spTgt spid="299"/>
                                        </p:tgtEl>
                                      </p:cBhvr>
                                    </p:animEffect>
                                  </p:childTnLst>
                                </p:cTn>
                              </p:par>
                              <p:par>
                                <p:cTn id="134" presetID="6" presetClass="entr" presetSubtype="16" fill="hold" nodeType="withEffect">
                                  <p:stCondLst>
                                    <p:cond delay="0"/>
                                  </p:stCondLst>
                                  <p:childTnLst>
                                    <p:set>
                                      <p:cBhvr>
                                        <p:cTn id="135" dur="1" fill="hold">
                                          <p:stCondLst>
                                            <p:cond delay="0"/>
                                          </p:stCondLst>
                                        </p:cTn>
                                        <p:tgtEl>
                                          <p:spTgt spid="302"/>
                                        </p:tgtEl>
                                        <p:attrNameLst>
                                          <p:attrName>style.visibility</p:attrName>
                                        </p:attrNameLst>
                                      </p:cBhvr>
                                      <p:to>
                                        <p:strVal val="visible"/>
                                      </p:to>
                                    </p:set>
                                    <p:animEffect transition="in" filter="circle(in)">
                                      <p:cBhvr>
                                        <p:cTn id="136" dur="2000"/>
                                        <p:tgtEl>
                                          <p:spTgt spid="302"/>
                                        </p:tgtEl>
                                      </p:cBhvr>
                                    </p:animEffect>
                                  </p:childTnLst>
                                </p:cTn>
                              </p:par>
                              <p:par>
                                <p:cTn id="137" presetID="6" presetClass="entr" presetSubtype="16" fill="hold" grpId="0" nodeType="withEffect">
                                  <p:stCondLst>
                                    <p:cond delay="0"/>
                                  </p:stCondLst>
                                  <p:childTnLst>
                                    <p:set>
                                      <p:cBhvr>
                                        <p:cTn id="138" dur="1" fill="hold">
                                          <p:stCondLst>
                                            <p:cond delay="0"/>
                                          </p:stCondLst>
                                        </p:cTn>
                                        <p:tgtEl>
                                          <p:spTgt spid="179"/>
                                        </p:tgtEl>
                                        <p:attrNameLst>
                                          <p:attrName>style.visibility</p:attrName>
                                        </p:attrNameLst>
                                      </p:cBhvr>
                                      <p:to>
                                        <p:strVal val="visible"/>
                                      </p:to>
                                    </p:set>
                                    <p:animEffect transition="in" filter="circle(in)">
                                      <p:cBhvr>
                                        <p:cTn id="139" dur="2000"/>
                                        <p:tgtEl>
                                          <p:spTgt spid="179"/>
                                        </p:tgtEl>
                                      </p:cBhvr>
                                    </p:animEffect>
                                  </p:childTnLst>
                                </p:cTn>
                              </p:par>
                              <p:par>
                                <p:cTn id="140" presetID="6" presetClass="entr" presetSubtype="16" fill="hold" grpId="0" nodeType="withEffect">
                                  <p:stCondLst>
                                    <p:cond delay="0"/>
                                  </p:stCondLst>
                                  <p:childTnLst>
                                    <p:set>
                                      <p:cBhvr>
                                        <p:cTn id="141" dur="1" fill="hold">
                                          <p:stCondLst>
                                            <p:cond delay="0"/>
                                          </p:stCondLst>
                                        </p:cTn>
                                        <p:tgtEl>
                                          <p:spTgt spid="180"/>
                                        </p:tgtEl>
                                        <p:attrNameLst>
                                          <p:attrName>style.visibility</p:attrName>
                                        </p:attrNameLst>
                                      </p:cBhvr>
                                      <p:to>
                                        <p:strVal val="visible"/>
                                      </p:to>
                                    </p:set>
                                    <p:animEffect transition="in" filter="circle(in)">
                                      <p:cBhvr>
                                        <p:cTn id="142" dur="2000"/>
                                        <p:tgtEl>
                                          <p:spTgt spid="180"/>
                                        </p:tgtEl>
                                      </p:cBhvr>
                                    </p:animEffect>
                                  </p:childTnLst>
                                </p:cTn>
                              </p:par>
                              <p:par>
                                <p:cTn id="143" presetID="6" presetClass="entr" presetSubtype="16" fill="hold" grpId="0" nodeType="withEffect">
                                  <p:stCondLst>
                                    <p:cond delay="0"/>
                                  </p:stCondLst>
                                  <p:childTnLst>
                                    <p:set>
                                      <p:cBhvr>
                                        <p:cTn id="144" dur="1" fill="hold">
                                          <p:stCondLst>
                                            <p:cond delay="0"/>
                                          </p:stCondLst>
                                        </p:cTn>
                                        <p:tgtEl>
                                          <p:spTgt spid="181"/>
                                        </p:tgtEl>
                                        <p:attrNameLst>
                                          <p:attrName>style.visibility</p:attrName>
                                        </p:attrNameLst>
                                      </p:cBhvr>
                                      <p:to>
                                        <p:strVal val="visible"/>
                                      </p:to>
                                    </p:set>
                                    <p:animEffect transition="in" filter="circle(in)">
                                      <p:cBhvr>
                                        <p:cTn id="145" dur="2000"/>
                                        <p:tgtEl>
                                          <p:spTgt spid="181"/>
                                        </p:tgtEl>
                                      </p:cBhvr>
                                    </p:animEffect>
                                  </p:childTnLst>
                                </p:cTn>
                              </p:par>
                              <p:par>
                                <p:cTn id="146" presetID="6" presetClass="entr" presetSubtype="16" fill="hold" grpId="0" nodeType="withEffect">
                                  <p:stCondLst>
                                    <p:cond delay="0"/>
                                  </p:stCondLst>
                                  <p:childTnLst>
                                    <p:set>
                                      <p:cBhvr>
                                        <p:cTn id="147" dur="1" fill="hold">
                                          <p:stCondLst>
                                            <p:cond delay="0"/>
                                          </p:stCondLst>
                                        </p:cTn>
                                        <p:tgtEl>
                                          <p:spTgt spid="183"/>
                                        </p:tgtEl>
                                        <p:attrNameLst>
                                          <p:attrName>style.visibility</p:attrName>
                                        </p:attrNameLst>
                                      </p:cBhvr>
                                      <p:to>
                                        <p:strVal val="visible"/>
                                      </p:to>
                                    </p:set>
                                    <p:animEffect transition="in" filter="circle(in)">
                                      <p:cBhvr>
                                        <p:cTn id="148" dur="2000"/>
                                        <p:tgtEl>
                                          <p:spTgt spid="183"/>
                                        </p:tgtEl>
                                      </p:cBhvr>
                                    </p:animEffect>
                                  </p:childTnLst>
                                </p:cTn>
                              </p:par>
                              <p:par>
                                <p:cTn id="149" presetID="6" presetClass="entr" presetSubtype="16" fill="hold" grpId="0" nodeType="withEffect">
                                  <p:stCondLst>
                                    <p:cond delay="0"/>
                                  </p:stCondLst>
                                  <p:childTnLst>
                                    <p:set>
                                      <p:cBhvr>
                                        <p:cTn id="150" dur="1" fill="hold">
                                          <p:stCondLst>
                                            <p:cond delay="0"/>
                                          </p:stCondLst>
                                        </p:cTn>
                                        <p:tgtEl>
                                          <p:spTgt spid="184"/>
                                        </p:tgtEl>
                                        <p:attrNameLst>
                                          <p:attrName>style.visibility</p:attrName>
                                        </p:attrNameLst>
                                      </p:cBhvr>
                                      <p:to>
                                        <p:strVal val="visible"/>
                                      </p:to>
                                    </p:set>
                                    <p:animEffect transition="in" filter="circle(in)">
                                      <p:cBhvr>
                                        <p:cTn id="151" dur="2000"/>
                                        <p:tgtEl>
                                          <p:spTgt spid="184"/>
                                        </p:tgtEl>
                                      </p:cBhvr>
                                    </p:animEffect>
                                  </p:childTnLst>
                                </p:cTn>
                              </p:par>
                              <p:par>
                                <p:cTn id="152" presetID="6" presetClass="entr" presetSubtype="16" fill="hold" grpId="0" nodeType="withEffect">
                                  <p:stCondLst>
                                    <p:cond delay="0"/>
                                  </p:stCondLst>
                                  <p:childTnLst>
                                    <p:set>
                                      <p:cBhvr>
                                        <p:cTn id="153" dur="1" fill="hold">
                                          <p:stCondLst>
                                            <p:cond delay="0"/>
                                          </p:stCondLst>
                                        </p:cTn>
                                        <p:tgtEl>
                                          <p:spTgt spid="185"/>
                                        </p:tgtEl>
                                        <p:attrNameLst>
                                          <p:attrName>style.visibility</p:attrName>
                                        </p:attrNameLst>
                                      </p:cBhvr>
                                      <p:to>
                                        <p:strVal val="visible"/>
                                      </p:to>
                                    </p:set>
                                    <p:animEffect transition="in" filter="circle(in)">
                                      <p:cBhvr>
                                        <p:cTn id="154" dur="2000"/>
                                        <p:tgtEl>
                                          <p:spTgt spid="185"/>
                                        </p:tgtEl>
                                      </p:cBhvr>
                                    </p:animEffect>
                                  </p:childTnLst>
                                </p:cTn>
                              </p:par>
                              <p:par>
                                <p:cTn id="155" presetID="6" presetClass="entr" presetSubtype="16" fill="hold" grpId="0" nodeType="withEffect">
                                  <p:stCondLst>
                                    <p:cond delay="0"/>
                                  </p:stCondLst>
                                  <p:childTnLst>
                                    <p:set>
                                      <p:cBhvr>
                                        <p:cTn id="156" dur="1" fill="hold">
                                          <p:stCondLst>
                                            <p:cond delay="0"/>
                                          </p:stCondLst>
                                        </p:cTn>
                                        <p:tgtEl>
                                          <p:spTgt spid="186"/>
                                        </p:tgtEl>
                                        <p:attrNameLst>
                                          <p:attrName>style.visibility</p:attrName>
                                        </p:attrNameLst>
                                      </p:cBhvr>
                                      <p:to>
                                        <p:strVal val="visible"/>
                                      </p:to>
                                    </p:set>
                                    <p:animEffect transition="in" filter="circle(in)">
                                      <p:cBhvr>
                                        <p:cTn id="157" dur="2000"/>
                                        <p:tgtEl>
                                          <p:spTgt spid="186"/>
                                        </p:tgtEl>
                                      </p:cBhvr>
                                    </p:animEffect>
                                  </p:childTnLst>
                                </p:cTn>
                              </p:par>
                              <p:par>
                                <p:cTn id="158" presetID="6" presetClass="entr" presetSubtype="16" fill="hold" grpId="0" nodeType="withEffect">
                                  <p:stCondLst>
                                    <p:cond delay="0"/>
                                  </p:stCondLst>
                                  <p:childTnLst>
                                    <p:set>
                                      <p:cBhvr>
                                        <p:cTn id="159" dur="1" fill="hold">
                                          <p:stCondLst>
                                            <p:cond delay="0"/>
                                          </p:stCondLst>
                                        </p:cTn>
                                        <p:tgtEl>
                                          <p:spTgt spid="187"/>
                                        </p:tgtEl>
                                        <p:attrNameLst>
                                          <p:attrName>style.visibility</p:attrName>
                                        </p:attrNameLst>
                                      </p:cBhvr>
                                      <p:to>
                                        <p:strVal val="visible"/>
                                      </p:to>
                                    </p:set>
                                    <p:animEffect transition="in" filter="circle(in)">
                                      <p:cBhvr>
                                        <p:cTn id="160" dur="2000"/>
                                        <p:tgtEl>
                                          <p:spTgt spid="187"/>
                                        </p:tgtEl>
                                      </p:cBhvr>
                                    </p:animEffect>
                                  </p:childTnLst>
                                </p:cTn>
                              </p:par>
                              <p:par>
                                <p:cTn id="161" presetID="6" presetClass="entr" presetSubtype="16" fill="hold" grpId="0" nodeType="withEffect">
                                  <p:stCondLst>
                                    <p:cond delay="0"/>
                                  </p:stCondLst>
                                  <p:childTnLst>
                                    <p:set>
                                      <p:cBhvr>
                                        <p:cTn id="162" dur="1" fill="hold">
                                          <p:stCondLst>
                                            <p:cond delay="0"/>
                                          </p:stCondLst>
                                        </p:cTn>
                                        <p:tgtEl>
                                          <p:spTgt spid="2"/>
                                        </p:tgtEl>
                                        <p:attrNameLst>
                                          <p:attrName>style.visibility</p:attrName>
                                        </p:attrNameLst>
                                      </p:cBhvr>
                                      <p:to>
                                        <p:strVal val="visible"/>
                                      </p:to>
                                    </p:set>
                                    <p:animEffect transition="in" filter="circle(in)">
                                      <p:cBhvr>
                                        <p:cTn id="16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22" grpId="0" animBg="1"/>
      <p:bldP spid="23" grpId="0" animBg="1"/>
      <p:bldP spid="24" grpId="0" animBg="1"/>
      <p:bldP spid="25" grpId="0" animBg="1"/>
      <p:bldP spid="26" grpId="0" animBg="1"/>
      <p:bldP spid="27" grpId="0" animBg="1"/>
      <p:bldP spid="29" grpId="0" animBg="1"/>
      <p:bldP spid="30" grpId="0" animBg="1"/>
      <p:bldP spid="77" grpId="0" animBg="1"/>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79" grpId="0"/>
      <p:bldP spid="180" grpId="0"/>
      <p:bldP spid="181" grpId="0"/>
      <p:bldP spid="183" grpId="0"/>
      <p:bldP spid="184" grpId="0"/>
      <p:bldP spid="185" grpId="0"/>
      <p:bldP spid="186" grpId="0"/>
      <p:bldP spid="1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 y="75221"/>
            <a:ext cx="2070370" cy="639762"/>
          </a:xfrm>
        </p:spPr>
        <p:txBody>
          <a:bodyPr>
            <a:noAutofit/>
          </a:bodyPr>
          <a:lstStyle/>
          <a:p>
            <a:r>
              <a:rPr lang="en-US" sz="3600" dirty="0" smtClean="0"/>
              <a:t>C code : </a:t>
            </a:r>
            <a:endParaRPr lang="en-US" sz="3600" dirty="0"/>
          </a:p>
        </p:txBody>
      </p:sp>
      <p:sp>
        <p:nvSpPr>
          <p:cNvPr id="3" name="TextBox 2"/>
          <p:cNvSpPr txBox="1"/>
          <p:nvPr/>
        </p:nvSpPr>
        <p:spPr>
          <a:xfrm>
            <a:off x="152400" y="733246"/>
            <a:ext cx="8915400" cy="5909310"/>
          </a:xfrm>
          <a:prstGeom prst="rect">
            <a:avLst/>
          </a:prstGeom>
          <a:noFill/>
        </p:spPr>
        <p:txBody>
          <a:bodyPr wrap="square" rtlCol="0">
            <a:spAutoFit/>
          </a:bodyPr>
          <a:lstStyle/>
          <a:p>
            <a:r>
              <a:rPr lang="en-US" sz="1400" dirty="0"/>
              <a:t>#include&lt;</a:t>
            </a:r>
            <a:r>
              <a:rPr lang="en-US" sz="1400" dirty="0" err="1"/>
              <a:t>stdio.h</a:t>
            </a:r>
            <a:r>
              <a:rPr lang="en-US" sz="1400" dirty="0" smtClean="0"/>
              <a:t>&gt;</a:t>
            </a:r>
            <a:endParaRPr lang="en-US" sz="1400" dirty="0"/>
          </a:p>
          <a:p>
            <a:r>
              <a:rPr lang="en-US" sz="1400" dirty="0" err="1"/>
              <a:t>int</a:t>
            </a:r>
            <a:r>
              <a:rPr lang="en-US" sz="1400" dirty="0"/>
              <a:t> main</a:t>
            </a:r>
            <a:r>
              <a:rPr lang="en-US" sz="1400" dirty="0" smtClean="0"/>
              <a:t>()</a:t>
            </a:r>
          </a:p>
          <a:p>
            <a:r>
              <a:rPr lang="en-US" sz="1400" dirty="0" smtClean="0"/>
              <a:t>{</a:t>
            </a:r>
            <a:endParaRPr lang="en-US" sz="1400" dirty="0"/>
          </a:p>
          <a:p>
            <a:r>
              <a:rPr lang="en-US" sz="1400" dirty="0"/>
              <a:t> </a:t>
            </a:r>
            <a:r>
              <a:rPr lang="en-US" sz="1400" dirty="0" smtClean="0"/>
              <a:t>       </a:t>
            </a:r>
            <a:r>
              <a:rPr lang="en-US" sz="1400" dirty="0" err="1" smtClean="0"/>
              <a:t>int</a:t>
            </a:r>
            <a:r>
              <a:rPr lang="en-US" sz="1400" dirty="0" smtClean="0"/>
              <a:t> </a:t>
            </a:r>
            <a:r>
              <a:rPr lang="en-US" sz="1400" dirty="0" err="1"/>
              <a:t>H,U,D,F,d</a:t>
            </a:r>
            <a:r>
              <a:rPr lang="en-US" sz="1400" dirty="0" smtClean="0"/>
              <a:t>;</a:t>
            </a:r>
            <a:r>
              <a:rPr lang="en-US" sz="1400" dirty="0"/>
              <a:t>	</a:t>
            </a:r>
            <a:r>
              <a:rPr lang="en-US" sz="1400" dirty="0" smtClean="0"/>
              <a:t> float </a:t>
            </a:r>
            <a:r>
              <a:rPr lang="en-US" sz="1400" dirty="0" err="1"/>
              <a:t>ftg,i,f,u,s,c</a:t>
            </a:r>
            <a:r>
              <a:rPr lang="en-US" sz="1400" dirty="0"/>
              <a:t>;</a:t>
            </a:r>
          </a:p>
          <a:p>
            <a:r>
              <a:rPr lang="pt-BR" sz="1400" dirty="0"/>
              <a:t> </a:t>
            </a:r>
            <a:r>
              <a:rPr lang="pt-BR" sz="1400" dirty="0" smtClean="0"/>
              <a:t>        while(scanf</a:t>
            </a:r>
            <a:r>
              <a:rPr lang="pt-BR" sz="1400" dirty="0"/>
              <a:t>("%d%d%d%d",&amp;H,&amp;U,&amp;D,&amp;F) &amp;&amp; H&gt;0)</a:t>
            </a:r>
          </a:p>
          <a:p>
            <a:r>
              <a:rPr lang="en-US" sz="1400" dirty="0"/>
              <a:t>	{</a:t>
            </a:r>
          </a:p>
          <a:p>
            <a:r>
              <a:rPr lang="en-US" sz="1400" dirty="0"/>
              <a:t>	</a:t>
            </a:r>
            <a:r>
              <a:rPr lang="en-US" sz="1400" dirty="0" smtClean="0"/>
              <a:t>      u</a:t>
            </a:r>
            <a:r>
              <a:rPr lang="en-US" sz="1400" dirty="0"/>
              <a:t>=(float)U;</a:t>
            </a:r>
          </a:p>
          <a:p>
            <a:r>
              <a:rPr lang="en-US" sz="1400" dirty="0"/>
              <a:t>	</a:t>
            </a:r>
            <a:r>
              <a:rPr lang="en-US" sz="1400" dirty="0" smtClean="0"/>
              <a:t>      s</a:t>
            </a:r>
            <a:r>
              <a:rPr lang="en-US" sz="1400" dirty="0"/>
              <a:t>=(float)D;</a:t>
            </a:r>
          </a:p>
          <a:p>
            <a:r>
              <a:rPr lang="en-US" sz="1400" dirty="0"/>
              <a:t>	</a:t>
            </a:r>
            <a:r>
              <a:rPr lang="en-US" sz="1400" dirty="0" smtClean="0"/>
              <a:t>      </a:t>
            </a:r>
            <a:r>
              <a:rPr lang="en-US" sz="1400" dirty="0" err="1" smtClean="0"/>
              <a:t>ftg</a:t>
            </a:r>
            <a:r>
              <a:rPr lang="en-US" sz="1400" dirty="0" smtClean="0"/>
              <a:t>=f=i=0.0</a:t>
            </a:r>
            <a:r>
              <a:rPr lang="en-US" sz="1400" dirty="0"/>
              <a:t>;</a:t>
            </a:r>
          </a:p>
          <a:p>
            <a:r>
              <a:rPr lang="en-US" sz="1400" dirty="0"/>
              <a:t>	</a:t>
            </a:r>
            <a:r>
              <a:rPr lang="en-US" sz="1400" dirty="0" smtClean="0"/>
              <a:t>      for(d=1</a:t>
            </a:r>
            <a:r>
              <a:rPr lang="en-US" sz="1400" dirty="0"/>
              <a:t>;;d++)</a:t>
            </a:r>
          </a:p>
          <a:p>
            <a:r>
              <a:rPr lang="en-US" sz="1400" dirty="0"/>
              <a:t>	</a:t>
            </a:r>
            <a:r>
              <a:rPr lang="en-US" sz="1400" dirty="0" smtClean="0"/>
              <a:t>            {</a:t>
            </a:r>
            <a:endParaRPr lang="en-US" sz="1400" dirty="0"/>
          </a:p>
          <a:p>
            <a:r>
              <a:rPr lang="en-US" sz="1400" dirty="0"/>
              <a:t>		</a:t>
            </a:r>
            <a:r>
              <a:rPr lang="en-US" sz="1400" dirty="0" smtClean="0"/>
              <a:t>u=u-</a:t>
            </a:r>
            <a:r>
              <a:rPr lang="en-US" sz="1400" dirty="0" err="1" smtClean="0"/>
              <a:t>ftg</a:t>
            </a:r>
            <a:r>
              <a:rPr lang="en-US" sz="1400" dirty="0"/>
              <a:t>;</a:t>
            </a:r>
          </a:p>
          <a:p>
            <a:r>
              <a:rPr lang="en-US" sz="1400" dirty="0"/>
              <a:t>		</a:t>
            </a:r>
            <a:r>
              <a:rPr lang="en-US" sz="1400" dirty="0" smtClean="0"/>
              <a:t>if(u</a:t>
            </a:r>
            <a:r>
              <a:rPr lang="en-US" sz="1400" dirty="0"/>
              <a:t>&gt;=0</a:t>
            </a:r>
            <a:r>
              <a:rPr lang="en-US" sz="1400" dirty="0" smtClean="0"/>
              <a:t>) {    c=</a:t>
            </a:r>
            <a:r>
              <a:rPr lang="en-US" sz="1400" dirty="0" err="1" smtClean="0"/>
              <a:t>i+u</a:t>
            </a:r>
            <a:r>
              <a:rPr lang="en-US" sz="1400" dirty="0" smtClean="0"/>
              <a:t>;</a:t>
            </a:r>
            <a:r>
              <a:rPr lang="en-US" sz="1400" dirty="0"/>
              <a:t> </a:t>
            </a:r>
            <a:r>
              <a:rPr lang="en-US" sz="1400" dirty="0" smtClean="0"/>
              <a:t>   }</a:t>
            </a:r>
            <a:endParaRPr lang="en-US" sz="1400" dirty="0"/>
          </a:p>
          <a:p>
            <a:r>
              <a:rPr lang="en-US" sz="1400" dirty="0"/>
              <a:t>		</a:t>
            </a:r>
            <a:r>
              <a:rPr lang="en-US" sz="1400" dirty="0" smtClean="0"/>
              <a:t>else  {</a:t>
            </a:r>
            <a:r>
              <a:rPr lang="en-US" sz="1400" dirty="0"/>
              <a:t> </a:t>
            </a:r>
            <a:r>
              <a:rPr lang="en-US" sz="1400" dirty="0" smtClean="0"/>
              <a:t>  c=i;</a:t>
            </a:r>
            <a:r>
              <a:rPr lang="en-US" sz="1400" dirty="0"/>
              <a:t>	 </a:t>
            </a:r>
            <a:r>
              <a:rPr lang="en-US" sz="1400" dirty="0" smtClean="0"/>
              <a:t>}</a:t>
            </a:r>
            <a:endParaRPr lang="en-US" sz="1400" dirty="0"/>
          </a:p>
          <a:p>
            <a:r>
              <a:rPr lang="en-US" sz="1400" dirty="0"/>
              <a:t>		</a:t>
            </a:r>
            <a:r>
              <a:rPr lang="en-US" sz="1400" dirty="0" smtClean="0"/>
              <a:t>f=c-s</a:t>
            </a:r>
            <a:r>
              <a:rPr lang="en-US" sz="1400" dirty="0"/>
              <a:t>;</a:t>
            </a:r>
          </a:p>
          <a:p>
            <a:r>
              <a:rPr lang="en-US" sz="1400" dirty="0"/>
              <a:t>		</a:t>
            </a:r>
            <a:r>
              <a:rPr lang="en-US" sz="1400" dirty="0" smtClean="0"/>
              <a:t>i=f</a:t>
            </a:r>
            <a:r>
              <a:rPr lang="en-US" sz="1400" dirty="0"/>
              <a:t>;</a:t>
            </a:r>
          </a:p>
          <a:p>
            <a:r>
              <a:rPr lang="en-US" sz="1400" dirty="0"/>
              <a:t>		</a:t>
            </a:r>
            <a:r>
              <a:rPr lang="en-US" sz="1400" dirty="0" err="1" smtClean="0"/>
              <a:t>ftg</a:t>
            </a:r>
            <a:r>
              <a:rPr lang="en-US" sz="1400" dirty="0"/>
              <a:t>=(float)(U*F)/100;</a:t>
            </a:r>
          </a:p>
          <a:p>
            <a:r>
              <a:rPr lang="en-US" sz="1400" dirty="0"/>
              <a:t>		</a:t>
            </a:r>
            <a:r>
              <a:rPr lang="en-US" sz="1400" dirty="0" smtClean="0"/>
              <a:t>if(c&gt;H)  {	</a:t>
            </a:r>
          </a:p>
          <a:p>
            <a:r>
              <a:rPr lang="en-US" sz="1400" dirty="0"/>
              <a:t> </a:t>
            </a:r>
            <a:r>
              <a:rPr lang="en-US" sz="1400" dirty="0" smtClean="0"/>
              <a:t>                                                      </a:t>
            </a:r>
            <a:r>
              <a:rPr lang="en-US" sz="1400" dirty="0" err="1" smtClean="0"/>
              <a:t>printf</a:t>
            </a:r>
            <a:r>
              <a:rPr lang="en-US" sz="1400" dirty="0" smtClean="0"/>
              <a:t>("success on day %d\</a:t>
            </a:r>
            <a:r>
              <a:rPr lang="en-US" sz="1400" dirty="0" err="1" smtClean="0"/>
              <a:t>n",d</a:t>
            </a:r>
            <a:r>
              <a:rPr lang="en-US" sz="1400" dirty="0" smtClean="0"/>
              <a:t>);</a:t>
            </a:r>
          </a:p>
          <a:p>
            <a:r>
              <a:rPr lang="en-US" sz="1400" dirty="0"/>
              <a:t>	 	</a:t>
            </a:r>
            <a:r>
              <a:rPr lang="en-US" sz="1400" dirty="0" smtClean="0"/>
              <a:t>              break;</a:t>
            </a:r>
            <a:r>
              <a:rPr lang="en-US" sz="1400" dirty="0"/>
              <a:t>	</a:t>
            </a:r>
            <a:r>
              <a:rPr lang="en-US" sz="1400" dirty="0" smtClean="0"/>
              <a:t>}</a:t>
            </a:r>
            <a:endParaRPr lang="en-US" sz="1400" dirty="0"/>
          </a:p>
          <a:p>
            <a:r>
              <a:rPr lang="en-US" sz="1400" dirty="0"/>
              <a:t>		</a:t>
            </a:r>
            <a:r>
              <a:rPr lang="en-US" sz="1400" dirty="0" smtClean="0"/>
              <a:t>else </a:t>
            </a:r>
            <a:r>
              <a:rPr lang="en-US" sz="1400" dirty="0"/>
              <a:t>if(f&lt;0</a:t>
            </a:r>
            <a:r>
              <a:rPr lang="en-US" sz="1400" dirty="0" smtClean="0"/>
              <a:t>){</a:t>
            </a:r>
            <a:endParaRPr lang="en-US" sz="1400" dirty="0"/>
          </a:p>
          <a:p>
            <a:r>
              <a:rPr lang="en-US" sz="1400" dirty="0"/>
              <a:t>		 </a:t>
            </a:r>
            <a:r>
              <a:rPr lang="en-US" sz="1400" dirty="0" smtClean="0"/>
              <a:t>             </a:t>
            </a:r>
            <a:r>
              <a:rPr lang="en-US" sz="1400" dirty="0" err="1" smtClean="0"/>
              <a:t>printf</a:t>
            </a:r>
            <a:r>
              <a:rPr lang="en-US" sz="1400" dirty="0"/>
              <a:t>("failure on day %d\</a:t>
            </a:r>
            <a:r>
              <a:rPr lang="en-US" sz="1400" dirty="0" err="1"/>
              <a:t>n",d</a:t>
            </a:r>
            <a:r>
              <a:rPr lang="en-US" sz="1400" dirty="0"/>
              <a:t>);</a:t>
            </a:r>
          </a:p>
          <a:p>
            <a:r>
              <a:rPr lang="en-US" sz="1400" dirty="0"/>
              <a:t>		 </a:t>
            </a:r>
            <a:r>
              <a:rPr lang="en-US" sz="1400" dirty="0" smtClean="0"/>
              <a:t>             break;</a:t>
            </a:r>
            <a:r>
              <a:rPr lang="en-US" sz="1400" dirty="0"/>
              <a:t>	}</a:t>
            </a:r>
          </a:p>
          <a:p>
            <a:r>
              <a:rPr lang="en-US" sz="1400" dirty="0"/>
              <a:t>	</a:t>
            </a:r>
            <a:r>
              <a:rPr lang="en-US" sz="1400" dirty="0" smtClean="0"/>
              <a:t>               }</a:t>
            </a:r>
            <a:endParaRPr lang="en-US" sz="1400" dirty="0"/>
          </a:p>
          <a:p>
            <a:r>
              <a:rPr lang="en-US" sz="1400" dirty="0"/>
              <a:t>	</a:t>
            </a:r>
            <a:r>
              <a:rPr lang="en-US" sz="1400" dirty="0" smtClean="0"/>
              <a:t>  }</a:t>
            </a:r>
            <a:endParaRPr lang="en-US" sz="1400" dirty="0"/>
          </a:p>
          <a:p>
            <a:r>
              <a:rPr lang="en-US" sz="1400" dirty="0"/>
              <a:t>	return 0;</a:t>
            </a:r>
          </a:p>
          <a:p>
            <a:r>
              <a:rPr lang="en-US" sz="1400" dirty="0"/>
              <a:t>}</a:t>
            </a:r>
          </a:p>
        </p:txBody>
      </p:sp>
    </p:spTree>
    <p:extLst>
      <p:ext uri="{BB962C8B-B14F-4D97-AF65-F5344CB8AC3E}">
        <p14:creationId xmlns:p14="http://schemas.microsoft.com/office/powerpoint/2010/main" val="5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2971800" cy="609600"/>
          </a:xfrm>
        </p:spPr>
        <p:txBody>
          <a:bodyPr>
            <a:normAutofit fontScale="90000"/>
          </a:bodyPr>
          <a:lstStyle/>
          <a:p>
            <a:r>
              <a:rPr lang="en-US" dirty="0" smtClean="0"/>
              <a:t>Execution :</a:t>
            </a:r>
            <a:endParaRPr lang="en-US" dirty="0"/>
          </a:p>
        </p:txBody>
      </p:sp>
      <p:sp>
        <p:nvSpPr>
          <p:cNvPr id="3" name="TextBox 2"/>
          <p:cNvSpPr txBox="1"/>
          <p:nvPr/>
        </p:nvSpPr>
        <p:spPr>
          <a:xfrm>
            <a:off x="609600" y="914400"/>
            <a:ext cx="2743200" cy="2123658"/>
          </a:xfrm>
          <a:prstGeom prst="rect">
            <a:avLst/>
          </a:prstGeom>
          <a:noFill/>
        </p:spPr>
        <p:txBody>
          <a:bodyPr wrap="square" rtlCol="0">
            <a:spAutoFit/>
          </a:bodyPr>
          <a:lstStyle/>
          <a:p>
            <a:r>
              <a:rPr lang="en-US" sz="2000" b="1" u="sng" dirty="0"/>
              <a:t>Sample </a:t>
            </a:r>
            <a:r>
              <a:rPr lang="en-US" sz="2000" b="1" u="sng" dirty="0" smtClean="0"/>
              <a:t>Input</a:t>
            </a:r>
            <a:r>
              <a:rPr lang="en-US" sz="2000" b="1" dirty="0" smtClean="0"/>
              <a:t> :</a:t>
            </a:r>
            <a:endParaRPr lang="en-US" b="1" dirty="0"/>
          </a:p>
          <a:p>
            <a:r>
              <a:rPr lang="en-US" sz="1600" dirty="0"/>
              <a:t>6 3 1 </a:t>
            </a:r>
            <a:r>
              <a:rPr lang="en-US" sz="1600" dirty="0" smtClean="0"/>
              <a:t>10</a:t>
            </a:r>
          </a:p>
          <a:p>
            <a:r>
              <a:rPr lang="en-US" sz="1600" dirty="0" smtClean="0"/>
              <a:t> </a:t>
            </a:r>
            <a:r>
              <a:rPr lang="en-US" sz="1600" dirty="0"/>
              <a:t>10 2 1 50 </a:t>
            </a:r>
            <a:endParaRPr lang="en-US" sz="1600" dirty="0" smtClean="0"/>
          </a:p>
          <a:p>
            <a:r>
              <a:rPr lang="en-US" sz="1600" dirty="0" smtClean="0"/>
              <a:t>50 </a:t>
            </a:r>
            <a:r>
              <a:rPr lang="en-US" sz="1600" dirty="0"/>
              <a:t>5 3 </a:t>
            </a:r>
            <a:r>
              <a:rPr lang="en-US" sz="1600" dirty="0" smtClean="0"/>
              <a:t>14</a:t>
            </a:r>
          </a:p>
          <a:p>
            <a:r>
              <a:rPr lang="en-US" sz="1600" dirty="0" smtClean="0"/>
              <a:t> </a:t>
            </a:r>
            <a:r>
              <a:rPr lang="en-US" sz="1600" dirty="0"/>
              <a:t>50 6 4 </a:t>
            </a:r>
            <a:r>
              <a:rPr lang="en-US" sz="1600" dirty="0" smtClean="0"/>
              <a:t>1</a:t>
            </a:r>
          </a:p>
          <a:p>
            <a:r>
              <a:rPr lang="en-US" sz="1600" dirty="0" smtClean="0"/>
              <a:t> </a:t>
            </a:r>
            <a:r>
              <a:rPr lang="en-US" sz="1600" dirty="0"/>
              <a:t>50 6 3 </a:t>
            </a:r>
            <a:r>
              <a:rPr lang="en-US" sz="1600" dirty="0" smtClean="0"/>
              <a:t>1</a:t>
            </a:r>
          </a:p>
          <a:p>
            <a:r>
              <a:rPr lang="en-US" sz="1600" dirty="0" smtClean="0"/>
              <a:t> </a:t>
            </a:r>
            <a:r>
              <a:rPr lang="en-US" sz="1600" dirty="0"/>
              <a:t>1 1 1 </a:t>
            </a:r>
            <a:r>
              <a:rPr lang="en-US" sz="1600" dirty="0" smtClean="0"/>
              <a:t>1</a:t>
            </a:r>
          </a:p>
          <a:p>
            <a:r>
              <a:rPr lang="en-US" sz="1600" dirty="0" smtClean="0"/>
              <a:t> </a:t>
            </a:r>
            <a:r>
              <a:rPr lang="en-US" sz="1600" dirty="0"/>
              <a:t>0 0 0 0</a:t>
            </a:r>
          </a:p>
        </p:txBody>
      </p:sp>
      <p:sp>
        <p:nvSpPr>
          <p:cNvPr id="4" name="TextBox 3"/>
          <p:cNvSpPr txBox="1"/>
          <p:nvPr/>
        </p:nvSpPr>
        <p:spPr>
          <a:xfrm>
            <a:off x="4191000" y="945177"/>
            <a:ext cx="2114681" cy="2062103"/>
          </a:xfrm>
          <a:prstGeom prst="rect">
            <a:avLst/>
          </a:prstGeom>
          <a:noFill/>
        </p:spPr>
        <p:txBody>
          <a:bodyPr wrap="none" rtlCol="0">
            <a:spAutoFit/>
          </a:bodyPr>
          <a:lstStyle/>
          <a:p>
            <a:r>
              <a:rPr lang="en-US" sz="2000" b="1" u="sng" dirty="0"/>
              <a:t>Sample </a:t>
            </a:r>
            <a:r>
              <a:rPr lang="en-US" sz="2000" b="1" u="sng" dirty="0" smtClean="0"/>
              <a:t>Output</a:t>
            </a:r>
            <a:r>
              <a:rPr lang="en-US" sz="2000" b="1" dirty="0" smtClean="0"/>
              <a:t> :</a:t>
            </a:r>
            <a:endParaRPr lang="en-US" b="1" dirty="0"/>
          </a:p>
          <a:p>
            <a:r>
              <a:rPr lang="en-US" dirty="0"/>
              <a:t>success on day 3 </a:t>
            </a:r>
            <a:endParaRPr lang="en-US" dirty="0" smtClean="0"/>
          </a:p>
          <a:p>
            <a:r>
              <a:rPr lang="en-US" dirty="0" smtClean="0"/>
              <a:t>failure </a:t>
            </a:r>
            <a:r>
              <a:rPr lang="en-US" dirty="0"/>
              <a:t>on day </a:t>
            </a:r>
            <a:r>
              <a:rPr lang="en-US" dirty="0" smtClean="0"/>
              <a:t>4</a:t>
            </a:r>
          </a:p>
          <a:p>
            <a:r>
              <a:rPr lang="en-US" dirty="0" smtClean="0"/>
              <a:t> </a:t>
            </a:r>
            <a:r>
              <a:rPr lang="en-US" dirty="0"/>
              <a:t>failure on day 7 </a:t>
            </a:r>
            <a:endParaRPr lang="en-US" dirty="0" smtClean="0"/>
          </a:p>
          <a:p>
            <a:r>
              <a:rPr lang="en-US" dirty="0" smtClean="0"/>
              <a:t>failure </a:t>
            </a:r>
            <a:r>
              <a:rPr lang="en-US" dirty="0"/>
              <a:t>on day 68 </a:t>
            </a:r>
            <a:endParaRPr lang="en-US" dirty="0" smtClean="0"/>
          </a:p>
          <a:p>
            <a:r>
              <a:rPr lang="en-US" dirty="0" smtClean="0"/>
              <a:t>success </a:t>
            </a:r>
            <a:r>
              <a:rPr lang="en-US" dirty="0"/>
              <a:t>on day 20 </a:t>
            </a:r>
            <a:endParaRPr lang="en-US" dirty="0" smtClean="0"/>
          </a:p>
          <a:p>
            <a:r>
              <a:rPr lang="en-US" dirty="0" smtClean="0"/>
              <a:t>failure </a:t>
            </a:r>
            <a:r>
              <a:rPr lang="en-US" dirty="0"/>
              <a:t>on day 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157765"/>
            <a:ext cx="5715000" cy="3424119"/>
          </a:xfrm>
          <a:prstGeom prst="rect">
            <a:avLst/>
          </a:prstGeom>
        </p:spPr>
      </p:pic>
    </p:spTree>
    <p:extLst>
      <p:ext uri="{BB962C8B-B14F-4D97-AF65-F5344CB8AC3E}">
        <p14:creationId xmlns:p14="http://schemas.microsoft.com/office/powerpoint/2010/main" val="16873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9573" y="2967335"/>
            <a:ext cx="370486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9898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229600" cy="1219200"/>
          </a:xfrm>
        </p:spPr>
        <p:txBody>
          <a:bodyPr/>
          <a:lstStyle/>
          <a:p>
            <a:r>
              <a:rPr lang="en-US" dirty="0" smtClean="0"/>
              <a:t>Presentation Topic</a:t>
            </a:r>
            <a:endParaRPr lang="en-US" dirty="0"/>
          </a:p>
        </p:txBody>
      </p:sp>
      <p:sp>
        <p:nvSpPr>
          <p:cNvPr id="3" name="Subtitle 2"/>
          <p:cNvSpPr>
            <a:spLocks noGrp="1"/>
          </p:cNvSpPr>
          <p:nvPr>
            <p:ph type="subTitle" idx="1"/>
          </p:nvPr>
        </p:nvSpPr>
        <p:spPr/>
        <p:txBody>
          <a:bodyPr/>
          <a:lstStyle/>
          <a:p>
            <a:r>
              <a:rPr lang="en-US" dirty="0" smtClean="0"/>
              <a:t>Solution of two problems using “</a:t>
            </a:r>
            <a:r>
              <a:rPr lang="en-US" dirty="0"/>
              <a:t>Problem Solving Methodology </a:t>
            </a:r>
            <a:r>
              <a:rPr lang="en-US" dirty="0" smtClean="0"/>
              <a:t>“</a:t>
            </a:r>
            <a:endParaRPr lang="en-US" dirty="0"/>
          </a:p>
        </p:txBody>
      </p:sp>
    </p:spTree>
    <p:extLst>
      <p:ext uri="{BB962C8B-B14F-4D97-AF65-F5344CB8AC3E}">
        <p14:creationId xmlns:p14="http://schemas.microsoft.com/office/powerpoint/2010/main" val="37184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28599"/>
            <a:ext cx="5625676" cy="646331"/>
          </a:xfrm>
          <a:prstGeom prst="rect">
            <a:avLst/>
          </a:prstGeom>
        </p:spPr>
        <p:txBody>
          <a:bodyPr wrap="square">
            <a:spAutoFit/>
          </a:bodyPr>
          <a:lstStyle/>
          <a:p>
            <a:endParaRPr lang="en-US" dirty="0" smtClean="0"/>
          </a:p>
          <a:p>
            <a:endParaRPr lang="en-US" dirty="0"/>
          </a:p>
        </p:txBody>
      </p:sp>
      <p:sp>
        <p:nvSpPr>
          <p:cNvPr id="12" name="Title 11"/>
          <p:cNvSpPr>
            <a:spLocks noGrp="1"/>
          </p:cNvSpPr>
          <p:nvPr>
            <p:ph type="title"/>
          </p:nvPr>
        </p:nvSpPr>
        <p:spPr>
          <a:xfrm>
            <a:off x="228600" y="385980"/>
            <a:ext cx="6629400" cy="488950"/>
          </a:xfrm>
        </p:spPr>
        <p:txBody>
          <a:bodyPr>
            <a:noAutofit/>
          </a:bodyPr>
          <a:lstStyle/>
          <a:p>
            <a:r>
              <a:rPr lang="en-US" sz="2800" b="1" dirty="0"/>
              <a:t>Problem Solving Methodology</a:t>
            </a:r>
            <a:r>
              <a:rPr lang="en-US" sz="2800" dirty="0"/>
              <a:t> </a:t>
            </a:r>
            <a:r>
              <a:rPr lang="en-US" sz="2800" dirty="0" smtClean="0"/>
              <a:t>:</a:t>
            </a:r>
            <a:endParaRPr lang="en-US" sz="2800" dirty="0"/>
          </a:p>
        </p:txBody>
      </p:sp>
      <p:sp>
        <p:nvSpPr>
          <p:cNvPr id="14" name="Text Placeholder 13"/>
          <p:cNvSpPr>
            <a:spLocks noGrp="1"/>
          </p:cNvSpPr>
          <p:nvPr>
            <p:ph type="body" idx="2"/>
          </p:nvPr>
        </p:nvSpPr>
        <p:spPr>
          <a:xfrm>
            <a:off x="1066800" y="968620"/>
            <a:ext cx="7543800" cy="609599"/>
          </a:xfrm>
        </p:spPr>
        <p:txBody>
          <a:bodyPr>
            <a:normAutofit/>
          </a:bodyPr>
          <a:lstStyle/>
          <a:p>
            <a:r>
              <a:rPr lang="en-US" sz="2400" dirty="0" smtClean="0"/>
              <a:t>Process of solving a problem step by step.</a:t>
            </a:r>
            <a:endParaRPr lang="en-US" sz="1600" dirty="0"/>
          </a:p>
        </p:txBody>
      </p:sp>
      <p:sp>
        <p:nvSpPr>
          <p:cNvPr id="3" name="TextBox 2"/>
          <p:cNvSpPr txBox="1"/>
          <p:nvPr/>
        </p:nvSpPr>
        <p:spPr>
          <a:xfrm>
            <a:off x="318580" y="1578219"/>
            <a:ext cx="7843737" cy="800219"/>
          </a:xfrm>
          <a:prstGeom prst="rect">
            <a:avLst/>
          </a:prstGeom>
          <a:noFill/>
        </p:spPr>
        <p:txBody>
          <a:bodyPr wrap="square" rtlCol="0">
            <a:spAutoFit/>
          </a:bodyPr>
          <a:lstStyle/>
          <a:p>
            <a:r>
              <a:rPr lang="en-US" sz="2800" dirty="0"/>
              <a:t>There are 6 different steps.</a:t>
            </a:r>
          </a:p>
          <a:p>
            <a:endParaRPr lang="en-US" dirty="0"/>
          </a:p>
        </p:txBody>
      </p:sp>
      <p:sp>
        <p:nvSpPr>
          <p:cNvPr id="4" name="TextBox 3"/>
          <p:cNvSpPr txBox="1"/>
          <p:nvPr/>
        </p:nvSpPr>
        <p:spPr>
          <a:xfrm>
            <a:off x="593387" y="2354571"/>
            <a:ext cx="7532452" cy="646331"/>
          </a:xfrm>
          <a:prstGeom prst="rect">
            <a:avLst/>
          </a:prstGeom>
          <a:noFill/>
        </p:spPr>
        <p:txBody>
          <a:bodyPr wrap="square" rtlCol="0">
            <a:spAutoFit/>
          </a:bodyPr>
          <a:lstStyle/>
          <a:p>
            <a:pPr lvl="1"/>
            <a:r>
              <a:rPr lang="en-US" dirty="0"/>
              <a:t>1. A clear statement of the problem.</a:t>
            </a:r>
          </a:p>
          <a:p>
            <a:endParaRPr lang="en-US" dirty="0"/>
          </a:p>
        </p:txBody>
      </p:sp>
      <p:sp>
        <p:nvSpPr>
          <p:cNvPr id="5" name="TextBox 4"/>
          <p:cNvSpPr txBox="1"/>
          <p:nvPr/>
        </p:nvSpPr>
        <p:spPr>
          <a:xfrm>
            <a:off x="612843" y="2949101"/>
            <a:ext cx="7368702" cy="646331"/>
          </a:xfrm>
          <a:prstGeom prst="rect">
            <a:avLst/>
          </a:prstGeom>
          <a:noFill/>
        </p:spPr>
        <p:txBody>
          <a:bodyPr wrap="square" rtlCol="0">
            <a:spAutoFit/>
          </a:bodyPr>
          <a:lstStyle/>
          <a:p>
            <a:pPr lvl="1"/>
            <a:r>
              <a:rPr lang="en-US" dirty="0"/>
              <a:t>2. Description of input , output formation.</a:t>
            </a:r>
          </a:p>
          <a:p>
            <a:endParaRPr lang="en-US" dirty="0"/>
          </a:p>
        </p:txBody>
      </p:sp>
      <p:sp>
        <p:nvSpPr>
          <p:cNvPr id="6" name="TextBox 5"/>
          <p:cNvSpPr txBox="1"/>
          <p:nvPr/>
        </p:nvSpPr>
        <p:spPr>
          <a:xfrm>
            <a:off x="578796" y="3595432"/>
            <a:ext cx="7315200" cy="646331"/>
          </a:xfrm>
          <a:prstGeom prst="rect">
            <a:avLst/>
          </a:prstGeom>
          <a:noFill/>
        </p:spPr>
        <p:txBody>
          <a:bodyPr wrap="square" rtlCol="0">
            <a:spAutoFit/>
          </a:bodyPr>
          <a:lstStyle/>
          <a:p>
            <a:pPr lvl="1"/>
            <a:r>
              <a:rPr lang="en-US" dirty="0"/>
              <a:t>3. A handmade solution with Example.</a:t>
            </a:r>
          </a:p>
          <a:p>
            <a:endParaRPr lang="en-US" dirty="0"/>
          </a:p>
        </p:txBody>
      </p:sp>
      <p:sp>
        <p:nvSpPr>
          <p:cNvPr id="8" name="TextBox 7"/>
          <p:cNvSpPr txBox="1"/>
          <p:nvPr/>
        </p:nvSpPr>
        <p:spPr>
          <a:xfrm>
            <a:off x="593387" y="4138587"/>
            <a:ext cx="7208196" cy="646331"/>
          </a:xfrm>
          <a:prstGeom prst="rect">
            <a:avLst/>
          </a:prstGeom>
          <a:noFill/>
        </p:spPr>
        <p:txBody>
          <a:bodyPr wrap="square" rtlCol="0">
            <a:spAutoFit/>
          </a:bodyPr>
          <a:lstStyle/>
          <a:p>
            <a:pPr lvl="1"/>
            <a:r>
              <a:rPr lang="en-US" dirty="0"/>
              <a:t>4. Algorithm Development.</a:t>
            </a:r>
          </a:p>
          <a:p>
            <a:endParaRPr lang="en-US" dirty="0"/>
          </a:p>
        </p:txBody>
      </p:sp>
      <p:sp>
        <p:nvSpPr>
          <p:cNvPr id="9" name="TextBox 8"/>
          <p:cNvSpPr txBox="1"/>
          <p:nvPr/>
        </p:nvSpPr>
        <p:spPr>
          <a:xfrm>
            <a:off x="609600" y="4771948"/>
            <a:ext cx="7162800" cy="646331"/>
          </a:xfrm>
          <a:prstGeom prst="rect">
            <a:avLst/>
          </a:prstGeom>
          <a:noFill/>
        </p:spPr>
        <p:txBody>
          <a:bodyPr wrap="square" rtlCol="0">
            <a:spAutoFit/>
          </a:bodyPr>
          <a:lstStyle/>
          <a:p>
            <a:pPr lvl="1"/>
            <a:r>
              <a:rPr lang="en-US" dirty="0"/>
              <a:t>5. Writing the C code.</a:t>
            </a:r>
          </a:p>
          <a:p>
            <a:endParaRPr lang="en-US" dirty="0"/>
          </a:p>
        </p:txBody>
      </p:sp>
      <p:sp>
        <p:nvSpPr>
          <p:cNvPr id="10" name="TextBox 9"/>
          <p:cNvSpPr txBox="1"/>
          <p:nvPr/>
        </p:nvSpPr>
        <p:spPr>
          <a:xfrm>
            <a:off x="612843" y="5341548"/>
            <a:ext cx="7010400" cy="646331"/>
          </a:xfrm>
          <a:prstGeom prst="rect">
            <a:avLst/>
          </a:prstGeom>
          <a:noFill/>
        </p:spPr>
        <p:txBody>
          <a:bodyPr wrap="square" rtlCol="0">
            <a:spAutoFit/>
          </a:bodyPr>
          <a:lstStyle/>
          <a:p>
            <a:pPr lvl="1"/>
            <a:r>
              <a:rPr lang="en-US" dirty="0"/>
              <a:t>6. Testing the solution with variety of data</a:t>
            </a:r>
          </a:p>
          <a:p>
            <a:endParaRPr lang="en-US" dirty="0"/>
          </a:p>
        </p:txBody>
      </p:sp>
    </p:spTree>
    <p:extLst>
      <p:ext uri="{BB962C8B-B14F-4D97-AF65-F5344CB8AC3E}">
        <p14:creationId xmlns:p14="http://schemas.microsoft.com/office/powerpoint/2010/main" val="61539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arn(inVertic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build="p"/>
      <p:bldP spid="3" grpId="0"/>
      <p:bldP spid="4" grpId="0"/>
      <p:bldP spid="5" grpId="0"/>
      <p:bldP spid="6"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335" y="533400"/>
            <a:ext cx="3743333"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Problem : 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1195629" y="2362200"/>
            <a:ext cx="5990743"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 3n+1 problem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976017" y="4191000"/>
            <a:ext cx="6429965" cy="830997"/>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UVA problem no : 100</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9803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2895600" cy="715962"/>
          </a:xfrm>
        </p:spPr>
        <p:txBody>
          <a:bodyPr>
            <a:normAutofit/>
          </a:bodyPr>
          <a:lstStyle/>
          <a:p>
            <a:r>
              <a:rPr lang="en-US" sz="3600" dirty="0" smtClean="0"/>
              <a:t>Statement:</a:t>
            </a:r>
            <a:endParaRPr lang="en-US" sz="3600" dirty="0"/>
          </a:p>
        </p:txBody>
      </p:sp>
      <p:sp>
        <p:nvSpPr>
          <p:cNvPr id="3" name="TextBox 2"/>
          <p:cNvSpPr txBox="1"/>
          <p:nvPr/>
        </p:nvSpPr>
        <p:spPr>
          <a:xfrm>
            <a:off x="1066800" y="1447800"/>
            <a:ext cx="7239000" cy="4031873"/>
          </a:xfrm>
          <a:prstGeom prst="rect">
            <a:avLst/>
          </a:prstGeom>
          <a:noFill/>
        </p:spPr>
        <p:txBody>
          <a:bodyPr wrap="square" rtlCol="0">
            <a:spAutoFit/>
          </a:bodyPr>
          <a:lstStyle/>
          <a:p>
            <a:r>
              <a:rPr lang="en-US" sz="3200" dirty="0"/>
              <a:t>Consider the following algorithm</a:t>
            </a:r>
            <a:r>
              <a:rPr lang="en-US" sz="3200" dirty="0" smtClean="0"/>
              <a:t>:</a:t>
            </a:r>
          </a:p>
          <a:p>
            <a:endParaRPr lang="en-US" sz="3200" dirty="0"/>
          </a:p>
          <a:p>
            <a:r>
              <a:rPr lang="en-US" sz="3200" dirty="0" smtClean="0"/>
              <a:t>     1</a:t>
            </a:r>
            <a:r>
              <a:rPr lang="en-US" sz="3200" dirty="0"/>
              <a:t>. input </a:t>
            </a:r>
            <a:r>
              <a:rPr lang="en-US" sz="3200" i="1" dirty="0"/>
              <a:t>n</a:t>
            </a:r>
          </a:p>
          <a:p>
            <a:r>
              <a:rPr lang="en-US" sz="3200" dirty="0" smtClean="0"/>
              <a:t>     2</a:t>
            </a:r>
            <a:r>
              <a:rPr lang="en-US" sz="3200" dirty="0"/>
              <a:t>. print </a:t>
            </a:r>
            <a:r>
              <a:rPr lang="en-US" sz="3200" i="1" dirty="0"/>
              <a:t>n</a:t>
            </a:r>
          </a:p>
          <a:p>
            <a:r>
              <a:rPr lang="en-US" sz="3200" dirty="0" smtClean="0"/>
              <a:t>     3</a:t>
            </a:r>
            <a:r>
              <a:rPr lang="en-US" sz="3200" dirty="0"/>
              <a:t>. if </a:t>
            </a:r>
            <a:r>
              <a:rPr lang="en-US" sz="3200" i="1" dirty="0"/>
              <a:t>n </a:t>
            </a:r>
            <a:r>
              <a:rPr lang="en-US" sz="3200" dirty="0"/>
              <a:t>= 1 then STOP</a:t>
            </a:r>
          </a:p>
          <a:p>
            <a:r>
              <a:rPr lang="en-US" sz="3200" dirty="0" smtClean="0"/>
              <a:t>     4</a:t>
            </a:r>
            <a:r>
              <a:rPr lang="en-US" sz="3200" dirty="0"/>
              <a:t>. if </a:t>
            </a:r>
            <a:r>
              <a:rPr lang="en-US" sz="3200" i="1" dirty="0"/>
              <a:t>n </a:t>
            </a:r>
            <a:r>
              <a:rPr lang="en-US" sz="3200" dirty="0"/>
              <a:t>is odd then </a:t>
            </a:r>
            <a:r>
              <a:rPr lang="en-US" sz="3200" dirty="0" smtClean="0"/>
              <a:t>n = 3n+1</a:t>
            </a:r>
            <a:endParaRPr lang="en-US" sz="3200" dirty="0"/>
          </a:p>
          <a:p>
            <a:r>
              <a:rPr lang="en-US" sz="3200" dirty="0" smtClean="0"/>
              <a:t>     5</a:t>
            </a:r>
            <a:r>
              <a:rPr lang="en-US" sz="3200" dirty="0"/>
              <a:t>. else </a:t>
            </a:r>
            <a:r>
              <a:rPr lang="en-US" sz="3200" dirty="0" smtClean="0"/>
              <a:t>n = n/2</a:t>
            </a:r>
            <a:endParaRPr lang="en-US" sz="3200" dirty="0"/>
          </a:p>
          <a:p>
            <a:r>
              <a:rPr lang="en-US" sz="3200" dirty="0" smtClean="0"/>
              <a:t>     6</a:t>
            </a:r>
            <a:r>
              <a:rPr lang="en-US" sz="3200" dirty="0"/>
              <a:t>. GOTO </a:t>
            </a:r>
            <a:r>
              <a:rPr lang="en-US" sz="3200" dirty="0" smtClean="0"/>
              <a:t>2 </a:t>
            </a:r>
            <a:endParaRPr lang="en-US" sz="3200" dirty="0"/>
          </a:p>
        </p:txBody>
      </p:sp>
    </p:spTree>
    <p:extLst>
      <p:ext uri="{BB962C8B-B14F-4D97-AF65-F5344CB8AC3E}">
        <p14:creationId xmlns:p14="http://schemas.microsoft.com/office/powerpoint/2010/main" val="408219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2895600" cy="715962"/>
          </a:xfrm>
        </p:spPr>
        <p:txBody>
          <a:bodyPr>
            <a:normAutofit/>
          </a:bodyPr>
          <a:lstStyle/>
          <a:p>
            <a:r>
              <a:rPr lang="en-US" sz="3600" dirty="0" smtClean="0"/>
              <a:t>Statement:</a:t>
            </a:r>
            <a:endParaRPr lang="en-US" sz="3600" dirty="0"/>
          </a:p>
        </p:txBody>
      </p:sp>
      <p:sp>
        <p:nvSpPr>
          <p:cNvPr id="3" name="TextBox 2"/>
          <p:cNvSpPr txBox="1"/>
          <p:nvPr/>
        </p:nvSpPr>
        <p:spPr>
          <a:xfrm>
            <a:off x="381000" y="1295400"/>
            <a:ext cx="8534400" cy="5262979"/>
          </a:xfrm>
          <a:prstGeom prst="rect">
            <a:avLst/>
          </a:prstGeom>
          <a:noFill/>
        </p:spPr>
        <p:txBody>
          <a:bodyPr wrap="square" rtlCol="0">
            <a:spAutoFit/>
          </a:bodyPr>
          <a:lstStyle/>
          <a:p>
            <a:r>
              <a:rPr lang="en-US" sz="2000" dirty="0" smtClean="0"/>
              <a:t>	</a:t>
            </a:r>
            <a:r>
              <a:rPr lang="en-US" sz="2400" dirty="0" smtClean="0"/>
              <a:t>The </a:t>
            </a:r>
            <a:r>
              <a:rPr lang="en-US" sz="2400" dirty="0"/>
              <a:t>algorithm </a:t>
            </a:r>
            <a:r>
              <a:rPr lang="en-US" sz="2400" dirty="0" smtClean="0"/>
              <a:t>described before will </a:t>
            </a:r>
            <a:r>
              <a:rPr lang="en-US" sz="2400" dirty="0"/>
              <a:t>terminate </a:t>
            </a:r>
            <a:r>
              <a:rPr lang="en-US" sz="2400" dirty="0" smtClean="0"/>
              <a:t>when </a:t>
            </a:r>
          </a:p>
          <a:p>
            <a:r>
              <a:rPr lang="en-US" sz="2400" dirty="0" smtClean="0"/>
              <a:t>n = </a:t>
            </a:r>
            <a:r>
              <a:rPr lang="en-US" sz="2400" dirty="0"/>
              <a:t>1 </a:t>
            </a:r>
            <a:r>
              <a:rPr lang="en-US" sz="2400" dirty="0" smtClean="0"/>
              <a:t>for any integral </a:t>
            </a:r>
            <a:r>
              <a:rPr lang="en-US" sz="2400" dirty="0"/>
              <a:t>input value. Despite the simplicity of the algorithm, it is unknown </a:t>
            </a:r>
            <a:r>
              <a:rPr lang="en-US" sz="2400" dirty="0" smtClean="0"/>
              <a:t>whether this </a:t>
            </a:r>
            <a:r>
              <a:rPr lang="en-US" sz="2400" dirty="0"/>
              <a:t>conjecture is true. It has been verified, however, for all integers </a:t>
            </a:r>
            <a:r>
              <a:rPr lang="en-US" sz="2400" i="1" dirty="0"/>
              <a:t>n </a:t>
            </a:r>
            <a:r>
              <a:rPr lang="en-US" sz="2400" dirty="0"/>
              <a:t>such that </a:t>
            </a:r>
            <a:endParaRPr lang="en-US" sz="2400" dirty="0" smtClean="0"/>
          </a:p>
          <a:p>
            <a:r>
              <a:rPr lang="en-US" sz="2400" dirty="0" smtClean="0"/>
              <a:t>0 &lt; </a:t>
            </a:r>
            <a:r>
              <a:rPr lang="en-US" sz="2400" i="1" dirty="0"/>
              <a:t>n </a:t>
            </a:r>
            <a:r>
              <a:rPr lang="en-US" sz="2400" dirty="0"/>
              <a:t>&lt; 1,000,000 (and, in fact, for many more numbers than this</a:t>
            </a:r>
            <a:r>
              <a:rPr lang="en-US" sz="2400" dirty="0" smtClean="0"/>
              <a:t>.)</a:t>
            </a:r>
          </a:p>
          <a:p>
            <a:endParaRPr lang="en-US" sz="2400" dirty="0"/>
          </a:p>
          <a:p>
            <a:r>
              <a:rPr lang="en-US" sz="2400" dirty="0" smtClean="0"/>
              <a:t>	Given </a:t>
            </a:r>
            <a:r>
              <a:rPr lang="en-US" sz="2400" dirty="0"/>
              <a:t>an input </a:t>
            </a:r>
            <a:r>
              <a:rPr lang="en-US" sz="2400" i="1" dirty="0"/>
              <a:t>n</a:t>
            </a:r>
            <a:r>
              <a:rPr lang="en-US" sz="2400" dirty="0"/>
              <a:t>, it is possible to determine the number of numbers printed (</a:t>
            </a:r>
            <a:r>
              <a:rPr lang="en-US" sz="2400" dirty="0" smtClean="0"/>
              <a:t>including the </a:t>
            </a:r>
            <a:r>
              <a:rPr lang="en-US" sz="2400" dirty="0"/>
              <a:t>1). For a given </a:t>
            </a:r>
            <a:r>
              <a:rPr lang="en-US" sz="2400" i="1" dirty="0"/>
              <a:t>n </a:t>
            </a:r>
            <a:r>
              <a:rPr lang="en-US" sz="2400" dirty="0"/>
              <a:t>this is called the </a:t>
            </a:r>
            <a:r>
              <a:rPr lang="en-US" sz="2400" i="1" dirty="0"/>
              <a:t>cycle-length </a:t>
            </a:r>
            <a:r>
              <a:rPr lang="en-US" sz="2400" dirty="0"/>
              <a:t>of </a:t>
            </a:r>
            <a:r>
              <a:rPr lang="en-US" sz="2400" i="1" dirty="0"/>
              <a:t>n</a:t>
            </a:r>
            <a:r>
              <a:rPr lang="en-US" sz="2400" dirty="0"/>
              <a:t>. </a:t>
            </a:r>
          </a:p>
          <a:p>
            <a:endParaRPr lang="en-US" sz="2400" dirty="0"/>
          </a:p>
          <a:p>
            <a:r>
              <a:rPr lang="en-US" sz="2400" dirty="0" smtClean="0"/>
              <a:t>	The problem is for </a:t>
            </a:r>
            <a:r>
              <a:rPr lang="en-US" sz="2400" dirty="0"/>
              <a:t>any two numbers </a:t>
            </a:r>
            <a:r>
              <a:rPr lang="en-US" sz="2400" i="1" dirty="0"/>
              <a:t>i </a:t>
            </a:r>
            <a:r>
              <a:rPr lang="en-US" sz="2400" dirty="0"/>
              <a:t>and </a:t>
            </a:r>
            <a:r>
              <a:rPr lang="en-US" sz="2400" i="1" dirty="0"/>
              <a:t>j </a:t>
            </a:r>
            <a:r>
              <a:rPr lang="en-US" sz="2400" dirty="0"/>
              <a:t>you are to determine the maximum cycle length over </a:t>
            </a:r>
            <a:r>
              <a:rPr lang="en-US" sz="2400" dirty="0" smtClean="0"/>
              <a:t>all numbers </a:t>
            </a:r>
            <a:r>
              <a:rPr lang="en-US" sz="2400" dirty="0"/>
              <a:t>between </a:t>
            </a:r>
            <a:r>
              <a:rPr lang="en-US" sz="2400" i="1" dirty="0"/>
              <a:t>i </a:t>
            </a:r>
            <a:r>
              <a:rPr lang="en-US" sz="2400" dirty="0"/>
              <a:t>and </a:t>
            </a:r>
            <a:r>
              <a:rPr lang="en-US" sz="2400" i="1" dirty="0"/>
              <a:t>j</a:t>
            </a:r>
            <a:r>
              <a:rPr lang="en-US" sz="2400" dirty="0"/>
              <a:t>.</a:t>
            </a:r>
            <a:endParaRPr lang="en-US" sz="2400" i="1" dirty="0">
              <a:solidFill>
                <a:prstClr val="white"/>
              </a:solidFill>
            </a:endParaRPr>
          </a:p>
        </p:txBody>
      </p:sp>
    </p:spTree>
    <p:extLst>
      <p:ext uri="{BB962C8B-B14F-4D97-AF65-F5344CB8AC3E}">
        <p14:creationId xmlns:p14="http://schemas.microsoft.com/office/powerpoint/2010/main" val="5378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1" y="228600"/>
            <a:ext cx="7620000" cy="762000"/>
          </a:xfrm>
        </p:spPr>
        <p:txBody>
          <a:bodyPr>
            <a:normAutofit/>
          </a:bodyPr>
          <a:lstStyle/>
          <a:p>
            <a:r>
              <a:rPr lang="en-US" sz="3200" dirty="0" smtClean="0"/>
              <a:t>Standard Input Output formation :</a:t>
            </a:r>
            <a:endParaRPr lang="en-US" sz="3200" dirty="0"/>
          </a:p>
        </p:txBody>
      </p:sp>
      <p:sp>
        <p:nvSpPr>
          <p:cNvPr id="3" name="TextBox 2"/>
          <p:cNvSpPr txBox="1"/>
          <p:nvPr/>
        </p:nvSpPr>
        <p:spPr>
          <a:xfrm>
            <a:off x="533400" y="1295400"/>
            <a:ext cx="8305800" cy="4647426"/>
          </a:xfrm>
          <a:prstGeom prst="rect">
            <a:avLst/>
          </a:prstGeom>
          <a:noFill/>
        </p:spPr>
        <p:txBody>
          <a:bodyPr wrap="square" rtlCol="0">
            <a:spAutoFit/>
          </a:bodyPr>
          <a:lstStyle/>
          <a:p>
            <a:r>
              <a:rPr lang="en-US" sz="2000" b="1" u="sng" dirty="0"/>
              <a:t>The </a:t>
            </a:r>
            <a:r>
              <a:rPr lang="en-US" sz="2000" b="1" u="sng" dirty="0" smtClean="0"/>
              <a:t>Input</a:t>
            </a:r>
            <a:r>
              <a:rPr lang="en-US" sz="2000" b="1" dirty="0" smtClean="0"/>
              <a:t> :</a:t>
            </a:r>
          </a:p>
          <a:p>
            <a:endParaRPr lang="en-US" sz="2000" b="1" u="sng" dirty="0"/>
          </a:p>
          <a:p>
            <a:r>
              <a:rPr lang="en-US" dirty="0" smtClean="0"/>
              <a:t>	The </a:t>
            </a:r>
            <a:r>
              <a:rPr lang="en-US" dirty="0"/>
              <a:t>input will consist of a series of pairs of integers </a:t>
            </a:r>
            <a:r>
              <a:rPr lang="en-US" i="1" dirty="0"/>
              <a:t>i </a:t>
            </a:r>
            <a:r>
              <a:rPr lang="en-US" dirty="0"/>
              <a:t>and </a:t>
            </a:r>
            <a:r>
              <a:rPr lang="en-US" i="1" dirty="0"/>
              <a:t>j</a:t>
            </a:r>
            <a:r>
              <a:rPr lang="en-US" dirty="0"/>
              <a:t>, one pair of integers </a:t>
            </a:r>
            <a:r>
              <a:rPr lang="en-US" dirty="0" smtClean="0"/>
              <a:t>per line</a:t>
            </a:r>
            <a:r>
              <a:rPr lang="en-US" dirty="0"/>
              <a:t>. All integers will be less than 1,000,000 and greater than </a:t>
            </a:r>
            <a:r>
              <a:rPr lang="en-US" dirty="0" smtClean="0"/>
              <a:t>0. You </a:t>
            </a:r>
            <a:r>
              <a:rPr lang="en-US" dirty="0"/>
              <a:t>should process all pairs of integers and for each pair determine the </a:t>
            </a:r>
            <a:r>
              <a:rPr lang="en-US" dirty="0" smtClean="0"/>
              <a:t>maximum cycle </a:t>
            </a:r>
            <a:r>
              <a:rPr lang="en-US" dirty="0"/>
              <a:t>length over all integers between and including </a:t>
            </a:r>
            <a:r>
              <a:rPr lang="en-US" i="1" dirty="0"/>
              <a:t>i </a:t>
            </a:r>
            <a:r>
              <a:rPr lang="en-US" dirty="0"/>
              <a:t>and </a:t>
            </a:r>
            <a:r>
              <a:rPr lang="en-US" i="1" dirty="0" smtClean="0"/>
              <a:t>j</a:t>
            </a:r>
            <a:r>
              <a:rPr lang="en-US" dirty="0" smtClean="0"/>
              <a:t>. You </a:t>
            </a:r>
            <a:r>
              <a:rPr lang="en-US" dirty="0"/>
              <a:t>can assume that no operation overflows a 32-bit integer</a:t>
            </a:r>
            <a:r>
              <a:rPr lang="en-US" dirty="0" smtClean="0"/>
              <a:t>.</a:t>
            </a:r>
          </a:p>
          <a:p>
            <a:endParaRPr lang="en-US" dirty="0"/>
          </a:p>
          <a:p>
            <a:r>
              <a:rPr lang="en-US" sz="2000" b="1" u="sng" dirty="0"/>
              <a:t>The </a:t>
            </a:r>
            <a:r>
              <a:rPr lang="en-US" sz="2000" b="1" u="sng" dirty="0" smtClean="0"/>
              <a:t>Output</a:t>
            </a:r>
            <a:r>
              <a:rPr lang="en-US" sz="2000" b="1" dirty="0" smtClean="0"/>
              <a:t> :</a:t>
            </a:r>
          </a:p>
          <a:p>
            <a:endParaRPr lang="en-US" sz="2000" b="1" dirty="0"/>
          </a:p>
          <a:p>
            <a:r>
              <a:rPr lang="en-US" dirty="0" smtClean="0"/>
              <a:t>	For </a:t>
            </a:r>
            <a:r>
              <a:rPr lang="en-US" dirty="0"/>
              <a:t>each pair of input integers </a:t>
            </a:r>
            <a:r>
              <a:rPr lang="en-US" i="1" dirty="0"/>
              <a:t>i </a:t>
            </a:r>
            <a:r>
              <a:rPr lang="en-US" dirty="0"/>
              <a:t>and </a:t>
            </a:r>
            <a:r>
              <a:rPr lang="en-US" i="1" dirty="0"/>
              <a:t>j </a:t>
            </a:r>
            <a:r>
              <a:rPr lang="en-US" dirty="0"/>
              <a:t>you should output </a:t>
            </a:r>
            <a:r>
              <a:rPr lang="en-US" i="1" dirty="0"/>
              <a:t>i</a:t>
            </a:r>
            <a:r>
              <a:rPr lang="en-US" dirty="0"/>
              <a:t>, </a:t>
            </a:r>
            <a:r>
              <a:rPr lang="en-US" i="1" dirty="0"/>
              <a:t>j</a:t>
            </a:r>
            <a:r>
              <a:rPr lang="en-US" dirty="0"/>
              <a:t>, and the </a:t>
            </a:r>
            <a:r>
              <a:rPr lang="en-US" dirty="0" smtClean="0"/>
              <a:t>maximum cycle</a:t>
            </a:r>
            <a:r>
              <a:rPr lang="en-US" dirty="0"/>
              <a:t> </a:t>
            </a:r>
            <a:r>
              <a:rPr lang="en-US" dirty="0" smtClean="0"/>
              <a:t>length </a:t>
            </a:r>
            <a:r>
              <a:rPr lang="en-US" dirty="0"/>
              <a:t>for integers between and including </a:t>
            </a:r>
            <a:r>
              <a:rPr lang="en-US" i="1" dirty="0"/>
              <a:t>i </a:t>
            </a:r>
            <a:r>
              <a:rPr lang="en-US" dirty="0"/>
              <a:t>and </a:t>
            </a:r>
            <a:r>
              <a:rPr lang="en-US" i="1" dirty="0"/>
              <a:t>j</a:t>
            </a:r>
            <a:r>
              <a:rPr lang="en-US" dirty="0"/>
              <a:t>. These three numbers should </a:t>
            </a:r>
            <a:r>
              <a:rPr lang="en-US" dirty="0" smtClean="0"/>
              <a:t>be separated </a:t>
            </a:r>
            <a:r>
              <a:rPr lang="en-US" dirty="0"/>
              <a:t>by at least one space with all three numbers on one line and with one line </a:t>
            </a:r>
            <a:r>
              <a:rPr lang="en-US" dirty="0" smtClean="0"/>
              <a:t>of output </a:t>
            </a:r>
            <a:r>
              <a:rPr lang="en-US" dirty="0"/>
              <a:t>for each line of input. The integers </a:t>
            </a:r>
            <a:r>
              <a:rPr lang="en-US" i="1" dirty="0"/>
              <a:t>i </a:t>
            </a:r>
            <a:r>
              <a:rPr lang="en-US" dirty="0"/>
              <a:t>and </a:t>
            </a:r>
            <a:r>
              <a:rPr lang="en-US" i="1" dirty="0"/>
              <a:t>j </a:t>
            </a:r>
            <a:r>
              <a:rPr lang="en-US" dirty="0"/>
              <a:t>must appear in the output in the </a:t>
            </a:r>
            <a:r>
              <a:rPr lang="en-US" dirty="0" smtClean="0"/>
              <a:t>same order </a:t>
            </a:r>
            <a:r>
              <a:rPr lang="en-US" dirty="0"/>
              <a:t>in which they appeared in the input and should be followed by the </a:t>
            </a:r>
            <a:r>
              <a:rPr lang="en-US" dirty="0" smtClean="0"/>
              <a:t>maximum cycle </a:t>
            </a:r>
            <a:r>
              <a:rPr lang="en-US" dirty="0"/>
              <a:t>length (on the same line).</a:t>
            </a:r>
          </a:p>
        </p:txBody>
      </p:sp>
    </p:spTree>
    <p:extLst>
      <p:ext uri="{BB962C8B-B14F-4D97-AF65-F5344CB8AC3E}">
        <p14:creationId xmlns:p14="http://schemas.microsoft.com/office/powerpoint/2010/main" val="35970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438400" cy="685800"/>
          </a:xfrm>
        </p:spPr>
        <p:txBody>
          <a:bodyPr>
            <a:normAutofit/>
          </a:bodyPr>
          <a:lstStyle/>
          <a:p>
            <a:r>
              <a:rPr lang="en-US" sz="3600" dirty="0" smtClean="0"/>
              <a:t>Example :</a:t>
            </a:r>
            <a:endParaRPr lang="en-US" dirty="0"/>
          </a:p>
        </p:txBody>
      </p:sp>
      <p:sp>
        <p:nvSpPr>
          <p:cNvPr id="4" name="TextBox 3"/>
          <p:cNvSpPr txBox="1"/>
          <p:nvPr/>
        </p:nvSpPr>
        <p:spPr>
          <a:xfrm>
            <a:off x="838200" y="1447800"/>
            <a:ext cx="8001000" cy="4401205"/>
          </a:xfrm>
          <a:prstGeom prst="rect">
            <a:avLst/>
          </a:prstGeom>
          <a:noFill/>
        </p:spPr>
        <p:txBody>
          <a:bodyPr wrap="square" rtlCol="0">
            <a:spAutoFit/>
          </a:bodyPr>
          <a:lstStyle/>
          <a:p>
            <a:r>
              <a:rPr lang="en-US" sz="2000" dirty="0" smtClean="0"/>
              <a:t>For the input n = 5, the following steps take place.</a:t>
            </a:r>
          </a:p>
          <a:p>
            <a:endParaRPr lang="en-US" sz="2000" dirty="0"/>
          </a:p>
          <a:p>
            <a:r>
              <a:rPr lang="en-US" sz="2000" dirty="0" smtClean="0"/>
              <a:t>  1. n=3*5+1=16                    [as n is odd]</a:t>
            </a:r>
          </a:p>
          <a:p>
            <a:r>
              <a:rPr lang="en-US" sz="2000" dirty="0"/>
              <a:t> </a:t>
            </a:r>
            <a:r>
              <a:rPr lang="en-US" sz="2000" dirty="0" smtClean="0"/>
              <a:t> 2. n=16/2=8                       [as n is even]</a:t>
            </a:r>
          </a:p>
          <a:p>
            <a:r>
              <a:rPr lang="en-US" sz="2000" dirty="0"/>
              <a:t> </a:t>
            </a:r>
            <a:r>
              <a:rPr lang="en-US" sz="2000" dirty="0" smtClean="0"/>
              <a:t> 3. n=8/2=4                         </a:t>
            </a:r>
            <a:r>
              <a:rPr lang="en-US" sz="2000" dirty="0"/>
              <a:t>[as n is even</a:t>
            </a:r>
            <a:r>
              <a:rPr lang="en-US" sz="2000" dirty="0" smtClean="0"/>
              <a:t>]</a:t>
            </a:r>
          </a:p>
          <a:p>
            <a:r>
              <a:rPr lang="en-US" sz="2000" dirty="0"/>
              <a:t> </a:t>
            </a:r>
            <a:r>
              <a:rPr lang="en-US" sz="2000" dirty="0" smtClean="0"/>
              <a:t> 4. n=4/2=2                         </a:t>
            </a:r>
            <a:r>
              <a:rPr lang="en-US" sz="2000" dirty="0"/>
              <a:t>[as n is even</a:t>
            </a:r>
            <a:r>
              <a:rPr lang="en-US" sz="2000" dirty="0" smtClean="0"/>
              <a:t>]</a:t>
            </a:r>
          </a:p>
          <a:p>
            <a:r>
              <a:rPr lang="en-US" sz="2000" dirty="0"/>
              <a:t> </a:t>
            </a:r>
            <a:r>
              <a:rPr lang="en-US" sz="2000" dirty="0" smtClean="0"/>
              <a:t> 5. n=2/2=1                         </a:t>
            </a:r>
            <a:r>
              <a:rPr lang="en-US" sz="2000" dirty="0"/>
              <a:t>[as n is even</a:t>
            </a:r>
            <a:r>
              <a:rPr lang="en-US" sz="2000" dirty="0" smtClean="0"/>
              <a:t>]</a:t>
            </a:r>
          </a:p>
          <a:p>
            <a:endParaRPr lang="en-US" sz="2000" dirty="0"/>
          </a:p>
          <a:p>
            <a:r>
              <a:rPr lang="en-US" sz="2000" dirty="0" smtClean="0"/>
              <a:t>Eventually, for n=5 , cycle length is 6.</a:t>
            </a:r>
          </a:p>
          <a:p>
            <a:r>
              <a:rPr lang="en-US" sz="2000" dirty="0" smtClean="0"/>
              <a:t>Similarly for n=3, the steps are 3,10,5,16,8,4,2,1. So cycle length is 8.</a:t>
            </a:r>
          </a:p>
          <a:p>
            <a:r>
              <a:rPr lang="en-US" sz="2000" dirty="0"/>
              <a:t>for </a:t>
            </a:r>
            <a:r>
              <a:rPr lang="en-US" sz="2000" dirty="0" smtClean="0"/>
              <a:t>n=4, </a:t>
            </a:r>
            <a:r>
              <a:rPr lang="en-US" sz="2000" dirty="0"/>
              <a:t>the steps are </a:t>
            </a:r>
            <a:r>
              <a:rPr lang="en-US" sz="2000" dirty="0" smtClean="0"/>
              <a:t>4,2,1</a:t>
            </a:r>
            <a:r>
              <a:rPr lang="en-US" sz="2000" dirty="0"/>
              <a:t>. So cycle length is </a:t>
            </a:r>
            <a:r>
              <a:rPr lang="en-US" sz="2000" dirty="0" smtClean="0"/>
              <a:t>3.</a:t>
            </a:r>
          </a:p>
          <a:p>
            <a:endParaRPr lang="en-US" sz="2000" dirty="0"/>
          </a:p>
          <a:p>
            <a:r>
              <a:rPr lang="en-US" sz="2000" dirty="0"/>
              <a:t>B</a:t>
            </a:r>
            <a:r>
              <a:rPr lang="en-US" sz="2000" dirty="0" smtClean="0"/>
              <a:t>etween 3 and 5 the maximum cycle length is 8.So taking 3 and 5 as input the output will be   3   5   8.</a:t>
            </a:r>
            <a:r>
              <a:rPr lang="en-US" dirty="0" smtClean="0"/>
              <a:t> </a:t>
            </a:r>
            <a:endParaRPr lang="en-US" dirty="0"/>
          </a:p>
        </p:txBody>
      </p:sp>
    </p:spTree>
    <p:extLst>
      <p:ext uri="{BB962C8B-B14F-4D97-AF65-F5344CB8AC3E}">
        <p14:creationId xmlns:p14="http://schemas.microsoft.com/office/powerpoint/2010/main" val="27220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4112" y="38099"/>
            <a:ext cx="990600" cy="533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 name="TextBox 4"/>
          <p:cNvSpPr txBox="1"/>
          <p:nvPr/>
        </p:nvSpPr>
        <p:spPr>
          <a:xfrm>
            <a:off x="3440803" y="120134"/>
            <a:ext cx="723295" cy="369332"/>
          </a:xfrm>
          <a:prstGeom prst="rect">
            <a:avLst/>
          </a:prstGeom>
          <a:noFill/>
        </p:spPr>
        <p:txBody>
          <a:bodyPr wrap="square" rtlCol="0">
            <a:spAutoFit/>
          </a:bodyPr>
          <a:lstStyle/>
          <a:p>
            <a:r>
              <a:rPr lang="en-US" dirty="0" smtClean="0"/>
              <a:t>Start</a:t>
            </a:r>
            <a:endParaRPr lang="en-US" dirty="0"/>
          </a:p>
        </p:txBody>
      </p:sp>
      <p:sp>
        <p:nvSpPr>
          <p:cNvPr id="8" name="Rectangle 7"/>
          <p:cNvSpPr/>
          <p:nvPr/>
        </p:nvSpPr>
        <p:spPr>
          <a:xfrm>
            <a:off x="2932168" y="874851"/>
            <a:ext cx="1470409" cy="55399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Diamond 8"/>
          <p:cNvSpPr/>
          <p:nvPr/>
        </p:nvSpPr>
        <p:spPr>
          <a:xfrm>
            <a:off x="2377349" y="1681728"/>
            <a:ext cx="1669396" cy="879648"/>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ectangle 9"/>
          <p:cNvSpPr/>
          <p:nvPr/>
        </p:nvSpPr>
        <p:spPr>
          <a:xfrm>
            <a:off x="326041" y="1476424"/>
            <a:ext cx="1168535" cy="8652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Diamond 10"/>
          <p:cNvSpPr/>
          <p:nvPr/>
        </p:nvSpPr>
        <p:spPr>
          <a:xfrm>
            <a:off x="2386727" y="3148794"/>
            <a:ext cx="1583260" cy="951755"/>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Diamond 11"/>
          <p:cNvSpPr/>
          <p:nvPr/>
        </p:nvSpPr>
        <p:spPr>
          <a:xfrm>
            <a:off x="5957813" y="3634404"/>
            <a:ext cx="1540586" cy="906800"/>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Diamond 12"/>
          <p:cNvSpPr/>
          <p:nvPr/>
        </p:nvSpPr>
        <p:spPr>
          <a:xfrm>
            <a:off x="3852267" y="3634404"/>
            <a:ext cx="1642834" cy="1018222"/>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Diamond 13"/>
          <p:cNvSpPr/>
          <p:nvPr/>
        </p:nvSpPr>
        <p:spPr>
          <a:xfrm>
            <a:off x="4708187" y="2341681"/>
            <a:ext cx="1659732" cy="800475"/>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Rectangle 14"/>
          <p:cNvSpPr/>
          <p:nvPr/>
        </p:nvSpPr>
        <p:spPr>
          <a:xfrm>
            <a:off x="2133601" y="4564400"/>
            <a:ext cx="1329372" cy="8482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ectangle 15"/>
          <p:cNvSpPr/>
          <p:nvPr/>
        </p:nvSpPr>
        <p:spPr>
          <a:xfrm>
            <a:off x="6038267" y="571499"/>
            <a:ext cx="1510041" cy="727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Rectangle 16"/>
          <p:cNvSpPr/>
          <p:nvPr/>
        </p:nvSpPr>
        <p:spPr>
          <a:xfrm>
            <a:off x="5163133" y="5605564"/>
            <a:ext cx="1255678" cy="757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Rectangle 17"/>
          <p:cNvSpPr/>
          <p:nvPr/>
        </p:nvSpPr>
        <p:spPr>
          <a:xfrm>
            <a:off x="7424459" y="5646573"/>
            <a:ext cx="1272068" cy="7464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ctangle 18"/>
          <p:cNvSpPr/>
          <p:nvPr/>
        </p:nvSpPr>
        <p:spPr>
          <a:xfrm>
            <a:off x="326041" y="5884649"/>
            <a:ext cx="19050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Rectangle 19"/>
          <p:cNvSpPr/>
          <p:nvPr/>
        </p:nvSpPr>
        <p:spPr>
          <a:xfrm>
            <a:off x="7107119" y="2086026"/>
            <a:ext cx="1738566" cy="81550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Rectangle 20"/>
          <p:cNvSpPr/>
          <p:nvPr/>
        </p:nvSpPr>
        <p:spPr>
          <a:xfrm>
            <a:off x="7924800" y="3657598"/>
            <a:ext cx="1107126" cy="8181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8" name="Straight Arrow Connector 27"/>
          <p:cNvCxnSpPr>
            <a:stCxn id="4" idx="4"/>
            <a:endCxn id="8" idx="0"/>
          </p:cNvCxnSpPr>
          <p:nvPr/>
        </p:nvCxnSpPr>
        <p:spPr>
          <a:xfrm flipH="1">
            <a:off x="3667373" y="571499"/>
            <a:ext cx="62039" cy="3033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051332" y="874851"/>
            <a:ext cx="1308637" cy="553998"/>
          </a:xfrm>
          <a:prstGeom prst="rect">
            <a:avLst/>
          </a:prstGeom>
          <a:noFill/>
        </p:spPr>
        <p:txBody>
          <a:bodyPr wrap="square" rtlCol="0">
            <a:spAutoFit/>
          </a:bodyPr>
          <a:lstStyle/>
          <a:p>
            <a:r>
              <a:rPr lang="en-US" sz="1000" dirty="0"/>
              <a:t>T</a:t>
            </a:r>
            <a:r>
              <a:rPr lang="en-US" sz="1000" dirty="0" smtClean="0"/>
              <a:t>emp1=num1</a:t>
            </a:r>
          </a:p>
          <a:p>
            <a:r>
              <a:rPr lang="en-US" sz="1000" dirty="0" smtClean="0"/>
              <a:t>Temp2=num2</a:t>
            </a:r>
          </a:p>
          <a:p>
            <a:r>
              <a:rPr lang="en-US" sz="1000" dirty="0" err="1" smtClean="0"/>
              <a:t>Maxc</a:t>
            </a:r>
            <a:r>
              <a:rPr lang="en-US" sz="1000" dirty="0" smtClean="0"/>
              <a:t>=0</a:t>
            </a:r>
            <a:endParaRPr lang="en-US" sz="1000" dirty="0"/>
          </a:p>
        </p:txBody>
      </p:sp>
      <p:cxnSp>
        <p:nvCxnSpPr>
          <p:cNvPr id="36" name="Straight Arrow Connector 35"/>
          <p:cNvCxnSpPr>
            <a:stCxn id="8" idx="2"/>
            <a:endCxn id="9" idx="0"/>
          </p:cNvCxnSpPr>
          <p:nvPr/>
        </p:nvCxnSpPr>
        <p:spPr>
          <a:xfrm flipH="1">
            <a:off x="3212047" y="1428849"/>
            <a:ext cx="455326" cy="2528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2606857" y="2015302"/>
            <a:ext cx="1143001" cy="246221"/>
          </a:xfrm>
          <a:prstGeom prst="rect">
            <a:avLst/>
          </a:prstGeom>
          <a:noFill/>
        </p:spPr>
        <p:txBody>
          <a:bodyPr wrap="square" rtlCol="0">
            <a:spAutoFit/>
          </a:bodyPr>
          <a:lstStyle/>
          <a:p>
            <a:r>
              <a:rPr lang="en-US" sz="1000" dirty="0" smtClean="0"/>
              <a:t>Temp1&gt;temp2</a:t>
            </a:r>
            <a:endParaRPr lang="en-US" sz="1000" dirty="0"/>
          </a:p>
        </p:txBody>
      </p:sp>
      <p:cxnSp>
        <p:nvCxnSpPr>
          <p:cNvPr id="40" name="Straight Arrow Connector 39"/>
          <p:cNvCxnSpPr>
            <a:stCxn id="9" idx="1"/>
            <a:endCxn id="10" idx="3"/>
          </p:cNvCxnSpPr>
          <p:nvPr/>
        </p:nvCxnSpPr>
        <p:spPr>
          <a:xfrm flipH="1" flipV="1">
            <a:off x="1494576" y="1909053"/>
            <a:ext cx="882773" cy="2124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flipH="1">
            <a:off x="524407" y="1708998"/>
            <a:ext cx="932385" cy="400110"/>
          </a:xfrm>
          <a:prstGeom prst="rect">
            <a:avLst/>
          </a:prstGeom>
          <a:noFill/>
        </p:spPr>
        <p:txBody>
          <a:bodyPr wrap="square" rtlCol="0">
            <a:spAutoFit/>
          </a:bodyPr>
          <a:lstStyle/>
          <a:p>
            <a:r>
              <a:rPr lang="en-US" sz="1000" dirty="0" smtClean="0"/>
              <a:t>Swap(temp1,temp2)</a:t>
            </a:r>
            <a:endParaRPr lang="en-US" sz="1000" dirty="0"/>
          </a:p>
        </p:txBody>
      </p:sp>
      <p:cxnSp>
        <p:nvCxnSpPr>
          <p:cNvPr id="44" name="Straight Arrow Connector 43"/>
          <p:cNvCxnSpPr>
            <a:stCxn id="10" idx="2"/>
            <a:endCxn id="11" idx="0"/>
          </p:cNvCxnSpPr>
          <p:nvPr/>
        </p:nvCxnSpPr>
        <p:spPr>
          <a:xfrm>
            <a:off x="910309" y="2341681"/>
            <a:ext cx="2268048" cy="807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Elbow Connector 57"/>
          <p:cNvCxnSpPr>
            <a:stCxn id="9" idx="2"/>
            <a:endCxn id="11" idx="0"/>
          </p:cNvCxnSpPr>
          <p:nvPr/>
        </p:nvCxnSpPr>
        <p:spPr>
          <a:xfrm rot="5400000">
            <a:off x="2901493" y="2838240"/>
            <a:ext cx="587418" cy="3369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2361149" y="4819706"/>
            <a:ext cx="1026653" cy="400110"/>
          </a:xfrm>
          <a:prstGeom prst="rect">
            <a:avLst/>
          </a:prstGeom>
          <a:noFill/>
        </p:spPr>
        <p:txBody>
          <a:bodyPr wrap="square" rtlCol="0">
            <a:spAutoFit/>
          </a:bodyPr>
          <a:lstStyle/>
          <a:p>
            <a:r>
              <a:rPr lang="en-US" sz="1000" dirty="0" smtClean="0"/>
              <a:t>Temp=temp1</a:t>
            </a:r>
          </a:p>
          <a:p>
            <a:r>
              <a:rPr lang="en-US" sz="1000" dirty="0" smtClean="0"/>
              <a:t>Count=1</a:t>
            </a:r>
            <a:endParaRPr lang="en-US" sz="1000" dirty="0"/>
          </a:p>
        </p:txBody>
      </p:sp>
      <p:sp>
        <p:nvSpPr>
          <p:cNvPr id="62" name="TextBox 61"/>
          <p:cNvSpPr txBox="1"/>
          <p:nvPr/>
        </p:nvSpPr>
        <p:spPr>
          <a:xfrm>
            <a:off x="4282257" y="3998456"/>
            <a:ext cx="685800" cy="253916"/>
          </a:xfrm>
          <a:prstGeom prst="rect">
            <a:avLst/>
          </a:prstGeom>
          <a:noFill/>
        </p:spPr>
        <p:txBody>
          <a:bodyPr wrap="square" rtlCol="0">
            <a:spAutoFit/>
          </a:bodyPr>
          <a:lstStyle/>
          <a:p>
            <a:r>
              <a:rPr lang="en-US" sz="1050" dirty="0" smtClean="0"/>
              <a:t>Temp&gt;1</a:t>
            </a:r>
            <a:endParaRPr lang="en-US" sz="1050" dirty="0"/>
          </a:p>
        </p:txBody>
      </p:sp>
      <p:cxnSp>
        <p:nvCxnSpPr>
          <p:cNvPr id="66" name="Straight Arrow Connector 65"/>
          <p:cNvCxnSpPr>
            <a:stCxn id="15" idx="3"/>
            <a:endCxn id="13" idx="1"/>
          </p:cNvCxnSpPr>
          <p:nvPr/>
        </p:nvCxnSpPr>
        <p:spPr>
          <a:xfrm flipV="1">
            <a:off x="3462973" y="4143515"/>
            <a:ext cx="389294" cy="845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11" idx="2"/>
            <a:endCxn id="15" idx="0"/>
          </p:cNvCxnSpPr>
          <p:nvPr/>
        </p:nvCxnSpPr>
        <p:spPr>
          <a:xfrm flipH="1">
            <a:off x="2798287" y="4100549"/>
            <a:ext cx="380070" cy="4638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619246" y="3494990"/>
            <a:ext cx="1110166" cy="246221"/>
          </a:xfrm>
          <a:prstGeom prst="rect">
            <a:avLst/>
          </a:prstGeom>
          <a:noFill/>
        </p:spPr>
        <p:txBody>
          <a:bodyPr wrap="square" rtlCol="0">
            <a:spAutoFit/>
          </a:bodyPr>
          <a:lstStyle/>
          <a:p>
            <a:r>
              <a:rPr lang="en-US" sz="1000" dirty="0" smtClean="0"/>
              <a:t>Temp1&lt;=temp2</a:t>
            </a:r>
            <a:endParaRPr lang="en-US" sz="1000" dirty="0"/>
          </a:p>
        </p:txBody>
      </p:sp>
      <p:sp>
        <p:nvSpPr>
          <p:cNvPr id="72" name="TextBox 71"/>
          <p:cNvSpPr txBox="1"/>
          <p:nvPr/>
        </p:nvSpPr>
        <p:spPr>
          <a:xfrm>
            <a:off x="6224547" y="3939451"/>
            <a:ext cx="1225833" cy="276999"/>
          </a:xfrm>
          <a:prstGeom prst="rect">
            <a:avLst/>
          </a:prstGeom>
          <a:noFill/>
        </p:spPr>
        <p:txBody>
          <a:bodyPr wrap="square" rtlCol="0">
            <a:spAutoFit/>
          </a:bodyPr>
          <a:lstStyle/>
          <a:p>
            <a:r>
              <a:rPr lang="en-US" sz="1200" dirty="0" smtClean="0"/>
              <a:t>Temp%2==1</a:t>
            </a:r>
            <a:endParaRPr lang="en-US" sz="1200" dirty="0"/>
          </a:p>
        </p:txBody>
      </p:sp>
      <p:cxnSp>
        <p:nvCxnSpPr>
          <p:cNvPr id="74" name="Straight Arrow Connector 73"/>
          <p:cNvCxnSpPr>
            <a:stCxn id="13" idx="3"/>
            <a:endCxn id="12" idx="1"/>
          </p:cNvCxnSpPr>
          <p:nvPr/>
        </p:nvCxnSpPr>
        <p:spPr>
          <a:xfrm flipV="1">
            <a:off x="5495101" y="4087804"/>
            <a:ext cx="462712" cy="557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5142341" y="5807315"/>
            <a:ext cx="1362201" cy="276999"/>
          </a:xfrm>
          <a:prstGeom prst="rect">
            <a:avLst/>
          </a:prstGeom>
          <a:noFill/>
        </p:spPr>
        <p:txBody>
          <a:bodyPr wrap="square" rtlCol="0">
            <a:spAutoFit/>
          </a:bodyPr>
          <a:lstStyle/>
          <a:p>
            <a:r>
              <a:rPr lang="en-US" sz="1200" dirty="0" smtClean="0"/>
              <a:t>Temp=3*temp+1</a:t>
            </a:r>
            <a:endParaRPr lang="en-US" sz="1200" dirty="0"/>
          </a:p>
        </p:txBody>
      </p:sp>
      <p:cxnSp>
        <p:nvCxnSpPr>
          <p:cNvPr id="83" name="Straight Arrow Connector 82"/>
          <p:cNvCxnSpPr>
            <a:stCxn id="12" idx="2"/>
            <a:endCxn id="17" idx="0"/>
          </p:cNvCxnSpPr>
          <p:nvPr/>
        </p:nvCxnSpPr>
        <p:spPr>
          <a:xfrm flipH="1">
            <a:off x="5790972" y="4541204"/>
            <a:ext cx="937134" cy="1064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12" idx="3"/>
            <a:endCxn id="21" idx="1"/>
          </p:cNvCxnSpPr>
          <p:nvPr/>
        </p:nvCxnSpPr>
        <p:spPr>
          <a:xfrm flipV="1">
            <a:off x="7498399" y="4066691"/>
            <a:ext cx="426401" cy="2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8" name="TextBox 87"/>
          <p:cNvSpPr txBox="1"/>
          <p:nvPr/>
        </p:nvSpPr>
        <p:spPr>
          <a:xfrm>
            <a:off x="8037301" y="3880189"/>
            <a:ext cx="893323" cy="276999"/>
          </a:xfrm>
          <a:prstGeom prst="rect">
            <a:avLst/>
          </a:prstGeom>
          <a:noFill/>
        </p:spPr>
        <p:txBody>
          <a:bodyPr wrap="square" rtlCol="0">
            <a:spAutoFit/>
          </a:bodyPr>
          <a:lstStyle/>
          <a:p>
            <a:r>
              <a:rPr lang="en-US" sz="1200" dirty="0" smtClean="0"/>
              <a:t>temp/=2</a:t>
            </a:r>
            <a:endParaRPr lang="en-US" sz="1200" dirty="0"/>
          </a:p>
        </p:txBody>
      </p:sp>
      <p:sp>
        <p:nvSpPr>
          <p:cNvPr id="89" name="TextBox 88"/>
          <p:cNvSpPr txBox="1"/>
          <p:nvPr/>
        </p:nvSpPr>
        <p:spPr>
          <a:xfrm>
            <a:off x="7677376" y="5888177"/>
            <a:ext cx="909892" cy="276999"/>
          </a:xfrm>
          <a:prstGeom prst="rect">
            <a:avLst/>
          </a:prstGeom>
          <a:noFill/>
        </p:spPr>
        <p:txBody>
          <a:bodyPr wrap="square" rtlCol="0">
            <a:spAutoFit/>
          </a:bodyPr>
          <a:lstStyle/>
          <a:p>
            <a:r>
              <a:rPr lang="en-US" sz="1200" dirty="0" smtClean="0"/>
              <a:t>Count++</a:t>
            </a:r>
            <a:endParaRPr lang="en-US" sz="1200" dirty="0"/>
          </a:p>
        </p:txBody>
      </p:sp>
      <p:cxnSp>
        <p:nvCxnSpPr>
          <p:cNvPr id="91" name="Straight Arrow Connector 90"/>
          <p:cNvCxnSpPr>
            <a:stCxn id="17" idx="3"/>
            <a:endCxn id="18" idx="1"/>
          </p:cNvCxnSpPr>
          <p:nvPr/>
        </p:nvCxnSpPr>
        <p:spPr>
          <a:xfrm>
            <a:off x="6418811" y="5984132"/>
            <a:ext cx="1005648" cy="35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Straight Arrow Connector 93"/>
          <p:cNvCxnSpPr>
            <a:stCxn id="21" idx="2"/>
            <a:endCxn id="18" idx="0"/>
          </p:cNvCxnSpPr>
          <p:nvPr/>
        </p:nvCxnSpPr>
        <p:spPr>
          <a:xfrm flipH="1">
            <a:off x="8060493" y="4475783"/>
            <a:ext cx="417870" cy="11707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5" name="Elbow Connector 104"/>
          <p:cNvCxnSpPr>
            <a:stCxn id="18" idx="2"/>
            <a:endCxn id="13" idx="2"/>
          </p:cNvCxnSpPr>
          <p:nvPr/>
        </p:nvCxnSpPr>
        <p:spPr>
          <a:xfrm rot="5400000" flipH="1">
            <a:off x="5496888" y="3829423"/>
            <a:ext cx="1740401" cy="3386809"/>
          </a:xfrm>
          <a:prstGeom prst="bentConnector3">
            <a:avLst>
              <a:gd name="adj1" fmla="val -13135"/>
            </a:avLst>
          </a:prstGeom>
          <a:ln>
            <a:tailEnd type="arrow"/>
          </a:ln>
        </p:spPr>
        <p:style>
          <a:lnRef idx="2">
            <a:schemeClr val="dk1"/>
          </a:lnRef>
          <a:fillRef idx="0">
            <a:schemeClr val="dk1"/>
          </a:fillRef>
          <a:effectRef idx="1">
            <a:schemeClr val="dk1"/>
          </a:effectRef>
          <a:fontRef idx="minor">
            <a:schemeClr val="tx1"/>
          </a:fontRef>
        </p:style>
      </p:cxnSp>
      <p:sp>
        <p:nvSpPr>
          <p:cNvPr id="108" name="TextBox 107"/>
          <p:cNvSpPr txBox="1"/>
          <p:nvPr/>
        </p:nvSpPr>
        <p:spPr>
          <a:xfrm>
            <a:off x="5195153" y="2541863"/>
            <a:ext cx="685800" cy="400110"/>
          </a:xfrm>
          <a:prstGeom prst="rect">
            <a:avLst/>
          </a:prstGeom>
          <a:noFill/>
        </p:spPr>
        <p:txBody>
          <a:bodyPr wrap="square" rtlCol="0">
            <a:spAutoFit/>
          </a:bodyPr>
          <a:lstStyle/>
          <a:p>
            <a:r>
              <a:rPr lang="en-US" sz="1000" dirty="0" smtClean="0"/>
              <a:t>Count&gt;</a:t>
            </a:r>
            <a:r>
              <a:rPr lang="en-US" sz="1000" dirty="0" err="1" smtClean="0"/>
              <a:t>maxc</a:t>
            </a:r>
            <a:endParaRPr lang="en-US" sz="1000" dirty="0"/>
          </a:p>
        </p:txBody>
      </p:sp>
      <p:cxnSp>
        <p:nvCxnSpPr>
          <p:cNvPr id="112" name="Straight Arrow Connector 111"/>
          <p:cNvCxnSpPr>
            <a:stCxn id="13" idx="0"/>
            <a:endCxn id="14" idx="2"/>
          </p:cNvCxnSpPr>
          <p:nvPr/>
        </p:nvCxnSpPr>
        <p:spPr>
          <a:xfrm flipV="1">
            <a:off x="4673684" y="3142156"/>
            <a:ext cx="864369" cy="4922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5" name="Straight Arrow Connector 114"/>
          <p:cNvCxnSpPr>
            <a:stCxn id="14" idx="3"/>
            <a:endCxn id="20" idx="1"/>
          </p:cNvCxnSpPr>
          <p:nvPr/>
        </p:nvCxnSpPr>
        <p:spPr>
          <a:xfrm flipV="1">
            <a:off x="6367919" y="2493777"/>
            <a:ext cx="739200" cy="2481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14" idx="0"/>
            <a:endCxn id="16" idx="2"/>
          </p:cNvCxnSpPr>
          <p:nvPr/>
        </p:nvCxnSpPr>
        <p:spPr>
          <a:xfrm flipV="1">
            <a:off x="5538053" y="1298536"/>
            <a:ext cx="1255235" cy="10431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1" name="Elbow Connector 120"/>
          <p:cNvCxnSpPr>
            <a:stCxn id="20" idx="0"/>
            <a:endCxn id="16" idx="3"/>
          </p:cNvCxnSpPr>
          <p:nvPr/>
        </p:nvCxnSpPr>
        <p:spPr>
          <a:xfrm rot="16200000" flipV="1">
            <a:off x="7186851" y="1296475"/>
            <a:ext cx="1151008" cy="428094"/>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6557355" y="751740"/>
            <a:ext cx="893341" cy="246221"/>
          </a:xfrm>
          <a:prstGeom prst="rect">
            <a:avLst/>
          </a:prstGeom>
          <a:noFill/>
        </p:spPr>
        <p:txBody>
          <a:bodyPr wrap="square" rtlCol="0">
            <a:spAutoFit/>
          </a:bodyPr>
          <a:lstStyle/>
          <a:p>
            <a:r>
              <a:rPr lang="en-US" sz="1000" dirty="0" smtClean="0"/>
              <a:t>Temp1++</a:t>
            </a:r>
            <a:endParaRPr lang="en-US" sz="1000" dirty="0"/>
          </a:p>
        </p:txBody>
      </p:sp>
      <p:sp>
        <p:nvSpPr>
          <p:cNvPr id="131" name="TextBox 130"/>
          <p:cNvSpPr txBox="1"/>
          <p:nvPr/>
        </p:nvSpPr>
        <p:spPr>
          <a:xfrm>
            <a:off x="7395984" y="2310071"/>
            <a:ext cx="1282634" cy="307777"/>
          </a:xfrm>
          <a:prstGeom prst="rect">
            <a:avLst/>
          </a:prstGeom>
          <a:noFill/>
        </p:spPr>
        <p:txBody>
          <a:bodyPr wrap="square" rtlCol="0">
            <a:spAutoFit/>
          </a:bodyPr>
          <a:lstStyle/>
          <a:p>
            <a:r>
              <a:rPr lang="en-US" sz="1400" dirty="0" err="1" smtClean="0"/>
              <a:t>Maxc</a:t>
            </a:r>
            <a:r>
              <a:rPr lang="en-US" sz="1400" dirty="0" smtClean="0"/>
              <a:t>=count</a:t>
            </a:r>
            <a:endParaRPr lang="en-US" sz="1400" dirty="0"/>
          </a:p>
        </p:txBody>
      </p:sp>
      <p:cxnSp>
        <p:nvCxnSpPr>
          <p:cNvPr id="133" name="Straight Arrow Connector 132"/>
          <p:cNvCxnSpPr>
            <a:stCxn id="16" idx="1"/>
            <a:endCxn id="11" idx="0"/>
          </p:cNvCxnSpPr>
          <p:nvPr/>
        </p:nvCxnSpPr>
        <p:spPr>
          <a:xfrm flipH="1">
            <a:off x="3178357" y="935018"/>
            <a:ext cx="2859910" cy="22137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2" name="Elbow Connector 181"/>
          <p:cNvCxnSpPr>
            <a:stCxn id="11" idx="1"/>
            <a:endCxn id="19" idx="0"/>
          </p:cNvCxnSpPr>
          <p:nvPr/>
        </p:nvCxnSpPr>
        <p:spPr>
          <a:xfrm rot="10800000" flipV="1">
            <a:off x="1278541" y="3624671"/>
            <a:ext cx="1108186" cy="2259977"/>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39" name="TextBox 238"/>
          <p:cNvSpPr txBox="1"/>
          <p:nvPr/>
        </p:nvSpPr>
        <p:spPr>
          <a:xfrm>
            <a:off x="549169" y="6019800"/>
            <a:ext cx="1458744" cy="415498"/>
          </a:xfrm>
          <a:prstGeom prst="rect">
            <a:avLst/>
          </a:prstGeom>
          <a:noFill/>
        </p:spPr>
        <p:txBody>
          <a:bodyPr wrap="square" rtlCol="0">
            <a:spAutoFit/>
          </a:bodyPr>
          <a:lstStyle/>
          <a:p>
            <a:r>
              <a:rPr lang="en-US" sz="1050" dirty="0" smtClean="0"/>
              <a:t>Output : num1,num2,maxc</a:t>
            </a:r>
            <a:endParaRPr lang="en-US" sz="1050" dirty="0"/>
          </a:p>
        </p:txBody>
      </p:sp>
      <p:sp>
        <p:nvSpPr>
          <p:cNvPr id="290" name="Oval 289"/>
          <p:cNvSpPr/>
          <p:nvPr/>
        </p:nvSpPr>
        <p:spPr>
          <a:xfrm>
            <a:off x="3368396" y="6096000"/>
            <a:ext cx="856316" cy="533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92" name="Straight Arrow Connector 291"/>
          <p:cNvCxnSpPr>
            <a:stCxn id="19" idx="3"/>
            <a:endCxn id="290" idx="2"/>
          </p:cNvCxnSpPr>
          <p:nvPr/>
        </p:nvCxnSpPr>
        <p:spPr>
          <a:xfrm>
            <a:off x="2231041" y="6227549"/>
            <a:ext cx="1137355" cy="1351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1" name="TextBox 340"/>
          <p:cNvSpPr txBox="1"/>
          <p:nvPr/>
        </p:nvSpPr>
        <p:spPr>
          <a:xfrm>
            <a:off x="1821958" y="1681728"/>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342" name="TextBox 341"/>
          <p:cNvSpPr txBox="1"/>
          <p:nvPr/>
        </p:nvSpPr>
        <p:spPr>
          <a:xfrm>
            <a:off x="2932168" y="2629049"/>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344" name="TextBox 343"/>
          <p:cNvSpPr txBox="1"/>
          <p:nvPr/>
        </p:nvSpPr>
        <p:spPr>
          <a:xfrm>
            <a:off x="1837354" y="3349822"/>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345" name="TextBox 344"/>
          <p:cNvSpPr txBox="1"/>
          <p:nvPr/>
        </p:nvSpPr>
        <p:spPr>
          <a:xfrm>
            <a:off x="2798287" y="4064844"/>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346" name="TextBox 345"/>
          <p:cNvSpPr txBox="1"/>
          <p:nvPr/>
        </p:nvSpPr>
        <p:spPr>
          <a:xfrm>
            <a:off x="6609991" y="2309111"/>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347" name="TextBox 346"/>
          <p:cNvSpPr txBox="1"/>
          <p:nvPr/>
        </p:nvSpPr>
        <p:spPr>
          <a:xfrm>
            <a:off x="5801991" y="4755260"/>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348" name="TextBox 347"/>
          <p:cNvSpPr txBox="1"/>
          <p:nvPr/>
        </p:nvSpPr>
        <p:spPr>
          <a:xfrm>
            <a:off x="5934016" y="1588584"/>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349" name="TextBox 348"/>
          <p:cNvSpPr txBox="1"/>
          <p:nvPr/>
        </p:nvSpPr>
        <p:spPr>
          <a:xfrm>
            <a:off x="7450696" y="3738316"/>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350" name="TextBox 349"/>
          <p:cNvSpPr txBox="1"/>
          <p:nvPr/>
        </p:nvSpPr>
        <p:spPr>
          <a:xfrm>
            <a:off x="4921624" y="3067549"/>
            <a:ext cx="273529" cy="369332"/>
          </a:xfrm>
          <a:prstGeom prst="rect">
            <a:avLst/>
          </a:prstGeom>
          <a:noFill/>
        </p:spPr>
        <p:txBody>
          <a:bodyPr wrap="square" rtlCol="0">
            <a:spAutoFit/>
          </a:bodyPr>
          <a:lstStyle/>
          <a:p>
            <a:r>
              <a:rPr lang="en-US" dirty="0" smtClean="0">
                <a:solidFill>
                  <a:srgbClr val="FF0000"/>
                </a:solidFill>
              </a:rPr>
              <a:t>F</a:t>
            </a:r>
            <a:endParaRPr lang="en-US" dirty="0">
              <a:solidFill>
                <a:srgbClr val="FF0000"/>
              </a:solidFill>
            </a:endParaRPr>
          </a:p>
        </p:txBody>
      </p:sp>
      <p:sp>
        <p:nvSpPr>
          <p:cNvPr id="367" name="TextBox 366"/>
          <p:cNvSpPr txBox="1"/>
          <p:nvPr/>
        </p:nvSpPr>
        <p:spPr>
          <a:xfrm>
            <a:off x="5452519" y="3738316"/>
            <a:ext cx="311644" cy="369332"/>
          </a:xfrm>
          <a:prstGeom prst="rect">
            <a:avLst/>
          </a:prstGeom>
          <a:noFill/>
        </p:spPr>
        <p:txBody>
          <a:bodyPr wrap="square" rtlCol="0">
            <a:spAutoFit/>
          </a:bodyPr>
          <a:lstStyle/>
          <a:p>
            <a:r>
              <a:rPr lang="en-US" dirty="0" smtClean="0">
                <a:solidFill>
                  <a:srgbClr val="00B050"/>
                </a:solidFill>
              </a:rPr>
              <a:t>T</a:t>
            </a:r>
            <a:endParaRPr lang="en-US" dirty="0">
              <a:solidFill>
                <a:srgbClr val="00B050"/>
              </a:solidFill>
            </a:endParaRPr>
          </a:p>
        </p:txBody>
      </p:sp>
      <p:sp>
        <p:nvSpPr>
          <p:cNvPr id="385" name="TextBox 384"/>
          <p:cNvSpPr txBox="1"/>
          <p:nvPr/>
        </p:nvSpPr>
        <p:spPr>
          <a:xfrm>
            <a:off x="3581400" y="6227549"/>
            <a:ext cx="465345" cy="276999"/>
          </a:xfrm>
          <a:prstGeom prst="rect">
            <a:avLst/>
          </a:prstGeom>
          <a:noFill/>
        </p:spPr>
        <p:txBody>
          <a:bodyPr wrap="square" rtlCol="0">
            <a:spAutoFit/>
          </a:bodyPr>
          <a:lstStyle/>
          <a:p>
            <a:r>
              <a:rPr lang="en-US" sz="1200" dirty="0" smtClean="0"/>
              <a:t>End</a:t>
            </a:r>
            <a:endParaRPr lang="en-US" sz="1200" dirty="0"/>
          </a:p>
        </p:txBody>
      </p:sp>
    </p:spTree>
    <p:extLst>
      <p:ext uri="{BB962C8B-B14F-4D97-AF65-F5344CB8AC3E}">
        <p14:creationId xmlns:p14="http://schemas.microsoft.com/office/powerpoint/2010/main" val="17612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arn(inVertical)">
                                      <p:cBhvr>
                                        <p:cTn id="52" dur="500"/>
                                        <p:tgtEl>
                                          <p:spTgt spid="34"/>
                                        </p:tgtEl>
                                      </p:cBhvr>
                                    </p:animEffect>
                                  </p:childTnLst>
                                </p:cTn>
                              </p:par>
                              <p:par>
                                <p:cTn id="53" presetID="16" presetClass="entr" presetSubtype="21"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arn(inVertical)">
                                      <p:cBhvr>
                                        <p:cTn id="55" dur="500"/>
                                        <p:tgtEl>
                                          <p:spTgt spid="3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par>
                                <p:cTn id="59" presetID="16" presetClass="entr" presetSubtype="21"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arn(inVertical)">
                                      <p:cBhvr>
                                        <p:cTn id="61" dur="500"/>
                                        <p:tgtEl>
                                          <p:spTgt spid="40"/>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arn(inVertical)">
                                      <p:cBhvr>
                                        <p:cTn id="64" dur="500"/>
                                        <p:tgtEl>
                                          <p:spTgt spid="42"/>
                                        </p:tgtEl>
                                      </p:cBhvr>
                                    </p:animEffect>
                                  </p:childTnLst>
                                </p:cTn>
                              </p:par>
                              <p:par>
                                <p:cTn id="65" presetID="16" presetClass="entr" presetSubtype="21"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barn(inVertical)">
                                      <p:cBhvr>
                                        <p:cTn id="67" dur="500"/>
                                        <p:tgtEl>
                                          <p:spTgt spid="44"/>
                                        </p:tgtEl>
                                      </p:cBhvr>
                                    </p:animEffect>
                                  </p:childTnLst>
                                </p:cTn>
                              </p:par>
                              <p:par>
                                <p:cTn id="68" presetID="16" presetClass="entr" presetSubtype="21" fill="hold"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barn(inVertical)">
                                      <p:cBhvr>
                                        <p:cTn id="70" dur="500"/>
                                        <p:tgtEl>
                                          <p:spTgt spid="5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barn(inVertical)">
                                      <p:cBhvr>
                                        <p:cTn id="73" dur="500"/>
                                        <p:tgtEl>
                                          <p:spTgt spid="61"/>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barn(inVertical)">
                                      <p:cBhvr>
                                        <p:cTn id="76" dur="500"/>
                                        <p:tgtEl>
                                          <p:spTgt spid="62"/>
                                        </p:tgtEl>
                                      </p:cBhvr>
                                    </p:animEffect>
                                  </p:childTnLst>
                                </p:cTn>
                              </p:par>
                              <p:par>
                                <p:cTn id="77" presetID="16" presetClass="entr" presetSubtype="21"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barn(inVertical)">
                                      <p:cBhvr>
                                        <p:cTn id="79" dur="500"/>
                                        <p:tgtEl>
                                          <p:spTgt spid="66"/>
                                        </p:tgtEl>
                                      </p:cBhvr>
                                    </p:animEffect>
                                  </p:childTnLst>
                                </p:cTn>
                              </p:par>
                              <p:par>
                                <p:cTn id="80" presetID="16" presetClass="entr" presetSubtype="21"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barn(inVertical)">
                                      <p:cBhvr>
                                        <p:cTn id="82" dur="500"/>
                                        <p:tgtEl>
                                          <p:spTgt spid="6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barn(inVertical)">
                                      <p:cBhvr>
                                        <p:cTn id="85" dur="500"/>
                                        <p:tgtEl>
                                          <p:spTgt spid="7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barn(inVertical)">
                                      <p:cBhvr>
                                        <p:cTn id="88" dur="500"/>
                                        <p:tgtEl>
                                          <p:spTgt spid="72"/>
                                        </p:tgtEl>
                                      </p:cBhvr>
                                    </p:animEffect>
                                  </p:childTnLst>
                                </p:cTn>
                              </p:par>
                              <p:par>
                                <p:cTn id="89" presetID="16" presetClass="entr" presetSubtype="21"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barn(inVertical)">
                                      <p:cBhvr>
                                        <p:cTn id="91" dur="500"/>
                                        <p:tgtEl>
                                          <p:spTgt spid="74"/>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barn(inVertical)">
                                      <p:cBhvr>
                                        <p:cTn id="94" dur="500"/>
                                        <p:tgtEl>
                                          <p:spTgt spid="76"/>
                                        </p:tgtEl>
                                      </p:cBhvr>
                                    </p:animEffect>
                                  </p:childTnLst>
                                </p:cTn>
                              </p:par>
                              <p:par>
                                <p:cTn id="95" presetID="16" presetClass="entr" presetSubtype="21" fill="hold"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barn(inVertical)">
                                      <p:cBhvr>
                                        <p:cTn id="97" dur="500"/>
                                        <p:tgtEl>
                                          <p:spTgt spid="83"/>
                                        </p:tgtEl>
                                      </p:cBhvr>
                                    </p:animEffect>
                                  </p:childTnLst>
                                </p:cTn>
                              </p:par>
                              <p:par>
                                <p:cTn id="98" presetID="16" presetClass="entr" presetSubtype="21" fill="hold" nodeType="with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barn(inVertical)">
                                      <p:cBhvr>
                                        <p:cTn id="100" dur="500"/>
                                        <p:tgtEl>
                                          <p:spTgt spid="8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barn(inVertical)">
                                      <p:cBhvr>
                                        <p:cTn id="103" dur="500"/>
                                        <p:tgtEl>
                                          <p:spTgt spid="89"/>
                                        </p:tgtEl>
                                      </p:cBhvr>
                                    </p:animEffect>
                                  </p:childTnLst>
                                </p:cTn>
                              </p:par>
                              <p:par>
                                <p:cTn id="104" presetID="16" presetClass="entr" presetSubtype="21"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barn(inVertical)">
                                      <p:cBhvr>
                                        <p:cTn id="106" dur="500"/>
                                        <p:tgtEl>
                                          <p:spTgt spid="91"/>
                                        </p:tgtEl>
                                      </p:cBhvr>
                                    </p:animEffect>
                                  </p:childTnLst>
                                </p:cTn>
                              </p:par>
                              <p:par>
                                <p:cTn id="107" presetID="16" presetClass="entr" presetSubtype="21" fill="hold" nodeType="with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barn(inVertical)">
                                      <p:cBhvr>
                                        <p:cTn id="109" dur="500"/>
                                        <p:tgtEl>
                                          <p:spTgt spid="94"/>
                                        </p:tgtEl>
                                      </p:cBhvr>
                                    </p:animEffect>
                                  </p:childTnLst>
                                </p:cTn>
                              </p:par>
                              <p:par>
                                <p:cTn id="110" presetID="16" presetClass="entr" presetSubtype="21" fill="hold" nodeType="with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barn(inVertical)">
                                      <p:cBhvr>
                                        <p:cTn id="112" dur="500"/>
                                        <p:tgtEl>
                                          <p:spTgt spid="105"/>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animEffect transition="in" filter="barn(inVertical)">
                                      <p:cBhvr>
                                        <p:cTn id="115" dur="500"/>
                                        <p:tgtEl>
                                          <p:spTgt spid="108"/>
                                        </p:tgtEl>
                                      </p:cBhvr>
                                    </p:animEffect>
                                  </p:childTnLst>
                                </p:cTn>
                              </p:par>
                              <p:par>
                                <p:cTn id="116" presetID="16" presetClass="entr" presetSubtype="21" fill="hold" nodeType="with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barn(inVertical)">
                                      <p:cBhvr>
                                        <p:cTn id="118" dur="500"/>
                                        <p:tgtEl>
                                          <p:spTgt spid="112"/>
                                        </p:tgtEl>
                                      </p:cBhvr>
                                    </p:animEffect>
                                  </p:childTnLst>
                                </p:cTn>
                              </p:par>
                              <p:par>
                                <p:cTn id="119" presetID="16" presetClass="entr" presetSubtype="21"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barn(inVertical)">
                                      <p:cBhvr>
                                        <p:cTn id="121" dur="500"/>
                                        <p:tgtEl>
                                          <p:spTgt spid="115"/>
                                        </p:tgtEl>
                                      </p:cBhvr>
                                    </p:animEffect>
                                  </p:childTnLst>
                                </p:cTn>
                              </p:par>
                              <p:par>
                                <p:cTn id="122" presetID="16" presetClass="entr" presetSubtype="21" fill="hold"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barn(inVertical)">
                                      <p:cBhvr>
                                        <p:cTn id="124" dur="500"/>
                                        <p:tgtEl>
                                          <p:spTgt spid="118"/>
                                        </p:tgtEl>
                                      </p:cBhvr>
                                    </p:animEffect>
                                  </p:childTnLst>
                                </p:cTn>
                              </p:par>
                              <p:par>
                                <p:cTn id="125" presetID="16" presetClass="entr" presetSubtype="21" fill="hold" nodeType="withEffect">
                                  <p:stCondLst>
                                    <p:cond delay="0"/>
                                  </p:stCondLst>
                                  <p:childTnLst>
                                    <p:set>
                                      <p:cBhvr>
                                        <p:cTn id="126" dur="1" fill="hold">
                                          <p:stCondLst>
                                            <p:cond delay="0"/>
                                          </p:stCondLst>
                                        </p:cTn>
                                        <p:tgtEl>
                                          <p:spTgt spid="121"/>
                                        </p:tgtEl>
                                        <p:attrNameLst>
                                          <p:attrName>style.visibility</p:attrName>
                                        </p:attrNameLst>
                                      </p:cBhvr>
                                      <p:to>
                                        <p:strVal val="visible"/>
                                      </p:to>
                                    </p:set>
                                    <p:animEffect transition="in" filter="barn(inVertical)">
                                      <p:cBhvr>
                                        <p:cTn id="127" dur="500"/>
                                        <p:tgtEl>
                                          <p:spTgt spid="121"/>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130"/>
                                        </p:tgtEl>
                                        <p:attrNameLst>
                                          <p:attrName>style.visibility</p:attrName>
                                        </p:attrNameLst>
                                      </p:cBhvr>
                                      <p:to>
                                        <p:strVal val="visible"/>
                                      </p:to>
                                    </p:set>
                                    <p:animEffect transition="in" filter="barn(inVertical)">
                                      <p:cBhvr>
                                        <p:cTn id="130" dur="500"/>
                                        <p:tgtEl>
                                          <p:spTgt spid="130"/>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131"/>
                                        </p:tgtEl>
                                        <p:attrNameLst>
                                          <p:attrName>style.visibility</p:attrName>
                                        </p:attrNameLst>
                                      </p:cBhvr>
                                      <p:to>
                                        <p:strVal val="visible"/>
                                      </p:to>
                                    </p:set>
                                    <p:animEffect transition="in" filter="barn(inVertical)">
                                      <p:cBhvr>
                                        <p:cTn id="133" dur="500"/>
                                        <p:tgtEl>
                                          <p:spTgt spid="131"/>
                                        </p:tgtEl>
                                      </p:cBhvr>
                                    </p:animEffect>
                                  </p:childTnLst>
                                </p:cTn>
                              </p:par>
                              <p:par>
                                <p:cTn id="134" presetID="16" presetClass="entr" presetSubtype="21" fill="hold" nodeType="withEffect">
                                  <p:stCondLst>
                                    <p:cond delay="0"/>
                                  </p:stCondLst>
                                  <p:childTnLst>
                                    <p:set>
                                      <p:cBhvr>
                                        <p:cTn id="135" dur="1" fill="hold">
                                          <p:stCondLst>
                                            <p:cond delay="0"/>
                                          </p:stCondLst>
                                        </p:cTn>
                                        <p:tgtEl>
                                          <p:spTgt spid="133"/>
                                        </p:tgtEl>
                                        <p:attrNameLst>
                                          <p:attrName>style.visibility</p:attrName>
                                        </p:attrNameLst>
                                      </p:cBhvr>
                                      <p:to>
                                        <p:strVal val="visible"/>
                                      </p:to>
                                    </p:set>
                                    <p:animEffect transition="in" filter="barn(inVertical)">
                                      <p:cBhvr>
                                        <p:cTn id="136" dur="500"/>
                                        <p:tgtEl>
                                          <p:spTgt spid="133"/>
                                        </p:tgtEl>
                                      </p:cBhvr>
                                    </p:animEffect>
                                  </p:childTnLst>
                                </p:cTn>
                              </p:par>
                              <p:par>
                                <p:cTn id="137" presetID="16" presetClass="entr" presetSubtype="21" fill="hold" nodeType="withEffect">
                                  <p:stCondLst>
                                    <p:cond delay="0"/>
                                  </p:stCondLst>
                                  <p:childTnLst>
                                    <p:set>
                                      <p:cBhvr>
                                        <p:cTn id="138" dur="1" fill="hold">
                                          <p:stCondLst>
                                            <p:cond delay="0"/>
                                          </p:stCondLst>
                                        </p:cTn>
                                        <p:tgtEl>
                                          <p:spTgt spid="182"/>
                                        </p:tgtEl>
                                        <p:attrNameLst>
                                          <p:attrName>style.visibility</p:attrName>
                                        </p:attrNameLst>
                                      </p:cBhvr>
                                      <p:to>
                                        <p:strVal val="visible"/>
                                      </p:to>
                                    </p:set>
                                    <p:animEffect transition="in" filter="barn(inVertical)">
                                      <p:cBhvr>
                                        <p:cTn id="139" dur="500"/>
                                        <p:tgtEl>
                                          <p:spTgt spid="182"/>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239"/>
                                        </p:tgtEl>
                                        <p:attrNameLst>
                                          <p:attrName>style.visibility</p:attrName>
                                        </p:attrNameLst>
                                      </p:cBhvr>
                                      <p:to>
                                        <p:strVal val="visible"/>
                                      </p:to>
                                    </p:set>
                                    <p:animEffect transition="in" filter="barn(inVertical)">
                                      <p:cBhvr>
                                        <p:cTn id="142" dur="500"/>
                                        <p:tgtEl>
                                          <p:spTgt spid="239"/>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290"/>
                                        </p:tgtEl>
                                        <p:attrNameLst>
                                          <p:attrName>style.visibility</p:attrName>
                                        </p:attrNameLst>
                                      </p:cBhvr>
                                      <p:to>
                                        <p:strVal val="visible"/>
                                      </p:to>
                                    </p:set>
                                    <p:animEffect transition="in" filter="barn(inVertical)">
                                      <p:cBhvr>
                                        <p:cTn id="145" dur="500"/>
                                        <p:tgtEl>
                                          <p:spTgt spid="290"/>
                                        </p:tgtEl>
                                      </p:cBhvr>
                                    </p:animEffect>
                                  </p:childTnLst>
                                </p:cTn>
                              </p:par>
                              <p:par>
                                <p:cTn id="146" presetID="16" presetClass="entr" presetSubtype="21" fill="hold" nodeType="withEffect">
                                  <p:stCondLst>
                                    <p:cond delay="0"/>
                                  </p:stCondLst>
                                  <p:childTnLst>
                                    <p:set>
                                      <p:cBhvr>
                                        <p:cTn id="147" dur="1" fill="hold">
                                          <p:stCondLst>
                                            <p:cond delay="0"/>
                                          </p:stCondLst>
                                        </p:cTn>
                                        <p:tgtEl>
                                          <p:spTgt spid="292"/>
                                        </p:tgtEl>
                                        <p:attrNameLst>
                                          <p:attrName>style.visibility</p:attrName>
                                        </p:attrNameLst>
                                      </p:cBhvr>
                                      <p:to>
                                        <p:strVal val="visible"/>
                                      </p:to>
                                    </p:set>
                                    <p:animEffect transition="in" filter="barn(inVertical)">
                                      <p:cBhvr>
                                        <p:cTn id="148" dur="500"/>
                                        <p:tgtEl>
                                          <p:spTgt spid="292"/>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341"/>
                                        </p:tgtEl>
                                        <p:attrNameLst>
                                          <p:attrName>style.visibility</p:attrName>
                                        </p:attrNameLst>
                                      </p:cBhvr>
                                      <p:to>
                                        <p:strVal val="visible"/>
                                      </p:to>
                                    </p:set>
                                    <p:animEffect transition="in" filter="barn(inVertical)">
                                      <p:cBhvr>
                                        <p:cTn id="151" dur="500"/>
                                        <p:tgtEl>
                                          <p:spTgt spid="341"/>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342"/>
                                        </p:tgtEl>
                                        <p:attrNameLst>
                                          <p:attrName>style.visibility</p:attrName>
                                        </p:attrNameLst>
                                      </p:cBhvr>
                                      <p:to>
                                        <p:strVal val="visible"/>
                                      </p:to>
                                    </p:set>
                                    <p:animEffect transition="in" filter="barn(inVertical)">
                                      <p:cBhvr>
                                        <p:cTn id="154" dur="500"/>
                                        <p:tgtEl>
                                          <p:spTgt spid="342"/>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344"/>
                                        </p:tgtEl>
                                        <p:attrNameLst>
                                          <p:attrName>style.visibility</p:attrName>
                                        </p:attrNameLst>
                                      </p:cBhvr>
                                      <p:to>
                                        <p:strVal val="visible"/>
                                      </p:to>
                                    </p:set>
                                    <p:animEffect transition="in" filter="barn(inVertical)">
                                      <p:cBhvr>
                                        <p:cTn id="157" dur="500"/>
                                        <p:tgtEl>
                                          <p:spTgt spid="344"/>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345"/>
                                        </p:tgtEl>
                                        <p:attrNameLst>
                                          <p:attrName>style.visibility</p:attrName>
                                        </p:attrNameLst>
                                      </p:cBhvr>
                                      <p:to>
                                        <p:strVal val="visible"/>
                                      </p:to>
                                    </p:set>
                                    <p:animEffect transition="in" filter="barn(inVertical)">
                                      <p:cBhvr>
                                        <p:cTn id="160" dur="500"/>
                                        <p:tgtEl>
                                          <p:spTgt spid="345"/>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346"/>
                                        </p:tgtEl>
                                        <p:attrNameLst>
                                          <p:attrName>style.visibility</p:attrName>
                                        </p:attrNameLst>
                                      </p:cBhvr>
                                      <p:to>
                                        <p:strVal val="visible"/>
                                      </p:to>
                                    </p:set>
                                    <p:animEffect transition="in" filter="barn(inVertical)">
                                      <p:cBhvr>
                                        <p:cTn id="163" dur="500"/>
                                        <p:tgtEl>
                                          <p:spTgt spid="346"/>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347"/>
                                        </p:tgtEl>
                                        <p:attrNameLst>
                                          <p:attrName>style.visibility</p:attrName>
                                        </p:attrNameLst>
                                      </p:cBhvr>
                                      <p:to>
                                        <p:strVal val="visible"/>
                                      </p:to>
                                    </p:set>
                                    <p:animEffect transition="in" filter="barn(inVertical)">
                                      <p:cBhvr>
                                        <p:cTn id="166" dur="500"/>
                                        <p:tgtEl>
                                          <p:spTgt spid="347"/>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348"/>
                                        </p:tgtEl>
                                        <p:attrNameLst>
                                          <p:attrName>style.visibility</p:attrName>
                                        </p:attrNameLst>
                                      </p:cBhvr>
                                      <p:to>
                                        <p:strVal val="visible"/>
                                      </p:to>
                                    </p:set>
                                    <p:animEffect transition="in" filter="barn(inVertical)">
                                      <p:cBhvr>
                                        <p:cTn id="169" dur="500"/>
                                        <p:tgtEl>
                                          <p:spTgt spid="348"/>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349"/>
                                        </p:tgtEl>
                                        <p:attrNameLst>
                                          <p:attrName>style.visibility</p:attrName>
                                        </p:attrNameLst>
                                      </p:cBhvr>
                                      <p:to>
                                        <p:strVal val="visible"/>
                                      </p:to>
                                    </p:set>
                                    <p:animEffect transition="in" filter="barn(inVertical)">
                                      <p:cBhvr>
                                        <p:cTn id="172" dur="500"/>
                                        <p:tgtEl>
                                          <p:spTgt spid="349"/>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350"/>
                                        </p:tgtEl>
                                        <p:attrNameLst>
                                          <p:attrName>style.visibility</p:attrName>
                                        </p:attrNameLst>
                                      </p:cBhvr>
                                      <p:to>
                                        <p:strVal val="visible"/>
                                      </p:to>
                                    </p:set>
                                    <p:animEffect transition="in" filter="barn(inVertical)">
                                      <p:cBhvr>
                                        <p:cTn id="175" dur="500"/>
                                        <p:tgtEl>
                                          <p:spTgt spid="350"/>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367"/>
                                        </p:tgtEl>
                                        <p:attrNameLst>
                                          <p:attrName>style.visibility</p:attrName>
                                        </p:attrNameLst>
                                      </p:cBhvr>
                                      <p:to>
                                        <p:strVal val="visible"/>
                                      </p:to>
                                    </p:set>
                                    <p:animEffect transition="in" filter="barn(inVertical)">
                                      <p:cBhvr>
                                        <p:cTn id="178" dur="500"/>
                                        <p:tgtEl>
                                          <p:spTgt spid="367"/>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385"/>
                                        </p:tgtEl>
                                        <p:attrNameLst>
                                          <p:attrName>style.visibility</p:attrName>
                                        </p:attrNameLst>
                                      </p:cBhvr>
                                      <p:to>
                                        <p:strVal val="visible"/>
                                      </p:to>
                                    </p:set>
                                    <p:animEffect transition="in" filter="barn(inVertical)">
                                      <p:cBhvr>
                                        <p:cTn id="181" dur="500"/>
                                        <p:tgtEl>
                                          <p:spTgt spid="385"/>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barn(inVertical)">
                                      <p:cBhvr>
                                        <p:cTn id="184" dur="500"/>
                                        <p:tgtEl>
                                          <p:spTgt spid="21"/>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88"/>
                                        </p:tgtEl>
                                        <p:attrNameLst>
                                          <p:attrName>style.visibility</p:attrName>
                                        </p:attrNameLst>
                                      </p:cBhvr>
                                      <p:to>
                                        <p:strVal val="visible"/>
                                      </p:to>
                                    </p:set>
                                    <p:animEffect transition="in" filter="barn(inVertical)">
                                      <p:cBhvr>
                                        <p:cTn id="187" dur="500"/>
                                        <p:tgtEl>
                                          <p:spTgt spid="88"/>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4"/>
                                        </p:tgtEl>
                                        <p:attrNameLst>
                                          <p:attrName>style.visibility</p:attrName>
                                        </p:attrNameLst>
                                      </p:cBhvr>
                                      <p:to>
                                        <p:strVal val="visible"/>
                                      </p:to>
                                    </p:set>
                                    <p:animEffect transition="in" filter="barn(inVertical)">
                                      <p:cBhvr>
                                        <p:cTn id="19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4" grpId="0"/>
      <p:bldP spid="38" grpId="0"/>
      <p:bldP spid="42" grpId="0"/>
      <p:bldP spid="61" grpId="0"/>
      <p:bldP spid="62" grpId="0"/>
      <p:bldP spid="71" grpId="0"/>
      <p:bldP spid="72" grpId="0"/>
      <p:bldP spid="76" grpId="0"/>
      <p:bldP spid="88" grpId="0"/>
      <p:bldP spid="89" grpId="0"/>
      <p:bldP spid="108" grpId="0"/>
      <p:bldP spid="130" grpId="0"/>
      <p:bldP spid="131" grpId="0"/>
      <p:bldP spid="239" grpId="0"/>
      <p:bldP spid="290" grpId="0" animBg="1"/>
      <p:bldP spid="341" grpId="0"/>
      <p:bldP spid="342" grpId="0"/>
      <p:bldP spid="344" grpId="0"/>
      <p:bldP spid="345" grpId="0"/>
      <p:bldP spid="346" grpId="0"/>
      <p:bldP spid="347" grpId="0"/>
      <p:bldP spid="348" grpId="0"/>
      <p:bldP spid="349" grpId="0"/>
      <p:bldP spid="350" grpId="0"/>
      <p:bldP spid="367" grpId="0"/>
      <p:bldP spid="38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630</TotalTime>
  <Words>627</Words>
  <Application>Microsoft Office PowerPoint</Application>
  <PresentationFormat>On-screen Show (4:3)</PresentationFormat>
  <Paragraphs>236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Final Presentation</vt:lpstr>
      <vt:lpstr>Presentation Topic</vt:lpstr>
      <vt:lpstr>Problem Solving Methodology :</vt:lpstr>
      <vt:lpstr>PowerPoint Presentation</vt:lpstr>
      <vt:lpstr>Statement:</vt:lpstr>
      <vt:lpstr>Statement:</vt:lpstr>
      <vt:lpstr>Standard Input Output formation :</vt:lpstr>
      <vt:lpstr>Example :</vt:lpstr>
      <vt:lpstr>PowerPoint Presentation</vt:lpstr>
      <vt:lpstr>C code : </vt:lpstr>
      <vt:lpstr>Execution :</vt:lpstr>
      <vt:lpstr>PowerPoint Presentation</vt:lpstr>
      <vt:lpstr>Statement:</vt:lpstr>
      <vt:lpstr>Standard Input Output formation :</vt:lpstr>
      <vt:lpstr>Example :</vt:lpstr>
      <vt:lpstr>PowerPoint Presentation</vt:lpstr>
      <vt:lpstr>C code : </vt:lpstr>
      <vt:lpstr>Execution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Zoarder</dc:creator>
  <cp:lastModifiedBy>Zoarder</cp:lastModifiedBy>
  <cp:revision>48</cp:revision>
  <dcterms:created xsi:type="dcterms:W3CDTF">2013-08-19T15:28:39Z</dcterms:created>
  <dcterms:modified xsi:type="dcterms:W3CDTF">2013-08-21T02:34:00Z</dcterms:modified>
</cp:coreProperties>
</file>