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4"/>
  </p:sldMasterIdLst>
  <p:notesMasterIdLst>
    <p:notesMasterId r:id="rId24"/>
  </p:notesMasterIdLst>
  <p:handoutMasterIdLst>
    <p:handoutMasterId r:id="rId25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5" r:id="rId15"/>
    <p:sldId id="323" r:id="rId16"/>
    <p:sldId id="329" r:id="rId17"/>
    <p:sldId id="321" r:id="rId18"/>
    <p:sldId id="326" r:id="rId19"/>
    <p:sldId id="322" r:id="rId20"/>
    <p:sldId id="324" r:id="rId21"/>
    <p:sldId id="328" r:id="rId22"/>
    <p:sldId id="297" r:id="rId2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zem" initials="XS" lastIdx="2" clrIdx="0">
    <p:extLst>
      <p:ext uri="{19B8F6BF-5375-455C-9EA6-DF929625EA0E}">
        <p15:presenceInfo xmlns:p15="http://schemas.microsoft.com/office/powerpoint/2012/main" userId="haze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8238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720" y="8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69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5437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8318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36915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3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7650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07179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75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26816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4790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664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93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17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099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03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25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3145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61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2432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2141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A83B21C-00CE-B419-0323-D976DF741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206B09-7EEF-B9BC-27FE-147E280F6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7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6863A74-4E14-E8C6-7449-9375CD4C5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89B1F59-CA4B-F79F-FC38-B65339EF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53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50F308B-55EE-2726-2E64-128AFFA1B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9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BC7CBC-88C3-E928-EAED-B6F4BE4B4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3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DEPI/projecto/final.sql" TargetMode="External"/><Relationship Id="rId2" Type="http://schemas.openxmlformats.org/officeDocument/2006/relationships/hyperlink" Target="../DEPI/projecto/final_Superstore_Sales_Project.xlsx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drive.google.com/file/d/1sVeiarkqCLg1aV_kOmW0HO-IAdSwNFZr/view?usp=sharing" TargetMode="External"/><Relationship Id="rId4" Type="http://schemas.openxmlformats.org/officeDocument/2006/relationships/hyperlink" Target="https://colab.research.google.com/drive/1WVghUjvfUJkaTtW8yUAHNoQrpq9WhHa2?usp=sharing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Visionary </a:t>
            </a:r>
            <a:br>
              <a:rPr lang="en-US" dirty="0"/>
            </a:br>
            <a:r>
              <a:rPr lang="en-US" dirty="0"/>
              <a:t>analyst 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875" y="101625"/>
            <a:ext cx="4878229" cy="471489"/>
          </a:xfrm>
        </p:spPr>
        <p:txBody>
          <a:bodyPr>
            <a:normAutofit fontScale="90000"/>
          </a:bodyPr>
          <a:lstStyle/>
          <a:p>
            <a:r>
              <a:rPr lang="en-US" dirty="0"/>
              <a:t>Some work from SQL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98E9D92-0CCB-7F26-B1AB-0C33546D7D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66436" y="3664745"/>
            <a:ext cx="5996830" cy="273878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884F20-F1D8-FC6F-1ED2-664DA8118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50" y="986646"/>
            <a:ext cx="6063217" cy="26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2F33-C445-B9BD-6A33-C7181C97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997" y="0"/>
            <a:ext cx="2243948" cy="980844"/>
          </a:xfrm>
        </p:spPr>
        <p:txBody>
          <a:bodyPr>
            <a:normAutofit fontScale="90000"/>
          </a:bodyPr>
          <a:lstStyle/>
          <a:p>
            <a:r>
              <a:rPr lang="en-US" dirty="0"/>
              <a:t>Our </a:t>
            </a:r>
            <a:br>
              <a:rPr lang="en-US" dirty="0"/>
            </a:br>
            <a:r>
              <a:rPr lang="en-US" dirty="0"/>
              <a:t>feedback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B20C5-527E-FDFE-3E1F-EEC6BFE75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998" y="1050242"/>
            <a:ext cx="6345893" cy="372181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Strengths Identified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Strong Performance in California &amp; West Region</a:t>
            </a:r>
            <a:br>
              <a:rPr lang="en-US" dirty="0"/>
            </a:br>
            <a:r>
              <a:rPr lang="en-US" dirty="0"/>
              <a:t>California alone accounts for nearly </a:t>
            </a:r>
            <a:r>
              <a:rPr lang="en-US" b="1" dirty="0"/>
              <a:t>20%</a:t>
            </a:r>
            <a:r>
              <a:rPr lang="en-US" dirty="0"/>
              <a:t> of total sales, and the West region leads overall. This suggests high market maturity and loyal customer base.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Technology is a Clear Market Driver</a:t>
            </a:r>
            <a:br>
              <a:rPr lang="en-US" dirty="0"/>
            </a:br>
            <a:r>
              <a:rPr lang="en-US" dirty="0"/>
              <a:t>With </a:t>
            </a:r>
            <a:r>
              <a:rPr lang="en-US" b="1" dirty="0"/>
              <a:t>$827K+ in sales</a:t>
            </a:r>
            <a:r>
              <a:rPr lang="en-US" dirty="0"/>
              <a:t>, the Technology category outperforms Furniture and Office Supplies — indicating a tech-savvy customer base and high product relevance.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Positive Year-over-Year Growth</a:t>
            </a:r>
            <a:br>
              <a:rPr lang="en-US" dirty="0"/>
            </a:br>
            <a:r>
              <a:rPr lang="en-US" dirty="0"/>
              <a:t>Sales rose steadily from 2016 to 2018, particularly a strong jump from </a:t>
            </a:r>
            <a:r>
              <a:rPr lang="en-US" b="1" dirty="0"/>
              <a:t>$600K to $722K</a:t>
            </a:r>
            <a:r>
              <a:rPr lang="en-US" dirty="0"/>
              <a:t>. This upward trend is a good indicator of healthy business dynamics.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42E2B-AE30-5F95-2521-E0B2FA3F3B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85DC85-C93A-AFD7-0E56-ABABC5618909}"/>
              </a:ext>
            </a:extLst>
          </p:cNvPr>
          <p:cNvSpPr txBox="1"/>
          <p:nvPr/>
        </p:nvSpPr>
        <p:spPr>
          <a:xfrm>
            <a:off x="6938386" y="2302907"/>
            <a:ext cx="504786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Areas for Improvement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Underperforming States (New Mexico, Montana, etc.)</a:t>
            </a:r>
            <a:br>
              <a:rPr lang="en-US" sz="1600" dirty="0"/>
            </a:br>
            <a:r>
              <a:rPr lang="en-US" sz="1600" dirty="0"/>
              <a:t>Sales below </a:t>
            </a:r>
            <a:r>
              <a:rPr lang="en-US" sz="1600" b="1" dirty="0"/>
              <a:t>$6K</a:t>
            </a:r>
            <a:r>
              <a:rPr lang="en-US" sz="1600" dirty="0"/>
              <a:t> indicate either a lack of awareness, poor distribution, or insufficient demand. These need localized strategies, not a broad national push.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Southern Region Lagging Behind</a:t>
            </a:r>
            <a:br>
              <a:rPr lang="en-US" sz="1600" dirty="0"/>
            </a:br>
            <a:r>
              <a:rPr lang="en-US" sz="1600" dirty="0"/>
              <a:t>The South is the only region under </a:t>
            </a:r>
            <a:r>
              <a:rPr lang="en-US" sz="1600" b="1" dirty="0"/>
              <a:t>$400K</a:t>
            </a:r>
            <a:r>
              <a:rPr lang="en-US" sz="1600" dirty="0"/>
              <a:t>. Further breakdown is needed, but this might involve longer delivery times, weaker infrastructure, or lower purchasing power.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Furniture Category Saturation or Decline</a:t>
            </a:r>
            <a:br>
              <a:rPr lang="en-US" sz="1600" dirty="0"/>
            </a:br>
            <a:r>
              <a:rPr lang="en-US" sz="1600" dirty="0"/>
              <a:t>Although second in total, Furniture sales growth may be stagnating. Consider whether product design, shipping cost, or showroom experience is limiting growth.</a:t>
            </a:r>
          </a:p>
          <a:p>
            <a:endParaRPr lang="en-US" dirty="0"/>
          </a:p>
        </p:txBody>
      </p:sp>
      <p:sp>
        <p:nvSpPr>
          <p:cNvPr id="17" name="Flowchart: Extract 16">
            <a:extLst>
              <a:ext uri="{FF2B5EF4-FFF2-40B4-BE49-F238E27FC236}">
                <a16:creationId xmlns:a16="http://schemas.microsoft.com/office/drawing/2014/main" id="{7C1A5C26-D8D4-EFEE-25A4-34CC57330928}"/>
              </a:ext>
            </a:extLst>
          </p:cNvPr>
          <p:cNvSpPr/>
          <p:nvPr/>
        </p:nvSpPr>
        <p:spPr>
          <a:xfrm>
            <a:off x="2284204" y="4865366"/>
            <a:ext cx="1688841" cy="1324947"/>
          </a:xfrm>
          <a:prstGeom prst="flowChartExtra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Merge 17">
            <a:extLst>
              <a:ext uri="{FF2B5EF4-FFF2-40B4-BE49-F238E27FC236}">
                <a16:creationId xmlns:a16="http://schemas.microsoft.com/office/drawing/2014/main" id="{D92AB7EF-4EC5-5598-99F5-7AD27A3DAB22}"/>
              </a:ext>
            </a:extLst>
          </p:cNvPr>
          <p:cNvSpPr/>
          <p:nvPr/>
        </p:nvSpPr>
        <p:spPr>
          <a:xfrm>
            <a:off x="8373963" y="919943"/>
            <a:ext cx="1548882" cy="1086724"/>
          </a:xfrm>
          <a:prstGeom prst="flowChartMerge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45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3ED1-C383-00B2-3C3C-23ECDDA5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-26633"/>
            <a:ext cx="9879437" cy="980844"/>
          </a:xfrm>
        </p:spPr>
        <p:txBody>
          <a:bodyPr/>
          <a:lstStyle/>
          <a:p>
            <a:r>
              <a:rPr lang="en-US" dirty="0"/>
              <a:t>KPI’s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D82E0A2-93EA-4397-EF0D-1B3F1F6884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07979553"/>
              </p:ext>
            </p:extLst>
          </p:nvPr>
        </p:nvGraphicFramePr>
        <p:xfrm>
          <a:off x="1546588" y="905946"/>
          <a:ext cx="9584832" cy="5271621"/>
        </p:xfrm>
        <a:graphic>
          <a:graphicData uri="http://schemas.openxmlformats.org/drawingml/2006/table">
            <a:tbl>
              <a:tblPr/>
              <a:tblGrid>
                <a:gridCol w="3194944">
                  <a:extLst>
                    <a:ext uri="{9D8B030D-6E8A-4147-A177-3AD203B41FA5}">
                      <a16:colId xmlns:a16="http://schemas.microsoft.com/office/drawing/2014/main" val="2113311365"/>
                    </a:ext>
                  </a:extLst>
                </a:gridCol>
                <a:gridCol w="3194944">
                  <a:extLst>
                    <a:ext uri="{9D8B030D-6E8A-4147-A177-3AD203B41FA5}">
                      <a16:colId xmlns:a16="http://schemas.microsoft.com/office/drawing/2014/main" val="3305986259"/>
                    </a:ext>
                  </a:extLst>
                </a:gridCol>
                <a:gridCol w="3194944">
                  <a:extLst>
                    <a:ext uri="{9D8B030D-6E8A-4147-A177-3AD203B41FA5}">
                      <a16:colId xmlns:a16="http://schemas.microsoft.com/office/drawing/2014/main" val="2472842163"/>
                    </a:ext>
                  </a:extLst>
                </a:gridCol>
              </a:tblGrid>
              <a:tr h="191705">
                <a:tc>
                  <a:txBody>
                    <a:bodyPr/>
                    <a:lstStyle/>
                    <a:p>
                      <a:r>
                        <a:rPr lang="en-US" sz="1200" b="1" dirty="0"/>
                        <a:t>Category</a:t>
                      </a:r>
                      <a:endParaRPr lang="en-US" sz="1200" dirty="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Insight / KPI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+mj-lt"/>
                        </a:rPr>
                        <a:t>Strategic Recommendation</a:t>
                      </a:r>
                      <a:endParaRPr lang="en-US" sz="1200">
                        <a:latin typeface="+mj-lt"/>
                      </a:endParaRP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273488"/>
                  </a:ext>
                </a:extLst>
              </a:tr>
              <a:tr h="612692">
                <a:tc>
                  <a:txBody>
                    <a:bodyPr/>
                    <a:lstStyle/>
                    <a:p>
                      <a:r>
                        <a:rPr lang="en-US" sz="1200" b="1" dirty="0"/>
                        <a:t>Top Sales State</a:t>
                      </a:r>
                      <a:endParaRPr lang="en-US" sz="1200" dirty="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California — </a:t>
                      </a:r>
                      <a:r>
                        <a:rPr lang="en-US" sz="1200" b="1" dirty="0"/>
                        <a:t>$446,395</a:t>
                      </a:r>
                      <a:endParaRPr lang="en-US" sz="1200" dirty="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Continue investing — new product launches, loyalty programs, upselling high-margin items.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759562"/>
                  </a:ext>
                </a:extLst>
              </a:tr>
              <a:tr h="671004">
                <a:tc>
                  <a:txBody>
                    <a:bodyPr/>
                    <a:lstStyle/>
                    <a:p>
                      <a:r>
                        <a:rPr lang="en-US" sz="1200" b="1"/>
                        <a:t>Low Sales States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200"/>
                        <a:t>New Mexico — </a:t>
                      </a:r>
                      <a:r>
                        <a:rPr lang="es-ES" sz="1200" b="1"/>
                        <a:t>$4,752</a:t>
                      </a:r>
                      <a:r>
                        <a:rPr lang="es-ES" sz="1200"/>
                        <a:t>, Montana — </a:t>
                      </a:r>
                      <a:r>
                        <a:rPr lang="es-ES" sz="1200" b="1"/>
                        <a:t>$5,513</a:t>
                      </a:r>
                      <a:endParaRPr lang="es-E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Investigate reasons (low demand/logistics/marketing), apply regional campaigns or discounts.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681921"/>
                  </a:ext>
                </a:extLst>
              </a:tr>
              <a:tr h="329911">
                <a:tc>
                  <a:txBody>
                    <a:bodyPr/>
                    <a:lstStyle/>
                    <a:p>
                      <a:r>
                        <a:rPr lang="en-US" sz="1200" b="1"/>
                        <a:t>Top Region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West — </a:t>
                      </a:r>
                      <a:r>
                        <a:rPr lang="en-US" sz="1200" b="1"/>
                        <a:t>$710,994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Focus expansion, pilot new strategies in strong markets.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810929"/>
                  </a:ext>
                </a:extLst>
              </a:tr>
              <a:tr h="612692">
                <a:tc>
                  <a:txBody>
                    <a:bodyPr/>
                    <a:lstStyle/>
                    <a:p>
                      <a:r>
                        <a:rPr lang="en-US" sz="1200" b="1"/>
                        <a:t>Low Performing Region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South — </a:t>
                      </a:r>
                      <a:r>
                        <a:rPr lang="en-US" sz="1200" b="1"/>
                        <a:t>$389,166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Deep-dive into state-wise performance, improve delivery, marketing, or inventory.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36443"/>
                  </a:ext>
                </a:extLst>
              </a:tr>
              <a:tr h="471301">
                <a:tc>
                  <a:txBody>
                    <a:bodyPr/>
                    <a:lstStyle/>
                    <a:p>
                      <a:r>
                        <a:rPr lang="en-US" sz="1200" b="1"/>
                        <a:t>Top Category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Technology — </a:t>
                      </a:r>
                      <a:r>
                        <a:rPr lang="en-US" sz="1200" b="1"/>
                        <a:t>$827,455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Push bundles, subscription models, increase tech accessories promotion.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198672"/>
                  </a:ext>
                </a:extLst>
              </a:tr>
              <a:tr h="329911">
                <a:tc>
                  <a:txBody>
                    <a:bodyPr/>
                    <a:lstStyle/>
                    <a:p>
                      <a:r>
                        <a:rPr lang="en-US" sz="1200" b="1"/>
                        <a:t>Total Sales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$2,260,160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Set realistic growth targets based on this baseline.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039356"/>
                  </a:ext>
                </a:extLst>
              </a:tr>
              <a:tr h="471301">
                <a:tc>
                  <a:txBody>
                    <a:bodyPr/>
                    <a:lstStyle/>
                    <a:p>
                      <a:r>
                        <a:rPr lang="en-US" sz="1200" b="1"/>
                        <a:t>Sales by Year Trend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2015: 479,856 → 2018: 722,052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Continue leveraging growth momentum, especially from 2017 to 2018.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725594"/>
                  </a:ext>
                </a:extLst>
              </a:tr>
              <a:tr h="471301">
                <a:tc>
                  <a:txBody>
                    <a:bodyPr/>
                    <a:lstStyle/>
                    <a:p>
                      <a:r>
                        <a:rPr lang="en-US" sz="1200" b="1"/>
                        <a:t>Mid-tier Opportunity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Illinois — </a:t>
                      </a:r>
                      <a:r>
                        <a:rPr lang="en-US" sz="1200" b="1"/>
                        <a:t>$79,323</a:t>
                      </a:r>
                      <a:r>
                        <a:rPr lang="en-US" sz="1200"/>
                        <a:t>, Colorado — </a:t>
                      </a:r>
                      <a:r>
                        <a:rPr lang="en-US" sz="1200" b="1"/>
                        <a:t>$31,145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Expand presence — potential for growth with moderate investment.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324898"/>
                  </a:ext>
                </a:extLst>
              </a:tr>
              <a:tr h="471301">
                <a:tc>
                  <a:txBody>
                    <a:bodyPr/>
                    <a:lstStyle/>
                    <a:p>
                      <a:r>
                        <a:rPr lang="en-US" sz="1200" b="1"/>
                        <a:t>Customer Segmentation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Segments: Consumer, Corporate, Home Office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+mj-lt"/>
                        </a:rPr>
                        <a:t>Personalize offers and communication by segment.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103032"/>
                  </a:ext>
                </a:extLst>
              </a:tr>
              <a:tr h="471301">
                <a:tc>
                  <a:txBody>
                    <a:bodyPr/>
                    <a:lstStyle/>
                    <a:p>
                      <a:r>
                        <a:rPr lang="en-US" sz="1200" b="1"/>
                        <a:t>Delivery Metric</a:t>
                      </a:r>
                      <a:endParaRPr lang="en-US" sz="1200"/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Days for Delivery 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Reduce delivery time to increase satisfaction and repeat purchase rate.</a:t>
                      </a:r>
                    </a:p>
                  </a:txBody>
                  <a:tcPr marL="34777" marR="34777" marT="17388" marB="173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22141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02AD8-4186-A253-0D42-007731366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54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7248-4DE9-6969-B3F5-11308D13A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6" y="81750"/>
            <a:ext cx="7796464" cy="1222385"/>
          </a:xfrm>
        </p:spPr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E4C73-7542-BD92-F3B8-9EDED4E6A3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B4BE5-F1ED-05BE-72CE-025084ADF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3225" y="1668546"/>
            <a:ext cx="3283119" cy="372033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A719FD-CD8B-9130-218E-ABC798DAF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1668545"/>
            <a:ext cx="3284951" cy="37203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39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-306803"/>
            <a:ext cx="9875463" cy="999746"/>
          </a:xfrm>
        </p:spPr>
        <p:txBody>
          <a:bodyPr/>
          <a:lstStyle/>
          <a:p>
            <a:r>
              <a:rPr lang="en-US" sz="3200" dirty="0"/>
              <a:t>Suggestions for Improvements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FE7E27-B273-27A0-7CC7-205284FB1A7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343328" y="457199"/>
            <a:ext cx="9588923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Maximize High-Sales Areas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California ($446,395)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Launch new products, premium services, and loyalty programs 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 Region ($710,994)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Continue investment; great for testing new offerings.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Boost Underperforming Regions 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Region ($389,166)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 low-conversion states (e.g., New Mexico, Montana) and address causes: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demand?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 delivery logistics?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marketing?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Double Down on Technology Category 📦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revenue-generating category: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$827,455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bundled deals, tech accessories, and subscription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Optimize Delivery Times 🚚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"Days for Delivery"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metric per state to improve customer experience and reduce cart abandonment.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Use Segmentation 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targeted promotions for different customer segments (e.g., Corporate vs Consumer).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RFM (Recency-Frequency-Monetary) model to find high-value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86CB-06C9-DAC8-D71F-A7D92ABA2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60" y="116239"/>
            <a:ext cx="8124534" cy="999746"/>
          </a:xfrm>
        </p:spPr>
        <p:txBody>
          <a:bodyPr/>
          <a:lstStyle/>
          <a:p>
            <a:r>
              <a:rPr lang="en-US" dirty="0"/>
              <a:t>Promised state and which should  we focus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05CB3-C9C1-F013-B99C-62D2A8BD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788" y="1448203"/>
            <a:ext cx="5829147" cy="396159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Which State is Most Promising?</a:t>
            </a:r>
          </a:p>
          <a:p>
            <a:pPr>
              <a:buNone/>
            </a:pPr>
            <a:r>
              <a:rPr lang="en-US" b="1" dirty="0"/>
              <a:t>California ($446K in sales):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Top-performing state</a:t>
            </a:r>
            <a:r>
              <a:rPr lang="en-US" dirty="0"/>
              <a:t> by far.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Already has a strong base, so it's ideal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 product launches.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Loyalty programs to increase repeat purchases.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Premium services like same-day delivery.</a:t>
            </a:r>
          </a:p>
          <a:p>
            <a:pPr>
              <a:buNone/>
            </a:pPr>
            <a:r>
              <a:rPr lang="en-US" b="1" dirty="0"/>
              <a:t>Colorado and Illinois (~$31K–$79K):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states are mid-tier and show </a:t>
            </a:r>
            <a:r>
              <a:rPr lang="en-US" b="1" dirty="0"/>
              <a:t>room to grow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testing regional ads and local partnerships here.</a:t>
            </a:r>
          </a:p>
          <a:p>
            <a:pPr>
              <a:buNone/>
            </a:pPr>
            <a:r>
              <a:rPr lang="en-US" b="1" dirty="0"/>
              <a:t> Emerging Opportunity: Washington ($185K):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sales but still behind California — shows growth potential.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 in local supply chain and expand tech offerings.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B6C70-A06A-37F0-8753-BBCDBE710149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469519" y="1654843"/>
            <a:ext cx="4337496" cy="531075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West Region – Top Performer ($710K):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Contains California, Washington, Oregon.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a proven customer 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Best for launching </a:t>
            </a:r>
            <a:r>
              <a:rPr lang="en-US" b="1" dirty="0"/>
              <a:t>new tech products</a:t>
            </a:r>
            <a:r>
              <a:rPr lang="en-US" dirty="0"/>
              <a:t> and </a:t>
            </a:r>
            <a:r>
              <a:rPr lang="en-US" b="1" dirty="0"/>
              <a:t>premium offerings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South Region – Underperformer ($389K):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Lowest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Needs investigation: is it a demand issue or operational inefficiency?</a:t>
            </a:r>
          </a:p>
          <a:p>
            <a:pPr>
              <a:buNone/>
            </a:pPr>
            <a:r>
              <a:rPr lang="en-US" b="1" dirty="0"/>
              <a:t> East and Central: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East ($669K)</a:t>
            </a:r>
            <a:r>
              <a:rPr lang="en-US" dirty="0"/>
              <a:t> is strong — could be pushed to surpass the West with the right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Central ($492K)</a:t>
            </a:r>
            <a:r>
              <a:rPr lang="en-US" dirty="0"/>
              <a:t> is moderate — could benefit from more localized marketing.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18240-D568-F299-3B02-5A9E2E2B09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6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27" y="186550"/>
            <a:ext cx="10511627" cy="10127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Our Dashboard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by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(Sara Mostafa &amp; Sara Elsayed)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7AE9A1-C225-45FD-0D2A-4996053A29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551992" y="1595535"/>
            <a:ext cx="9088016" cy="4668740"/>
          </a:xfr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2232-8298-21A0-2730-89E78FA4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96" y="-133605"/>
            <a:ext cx="10511627" cy="10127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Dutch801 Rm BT" panose="02020603060505020304" pitchFamily="18" charset="0"/>
              </a:rPr>
              <a:t>Final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93B3-F3E8-4B2D-6B35-E56811B94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56657" y="915856"/>
            <a:ext cx="9078686" cy="51671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The US Superstore is performing strongly in tech-focused markets like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California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and the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West region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, driven primarily by high sales in the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Technology category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and a consistent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year-over-year sales increase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. This creates a clear path for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profitable growth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through a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geographic and product-based focus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.</a:t>
            </a:r>
          </a:p>
          <a:p>
            <a:pPr>
              <a:buNone/>
            </a:pP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To maximize overall profitability, the company should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leverage its strengths in high-performing areas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while taking strategic actions in weaker markets. Specifically, this means prioritizing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growth and innovation in the West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, expanding mid-tier states like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Illinois and Colorado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, and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diagnosing underperformance in the South and low-yield states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such as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New Mexico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and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Montana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At the same time, the company must improve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operational efficiencies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, including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reducing delivery times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and applying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customer segmentation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to personalize offers and marketing strategies. By combining these approaches, the US Superstore can </a:t>
            </a:r>
            <a:r>
              <a:rPr lang="en-US" b="1" dirty="0">
                <a:solidFill>
                  <a:schemeClr val="accent6"/>
                </a:solidFill>
                <a:latin typeface="Swis721 Cn BT" panose="020B0506020202030204" pitchFamily="34" charset="0"/>
              </a:rPr>
              <a:t>increase customer retention, improve performance, and maintain a competitive edge</a:t>
            </a:r>
            <a:r>
              <a:rPr lang="en-US" dirty="0">
                <a:solidFill>
                  <a:schemeClr val="accent6"/>
                </a:solidFill>
                <a:latin typeface="Swis721 Cn BT" panose="020B0506020202030204" pitchFamily="34" charset="0"/>
              </a:rPr>
              <a:t> across regions.</a:t>
            </a:r>
          </a:p>
          <a:p>
            <a:endParaRPr lang="en-US" dirty="0">
              <a:solidFill>
                <a:schemeClr val="accent6"/>
              </a:solidFill>
              <a:latin typeface="Swis721 Cn BT" panose="020B0506020202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58D1D-9D8C-210E-060A-F72EBB6D78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35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DA9F-0E13-8327-1431-99DEF44D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186552"/>
            <a:ext cx="7843837" cy="1012782"/>
          </a:xfrm>
        </p:spPr>
        <p:txBody>
          <a:bodyPr/>
          <a:lstStyle/>
          <a:p>
            <a:r>
              <a:rPr lang="en-US" dirty="0"/>
              <a:t>Work 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9B664-610B-1CC7-0B1D-CEFAC25D90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9837" y="1436907"/>
            <a:ext cx="6903076" cy="3721817"/>
          </a:xfrm>
        </p:spPr>
        <p:txBody>
          <a:bodyPr>
            <a:normAutofit fontScale="92500"/>
          </a:bodyPr>
          <a:lstStyle/>
          <a:p>
            <a:r>
              <a:rPr lang="en-US" dirty="0">
                <a:hlinkClick r:id="rId2" action="ppaction://hlinkfile"/>
              </a:rPr>
              <a:t>..\DEPI\</a:t>
            </a:r>
            <a:r>
              <a:rPr lang="en-US" dirty="0" err="1">
                <a:hlinkClick r:id="rId2" action="ppaction://hlinkfile"/>
              </a:rPr>
              <a:t>projecto</a:t>
            </a:r>
            <a:r>
              <a:rPr lang="en-US" dirty="0">
                <a:hlinkClick r:id="rId2" action="ppaction://hlinkfile"/>
              </a:rPr>
              <a:t>\final_Superstore_Sales_Project.xlsx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 action="ppaction://hlinkfile"/>
              </a:rPr>
              <a:t>..\DEPI\</a:t>
            </a:r>
            <a:r>
              <a:rPr lang="en-US" dirty="0" err="1">
                <a:hlinkClick r:id="rId3" action="ppaction://hlinkfile"/>
              </a:rPr>
              <a:t>projecto</a:t>
            </a:r>
            <a:r>
              <a:rPr lang="en-US" dirty="0">
                <a:hlinkClick r:id="rId3" action="ppaction://hlinkfile"/>
              </a:rPr>
              <a:t>\</a:t>
            </a:r>
            <a:r>
              <a:rPr lang="en-US" dirty="0" err="1">
                <a:hlinkClick r:id="rId3" action="ppaction://hlinkfile"/>
              </a:rPr>
              <a:t>final.sql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https://colab.research.google.com/drive/1WVghUjvfUJkaTtW8yUAHNoQrpq9WhHa2?usp=sharing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https://drive.google.com/file/d/1sVeiarkqCLg1aV_kOmW0HO-IAdSwNFZr/view?usp=sharing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AD9749-EE37-4AF9-DAD5-08442D5C64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5A1692-EF12-86AF-45F3-C9587A24F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7380" y="2995127"/>
            <a:ext cx="3340358" cy="1254967"/>
          </a:xfrm>
        </p:spPr>
        <p:txBody>
          <a:bodyPr/>
          <a:lstStyle/>
          <a:p>
            <a:r>
              <a:rPr lang="en-US" sz="6600" dirty="0"/>
              <a:t>Thank </a:t>
            </a:r>
            <a:br>
              <a:rPr lang="en-US" sz="6600" dirty="0"/>
            </a:br>
            <a:r>
              <a:rPr lang="en-US" sz="66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005" y="2899955"/>
            <a:ext cx="6583680" cy="3207344"/>
          </a:xfrm>
        </p:spPr>
        <p:txBody>
          <a:bodyPr/>
          <a:lstStyle/>
          <a:p>
            <a:r>
              <a:rPr lang="en-US" b="1" dirty="0"/>
              <a:t>Project Title</a:t>
            </a:r>
            <a:r>
              <a:rPr lang="en-US" dirty="0"/>
              <a:t>: Superstore Sales Analysis</a:t>
            </a:r>
            <a:br>
              <a:rPr lang="en-US" dirty="0"/>
            </a:br>
            <a:r>
              <a:rPr lang="en-US" b="1" dirty="0"/>
              <a:t>Team Name</a:t>
            </a:r>
            <a:r>
              <a:rPr lang="en-US" dirty="0"/>
              <a:t>: Visionary Analyst</a:t>
            </a:r>
            <a:br>
              <a:rPr lang="en-US" dirty="0"/>
            </a:br>
            <a:r>
              <a:rPr lang="en-US" b="1" dirty="0"/>
              <a:t>Team Members</a:t>
            </a:r>
            <a:r>
              <a:rPr lang="en-US" dirty="0"/>
              <a:t>: Mohammed , Moaz ,Omnia , Sarah Elsayed and Sarah Mostafa</a:t>
            </a:r>
            <a:br>
              <a:rPr lang="en-US" dirty="0"/>
            </a:br>
            <a:r>
              <a:rPr lang="en-US" b="1" dirty="0"/>
              <a:t>Tools Used</a:t>
            </a:r>
            <a:r>
              <a:rPr lang="en-US" dirty="0"/>
              <a:t>: Excel, SQL, Python, Tableau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04" y="0"/>
            <a:ext cx="2939143" cy="1894114"/>
          </a:xfrm>
        </p:spPr>
        <p:txBody>
          <a:bodyPr/>
          <a:lstStyle/>
          <a:p>
            <a:r>
              <a:rPr lang="en-US" sz="4400" dirty="0"/>
              <a:t>Project </a:t>
            </a:r>
            <a:br>
              <a:rPr lang="en-US" sz="4400" dirty="0"/>
            </a:br>
            <a:r>
              <a:rPr lang="en-US" sz="4400" dirty="0"/>
              <a:t>overview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0B4B90D6-228A-1891-E1B0-7076BB0FA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47" y="1894114"/>
            <a:ext cx="779061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utch801 Rm BT" panose="02020603060505020304" pitchFamily="18" charset="0"/>
              </a:rPr>
              <a:t>Explore and analyze Superstore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utch801 Rm BT" panose="02020603060505020304" pitchFamily="18" charset="0"/>
              </a:rPr>
              <a:t>Use multiple tools to show different perspectives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Dutch801 Rm BT" panose="02020603060505020304" pitchFamily="18" charset="0"/>
              </a:rPr>
              <a:t>Deliver insights that can help 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83" y="-84658"/>
            <a:ext cx="5259554" cy="1850160"/>
          </a:xfrm>
        </p:spPr>
        <p:txBody>
          <a:bodyPr/>
          <a:lstStyle/>
          <a:p>
            <a:r>
              <a:rPr lang="en-US" dirty="0"/>
              <a:t>Tools </a:t>
            </a:r>
            <a:br>
              <a:rPr lang="en-US" dirty="0"/>
            </a:br>
            <a:r>
              <a:rPr lang="en-US" dirty="0"/>
              <a:t>&amp; Roles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/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02AB06-4919-2F36-6223-B391B3176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914570"/>
              </p:ext>
            </p:extLst>
          </p:nvPr>
        </p:nvGraphicFramePr>
        <p:xfrm>
          <a:off x="513183" y="1895170"/>
          <a:ext cx="6756657" cy="446830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252219">
                  <a:extLst>
                    <a:ext uri="{9D8B030D-6E8A-4147-A177-3AD203B41FA5}">
                      <a16:colId xmlns:a16="http://schemas.microsoft.com/office/drawing/2014/main" val="2605536586"/>
                    </a:ext>
                  </a:extLst>
                </a:gridCol>
                <a:gridCol w="2252219">
                  <a:extLst>
                    <a:ext uri="{9D8B030D-6E8A-4147-A177-3AD203B41FA5}">
                      <a16:colId xmlns:a16="http://schemas.microsoft.com/office/drawing/2014/main" val="1250381902"/>
                    </a:ext>
                  </a:extLst>
                </a:gridCol>
                <a:gridCol w="2252219">
                  <a:extLst>
                    <a:ext uri="{9D8B030D-6E8A-4147-A177-3AD203B41FA5}">
                      <a16:colId xmlns:a16="http://schemas.microsoft.com/office/drawing/2014/main" val="4047162336"/>
                    </a:ext>
                  </a:extLst>
                </a:gridCol>
              </a:tblGrid>
              <a:tr h="558539">
                <a:tc>
                  <a:txBody>
                    <a:bodyPr/>
                    <a:lstStyle/>
                    <a:p>
                      <a:r>
                        <a:rPr lang="en-US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8394964"/>
                  </a:ext>
                </a:extLst>
              </a:tr>
              <a:tr h="977442">
                <a:tc>
                  <a:txBody>
                    <a:bodyPr/>
                    <a:lstStyle/>
                    <a:p>
                      <a:r>
                        <a:rPr lang="en-US"/>
                        <a:t>Excel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Moaz Abdulsalam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cleaning &amp; prep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495650"/>
                  </a:ext>
                </a:extLst>
              </a:tr>
              <a:tr h="977442">
                <a:tc>
                  <a:txBody>
                    <a:bodyPr/>
                    <a:lstStyle/>
                    <a:p>
                      <a:r>
                        <a:rPr lang="en-US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Sarah Mostafa &amp; Mohammed</a:t>
                      </a:r>
                    </a:p>
                    <a:p>
                      <a:r>
                        <a:rPr lang="en-US" dirty="0"/>
                        <a:t>Hazem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Structured queries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757746"/>
                  </a:ext>
                </a:extLst>
              </a:tr>
              <a:tr h="977442">
                <a:tc>
                  <a:txBody>
                    <a:bodyPr/>
                    <a:lstStyle/>
                    <a:p>
                      <a:r>
                        <a:rPr lang="en-US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Omnia Ashraf &amp; Sara Elsayed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6225116"/>
                  </a:ext>
                </a:extLst>
              </a:tr>
              <a:tr h="977442">
                <a:tc>
                  <a:txBody>
                    <a:bodyPr/>
                    <a:lstStyle/>
                    <a:p>
                      <a:r>
                        <a:rPr lang="en-US" dirty="0"/>
                        <a:t>Tableau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Sarah Mostafa &amp; Sara ElSayed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Dashboard &amp; insights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8946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023" y="1956122"/>
            <a:ext cx="2899733" cy="26405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Excel</a:t>
            </a: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b="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y</a:t>
            </a: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Moaz 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B5239D-92DC-EE6F-C247-609F132E9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710" y="170082"/>
            <a:ext cx="10245012" cy="683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Key Tasks Performed: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Data Cleaning: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Removed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duplicate entries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to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ensure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accurate analysis.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Deleted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irrelevant or blank rows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that added no value.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Fixed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inconsistencies in column names and formats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(e.g., dates, currency).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Standardization: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Unified text formats (e.g., product categories, regions).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Applied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data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to prevent user entry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Functional Enhancements: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Used formulas like: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IF for conditional logic (e.g., flagging high/low sales).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VLOOKUP to merge and relate different fields.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SUMIF/COUNTIF to get aggregated totals by category or region.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Conditional formatting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to highlight anomalies like negative profits.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Mini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Performed quick summaries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PivotTables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to explore: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Top-selling categories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Monthly revenue trends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High-discount vs. high-profit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Exported Clean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for further use in SQL, Power BI, Python, and Tableau.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📎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Outcomes: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structured, ready-to-analyze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Provided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foundation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for advanced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831215" y="-14290"/>
            <a:ext cx="238623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0C2A69-A13C-BFA7-FB70-9D248AFF9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206" y="3221040"/>
            <a:ext cx="5862320" cy="29440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2AC1B4-CF74-0713-B835-F04078828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481" y="925709"/>
            <a:ext cx="5862321" cy="229533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0C4AE9-0AF8-0DBA-387E-5BFFF21B02B3}"/>
              </a:ext>
            </a:extLst>
          </p:cNvPr>
          <p:cNvSpPr txBox="1"/>
          <p:nvPr/>
        </p:nvSpPr>
        <p:spPr>
          <a:xfrm>
            <a:off x="3428481" y="111966"/>
            <a:ext cx="6802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+mj-lt"/>
              </a:rPr>
              <a:t>Insights from excel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7173"/>
            <a:ext cx="7796464" cy="1222385"/>
          </a:xfrm>
        </p:spPr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4A07D04-27B2-FAB8-F8E7-9F69DF6E2FA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53388" y="461831"/>
            <a:ext cx="8864082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What We Did: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Loaded &amp; Explored Data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Used pandas to read the cleaned Excel dataset and understand its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Data Cleaning &amp; Preparation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Handled missing/null values.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Renamed columns for better readability.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Filtered unnecessary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Exploratory Data Analysis (EDA)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Checked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sales and profit trends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across different categories and regions.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Analyzed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shipping times, order quantities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, and customer behavior.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Identified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key KPIs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like average order value and most profitable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Visualizations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Used matplotlib and seaborn to create charts that show: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Sales trends over time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Category-wise comparison of sales vs. profit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Heatmaps for correlation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📎 Outcomes: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Uncovered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hidden patterns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Supported the dashboard team with deeper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</a:rPr>
              <a:t>Validated key business conclusions from other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564289-BF9D-BC77-1F22-65F5BAAB89B8}"/>
              </a:ext>
            </a:extLst>
          </p:cNvPr>
          <p:cNvSpPr txBox="1"/>
          <p:nvPr/>
        </p:nvSpPr>
        <p:spPr>
          <a:xfrm>
            <a:off x="9587897" y="2164701"/>
            <a:ext cx="2394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Omnia Ashraf</a:t>
            </a:r>
          </a:p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&amp; </a:t>
            </a:r>
          </a:p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Sara Elsayed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91" y="147129"/>
            <a:ext cx="7631709" cy="1091627"/>
          </a:xfrm>
        </p:spPr>
        <p:txBody>
          <a:bodyPr>
            <a:normAutofit/>
          </a:bodyPr>
          <a:lstStyle/>
          <a:p>
            <a:r>
              <a:rPr lang="en-US" dirty="0"/>
              <a:t>Insights from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B3A2C5-6729-1F77-7DC2-130EBC406013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694988" y="1058645"/>
            <a:ext cx="4174466" cy="2617616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04B38CE-BA46-1749-E88A-6BE2798453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5318142" y="686092"/>
            <a:ext cx="5402731" cy="3120798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A65E19-A6BB-1826-A363-E9471638B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011" y="3806890"/>
            <a:ext cx="4096867" cy="243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471" y="0"/>
            <a:ext cx="1129004" cy="612906"/>
          </a:xfrm>
        </p:spPr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10546" y="457199"/>
            <a:ext cx="10627568" cy="506010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accent6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Cleaned the Raw Data</a:t>
            </a:r>
            <a:endParaRPr lang="en-US" sz="1800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Removed duplicates and irrelevant entries.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Handled null values directly inside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Transformed the Data</a:t>
            </a:r>
            <a:endParaRPr lang="en-US" sz="1800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Renamed columns for clarity.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Created new calculated fields like profit margins.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Changed data types to optimize accuracy and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Structured Analysis</a:t>
            </a:r>
            <a:endParaRPr lang="en-US" sz="1800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Used </a:t>
            </a:r>
            <a:r>
              <a:rPr lang="en-US" sz="1800" b="1" dirty="0">
                <a:solidFill>
                  <a:schemeClr val="accent6"/>
                </a:solidFill>
              </a:rPr>
              <a:t>JOINs</a:t>
            </a:r>
            <a:r>
              <a:rPr lang="en-US" sz="1800" dirty="0">
                <a:solidFill>
                  <a:schemeClr val="accent6"/>
                </a:solidFill>
              </a:rPr>
              <a:t> to merge customer, order, and region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Applied </a:t>
            </a:r>
            <a:r>
              <a:rPr lang="en-US" sz="1800" b="1" dirty="0">
                <a:solidFill>
                  <a:schemeClr val="accent6"/>
                </a:solidFill>
              </a:rPr>
              <a:t>GROUP BY</a:t>
            </a:r>
            <a:r>
              <a:rPr lang="en-US" sz="1800" dirty="0">
                <a:solidFill>
                  <a:schemeClr val="accent6"/>
                </a:solidFill>
              </a:rPr>
              <a:t>, </a:t>
            </a:r>
            <a:r>
              <a:rPr lang="en-US" sz="1800" b="1" dirty="0">
                <a:solidFill>
                  <a:schemeClr val="accent6"/>
                </a:solidFill>
              </a:rPr>
              <a:t>HAVING</a:t>
            </a:r>
            <a:r>
              <a:rPr lang="en-US" sz="1800" dirty="0">
                <a:solidFill>
                  <a:schemeClr val="accent6"/>
                </a:solidFill>
              </a:rPr>
              <a:t>, and </a:t>
            </a:r>
            <a:r>
              <a:rPr lang="en-US" sz="1800" b="1" dirty="0">
                <a:solidFill>
                  <a:schemeClr val="accent6"/>
                </a:solidFill>
              </a:rPr>
              <a:t>ORDER BY</a:t>
            </a:r>
            <a:r>
              <a:rPr lang="en-US" sz="1800" dirty="0">
                <a:solidFill>
                  <a:schemeClr val="accent6"/>
                </a:solidFill>
              </a:rPr>
              <a:t> clauses for summarization.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Filtered insights by segments, products, and locations.</a:t>
            </a:r>
          </a:p>
          <a:p>
            <a:pPr>
              <a:buNone/>
            </a:pPr>
            <a:r>
              <a:rPr lang="en-US" sz="1800" b="1" dirty="0">
                <a:solidFill>
                  <a:schemeClr val="accent6"/>
                </a:solidFill>
              </a:rPr>
              <a:t>Outcomes: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Created a </a:t>
            </a:r>
            <a:r>
              <a:rPr lang="en-US" sz="1800" b="1" dirty="0">
                <a:solidFill>
                  <a:schemeClr val="accent6"/>
                </a:solidFill>
              </a:rPr>
              <a:t>query-ready dataset</a:t>
            </a:r>
            <a:r>
              <a:rPr lang="en-US" sz="1800" dirty="0">
                <a:solidFill>
                  <a:schemeClr val="accent6"/>
                </a:solidFill>
              </a:rPr>
              <a:t> for deeper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Delivered </a:t>
            </a:r>
            <a:r>
              <a:rPr lang="en-US" sz="1800" b="1" dirty="0">
                <a:solidFill>
                  <a:schemeClr val="accent6"/>
                </a:solidFill>
              </a:rPr>
              <a:t>aggregated reports</a:t>
            </a:r>
            <a:r>
              <a:rPr lang="en-US" sz="1800" dirty="0">
                <a:solidFill>
                  <a:schemeClr val="accent6"/>
                </a:solidFill>
              </a:rPr>
              <a:t> to support the Power BI and Tableau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Helped in answering key business questions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What’s the most profitable region?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Which product categories have the highest returns?</a:t>
            </a:r>
          </a:p>
          <a:p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A94E97-B925-850F-E41C-E3BD1FA8D0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1AD0A-F16F-1524-9365-6E2C956522D9}"/>
              </a:ext>
            </a:extLst>
          </p:cNvPr>
          <p:cNvSpPr txBox="1"/>
          <p:nvPr/>
        </p:nvSpPr>
        <p:spPr>
          <a:xfrm>
            <a:off x="9363962" y="2452196"/>
            <a:ext cx="28054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Sarah Mostafa &amp; Muhammed Hazem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303</TotalTime>
  <Words>1595</Words>
  <Application>Microsoft Office PowerPoint</Application>
  <PresentationFormat>Widescreen</PresentationFormat>
  <Paragraphs>213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 Unicode MS</vt:lpstr>
      <vt:lpstr>Arial</vt:lpstr>
      <vt:lpstr>Calibri</vt:lpstr>
      <vt:lpstr>Century Gothic</vt:lpstr>
      <vt:lpstr>Dutch801 Rm BT</vt:lpstr>
      <vt:lpstr>Garamond</vt:lpstr>
      <vt:lpstr>Swis721 Cn BT</vt:lpstr>
      <vt:lpstr>Savon</vt:lpstr>
      <vt:lpstr>Visionary  analyst </vt:lpstr>
      <vt:lpstr>agenda</vt:lpstr>
      <vt:lpstr>Project  overview</vt:lpstr>
      <vt:lpstr>Tools  &amp; Roles</vt:lpstr>
      <vt:lpstr>Excel By Moaz  </vt:lpstr>
      <vt:lpstr>PowerPoint Presentation</vt:lpstr>
      <vt:lpstr>python</vt:lpstr>
      <vt:lpstr>Insights from Python</vt:lpstr>
      <vt:lpstr>SQL</vt:lpstr>
      <vt:lpstr>Some work from SQL </vt:lpstr>
      <vt:lpstr>Our  feedback</vt:lpstr>
      <vt:lpstr>KPI’s</vt:lpstr>
      <vt:lpstr>Data modeling</vt:lpstr>
      <vt:lpstr>Suggestions for Improvements </vt:lpstr>
      <vt:lpstr>Promised state and which should  we focus on</vt:lpstr>
      <vt:lpstr>Our Dashboard  by  (Sara Mostafa &amp; Sara Elsayed)</vt:lpstr>
      <vt:lpstr>Final summary</vt:lpstr>
      <vt:lpstr>Work References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hazem</dc:creator>
  <cp:lastModifiedBy>hazem</cp:lastModifiedBy>
  <cp:revision>2</cp:revision>
  <dcterms:created xsi:type="dcterms:W3CDTF">2025-05-04T09:23:21Z</dcterms:created>
  <dcterms:modified xsi:type="dcterms:W3CDTF">2025-05-04T14:26:36Z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